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23" r:id="rId4"/>
    <p:sldId id="322" r:id="rId5"/>
    <p:sldId id="332" r:id="rId6"/>
    <p:sldId id="331" r:id="rId7"/>
    <p:sldId id="310" r:id="rId8"/>
    <p:sldId id="307" r:id="rId9"/>
    <p:sldId id="313" r:id="rId10"/>
    <p:sldId id="316" r:id="rId11"/>
    <p:sldId id="317" r:id="rId12"/>
    <p:sldId id="325" r:id="rId13"/>
    <p:sldId id="326" r:id="rId14"/>
    <p:sldId id="311" r:id="rId15"/>
    <p:sldId id="338" r:id="rId16"/>
    <p:sldId id="337" r:id="rId17"/>
    <p:sldId id="339" r:id="rId18"/>
    <p:sldId id="340" r:id="rId19"/>
    <p:sldId id="341" r:id="rId20"/>
    <p:sldId id="342" r:id="rId21"/>
    <p:sldId id="343" r:id="rId22"/>
    <p:sldId id="328" r:id="rId23"/>
    <p:sldId id="308" r:id="rId24"/>
    <p:sldId id="314" r:id="rId25"/>
    <p:sldId id="318" r:id="rId26"/>
    <p:sldId id="319" r:id="rId27"/>
    <p:sldId id="329" r:id="rId28"/>
    <p:sldId id="330" r:id="rId29"/>
    <p:sldId id="312" r:id="rId30"/>
    <p:sldId id="335" r:id="rId31"/>
    <p:sldId id="345" r:id="rId32"/>
    <p:sldId id="346" r:id="rId33"/>
    <p:sldId id="347" r:id="rId34"/>
    <p:sldId id="348" r:id="rId35"/>
    <p:sldId id="349" r:id="rId36"/>
    <p:sldId id="350" r:id="rId37"/>
    <p:sldId id="344" r:id="rId38"/>
    <p:sldId id="309" r:id="rId39"/>
    <p:sldId id="315" r:id="rId40"/>
    <p:sldId id="320" r:id="rId41"/>
    <p:sldId id="321" r:id="rId42"/>
    <p:sldId id="333" r:id="rId43"/>
    <p:sldId id="334" r:id="rId4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9F33-94CD-42A5-988A-79E4472CE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1B9B1-7CA2-4734-B74D-0F5AC5383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FBCD1-171A-4FB2-B8CA-A54D16785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DC09-07A9-4ADB-9C6B-4DBA6A612D96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1167C-D845-4A1E-9E92-3DDB8D928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C68EA-8FD6-4A89-8D95-60A72BDB7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A84D-A1B1-42E0-86E5-9B807D60C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0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9C5DC-CBF5-4DDB-8D14-35DCA217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093FB-8EDE-4F74-AE08-2EFEF4538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E15C7-C22C-44B9-9FA0-9C92FA20B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DC09-07A9-4ADB-9C6B-4DBA6A612D96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EFA33-2658-47E6-99FE-326881E0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093C8-62A6-4092-ACD6-FB59CA59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A84D-A1B1-42E0-86E5-9B807D60C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4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ABE18B-832E-422B-8F6E-83F21782EE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AA29D-F366-4E4B-AC5D-E0689AC02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88361-2893-4CCB-B064-49BF4FECD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DC09-07A9-4ADB-9C6B-4DBA6A612D96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DEC69-602B-43AF-8072-350A4310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0AC1C-7680-4812-B85F-1F5237C4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A84D-A1B1-42E0-86E5-9B807D60C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94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38078-E8D8-48E5-95D7-A924EC844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288F6-A23B-4B2C-968B-F85E50263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4F114-36DA-4D06-9152-A55F69BA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DC09-07A9-4ADB-9C6B-4DBA6A612D96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38DDB-8DD4-40DB-946C-94A0A7CD9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06F17-41BA-4A3A-88B3-B7C023C8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A84D-A1B1-42E0-86E5-9B807D60C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7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8DF42-5EE3-4A44-A45F-806A1389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610C8-6EBD-4AF2-82E8-B24F4A73B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BE4AA-568A-4191-B411-9F2B5308C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DC09-07A9-4ADB-9C6B-4DBA6A612D96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3FF88-7905-499D-849C-24E850A69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02567-7D33-4E26-8060-D9D6FF13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A84D-A1B1-42E0-86E5-9B807D60C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0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B6395-AF27-4C91-8DCF-7A3C63079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68C34-2F0C-4D05-A75E-4294C30A8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CBC97-786E-4878-AB04-3BC86F272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3211C-8AF5-46A1-A0E3-70CC182C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DC09-07A9-4ADB-9C6B-4DBA6A612D96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7FC18-F4A7-421F-8CD5-6BC5DC745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693AB-7D38-47E5-B0FA-2785606F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A84D-A1B1-42E0-86E5-9B807D60C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32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09DF-8705-4BA5-97C1-2F8B6CF2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19BE3-D823-4282-B46D-54F7222EF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36DC2-ABEC-4385-AEC8-AD4E9878B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0B7C0E-457F-465D-B41C-E2B5D7A23D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81E8F3-C016-4B98-908E-1420108809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650DED-4571-4D7E-8E1D-205444B0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DC09-07A9-4ADB-9C6B-4DBA6A612D96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A62E98-DF36-44CD-9E1A-B33DD5A4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2BB24F-2F54-4AFC-BC7D-8572B9DDD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A84D-A1B1-42E0-86E5-9B807D60C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6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16FD3-CECA-468B-B799-50C3CDBF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73157F-C5BC-40A4-A748-6C4E7613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DC09-07A9-4ADB-9C6B-4DBA6A612D96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9286E3-0FA8-4393-80C2-749A138CC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B7A49-BDF8-4A80-B3BC-F72EEEA3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A84D-A1B1-42E0-86E5-9B807D60C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32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E1C1D8-3C93-4FD8-8C0C-F645432D1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DC09-07A9-4ADB-9C6B-4DBA6A612D96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4FC91-6ECE-486F-B5DA-447EDCD2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2A01F-FF00-47E1-BC84-7381E7D2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A84D-A1B1-42E0-86E5-9B807D60C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36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F29FA-B0D3-4265-882F-C7816733A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D5976-7682-40B8-861D-F99EEDE49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AFED25-972F-4B7A-9112-E5536CA9C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CA92B-1495-4E7C-AA1E-D76E366D8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DC09-07A9-4ADB-9C6B-4DBA6A612D96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35241-A995-4C94-90EB-CFF737F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FB505-03CE-4E5A-B22D-40731FDD4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A84D-A1B1-42E0-86E5-9B807D60C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45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7385-5EFE-4D4B-B741-8A36CC85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124948-3BE9-4D1B-9D56-660FC78C28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4AE33-51A0-4954-BD24-EB25A5AA4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FF2D1-0F27-4D53-953B-302EB2F01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DC09-07A9-4ADB-9C6B-4DBA6A612D96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E5C5D-43D4-4410-8CD1-6065223B8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27ABB-5BE3-41A6-B0F6-12DFDA5C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A84D-A1B1-42E0-86E5-9B807D60C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0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C451DF-68B4-40EC-AFE3-4D79D73C4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173C7-B734-4433-B68E-155B4BC28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667D6-CF16-43A7-AF1A-0CF03C620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ADC09-07A9-4ADB-9C6B-4DBA6A612D96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DA732-5CD0-4E0D-BFCC-F06C588DA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7938C-2EE0-4438-953C-BAC1BA875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3A84D-A1B1-42E0-86E5-9B807D60C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61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C7AD-5049-43B0-9F76-AA39D6C07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GB" sz="7200" dirty="0">
                <a:latin typeface="Modern Love" panose="04090805081005020601" pitchFamily="82" charset="0"/>
              </a:rPr>
              <a:t>Spelling Progression Documents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1BCC03-7CA8-4EF7-9379-D7BDFEF9F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743" y="5935170"/>
            <a:ext cx="8156513" cy="773975"/>
          </a:xfrm>
          <a:prstGeom prst="rect">
            <a:avLst/>
          </a:prstGeom>
        </p:spPr>
      </p:pic>
      <p:pic>
        <p:nvPicPr>
          <p:cNvPr id="5" name="Picture 4" descr="Crayke Primary School – Church of England">
            <a:extLst>
              <a:ext uri="{FF2B5EF4-FFF2-40B4-BE49-F238E27FC236}">
                <a16:creationId xmlns:a16="http://schemas.microsoft.com/office/drawing/2014/main" id="{7284D842-5E75-40C0-B759-B76AF2FC7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0" y="193971"/>
            <a:ext cx="1850173" cy="185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541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Year 2 Spring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643142"/>
              </p:ext>
            </p:extLst>
          </p:nvPr>
        </p:nvGraphicFramePr>
        <p:xfrm>
          <a:off x="329501" y="1561419"/>
          <a:ext cx="11355683" cy="513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  <a:p>
                      <a:endParaRPr lang="en-GB" dirty="0">
                        <a:latin typeface="Abadi Extra Light" panose="020B0204020104020204" pitchFamily="34" charset="0"/>
                      </a:endParaRPr>
                    </a:p>
                    <a:p>
                      <a:endParaRPr lang="en-GB" dirty="0">
                        <a:latin typeface="Abadi Extra Light" panose="020B0204020104020204" pitchFamily="34" charset="0"/>
                      </a:endParaRPr>
                    </a:p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Adding –ed, -er and –est to a word ending in –y with a consonant before it.</a:t>
                      </a: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Adding –ing to a word ending in –y with a consonant before it</a:t>
                      </a: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Adding –ing, -ed and –er, -est and –y to words ending in –e with a consonant before it.</a:t>
                      </a: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Adding –ing, -ed, -er, -est and –y to words of one syllable ending in a single consonant after a single vowel</a:t>
                      </a: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The sound /or/ spelt ‘a’ before l or ll</a:t>
                      </a: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1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copier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copying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hiking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patting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all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2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copied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crying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hiked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patted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ball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3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happier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replying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hiker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humming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call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4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happiest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marrying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nicer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hummed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walk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5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cried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carrying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nicest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dropping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talk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6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replied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flying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shiny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dropped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always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7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dried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trying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scary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sadder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small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8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driest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drying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scaring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saddest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altogether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My score in school: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492229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</p:txBody>
      </p:sp>
    </p:spTree>
    <p:extLst>
      <p:ext uri="{BB962C8B-B14F-4D97-AF65-F5344CB8AC3E}">
        <p14:creationId xmlns:p14="http://schemas.microsoft.com/office/powerpoint/2010/main" val="149300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Year 2 Spring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185926"/>
              </p:ext>
            </p:extLst>
          </p:nvPr>
        </p:nvGraphicFramePr>
        <p:xfrm>
          <a:off x="329501" y="1561419"/>
          <a:ext cx="11355683" cy="5105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Test: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  <a:p>
                      <a:endParaRPr lang="en-GB" dirty="0">
                        <a:latin typeface="Abadi Extra Light" panose="020B0204020104020204" pitchFamily="34" charset="0"/>
                      </a:endParaRPr>
                    </a:p>
                    <a:p>
                      <a:endParaRPr lang="en-GB" dirty="0">
                        <a:latin typeface="Abadi Extra Light" panose="020B0204020104020204" pitchFamily="34" charset="0"/>
                      </a:endParaRPr>
                    </a:p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The sound /u/ spelt with ‘o’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The sound /ee/ spelt with ‘-ey’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The /o/ sound spelt with ‘a’ after w and qu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The stressed /er/ spelt with ‘or’ after q and the sound /or/ spelt ‘ar’ after 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The sound /zh/ spelt ‘s’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1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want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television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2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donkey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watch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treasure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3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brother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monkey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wander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worm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usual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4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nothing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chimney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5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valley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squash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6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journey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war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pleasure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7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trolley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squabble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warm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8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honey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turkey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squad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towards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usually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My score in school: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084966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</p:txBody>
      </p:sp>
    </p:spTree>
    <p:extLst>
      <p:ext uri="{BB962C8B-B14F-4D97-AF65-F5344CB8AC3E}">
        <p14:creationId xmlns:p14="http://schemas.microsoft.com/office/powerpoint/2010/main" val="370790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Year 2 Summer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7871"/>
              </p:ext>
            </p:extLst>
          </p:nvPr>
        </p:nvGraphicFramePr>
        <p:xfrm>
          <a:off x="329501" y="1561419"/>
          <a:ext cx="11355683" cy="5105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56202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  <a:p>
                      <a:endParaRPr lang="en-GB" dirty="0">
                        <a:latin typeface="Abadi Extra Light" panose="020B0204020104020204" pitchFamily="34" charset="0"/>
                      </a:endParaRPr>
                    </a:p>
                    <a:p>
                      <a:endParaRPr lang="en-GB" dirty="0">
                        <a:latin typeface="Abadi Extra Light" panose="020B0204020104020204" pitchFamily="34" charset="0"/>
                      </a:endParaRPr>
                    </a:p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The suffixes –ment, -ness and -ful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The suffixes –less and -ly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Words ending in -tion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Contractions </a:t>
                      </a:r>
                      <a:r>
                        <a:rPr lang="en-GB" sz="1600" i="1" dirty="0">
                          <a:latin typeface="Abadi Extra Light" panose="020B0204020104020204" pitchFamily="34" charset="0"/>
                        </a:rPr>
                        <a:t>(apostrophe must be in the correct place)</a:t>
                      </a:r>
                      <a:endParaRPr lang="en-GB" i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The possessive apostrophe </a:t>
                      </a:r>
                      <a:r>
                        <a:rPr lang="en-GB" sz="1400" i="1" dirty="0">
                          <a:latin typeface="Abadi Extra Light" panose="020B0204020104020204" pitchFamily="34" charset="0"/>
                        </a:rPr>
                        <a:t>(only to show possession i.e.. ‘It was Megan’s football.)</a:t>
                      </a:r>
                      <a:endParaRPr lang="en-GB" i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1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enjoyment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badly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can’t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Megan’s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2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sadness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hopeless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fiction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didn’t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Ravi’s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3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careful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penniless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hasn’t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the girl’s </a:t>
                      </a:r>
                      <a:r>
                        <a:rPr lang="en-GB" sz="1400" i="1" dirty="0">
                          <a:latin typeface="Century Gothic" panose="020B0502020202020204" pitchFamily="34" charset="0"/>
                        </a:rPr>
                        <a:t>(one girl)</a:t>
                      </a:r>
                      <a:endParaRPr lang="en-GB" i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4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playful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happily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couldn’t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the child’s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5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argument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lovely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it’s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the man’s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6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merriment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slowly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wouldn’t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the woman’s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7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happiness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quickly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the school’s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8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plentiful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careless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introduction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a dog’s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My score in school: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424495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</p:txBody>
      </p:sp>
    </p:spTree>
    <p:extLst>
      <p:ext uri="{BB962C8B-B14F-4D97-AF65-F5344CB8AC3E}">
        <p14:creationId xmlns:p14="http://schemas.microsoft.com/office/powerpoint/2010/main" val="1352402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Year 2 Summer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40060"/>
              </p:ext>
            </p:extLst>
          </p:nvPr>
        </p:nvGraphicFramePr>
        <p:xfrm>
          <a:off x="329501" y="1561419"/>
          <a:ext cx="11355683" cy="4892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  <a:p>
                      <a:endParaRPr lang="en-GB" sz="18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Homophones and near homophones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Homophones and near homophones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Homophones and near homophones</a:t>
                      </a:r>
                    </a:p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Conjunctions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Months of the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Months of the year/time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1</a:t>
                      </a:r>
                      <a:endParaRPr lang="en-GB" sz="18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there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night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September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2</a:t>
                      </a:r>
                      <a:endParaRPr lang="en-GB" sz="18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their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bee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knight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October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3</a:t>
                      </a:r>
                      <a:endParaRPr lang="en-GB" sz="18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they’re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quite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November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4</a:t>
                      </a:r>
                      <a:endParaRPr lang="en-GB" sz="18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quiet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blew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December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5</a:t>
                      </a:r>
                      <a:endParaRPr lang="en-GB" sz="18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hear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because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after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6</a:t>
                      </a:r>
                      <a:endParaRPr lang="en-GB" sz="18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see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past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7</a:t>
                      </a:r>
                      <a:endParaRPr lang="en-GB" sz="18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sea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that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8</a:t>
                      </a:r>
                      <a:endParaRPr lang="en-GB" sz="18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to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won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or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August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half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My score in school: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431783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</p:txBody>
      </p:sp>
    </p:spTree>
    <p:extLst>
      <p:ext uri="{BB962C8B-B14F-4D97-AF65-F5344CB8AC3E}">
        <p14:creationId xmlns:p14="http://schemas.microsoft.com/office/powerpoint/2010/main" val="885490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C7AD-5049-43B0-9F76-AA39D6C074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Modern Love" panose="04090805081005020601" pitchFamily="82" charset="0"/>
              </a:rPr>
              <a:t>Spelling Lists</a:t>
            </a:r>
            <a:br>
              <a:rPr lang="en-GB" sz="7200" dirty="0">
                <a:latin typeface="Modern Love" panose="04090805081005020601" pitchFamily="82" charset="0"/>
              </a:rPr>
            </a:br>
            <a:r>
              <a:rPr lang="en-GB" sz="7200" dirty="0">
                <a:latin typeface="Modern Love" panose="04090805081005020601" pitchFamily="82" charset="0"/>
              </a:rPr>
              <a:t>Holly Class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4622DA-619B-4248-9908-68889959D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743" y="5935170"/>
            <a:ext cx="8156513" cy="773975"/>
          </a:xfrm>
          <a:prstGeom prst="rect">
            <a:avLst/>
          </a:prstGeom>
        </p:spPr>
      </p:pic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83583CF3-E660-4849-88C3-1649A572C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0" y="193971"/>
            <a:ext cx="1850173" cy="185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988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83583CF3-E660-4849-88C3-1649A572C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0" y="193971"/>
            <a:ext cx="1850173" cy="185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C8C7AD-5049-43B0-9F76-AA39D6C074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Modern Love" panose="04090805081005020601" pitchFamily="82" charset="0"/>
              </a:rPr>
              <a:t>Year A</a:t>
            </a:r>
            <a:br>
              <a:rPr lang="en-GB" sz="7200" dirty="0">
                <a:latin typeface="Modern Love" panose="04090805081005020601" pitchFamily="82" charset="0"/>
              </a:rPr>
            </a:br>
            <a:r>
              <a:rPr lang="en-GB" sz="7200" dirty="0">
                <a:latin typeface="Modern Love" panose="04090805081005020601" pitchFamily="82" charset="0"/>
              </a:rPr>
              <a:t>Holly Class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4622DA-619B-4248-9908-68889959D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743" y="5935170"/>
            <a:ext cx="8156513" cy="77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573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Autumn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759451"/>
              </p:ext>
            </p:extLst>
          </p:nvPr>
        </p:nvGraphicFramePr>
        <p:xfrm>
          <a:off x="329501" y="1260868"/>
          <a:ext cx="11355683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Abadi Extra Light" panose="020B0204020104020204" pitchFamily="34" charset="0"/>
                        </a:rPr>
                        <a:t>Creating adverbs using the suffix –ly (no change to root word)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Creating adverbs using the suffix –ly (root word ends in ‘y’ with more than one syllable)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Creating adverbs using the suffix –ly (root word ends in ‘le’)</a:t>
                      </a:r>
                    </a:p>
                    <a:p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Creating adverbs using the suffix –ly (root word ends in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ic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or ‘al’</a:t>
                      </a:r>
                    </a:p>
                    <a:p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Creating adverbs using the suffix –ly (exceptions to the rules)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kindly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happily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gently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basically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truly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quickly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angrily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simply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frantically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duly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safely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lazily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humbly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dramatically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rudely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easily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nobly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magically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fully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sweetly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busily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horribly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tragically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daily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strongly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greedily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terribly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comically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publicly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bravely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messily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possibly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actually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dryly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secretly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wearily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incredibly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accidentally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slyly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finally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cheekily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comfortably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occasionally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shyly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usually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clumsily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probably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eventually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coyly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3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4 are tested on all 10 spellings.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9F6563-2355-42C9-AABA-598912C9144A}"/>
              </a:ext>
            </a:extLst>
          </p:cNvPr>
          <p:cNvSpPr/>
          <p:nvPr/>
        </p:nvSpPr>
        <p:spPr>
          <a:xfrm>
            <a:off x="329501" y="6370143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League’ in Word Study lessons. Please support them to also practice at home and revisit previously taught words.</a:t>
            </a:r>
          </a:p>
        </p:txBody>
      </p:sp>
    </p:spTree>
    <p:extLst>
      <p:ext uri="{BB962C8B-B14F-4D97-AF65-F5344CB8AC3E}">
        <p14:creationId xmlns:p14="http://schemas.microsoft.com/office/powerpoint/2010/main" val="3962347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Autumn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509030"/>
              </p:ext>
            </p:extLst>
          </p:nvPr>
        </p:nvGraphicFramePr>
        <p:xfrm>
          <a:off x="329501" y="1260868"/>
          <a:ext cx="11355683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Homophones &amp; near homophones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Homophones &amp; near homophones</a:t>
                      </a:r>
                    </a:p>
                    <a:p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prefix bi- (meaning ‘two’ or ‘twice’) and adding the prefix re- (meaning (‘again’ or ‘back’)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ending in the /g/ sound spelt ‘gue’ and the /k/ sound spelt ‘que’</a:t>
                      </a:r>
                    </a:p>
                    <a:p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/sh/ sound spelt with ‘ch’</a:t>
                      </a:r>
                    </a:p>
                    <a:p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bicycle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league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biplane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plague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chalet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bisect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rogue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machine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groan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bilingual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brochure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biannual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fatigue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crochet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plane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reappear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unique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ricochet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peace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steel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redecorate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antique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parachute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steal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reapply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mosque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moustache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waist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repay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cheque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champagne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rebuild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technique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3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4 are tested on all 10 spellings.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F52C83-D90B-447C-A6FC-180B2C4C1189}"/>
              </a:ext>
            </a:extLst>
          </p:cNvPr>
          <p:cNvSpPr/>
          <p:nvPr/>
        </p:nvSpPr>
        <p:spPr>
          <a:xfrm>
            <a:off x="329501" y="6385821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League’ in Word Study lessons. Please support them to also practice at home and revisit previously taught words.</a:t>
            </a:r>
          </a:p>
        </p:txBody>
      </p:sp>
    </p:spTree>
    <p:extLst>
      <p:ext uri="{BB962C8B-B14F-4D97-AF65-F5344CB8AC3E}">
        <p14:creationId xmlns:p14="http://schemas.microsoft.com/office/powerpoint/2010/main" val="3980112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Spring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188955"/>
              </p:ext>
            </p:extLst>
          </p:nvPr>
        </p:nvGraphicFramePr>
        <p:xfrm>
          <a:off x="329501" y="1260868"/>
          <a:ext cx="11355683" cy="509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Test: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Spelling Focus:</a:t>
                      </a:r>
                      <a:endParaRPr lang="en-GB" sz="16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Words ending in the suffix –al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Words ending with an /zhuh/ sound spelt with ‘sure’</a:t>
                      </a:r>
                      <a:endParaRPr lang="en-GB" sz="14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Words ending with a /chuh/ sound spelt with ‘ture’</a:t>
                      </a:r>
                      <a:endParaRPr lang="en-GB" sz="14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Words ending with a /cher/ sound spelt as ‘ture’</a:t>
                      </a:r>
                      <a:endParaRPr lang="en-GB" sz="14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Silent letters revision</a:t>
                      </a:r>
                    </a:p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natural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treasure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creature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lecture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island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occasional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measure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picture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literature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answer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3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actual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pleasure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nature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fracture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write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4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accidental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enclosure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furniture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miniature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wrapper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5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medical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closure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capture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mixture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knife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6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national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leisure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puncture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knock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7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capital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exposure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moisture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sculpture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thumb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8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vocal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pressure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future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signature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doubt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9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sensational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composure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gesture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temperature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half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10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personal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fissure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structure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texture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calm</a:t>
                      </a:r>
                      <a:endParaRPr lang="en-GB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3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4 are tested on all 10 spellings.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F52C83-D90B-447C-A6FC-180B2C4C1189}"/>
              </a:ext>
            </a:extLst>
          </p:cNvPr>
          <p:cNvSpPr/>
          <p:nvPr/>
        </p:nvSpPr>
        <p:spPr>
          <a:xfrm>
            <a:off x="329501" y="6385821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League’ in Word Study lessons. Please support them to also practice at home and revisit previously taught words.</a:t>
            </a:r>
          </a:p>
        </p:txBody>
      </p:sp>
    </p:spTree>
    <p:extLst>
      <p:ext uri="{BB962C8B-B14F-4D97-AF65-F5344CB8AC3E}">
        <p14:creationId xmlns:p14="http://schemas.microsoft.com/office/powerpoint/2010/main" val="2214017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Spring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309127"/>
              </p:ext>
            </p:extLst>
          </p:nvPr>
        </p:nvGraphicFramePr>
        <p:xfrm>
          <a:off x="329501" y="1260868"/>
          <a:ext cx="11355683" cy="518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Test: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Spelling Focus:</a:t>
                      </a:r>
                      <a:endParaRPr lang="en-GB" sz="16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/shun/ endings spelt with ‘sion’ (if root word ends in ‘se,’ ‘de,’ or ‘d’)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/shuhn/ sound, spelt with ‘sion’ (if root word ends in ‘se,’ ‘de’ or ‘d’)</a:t>
                      </a:r>
                    </a:p>
                    <a:p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/shun/ sound, spelt with ‘ssion’ (if root word ends in ‘ss’ or ‘mit’)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/shuhn/ sound spelt with ‘tion’ (if root word ends in ‘te’ or ‘t’ / or has no definite root)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/shuhn/ sound, spelt with ‘cian’ (if root word ends in ‘c’ or ‘cs’)</a:t>
                      </a:r>
                    </a:p>
                    <a:p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expansion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musician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invasion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politician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3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confusion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comprehension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confession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electrician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4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permission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magician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5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collision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corrosion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admission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mathematician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6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television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supervision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attraction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dietician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7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possession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translation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statistician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8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erosion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conclusion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profession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devotion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technician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9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inclusion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persuasion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clinician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10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explosion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suspension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impression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beautician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3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4 are tested on all 10 spellings.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F52C83-D90B-447C-A6FC-180B2C4C1189}"/>
              </a:ext>
            </a:extLst>
          </p:cNvPr>
          <p:cNvSpPr/>
          <p:nvPr/>
        </p:nvSpPr>
        <p:spPr>
          <a:xfrm>
            <a:off x="329501" y="6385821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League’ in Word Study lessons. Please support them to also practice at home and revisit previously taught words.</a:t>
            </a:r>
          </a:p>
        </p:txBody>
      </p:sp>
    </p:spTree>
    <p:extLst>
      <p:ext uri="{BB962C8B-B14F-4D97-AF65-F5344CB8AC3E}">
        <p14:creationId xmlns:p14="http://schemas.microsoft.com/office/powerpoint/2010/main" val="397698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902EF5E0-50FF-44D4-AF97-79E6CF0EB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4D5403-14E9-4D2F-BE49-777191C3BF6B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Spellings Coverage: Long Term Plan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AE17BFD-7013-4E4A-AF69-514020F18E5B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Beech Class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FE5E7B8-417C-4CD6-8443-B0D7C35E3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495976"/>
              </p:ext>
            </p:extLst>
          </p:nvPr>
        </p:nvGraphicFramePr>
        <p:xfrm>
          <a:off x="352490" y="1162726"/>
          <a:ext cx="11478153" cy="54270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47573">
                  <a:extLst>
                    <a:ext uri="{9D8B030D-6E8A-4147-A177-3AD203B41FA5}">
                      <a16:colId xmlns:a16="http://schemas.microsoft.com/office/drawing/2014/main" val="3558704227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716673771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838206400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2440026604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3916771131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662627372"/>
                    </a:ext>
                  </a:extLst>
                </a:gridCol>
              </a:tblGrid>
              <a:tr h="675501">
                <a:tc>
                  <a:txBody>
                    <a:bodyPr/>
                    <a:lstStyle/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16355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Autumn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sounds /n/ spelt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kn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and less often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gn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at the beginning of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sounds /r/ spelt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wr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at the beginning of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 /s/ spelt ‘c’ before e, i and y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 /j/ spelt with ‘-dge- and ‘-ge’ at the end of words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 /j/ often spelt with g before e, I and y</a:t>
                      </a:r>
                    </a:p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 /j/ always spelt with ‘j’ before a, o and u</a:t>
                      </a: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425277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Autumn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 /l/ spelt with ‘-le’ at the end of words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 /l/ spelt with ‘-el’ at the end of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 /l/ spelt with ‘-il’ and ‘-al’ at the end of words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 /igh/ spelt with ‘-y’ at the end of words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–ies to nouns and verbs ending in -y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60364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Spring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–ed, -er and –est to a word ending in –y with a consonant before it.</a:t>
                      </a: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–ing to a word ending in –y with a consonant before it</a:t>
                      </a: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–ing to a word ending in –y with a consonant before it</a:t>
                      </a: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–ing, -ed, -er, -est and –y to words of one syllable ending in a single consonant after a single vowel</a:t>
                      </a: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 /or/ spelt ‘a’ before l or ll</a:t>
                      </a: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8188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Spring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 /u/ spelt with ‘o’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 /ee/ spelt with ‘-ey’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/o/ sound spelt with ‘a’ after w and qu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stressed /er/ spelt with ‘or’ after q and the sound /or/ spelt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ar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after w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sound /zh/ spelt ‘s’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198592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Summer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suffixes –ment, -ness and -ful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suffixes –less and -ly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ending in -tion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Contractions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The possessive apostrophe</a:t>
                      </a:r>
                      <a:endParaRPr lang="en-GB" sz="1200" i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36990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Summer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Homophones and near homophones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Homophones and near homophones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Homophones and near homophones</a:t>
                      </a:r>
                    </a:p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Conjunctions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Months of the year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Months of the year/time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589696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C07AD1E-7318-4D08-BBE1-AC8DC1F6D839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4255805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Summer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209134"/>
              </p:ext>
            </p:extLst>
          </p:nvPr>
        </p:nvGraphicFramePr>
        <p:xfrm>
          <a:off x="329501" y="1260868"/>
          <a:ext cx="11355683" cy="5181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Test: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Spelling Focus:</a:t>
                      </a:r>
                      <a:endParaRPr lang="en-GB" sz="16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the /s/ sound spelt with ‘sc’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‘soft c’ spelt with ‘ce’</a:t>
                      </a:r>
                    </a:p>
                    <a:p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‘soft c’ spelt with a ‘ci’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circle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solve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crescent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century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decide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phonics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3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discipline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certain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medicine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microphone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insoluble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4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fascinate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exercise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telephone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dissolve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5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special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homophone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solvent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6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scissors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sentence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cinema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7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ascent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notice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signature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8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descent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celebrate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accident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realistic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assign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9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scientist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ceremony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unreal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10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scenery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certificate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citizen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realisation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signal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3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4 are tested on all 10 spellings.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F52C83-D90B-447C-A6FC-180B2C4C1189}"/>
              </a:ext>
            </a:extLst>
          </p:cNvPr>
          <p:cNvSpPr/>
          <p:nvPr/>
        </p:nvSpPr>
        <p:spPr>
          <a:xfrm>
            <a:off x="329501" y="6385821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League’ in Word Study lessons. Please support them to also practice at home and revisit previously taught words.</a:t>
            </a:r>
          </a:p>
        </p:txBody>
      </p:sp>
    </p:spTree>
    <p:extLst>
      <p:ext uri="{BB962C8B-B14F-4D97-AF65-F5344CB8AC3E}">
        <p14:creationId xmlns:p14="http://schemas.microsoft.com/office/powerpoint/2010/main" val="1940031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Summer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174491"/>
              </p:ext>
            </p:extLst>
          </p:nvPr>
        </p:nvGraphicFramePr>
        <p:xfrm>
          <a:off x="329501" y="1260868"/>
          <a:ext cx="11355683" cy="5181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Test: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Spelling Focus:</a:t>
                      </a:r>
                      <a:endParaRPr lang="en-GB" sz="16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suffix –ous (no change to root word)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suffix –ous (no definitive root word)</a:t>
                      </a:r>
                    </a:p>
                    <a:p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suffix –ous (words ending in ‘y’ become ‘I’ and words ending in ‘our’ become ‘or’)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suffix –ous (words ending in ‘e’ drop the ‘e’ but not ‘ge’)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Adverbials of frequency and possibility </a:t>
                      </a:r>
                    </a:p>
                    <a:p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dangerous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tremendous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various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famous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regularly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poisonous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enormous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furious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nervous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occasionally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3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mountainous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jealous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glorious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ridiculous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frequently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4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joyous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serious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victorious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carnivorous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usually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5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synonymous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hideous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mysterious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herbivorous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rarely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6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hazardous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fabulous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humorous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porous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perhaps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7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riotous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curious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glamorous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adventurous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maybe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8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perilous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anxious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vigorous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courageous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certainly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9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momentous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obvious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odorous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outrageous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possibly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10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scandalous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gorgeous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rigorous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advantageous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probably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3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4 are tested on all 10 spellings.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F52C83-D90B-447C-A6FC-180B2C4C1189}"/>
              </a:ext>
            </a:extLst>
          </p:cNvPr>
          <p:cNvSpPr/>
          <p:nvPr/>
        </p:nvSpPr>
        <p:spPr>
          <a:xfrm>
            <a:off x="329501" y="6385821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League’ in Word Study lessons. Please support them to also practice at home and revisit previously taught words.</a:t>
            </a:r>
          </a:p>
        </p:txBody>
      </p:sp>
    </p:spTree>
    <p:extLst>
      <p:ext uri="{BB962C8B-B14F-4D97-AF65-F5344CB8AC3E}">
        <p14:creationId xmlns:p14="http://schemas.microsoft.com/office/powerpoint/2010/main" val="2479625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83583CF3-E660-4849-88C3-1649A572C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0" y="193971"/>
            <a:ext cx="1850173" cy="185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C8C7AD-5049-43B0-9F76-AA39D6C074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Modern Love" panose="04090805081005020601" pitchFamily="82" charset="0"/>
              </a:rPr>
              <a:t>Year B</a:t>
            </a:r>
            <a:br>
              <a:rPr lang="en-GB" sz="7200" dirty="0">
                <a:latin typeface="Modern Love" panose="04090805081005020601" pitchFamily="82" charset="0"/>
              </a:rPr>
            </a:br>
            <a:r>
              <a:rPr lang="en-GB" sz="7200" dirty="0">
                <a:latin typeface="Modern Love" panose="04090805081005020601" pitchFamily="82" charset="0"/>
              </a:rPr>
              <a:t>Holly Class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4622DA-619B-4248-9908-68889959D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743" y="5935170"/>
            <a:ext cx="8156513" cy="77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1533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Autumn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948601"/>
              </p:ext>
            </p:extLst>
          </p:nvPr>
        </p:nvGraphicFramePr>
        <p:xfrm>
          <a:off x="329501" y="1260868"/>
          <a:ext cx="11355683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latin typeface="Abadi Extra Light" panose="020B0204020104020204" pitchFamily="34" charset="0"/>
                        </a:rPr>
                        <a:t>Words with the long /ai/ sound spelt with </a:t>
                      </a:r>
                      <a:r>
                        <a:rPr lang="en-GB" sz="1600" b="0" dirty="0" err="1">
                          <a:latin typeface="Abadi Extra Light" panose="020B0204020104020204" pitchFamily="34" charset="0"/>
                        </a:rPr>
                        <a:t>ei</a:t>
                      </a:r>
                      <a:endParaRPr lang="en-GB" sz="16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Abadi Extra Light" panose="020B0204020104020204" pitchFamily="34" charset="0"/>
                        </a:rPr>
                        <a:t>Words with the long /ai/ sound spelt 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Abadi Extra Light" panose="020B0204020104020204" pitchFamily="34" charset="0"/>
                        </a:rPr>
                        <a:t>Words with the long /ai/ sound spelt with 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Abadi Extra Light" panose="020B0204020104020204" pitchFamily="34" charset="0"/>
                        </a:rPr>
                        <a:t>Words with /</a:t>
                      </a:r>
                      <a:r>
                        <a:rPr lang="en-GB" sz="1600" b="0" dirty="0" err="1">
                          <a:latin typeface="Abadi Extra Light" panose="020B0204020104020204" pitchFamily="34" charset="0"/>
                        </a:rPr>
                        <a:t>ur</a:t>
                      </a:r>
                      <a:r>
                        <a:rPr lang="en-GB" sz="1600" b="0" dirty="0">
                          <a:latin typeface="Abadi Extra Light" panose="020B0204020104020204" pitchFamily="34" charset="0"/>
                        </a:rPr>
                        <a:t>/ sound spelt with 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Abadi Extra Light" panose="020B0204020104020204" pitchFamily="34" charset="0"/>
                        </a:rPr>
                        <a:t>Homophones and near homophones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straight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earth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eighth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campaign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early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eighty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obey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learn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heel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heard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heal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faint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earn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veil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waist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pearl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sleigh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survey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claim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beige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convey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unearth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neighbour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disobey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complaint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earl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knot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freight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purvey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afraid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rehearse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3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4 are tested on all 10 spellings.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9F6563-2355-42C9-AABA-598912C9144A}"/>
              </a:ext>
            </a:extLst>
          </p:cNvPr>
          <p:cNvSpPr/>
          <p:nvPr/>
        </p:nvSpPr>
        <p:spPr>
          <a:xfrm>
            <a:off x="329501" y="6247592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In the final week of the half term (week beginning 18</a:t>
            </a:r>
            <a:r>
              <a:rPr lang="en-GB" sz="1300" baseline="30000" dirty="0">
                <a:latin typeface="Abadi Extra Light" panose="020B0204020104020204" pitchFamily="34" charset="0"/>
              </a:rPr>
              <a:t>th</a:t>
            </a:r>
            <a:r>
              <a:rPr lang="en-GB" sz="1300" dirty="0">
                <a:latin typeface="Abadi Extra Light" panose="020B0204020104020204" pitchFamily="34" charset="0"/>
              </a:rPr>
              <a:t> October) the children will recap the spellings within school. Please revisit these words with your child regularly. </a:t>
            </a:r>
          </a:p>
        </p:txBody>
      </p:sp>
    </p:spTree>
    <p:extLst>
      <p:ext uri="{BB962C8B-B14F-4D97-AF65-F5344CB8AC3E}">
        <p14:creationId xmlns:p14="http://schemas.microsoft.com/office/powerpoint/2010/main" val="2008474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Autumn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94282"/>
              </p:ext>
            </p:extLst>
          </p:nvPr>
        </p:nvGraphicFramePr>
        <p:xfrm>
          <a:off x="329501" y="1132532"/>
          <a:ext cx="11355683" cy="529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short /i/ sound spelt with ‘y’ </a:t>
                      </a: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suffixes beginning with a vowel (er/ed/ing) to words with more than one syllable (unstressed last syllable - DO NOT double the final consonant)</a:t>
                      </a: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suffixes beginning with a vowel (er/ed/en/ing) to words with more than one syllable (stressed last syllable - double the final consonant)</a:t>
                      </a: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Creating negative meanings using prefix mis-</a:t>
                      </a: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Creating negative meanings using prefix dis-</a:t>
                      </a: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myth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gardener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forgetting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misspell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dislike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gym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gardening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forgotten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mislead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disobey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Egypt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beginning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mistreat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discolour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pyramid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limiting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beginner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misbehave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entury Gothic" panose="020B0502020202020204" pitchFamily="34" charset="0"/>
                        </a:rPr>
                        <a:t>discover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mystery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offering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preferred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mistrust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disappear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hymn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offered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preferring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misprint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dishonest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benefited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occurred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misuse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disallow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benefiting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occurring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misplace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disbelieve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lyric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focused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forbidden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misheard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disapprove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typical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focusing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committed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misread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discontinue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221339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221339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25066" y="-7276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-580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3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4 are tested on all 10 spellings.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9F6563-2355-42C9-AABA-598912C9144A}"/>
              </a:ext>
            </a:extLst>
          </p:cNvPr>
          <p:cNvSpPr/>
          <p:nvPr/>
        </p:nvSpPr>
        <p:spPr>
          <a:xfrm>
            <a:off x="329501" y="6359886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In the final week of the term (week beginning 13</a:t>
            </a:r>
            <a:r>
              <a:rPr lang="en-GB" sz="1300" baseline="30000" dirty="0">
                <a:latin typeface="Abadi Extra Light" panose="020B0204020104020204" pitchFamily="34" charset="0"/>
              </a:rPr>
              <a:t>th</a:t>
            </a:r>
            <a:r>
              <a:rPr lang="en-GB" sz="1300" dirty="0">
                <a:latin typeface="Abadi Extra Light" panose="020B0204020104020204" pitchFamily="34" charset="0"/>
              </a:rPr>
              <a:t> December) the children will recap the spellings within school. Please revisit these words with your child regularly. </a:t>
            </a:r>
          </a:p>
        </p:txBody>
      </p:sp>
    </p:spTree>
    <p:extLst>
      <p:ext uri="{BB962C8B-B14F-4D97-AF65-F5344CB8AC3E}">
        <p14:creationId xmlns:p14="http://schemas.microsoft.com/office/powerpoint/2010/main" val="1251512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Spring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428719"/>
              </p:ext>
            </p:extLst>
          </p:nvPr>
        </p:nvGraphicFramePr>
        <p:xfrm>
          <a:off x="329501" y="1132532"/>
          <a:ext cx="11355683" cy="4927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ending in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ary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short /u/ sound spelt with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ou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enough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instruct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press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young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telescope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suppress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dictionary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touch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microscope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express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horoscope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entury Gothic" panose="020B0502020202020204" pitchFamily="34" charset="0"/>
                        </a:rPr>
                        <a:t>compress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trouble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instructor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periscope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impress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prevent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courage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spectator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secondary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united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respect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venture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ordinary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tough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universe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perspective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adventure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necessary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cousin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spectacles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eventful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221339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221339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25066" y="-7276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-580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3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4 are tested on all 10 spellings.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9F6563-2355-42C9-AABA-598912C9144A}"/>
              </a:ext>
            </a:extLst>
          </p:cNvPr>
          <p:cNvSpPr/>
          <p:nvPr/>
        </p:nvSpPr>
        <p:spPr>
          <a:xfrm>
            <a:off x="329500" y="6060132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In the final week of the half term (week beginning 14</a:t>
            </a:r>
            <a:r>
              <a:rPr lang="en-GB" sz="1300" baseline="30000" dirty="0">
                <a:latin typeface="Abadi Extra Light" panose="020B0204020104020204" pitchFamily="34" charset="0"/>
              </a:rPr>
              <a:t>th</a:t>
            </a:r>
            <a:r>
              <a:rPr lang="en-GB" sz="1300" dirty="0">
                <a:latin typeface="Abadi Extra Light" panose="020B0204020104020204" pitchFamily="34" charset="0"/>
              </a:rPr>
              <a:t> February,) the children will recap the spellings within school. Please revisit these words with your child regularly. </a:t>
            </a:r>
          </a:p>
        </p:txBody>
      </p:sp>
    </p:spTree>
    <p:extLst>
      <p:ext uri="{BB962C8B-B14F-4D97-AF65-F5344CB8AC3E}">
        <p14:creationId xmlns:p14="http://schemas.microsoft.com/office/powerpoint/2010/main" val="4058101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Spring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96084"/>
              </p:ext>
            </p:extLst>
          </p:nvPr>
        </p:nvGraphicFramePr>
        <p:xfrm>
          <a:off x="329501" y="1132532"/>
          <a:ext cx="11355683" cy="4927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prefix in- (meaning ‘not’ or ‘into’)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prefix 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im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- (before a root word starting with ‘m’ or ‘p’)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prefix 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il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- (before a root word starting with ‘I’) and the prefix 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ir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- (before a root word starting with ‘r’)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Homophones &amp; near homophones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ough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to make a long /o/, /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oo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/ or /or/ sound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immature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illegal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medal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though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incorrect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immeasurable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illegible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meddle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although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inaccurate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impossible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illogical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insecure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immortal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illiterate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entury Gothic" panose="020B0502020202020204" pitchFamily="34" charset="0"/>
                        </a:rPr>
                        <a:t>through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indefinite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imperfect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illicit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breakthrough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impatient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irregular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thought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infinite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immovable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irrelevant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bought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inedible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impolite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irresponsible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bored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brought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irrational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which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fought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indecisive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improper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irresistible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witch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ought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221339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221339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25066" y="-7276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-580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3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4 are tested on all 10 spellings.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9F6563-2355-42C9-AABA-598912C9144A}"/>
              </a:ext>
            </a:extLst>
          </p:cNvPr>
          <p:cNvSpPr/>
          <p:nvPr/>
        </p:nvSpPr>
        <p:spPr>
          <a:xfrm>
            <a:off x="329500" y="6120831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Please revisit these words with your child regularly. </a:t>
            </a:r>
          </a:p>
        </p:txBody>
      </p:sp>
    </p:spTree>
    <p:extLst>
      <p:ext uri="{BB962C8B-B14F-4D97-AF65-F5344CB8AC3E}">
        <p14:creationId xmlns:p14="http://schemas.microsoft.com/office/powerpoint/2010/main" val="3586926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Summer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746922"/>
              </p:ext>
            </p:extLst>
          </p:nvPr>
        </p:nvGraphicFramePr>
        <p:xfrm>
          <a:off x="329501" y="1132532"/>
          <a:ext cx="11355683" cy="492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Homophones &amp; near homophones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Nouns ending in the suffix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ation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Nouns ending in the 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siffix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ation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prefix sub- (meaning ‘under’) and adding the prefix super- (meaning ‘above’)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Plural possessive apostrophes with plural 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accept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submerge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girls’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except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adoration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radiation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subheading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boys’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sensation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indication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submarine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babies’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ventilation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subordinate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entury Gothic" panose="020B0502020202020204" pitchFamily="34" charset="0"/>
                        </a:rPr>
                        <a:t>parents’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relegation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subway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teachers’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dedication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superman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women’s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exaggeration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demonstration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supervise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men’s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threw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concentration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abbreviation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supersede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children’s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whose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imagination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translation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superpower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people’s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who’s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organisation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vibration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superhuman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mice’s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221339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221339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25066" y="-7276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-580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3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4 are tested on all 10 spellings.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9F6563-2355-42C9-AABA-598912C9144A}"/>
              </a:ext>
            </a:extLst>
          </p:cNvPr>
          <p:cNvSpPr/>
          <p:nvPr/>
        </p:nvSpPr>
        <p:spPr>
          <a:xfrm>
            <a:off x="329501" y="6137122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Please revisit these words with your child regularly. </a:t>
            </a:r>
          </a:p>
        </p:txBody>
      </p:sp>
    </p:spTree>
    <p:extLst>
      <p:ext uri="{BB962C8B-B14F-4D97-AF65-F5344CB8AC3E}">
        <p14:creationId xmlns:p14="http://schemas.microsoft.com/office/powerpoint/2010/main" val="3314970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Summer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48494"/>
              </p:ext>
            </p:extLst>
          </p:nvPr>
        </p:nvGraphicFramePr>
        <p:xfrm>
          <a:off x="329501" y="1132532"/>
          <a:ext cx="11355683" cy="4744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prefix inter’ (meaning ‘between’ or ‘among’)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prefix anti- (meaning ‘against’)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prefix auto- (meaning ‘self’ or ‘own’)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prefix ex- (meaning ‘out’)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the prefix non- (meaning ‘not)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interact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antiseptic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autograph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exit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non-stick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interfere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anticlockwise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autobiography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extend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non-stop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intercity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antisocial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automatic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explode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non-starter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international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antidote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autofocus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excursion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entury Gothic" panose="020B0502020202020204" pitchFamily="34" charset="0"/>
                        </a:rPr>
                        <a:t>non-smoker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intermediate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antibiotic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autocorrect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nonsense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antivenom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autopilot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export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non-fiction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intergalactic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anti-ageing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autorotate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exclaim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non-drip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interrupt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antifreeze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automobile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expel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non-violent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intervene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antiperspirant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autonomy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external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non-profit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interlude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antigravity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autocue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exterior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non-believer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221339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221339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25066" y="-7276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-580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3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4 are tested on all 10 spellings.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9F6563-2355-42C9-AABA-598912C9144A}"/>
              </a:ext>
            </a:extLst>
          </p:cNvPr>
          <p:cNvSpPr/>
          <p:nvPr/>
        </p:nvSpPr>
        <p:spPr>
          <a:xfrm>
            <a:off x="329500" y="5878896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Please revisit these words with your child regularly. </a:t>
            </a:r>
          </a:p>
        </p:txBody>
      </p:sp>
    </p:spTree>
    <p:extLst>
      <p:ext uri="{BB962C8B-B14F-4D97-AF65-F5344CB8AC3E}">
        <p14:creationId xmlns:p14="http://schemas.microsoft.com/office/powerpoint/2010/main" val="291767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C7AD-5049-43B0-9F76-AA39D6C074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Modern Love" panose="04090805081005020601" pitchFamily="82" charset="0"/>
              </a:rPr>
              <a:t>Spelling Lists</a:t>
            </a:r>
            <a:br>
              <a:rPr lang="en-GB" sz="7200" dirty="0">
                <a:latin typeface="Modern Love" panose="04090805081005020601" pitchFamily="82" charset="0"/>
              </a:rPr>
            </a:br>
            <a:r>
              <a:rPr lang="en-GB" sz="7200" dirty="0">
                <a:latin typeface="Modern Love" panose="04090805081005020601" pitchFamily="82" charset="0"/>
              </a:rPr>
              <a:t>Oak Class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64BC8D-4856-45C6-8FE6-FDC52226C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743" y="5935170"/>
            <a:ext cx="8156513" cy="773975"/>
          </a:xfrm>
          <a:prstGeom prst="rect">
            <a:avLst/>
          </a:prstGeom>
        </p:spPr>
      </p:pic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6DBDD517-1499-49AD-A33E-D7F9CBB37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0" y="193971"/>
            <a:ext cx="1850173" cy="185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36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902EF5E0-50FF-44D4-AF97-79E6CF0EB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4D5403-14E9-4D2F-BE49-777191C3BF6B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Spellings Coverage: Long Term Plan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AE17BFD-7013-4E4A-AF69-514020F18E5B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 Year 3/4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FE5E7B8-417C-4CD6-8443-B0D7C35E3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216297"/>
              </p:ext>
            </p:extLst>
          </p:nvPr>
        </p:nvGraphicFramePr>
        <p:xfrm>
          <a:off x="352490" y="1162726"/>
          <a:ext cx="11478153" cy="4809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573">
                  <a:extLst>
                    <a:ext uri="{9D8B030D-6E8A-4147-A177-3AD203B41FA5}">
                      <a16:colId xmlns:a16="http://schemas.microsoft.com/office/drawing/2014/main" val="3558704227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716673771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838206400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2440026604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3916771131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662627372"/>
                    </a:ext>
                  </a:extLst>
                </a:gridCol>
              </a:tblGrid>
              <a:tr h="424774">
                <a:tc>
                  <a:txBody>
                    <a:bodyPr/>
                    <a:lstStyle/>
                    <a:p>
                      <a:endParaRPr lang="en-GB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16355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Autumn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badi Extra Light" panose="020B0204020104020204" pitchFamily="34" charset="0"/>
                        </a:rPr>
                        <a:t>Creating adverbs using the </a:t>
                      </a:r>
                      <a:r>
                        <a:rPr lang="en-GB" sz="1100" b="0" dirty="0" err="1">
                          <a:latin typeface="Abadi Extra Light" panose="020B0204020104020204" pitchFamily="34" charset="0"/>
                        </a:rPr>
                        <a:t>siffix</a:t>
                      </a:r>
                      <a:r>
                        <a:rPr lang="en-GB" sz="1100" b="0" dirty="0">
                          <a:latin typeface="Abadi Extra Light" panose="020B0204020104020204" pitchFamily="34" charset="0"/>
                        </a:rPr>
                        <a:t> –</a:t>
                      </a:r>
                      <a:r>
                        <a:rPr lang="en-GB" sz="1100" b="0" dirty="0" err="1">
                          <a:latin typeface="Abadi Extra Light" panose="020B0204020104020204" pitchFamily="34" charset="0"/>
                        </a:rPr>
                        <a:t>lt</a:t>
                      </a:r>
                      <a:r>
                        <a:rPr lang="en-GB" sz="1100" b="0" dirty="0">
                          <a:latin typeface="Abadi Extra Light" panose="020B0204020104020204" pitchFamily="34" charset="0"/>
                        </a:rPr>
                        <a:t> (no change to root word)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Creating adverbs using the suffix –ly (root word ends in ‘y’ with more than one syllable)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Creating adverbs using the 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siffix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 –ly (root word ends in ‘le’)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Creating adverbs using the 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siffix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 –ly (root word ends in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lc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 or ‘al’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Creating adverbs using the 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siffix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 –ly (exceptions to the rules)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425277"/>
                  </a:ext>
                </a:extLst>
              </a:tr>
              <a:tr h="823219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Autumn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Homophones &amp; near homophones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badi Extra Light" panose="020B0204020104020204" pitchFamily="34" charset="0"/>
                        </a:rPr>
                        <a:t>Homophones &amp; near homophones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prefix bi- (meaning ‘two’ or ‘twice’) and adding the prefix re- (meaning (‘again’ or ‘back’)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ending in the /g/ sound spelt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gue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 and the /k/ sound spelt ‘que’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with a /sh/ sound spelt with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ch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60364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Spring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ending in the suffix –al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ending with an /zhuh/ sound spelt with ‘sure’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ending with a /chuh/ sound spelt with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ture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ending with a /cher/ sound spelt as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ture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Silent letters revision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8188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Spring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with /shun/ endings spelt with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sion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 (if root word ends in ‘se,’ ‘de,’ or ‘d’)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with a /shuhn/ sound, spelt with ‘sion’ (if root word ends in ‘se,’ ‘de’ or ‘d’)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with a /shun/ sound, spelt with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ssion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 (if root word ends in ‘ss’ or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mit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with a /shuhn/ sound spelt with ‘tion’ (if root word ends in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te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 or ‘t’ / or has no definite root)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with a /shuhn/ sound, spelt with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cian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 (if root word ends in ‘c’ or ‘cs’)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198592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Summer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with the /s/ sound spelt with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sc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with a ‘soft c’ spelt with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ce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with a ‘soft c’ spelt with a ‘ci’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36990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Summer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suffix –ous (no change to root word)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suffix –ous (no definitive root word)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suffix –ous (words ending in ‘y’ become ‘I’ and words ending in ‘our’ become ‘or’)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suffix –ous (words ending in ‘e’ drop the ‘e’ but not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ge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Adverbials of frequency and possibility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589696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C07AD1E-7318-4D08-BBE1-AC8DC1F6D839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Year A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(2022-2023)</a:t>
            </a:r>
          </a:p>
        </p:txBody>
      </p:sp>
    </p:spTree>
    <p:extLst>
      <p:ext uri="{BB962C8B-B14F-4D97-AF65-F5344CB8AC3E}">
        <p14:creationId xmlns:p14="http://schemas.microsoft.com/office/powerpoint/2010/main" val="2058533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83583CF3-E660-4849-88C3-1649A572C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0" y="193971"/>
            <a:ext cx="1850173" cy="185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C8C7AD-5049-43B0-9F76-AA39D6C074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Modern Love" panose="04090805081005020601" pitchFamily="82" charset="0"/>
              </a:rPr>
              <a:t>Year A</a:t>
            </a:r>
            <a:br>
              <a:rPr lang="en-GB" sz="7200" dirty="0">
                <a:latin typeface="Modern Love" panose="04090805081005020601" pitchFamily="82" charset="0"/>
              </a:rPr>
            </a:br>
            <a:r>
              <a:rPr lang="en-GB" sz="7200" dirty="0">
                <a:latin typeface="Modern Love" panose="04090805081005020601" pitchFamily="82" charset="0"/>
              </a:rPr>
              <a:t>Oak Class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4622DA-619B-4248-9908-68889959D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743" y="5935170"/>
            <a:ext cx="8156513" cy="77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5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Class, 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Autumn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862721"/>
              </p:ext>
            </p:extLst>
          </p:nvPr>
        </p:nvGraphicFramePr>
        <p:xfrm>
          <a:off x="329501" y="1260868"/>
          <a:ext cx="11355683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Words with ‘silent’ 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Words with ‘silent’ letters</a:t>
                      </a:r>
                    </a:p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Modal verbs</a:t>
                      </a:r>
                    </a:p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Words ending in ‘ment’</a:t>
                      </a:r>
                    </a:p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Adverbs of possibility and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doubt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wrestle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certainly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lamb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wrapper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definitely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island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possibly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thumb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aisle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parliament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perhaps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solemn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debris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enjoyment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probably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mortgage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frequently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column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Christmas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should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often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knight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yacht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occasionally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knuckle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guarantee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rarely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knot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guilty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always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5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6 are tested on all 10 spellings.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656929-0DB7-4D7D-B669-19D35AC9E69D}"/>
              </a:ext>
            </a:extLst>
          </p:cNvPr>
          <p:cNvSpPr/>
          <p:nvPr/>
        </p:nvSpPr>
        <p:spPr>
          <a:xfrm>
            <a:off x="329501" y="6370143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League’ in Word Study lessons. Please support them to also practice at home and revisit previously taught words.</a:t>
            </a:r>
          </a:p>
        </p:txBody>
      </p:sp>
    </p:spTree>
    <p:extLst>
      <p:ext uri="{BB962C8B-B14F-4D97-AF65-F5344CB8AC3E}">
        <p14:creationId xmlns:p14="http://schemas.microsoft.com/office/powerpoint/2010/main" val="1713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Class, 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Autumn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032208"/>
              </p:ext>
            </p:extLst>
          </p:nvPr>
        </p:nvGraphicFramePr>
        <p:xfrm>
          <a:off x="329501" y="1260868"/>
          <a:ext cx="11355683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Words with an /or/ sound spelt ‘or’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Convert nouns or adjectives into verbs using the suffix –ate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Convert nouns or adjectives into verbs using the suffix –ise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Convert nouns or adjectives into verbs using the suffix –ify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Convert nouns or adjectives into verbs using the suffix –en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forty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pollinate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criticise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amplify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blacken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scorch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captivate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advertise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solidify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brighten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absorb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activate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capitalise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signify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flatten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decorate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motivate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finalise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falsify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lengthen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afford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communicate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equalise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glorify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mistaken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enormous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medicate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fertilise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notify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straighten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elasticate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terrorise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testify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shorten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tornado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hyphenate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socialise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purify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thicken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according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alienate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visualise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intensify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tighten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validate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vandalise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classify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toughen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5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6 are tested on all 10 spellings.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656929-0DB7-4D7D-B669-19D35AC9E69D}"/>
              </a:ext>
            </a:extLst>
          </p:cNvPr>
          <p:cNvSpPr/>
          <p:nvPr/>
        </p:nvSpPr>
        <p:spPr>
          <a:xfrm>
            <a:off x="329501" y="6370143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League’ in Word Study lessons. Please support them to also practice at home and revisit previously taught words.</a:t>
            </a:r>
          </a:p>
        </p:txBody>
      </p:sp>
    </p:spTree>
    <p:extLst>
      <p:ext uri="{BB962C8B-B14F-4D97-AF65-F5344CB8AC3E}">
        <p14:creationId xmlns:p14="http://schemas.microsoft.com/office/powerpoint/2010/main" val="20427602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Class, 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Spring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436744"/>
              </p:ext>
            </p:extLst>
          </p:nvPr>
        </p:nvGraphicFramePr>
        <p:xfrm>
          <a:off x="329501" y="1260868"/>
          <a:ext cx="11355683" cy="509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Test: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Spelling Focus:</a:t>
                      </a:r>
                      <a:endParaRPr lang="en-GB" sz="16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Adding verb prefixes de- and re-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Adding verb prefix over-</a:t>
                      </a:r>
                    </a:p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Convert nouns or verbs into adjectives using suffix –ful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Convert nouns or verbs into adjectives using suffix –ive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Convert nouns or verbs into adjectives using suffix –al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deflate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overthrow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boastful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attractive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musical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overturn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faithful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creative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political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3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overslept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doubtful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addictive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accidental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4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decompose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overcook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fearful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assertive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mathematical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5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defuse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overreact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thankful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abusive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functional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6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overestimate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beautiful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cooperative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tropical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7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rebuild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overuse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pitiful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exhaustive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professional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8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rewrite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overpaid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plentiful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appreciative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central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9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overlook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fanciful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offensive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global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10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overbalance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merciful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expressive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industrial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5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6 are tested on all 10 spellings.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656929-0DB7-4D7D-B669-19D35AC9E69D}"/>
              </a:ext>
            </a:extLst>
          </p:cNvPr>
          <p:cNvSpPr/>
          <p:nvPr/>
        </p:nvSpPr>
        <p:spPr>
          <a:xfrm>
            <a:off x="329501" y="6370143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League’ in Word Study lessons. Please support them to also practice at home and revisit previously taught words.</a:t>
            </a:r>
          </a:p>
        </p:txBody>
      </p:sp>
    </p:spTree>
    <p:extLst>
      <p:ext uri="{BB962C8B-B14F-4D97-AF65-F5344CB8AC3E}">
        <p14:creationId xmlns:p14="http://schemas.microsoft.com/office/powerpoint/2010/main" val="29913070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Class, 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Spring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841472"/>
              </p:ext>
            </p:extLst>
          </p:nvPr>
        </p:nvGraphicFramePr>
        <p:xfrm>
          <a:off x="329501" y="1260868"/>
          <a:ext cx="11355683" cy="493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Test: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Spelling Focus:</a:t>
                      </a:r>
                      <a:endParaRPr lang="en-GB" sz="16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Words ending in –able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Words ending in –able</a:t>
                      </a:r>
                    </a:p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Words ending in –ably</a:t>
                      </a:r>
                    </a:p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applicable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adorable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adorably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suggest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tolerable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valuable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valuably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temper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digest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3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operable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advisable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believably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temperament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congestion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4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considerable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believable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considerably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tempered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gesture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5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dependable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desirable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tolerably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variety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gestation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6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comfortable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excitable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changeably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lightning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7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reasonable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knowledgeable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noticeably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variation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daylight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8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perishable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likeable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dependably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varied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enlighten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9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breakable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changeable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comfortably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twilight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10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fashionable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noticeable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reasonably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limelight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5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6 are tested on all 10 spellings.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656929-0DB7-4D7D-B669-19D35AC9E69D}"/>
              </a:ext>
            </a:extLst>
          </p:cNvPr>
          <p:cNvSpPr/>
          <p:nvPr/>
        </p:nvSpPr>
        <p:spPr>
          <a:xfrm>
            <a:off x="329501" y="6370143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League’ in Word Study lessons. Please support them to also practice at home and revisit previously taught words.</a:t>
            </a:r>
          </a:p>
        </p:txBody>
      </p:sp>
    </p:spTree>
    <p:extLst>
      <p:ext uri="{BB962C8B-B14F-4D97-AF65-F5344CB8AC3E}">
        <p14:creationId xmlns:p14="http://schemas.microsoft.com/office/powerpoint/2010/main" val="15439820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Class, 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Summer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728775"/>
              </p:ext>
            </p:extLst>
          </p:nvPr>
        </p:nvGraphicFramePr>
        <p:xfrm>
          <a:off x="329501" y="1260868"/>
          <a:ext cx="11355683" cy="5090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Test: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Spelling Focus:</a:t>
                      </a:r>
                      <a:endParaRPr lang="en-GB" sz="16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Words with endings which sound like /shuh/ after a vowel 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Words with endings which sound like /shuh/ after a consonant 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Words with a ‘soft c’ spelt /ce/</a:t>
                      </a:r>
                    </a:p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  <a:endParaRPr lang="en-GB" sz="1400" dirty="0">
                        <a:solidFill>
                          <a:srgbClr val="FF0000"/>
                        </a:solidFill>
                        <a:latin typeface="Abadi Extra Light" panose="020B0204020104020204" pitchFamily="34" charset="0"/>
                      </a:endParaRPr>
                    </a:p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official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partial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cemetery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accommodate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signature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special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confidential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certificate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assign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3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artificial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essential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celebrate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4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substantial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necessary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accuse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designate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5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racial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torrential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deceased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significant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6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crucial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sequential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accrue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resignation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7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facial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sacrifice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8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beneficial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spatial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hindrance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accomplish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insignificant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9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superficial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martial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nuisance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accumulate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assignment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10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antisocial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influential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prejudice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accentuate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signal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5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6 are tested on all 10 spellings.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656929-0DB7-4D7D-B669-19D35AC9E69D}"/>
              </a:ext>
            </a:extLst>
          </p:cNvPr>
          <p:cNvSpPr/>
          <p:nvPr/>
        </p:nvSpPr>
        <p:spPr>
          <a:xfrm>
            <a:off x="329501" y="6370143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League’ in Word Study lessons. Please support them to also practice at home and revisit previously taught words.</a:t>
            </a:r>
          </a:p>
        </p:txBody>
      </p:sp>
    </p:spTree>
    <p:extLst>
      <p:ext uri="{BB962C8B-B14F-4D97-AF65-F5344CB8AC3E}">
        <p14:creationId xmlns:p14="http://schemas.microsoft.com/office/powerpoint/2010/main" val="33083432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Class, 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Summer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181886"/>
              </p:ext>
            </p:extLst>
          </p:nvPr>
        </p:nvGraphicFramePr>
        <p:xfrm>
          <a:off x="329501" y="1260868"/>
          <a:ext cx="11355683" cy="493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Test: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Spelling Focus:</a:t>
                      </a:r>
                      <a:endParaRPr lang="en-GB" sz="16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Synonyms &amp; antonyms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bellowed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immense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ecstatic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deafening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scorching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screeched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jovial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piercing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searing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3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squealed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gigantic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exultant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blaring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sizzling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4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shrieked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gargantuan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ear-piercing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blistering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5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squawked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mammoth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delighted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raucous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sweltering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6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whispered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miniature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despondent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chilly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7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murmured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miniscule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forlorn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tranquil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frozen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8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breathed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insignificant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dejected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inaudible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arctic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9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signed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microscopic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woeful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unobtrusive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bitter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10</a:t>
                      </a:r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muttered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petite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dismal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peaceful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wintry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5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6 are tested on all 10 spellings.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656929-0DB7-4D7D-B669-19D35AC9E69D}"/>
              </a:ext>
            </a:extLst>
          </p:cNvPr>
          <p:cNvSpPr/>
          <p:nvPr/>
        </p:nvSpPr>
        <p:spPr>
          <a:xfrm>
            <a:off x="329501" y="6370143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League’ in Word Study lessons. Please support them to also practice at home and revisit previously taught words.</a:t>
            </a:r>
          </a:p>
        </p:txBody>
      </p:sp>
    </p:spTree>
    <p:extLst>
      <p:ext uri="{BB962C8B-B14F-4D97-AF65-F5344CB8AC3E}">
        <p14:creationId xmlns:p14="http://schemas.microsoft.com/office/powerpoint/2010/main" val="30324212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83583CF3-E660-4849-88C3-1649A572C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0" y="193971"/>
            <a:ext cx="1850173" cy="185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C8C7AD-5049-43B0-9F76-AA39D6C074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Modern Love" panose="04090805081005020601" pitchFamily="82" charset="0"/>
              </a:rPr>
              <a:t>Year B</a:t>
            </a:r>
            <a:br>
              <a:rPr lang="en-GB" sz="7200" dirty="0">
                <a:latin typeface="Modern Love" panose="04090805081005020601" pitchFamily="82" charset="0"/>
              </a:rPr>
            </a:br>
            <a:r>
              <a:rPr lang="en-GB" sz="7200" dirty="0">
                <a:latin typeface="Modern Love" panose="04090805081005020601" pitchFamily="82" charset="0"/>
              </a:rPr>
              <a:t>Oak Class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4622DA-619B-4248-9908-68889959D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743" y="5935170"/>
            <a:ext cx="8156513" cy="77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3132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Class, 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Autumn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51942"/>
              </p:ext>
            </p:extLst>
          </p:nvPr>
        </p:nvGraphicFramePr>
        <p:xfrm>
          <a:off x="329501" y="1260868"/>
          <a:ext cx="11355683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Words with endings that sound like /</a:t>
                      </a:r>
                      <a:r>
                        <a:rPr lang="en-GB" sz="1400" b="0" dirty="0" err="1">
                          <a:latin typeface="Abadi Extra Light" panose="020B0204020104020204" pitchFamily="34" charset="0"/>
                        </a:rPr>
                        <a:t>shuhs</a:t>
                      </a:r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/ spelt -</a:t>
                      </a:r>
                      <a:r>
                        <a:rPr lang="en-GB" sz="1400" b="0" dirty="0" err="1">
                          <a:latin typeface="Abadi Extra Light" panose="020B0204020104020204" pitchFamily="34" charset="0"/>
                        </a:rPr>
                        <a:t>cious</a:t>
                      </a: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Words with endings that sound like /</a:t>
                      </a:r>
                      <a:r>
                        <a:rPr lang="en-GB" sz="1400" b="0" dirty="0" err="1">
                          <a:latin typeface="Abadi Extra Light" panose="020B0204020104020204" pitchFamily="34" charset="0"/>
                        </a:rPr>
                        <a:t>shuhs</a:t>
                      </a:r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/ spelt with –</a:t>
                      </a:r>
                      <a:r>
                        <a:rPr lang="en-GB" sz="1400" b="0" dirty="0" err="1">
                          <a:latin typeface="Abadi Extra Light" panose="020B0204020104020204" pitchFamily="34" charset="0"/>
                        </a:rPr>
                        <a:t>tious</a:t>
                      </a:r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 or -</a:t>
                      </a:r>
                      <a:r>
                        <a:rPr lang="en-GB" sz="1400" b="0" dirty="0" err="1">
                          <a:latin typeface="Abadi Extra Light" panose="020B0204020104020204" pitchFamily="34" charset="0"/>
                        </a:rPr>
                        <a:t>ious</a:t>
                      </a: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Words with the short vowel sound /i/ spelt with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Words with the long vowel sound /i/ spelt with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Homophones and near homophones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vicious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ambitious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apply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gracious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cautious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supply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passed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spacious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fictitious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identify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proceed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malicious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infectious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rhythm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occupy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precede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precious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nutritious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mystery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aisle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conscious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contentious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lyrics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rhyme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isle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delicious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superstitious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oxygen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aloud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suspicious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pretentious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symptom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python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atrocious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anxious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typical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hygiene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affect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ferocious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obnoxious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crystal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hyphen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effect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5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6 are tested on all 10 spellings.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9F6563-2355-42C9-AABA-598912C9144A}"/>
              </a:ext>
            </a:extLst>
          </p:cNvPr>
          <p:cNvSpPr/>
          <p:nvPr/>
        </p:nvSpPr>
        <p:spPr>
          <a:xfrm>
            <a:off x="329501" y="6322023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In the final week of the half term (week beginning 18</a:t>
            </a:r>
            <a:r>
              <a:rPr lang="en-GB" sz="1300" baseline="30000" dirty="0">
                <a:latin typeface="Abadi Extra Light" panose="020B0204020104020204" pitchFamily="34" charset="0"/>
              </a:rPr>
              <a:t>th</a:t>
            </a:r>
            <a:r>
              <a:rPr lang="en-GB" sz="1300" dirty="0">
                <a:latin typeface="Abadi Extra Light" panose="020B0204020104020204" pitchFamily="34" charset="0"/>
              </a:rPr>
              <a:t> October) the children will recap the spellings within school. Please revisit these words with your child regularly. </a:t>
            </a:r>
          </a:p>
        </p:txBody>
      </p:sp>
    </p:spTree>
    <p:extLst>
      <p:ext uri="{BB962C8B-B14F-4D97-AF65-F5344CB8AC3E}">
        <p14:creationId xmlns:p14="http://schemas.microsoft.com/office/powerpoint/2010/main" val="4281756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Autumn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181152"/>
              </p:ext>
            </p:extLst>
          </p:nvPr>
        </p:nvGraphicFramePr>
        <p:xfrm>
          <a:off x="329501" y="1260868"/>
          <a:ext cx="11355683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Creating nouns using -</a:t>
                      </a:r>
                      <a:r>
                        <a:rPr lang="en-GB" sz="1600" dirty="0" err="1">
                          <a:latin typeface="Abadi Extra Light" panose="020B0204020104020204" pitchFamily="34" charset="0"/>
                        </a:rPr>
                        <a:t>ity</a:t>
                      </a:r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 suffix</a:t>
                      </a:r>
                      <a:endParaRPr lang="en-GB" sz="16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Creating nouns using -ness suffix</a:t>
                      </a:r>
                      <a:endParaRPr lang="en-GB" sz="16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Creating nouns using -ship suffix</a:t>
                      </a:r>
                      <a:endParaRPr lang="en-GB" sz="16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Homophones &amp; Near Homophones</a:t>
                      </a:r>
                      <a:endParaRPr lang="en-GB" sz="16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Homophones &amp; Near Homophones</a:t>
                      </a:r>
                      <a:endParaRPr lang="en-GB" sz="16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happiness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stationary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alter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curiosity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hardness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stationery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altar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madness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steal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ascent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nastiness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dictatorship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steel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assent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captivity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silliness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championship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bridal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tidiness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craftsmanship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weary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bridle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eternity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childishness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fellowship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who’s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cereal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flexibility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willingness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apprenticeship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whose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serial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possibility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carelessness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citizenship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compliment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sensitivity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foolishness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sponsorship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complement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5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6 are tested on all 10 spellings.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9F6563-2355-42C9-AABA-598912C9144A}"/>
              </a:ext>
            </a:extLst>
          </p:cNvPr>
          <p:cNvSpPr/>
          <p:nvPr/>
        </p:nvSpPr>
        <p:spPr>
          <a:xfrm>
            <a:off x="329501" y="6247592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In the final week of the term (week beginning 13</a:t>
            </a:r>
            <a:r>
              <a:rPr lang="en-GB" sz="1300" baseline="30000" dirty="0">
                <a:latin typeface="Abadi Extra Light" panose="020B0204020104020204" pitchFamily="34" charset="0"/>
              </a:rPr>
              <a:t>th</a:t>
            </a:r>
            <a:r>
              <a:rPr lang="en-GB" sz="1300" dirty="0">
                <a:latin typeface="Abadi Extra Light" panose="020B0204020104020204" pitchFamily="34" charset="0"/>
              </a:rPr>
              <a:t> December) the children will recap the spellings within school. Please revisit these words with your child regularly. </a:t>
            </a:r>
          </a:p>
        </p:txBody>
      </p:sp>
    </p:spTree>
    <p:extLst>
      <p:ext uri="{BB962C8B-B14F-4D97-AF65-F5344CB8AC3E}">
        <p14:creationId xmlns:p14="http://schemas.microsoft.com/office/powerpoint/2010/main" val="133616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902EF5E0-50FF-44D4-AF97-79E6CF0EB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4D5403-14E9-4D2F-BE49-777191C3BF6B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Spellings Coverage: Long Term Plan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AE17BFD-7013-4E4A-AF69-514020F18E5B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Holly Class Year 3/4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FE5E7B8-417C-4CD6-8443-B0D7C35E3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26888"/>
              </p:ext>
            </p:extLst>
          </p:nvPr>
        </p:nvGraphicFramePr>
        <p:xfrm>
          <a:off x="352490" y="1162726"/>
          <a:ext cx="11478153" cy="5463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573">
                  <a:extLst>
                    <a:ext uri="{9D8B030D-6E8A-4147-A177-3AD203B41FA5}">
                      <a16:colId xmlns:a16="http://schemas.microsoft.com/office/drawing/2014/main" val="3558704227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716673771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838206400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2440026604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3916771131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662627372"/>
                    </a:ext>
                  </a:extLst>
                </a:gridCol>
              </a:tblGrid>
              <a:tr h="450174">
                <a:tc>
                  <a:txBody>
                    <a:bodyPr/>
                    <a:lstStyle/>
                    <a:p>
                      <a:endParaRPr lang="en-GB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16355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Autumn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badi Extra Light" panose="020B0204020104020204" pitchFamily="34" charset="0"/>
                        </a:rPr>
                        <a:t>Words with the long /ai/ sound spelt with </a:t>
                      </a:r>
                      <a:r>
                        <a:rPr lang="en-GB" sz="1100" b="0" dirty="0" err="1">
                          <a:latin typeface="Abadi Extra Light" panose="020B0204020104020204" pitchFamily="34" charset="0"/>
                        </a:rPr>
                        <a:t>ei</a:t>
                      </a:r>
                      <a:endParaRPr lang="en-GB" sz="1100" b="0" dirty="0">
                        <a:latin typeface="Abadi Extra Light" panose="020B02040201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badi Extra Light" panose="020B0204020104020204" pitchFamily="34" charset="0"/>
                        </a:rPr>
                        <a:t>Words with the long /ai/ sound spelt 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badi Extra Light" panose="020B0204020104020204" pitchFamily="34" charset="0"/>
                        </a:rPr>
                        <a:t>Words with the long /ai/ sound spelt with ai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badi Extra Light" panose="020B0204020104020204" pitchFamily="34" charset="0"/>
                        </a:rPr>
                        <a:t>Words with /</a:t>
                      </a:r>
                      <a:r>
                        <a:rPr lang="en-GB" sz="1100" b="0" dirty="0" err="1">
                          <a:latin typeface="Abadi Extra Light" panose="020B0204020104020204" pitchFamily="34" charset="0"/>
                        </a:rPr>
                        <a:t>ur</a:t>
                      </a:r>
                      <a:r>
                        <a:rPr lang="en-GB" sz="1100" b="0" dirty="0">
                          <a:latin typeface="Abadi Extra Light" panose="020B0204020104020204" pitchFamily="34" charset="0"/>
                        </a:rPr>
                        <a:t>/ sound spelt with ear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1A</a:t>
                      </a:r>
                      <a:endParaRPr lang="en-GB" sz="11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badi Extra Light" panose="020B0204020104020204" pitchFamily="34" charset="0"/>
                        </a:rPr>
                        <a:t>Homophones and near homophones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1A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425277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Autumn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with short /i/ sound spelt with ‘y’</a:t>
                      </a:r>
                    </a:p>
                    <a:p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suffixes beginning with a vowel (er/ed/ing) to words with more than one syllable (unstressed last syllable - DO NOT double the final consonant)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suffixes beginning with a vowel (er/ed/en/ing) to words with more than one syllable (stressed last syllable - double the final consonant)</a:t>
                      </a:r>
                      <a:endParaRPr lang="en-GB" sz="1100" b="0" dirty="0">
                        <a:latin typeface="Abadi Extra Light" panose="020B02040201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Creating negative meanings using prefix mis-</a:t>
                      </a:r>
                      <a:endParaRPr lang="en-GB" sz="1100" b="0" dirty="0">
                        <a:latin typeface="Abadi Extra Light" panose="020B02040201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2A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Creating negative meanings using prefix dis-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2A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latin typeface="Abadi Extra Light" panose="020B0204020104020204" pitchFamily="34" charset="0"/>
                      </a:endParaRP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60364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Spring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ending in –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ary</a:t>
                      </a:r>
                      <a:endParaRPr lang="en-GB" sz="1100" dirty="0">
                        <a:latin typeface="Abadi Extra Light" panose="020B0204020104020204" pitchFamily="34" charset="0"/>
                      </a:endParaRPr>
                    </a:p>
                    <a:p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with a short /u/ sound spelt with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ou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3A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3 3A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8188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Spring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prefix in- (meaning ‘not’ or ‘into’) </a:t>
                      </a:r>
                    </a:p>
                    <a:p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prefix 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im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- (before a root word starting with ‘m’ or ‘p’)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prefix 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il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- (before a root word starting with ‘I’) and the prefix 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ir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- (before a root word starting with ‘r’)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Homophones &amp; near homophones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1A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Words with ‘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ough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’ to make a long /o/, /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oo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/ or /or/ sound</a:t>
                      </a:r>
                    </a:p>
                    <a:p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1B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198592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Summer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Homophones &amp; near homophones</a:t>
                      </a:r>
                    </a:p>
                    <a:p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Nouns ending in the suffix –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ation</a:t>
                      </a:r>
                      <a:endParaRPr lang="en-GB" sz="1100" dirty="0">
                        <a:latin typeface="Abadi Extra Light" panose="020B02040201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Nouns ending in the 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siffix</a:t>
                      </a:r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 –</a:t>
                      </a:r>
                      <a:r>
                        <a:rPr lang="en-GB" sz="1100" dirty="0" err="1">
                          <a:latin typeface="Abadi Extra Light" panose="020B0204020104020204" pitchFamily="34" charset="0"/>
                        </a:rPr>
                        <a:t>ation</a:t>
                      </a:r>
                      <a:endParaRPr lang="en-GB" sz="1100" dirty="0">
                        <a:latin typeface="Abadi Extra Light" panose="020B02040201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2A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prefix sub- (meaning ‘under’) and adding the prefix super- (meaning ‘above’)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Plural possessive apostrophes with plural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2A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36990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Summer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prefix inter’ (meaning ‘between’ or ‘among’)</a:t>
                      </a:r>
                    </a:p>
                    <a:p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prefix anti- (meaning ‘against’)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3A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prefix auto- (meaning ‘self’ or ‘own’)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3A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prefix ex- (meaning ‘out’)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3A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badi Extra Light" panose="020B0204020104020204" pitchFamily="34" charset="0"/>
                        </a:rPr>
                        <a:t>Adding the prefix non- (meaning ‘not)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latin typeface="Abadi Extra Light" panose="020B0204020104020204" pitchFamily="34" charset="0"/>
                        </a:rPr>
                        <a:t>YEAR 4 3A</a:t>
                      </a:r>
                    </a:p>
                    <a:p>
                      <a:endParaRPr lang="en-GB" sz="11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589696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C07AD1E-7318-4D08-BBE1-AC8DC1F6D839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Year B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(2023-2024)</a:t>
            </a:r>
          </a:p>
        </p:txBody>
      </p:sp>
    </p:spTree>
    <p:extLst>
      <p:ext uri="{BB962C8B-B14F-4D97-AF65-F5344CB8AC3E}">
        <p14:creationId xmlns:p14="http://schemas.microsoft.com/office/powerpoint/2010/main" val="8425877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Spring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442312"/>
              </p:ext>
            </p:extLst>
          </p:nvPr>
        </p:nvGraphicFramePr>
        <p:xfrm>
          <a:off x="329501" y="1260868"/>
          <a:ext cx="11355683" cy="493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Words containing the letter string ‘</a:t>
                      </a:r>
                      <a:r>
                        <a:rPr lang="en-GB" sz="1400" dirty="0" err="1">
                          <a:latin typeface="Abadi Extra Light" panose="020B0204020104020204" pitchFamily="34" charset="0"/>
                        </a:rPr>
                        <a:t>ough</a:t>
                      </a: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Words containing the letter string ‘</a:t>
                      </a:r>
                      <a:r>
                        <a:rPr lang="en-GB" sz="1400" dirty="0" err="1">
                          <a:latin typeface="Abadi Extra Light" panose="020B0204020104020204" pitchFamily="34" charset="0"/>
                        </a:rPr>
                        <a:t>ough</a:t>
                      </a: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Adverbials of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Adverbials of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Words with an /ear/ sound spelt ‘ere’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though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plough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yesterday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nearby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sincere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although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tomorrow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everywhere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interfere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drought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later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nowhere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sphere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doughnut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brought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immediately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adhere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earlier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downstairs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severe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wrought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eventually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outside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persevere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borough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recently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upstairs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atmosphere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thorough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previously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underneath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thought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finally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behind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hemisphere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enough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lately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somewhere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austere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5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6 are tested on all 10 spellings.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9F6563-2355-42C9-AABA-598912C9144A}"/>
              </a:ext>
            </a:extLst>
          </p:cNvPr>
          <p:cNvSpPr/>
          <p:nvPr/>
        </p:nvSpPr>
        <p:spPr>
          <a:xfrm>
            <a:off x="329501" y="6247592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In the final week of the half term (week beginning 14</a:t>
            </a:r>
            <a:r>
              <a:rPr lang="en-GB" sz="1300" baseline="30000" dirty="0">
                <a:latin typeface="Abadi Extra Light" panose="020B0204020104020204" pitchFamily="34" charset="0"/>
              </a:rPr>
              <a:t>th</a:t>
            </a:r>
            <a:r>
              <a:rPr lang="en-GB" sz="1300" dirty="0">
                <a:latin typeface="Abadi Extra Light" panose="020B0204020104020204" pitchFamily="34" charset="0"/>
              </a:rPr>
              <a:t> February,) the children will recap the spellings within school. Please revisit these words with your child regularly. </a:t>
            </a:r>
          </a:p>
        </p:txBody>
      </p:sp>
    </p:spTree>
    <p:extLst>
      <p:ext uri="{BB962C8B-B14F-4D97-AF65-F5344CB8AC3E}">
        <p14:creationId xmlns:p14="http://schemas.microsoft.com/office/powerpoint/2010/main" val="39825891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Spring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707953"/>
              </p:ext>
            </p:extLst>
          </p:nvPr>
        </p:nvGraphicFramePr>
        <p:xfrm>
          <a:off x="329501" y="1260868"/>
          <a:ext cx="11355683" cy="4927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Ambitious synonyms: adjectives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Homophones &amp; near homophones: nouns that end in –ce/-cy and verbs that end in –se/-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sy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Adjectives ending in –ant into nouns ending in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ance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/ -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ancy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Adjectives ending in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ent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 into nouns ending in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ence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/-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ency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Hyphens: to join a prefix ending in a vowel to a root word beginning in a vowel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aggressive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advice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observant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innocent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co-operate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hostile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advise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observance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innocence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co-ordinate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awkward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expectant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decent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co-own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obstinate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devise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expectancy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decency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co-author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desperate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licence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hesitant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excellent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re-enter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frantic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license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hesitancy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excellence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re-educate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disastrous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tolerant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confident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re-examine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calamitous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practise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tolerance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confidence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re-evaluate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marvellous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prophecy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existent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re-energise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spectacular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prophesy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relevance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existence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re-elect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5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6 are tested on all 10 spellings.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9F6563-2355-42C9-AABA-598912C9144A}"/>
              </a:ext>
            </a:extLst>
          </p:cNvPr>
          <p:cNvSpPr/>
          <p:nvPr/>
        </p:nvSpPr>
        <p:spPr>
          <a:xfrm>
            <a:off x="329501" y="6247592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Please revisit these words with your child regularly. </a:t>
            </a:r>
          </a:p>
        </p:txBody>
      </p:sp>
    </p:spTree>
    <p:extLst>
      <p:ext uri="{BB962C8B-B14F-4D97-AF65-F5344CB8AC3E}">
        <p14:creationId xmlns:p14="http://schemas.microsoft.com/office/powerpoint/2010/main" val="35419303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Summer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69085"/>
              </p:ext>
            </p:extLst>
          </p:nvPr>
        </p:nvGraphicFramePr>
        <p:xfrm>
          <a:off x="329501" y="1260868"/>
          <a:ext cx="11355683" cy="492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suffixes beginning with vowel letters to words ending in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fer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long /e/ sound spelt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ie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or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ei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after c (and exceptions)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long /e/ sound spelt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ie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or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ei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after c (and exceptions)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referring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achieve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deceive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interrupt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referred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convenience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conceive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interfere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referral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mischievous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transmit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intercept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siege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perceive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submit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Century Gothic" panose="020B0502020202020204" pitchFamily="34" charset="0"/>
                        </a:rPr>
                        <a:t>interject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referee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niece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ceiling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commitment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intertwine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preferring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grief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receipt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emit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interim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preferred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chief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permit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internal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preference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fiend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caffeine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intermittent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intersperse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transferring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shriek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seize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omit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interloper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transference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believe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neither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unremitting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interest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5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6 are tested on all 10 spellings.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9F6563-2355-42C9-AABA-598912C9144A}"/>
              </a:ext>
            </a:extLst>
          </p:cNvPr>
          <p:cNvSpPr/>
          <p:nvPr/>
        </p:nvSpPr>
        <p:spPr>
          <a:xfrm>
            <a:off x="329501" y="6247592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Please revisit these words with your child regularly. </a:t>
            </a:r>
          </a:p>
        </p:txBody>
      </p:sp>
    </p:spTree>
    <p:extLst>
      <p:ext uri="{BB962C8B-B14F-4D97-AF65-F5344CB8AC3E}">
        <p14:creationId xmlns:p14="http://schemas.microsoft.com/office/powerpoint/2010/main" val="25636935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Class,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 Summer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911386"/>
              </p:ext>
            </p:extLst>
          </p:nvPr>
        </p:nvGraphicFramePr>
        <p:xfrm>
          <a:off x="329501" y="1260868"/>
          <a:ext cx="11355683" cy="493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that can be nouns and verbs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that can be nouns and verbs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long /o/ sound spelt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ou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or ‘ow’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ending in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ible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ending in -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ibly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produce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shoulder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possibly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protest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smoulder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horrible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horribly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broadcast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mould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terrible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terribly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silence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poultry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visible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visibly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soul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incredible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incredibly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shallow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sensible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sensibly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influence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surprise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window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forcible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forcibly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scratch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blown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legible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legibly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freeze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responsibly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badi Extra Light" panose="020B02040201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damage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thrown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reversible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entury Gothic" panose="020B0502020202020204" pitchFamily="34" charset="0"/>
                        </a:rPr>
                        <a:t>reversibly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6377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5 are tested on the first 8 (unless they would like to try all 10.)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Year 6 are tested on all 10 spellings.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9F6563-2355-42C9-AABA-598912C9144A}"/>
              </a:ext>
            </a:extLst>
          </p:cNvPr>
          <p:cNvSpPr/>
          <p:nvPr/>
        </p:nvSpPr>
        <p:spPr>
          <a:xfrm>
            <a:off x="329501" y="6247592"/>
            <a:ext cx="113556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  <a:p>
            <a:pPr algn="ctr"/>
            <a:r>
              <a:rPr lang="en-GB" sz="1300" dirty="0">
                <a:latin typeface="Abadi Extra Light" panose="020B0204020104020204" pitchFamily="34" charset="0"/>
              </a:rPr>
              <a:t>Please revisit these words with your child regularly. </a:t>
            </a:r>
          </a:p>
        </p:txBody>
      </p:sp>
    </p:spTree>
    <p:extLst>
      <p:ext uri="{BB962C8B-B14F-4D97-AF65-F5344CB8AC3E}">
        <p14:creationId xmlns:p14="http://schemas.microsoft.com/office/powerpoint/2010/main" val="268937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902EF5E0-50FF-44D4-AF97-79E6CF0EB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4D5403-14E9-4D2F-BE49-777191C3BF6B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Spellings Coverage: Long Term Plan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AE17BFD-7013-4E4A-AF69-514020F18E5B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 Year 5/6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FE5E7B8-417C-4CD6-8443-B0D7C35E3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749978"/>
              </p:ext>
            </p:extLst>
          </p:nvPr>
        </p:nvGraphicFramePr>
        <p:xfrm>
          <a:off x="352490" y="1162726"/>
          <a:ext cx="11478153" cy="5121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573">
                  <a:extLst>
                    <a:ext uri="{9D8B030D-6E8A-4147-A177-3AD203B41FA5}">
                      <a16:colId xmlns:a16="http://schemas.microsoft.com/office/drawing/2014/main" val="3558704227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716673771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838206400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2440026604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3916771131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662627372"/>
                    </a:ext>
                  </a:extLst>
                </a:gridCol>
              </a:tblGrid>
              <a:tr h="675501">
                <a:tc>
                  <a:txBody>
                    <a:bodyPr/>
                    <a:lstStyle/>
                    <a:p>
                      <a:endParaRPr lang="en-GB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16355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Autumn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Abadi Extra Light" panose="020B0204020104020204" pitchFamily="34" charset="0"/>
                        </a:rPr>
                        <a:t>Words with ‘silent’ 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‘silent’ letters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Modal verbs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ending in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ment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Adverbs of possibility and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425277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Autumn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an /or/ sound spelt ‘or’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Abadi Extra Light" panose="020B0204020104020204" pitchFamily="34" charset="0"/>
                        </a:rPr>
                        <a:t>Convert nouns or adjectives into verbs using the suffix –ate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Convert nouns or adjectives into verbs using the suffix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ise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Convert nouns or adjectives into verbs using the suffix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ify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Convert nouns or adjectives into verbs using the suffix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en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60364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Spring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verb prefixes de- and re-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verb prefix over-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Convert nouns or verbs into adjectives using suffix –ful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Convert nouns or verbs into adjectives using suffix –ive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Convert nouns or verbs into adjectives using suffix –al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8188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Spring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ending in –able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ending in –able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ending in –ably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198592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Summer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endings which sound like /shuh/ after a vowel 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endings which sound like /shuh/ after a consonant 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‘soft c’ spelt /ce/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  <a:endParaRPr lang="en-GB" sz="1200" dirty="0">
                        <a:solidFill>
                          <a:srgbClr val="FF0000"/>
                        </a:solidFill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36990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Summer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Synonyms &amp; antonyms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Synonyms &amp; antonyms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Synonyms &amp; antonyms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Synonyms &amp; antonyms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Synonyms &amp; antonyms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589696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C07AD1E-7318-4D08-BBE1-AC8DC1F6D839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Year A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(2022-2023)</a:t>
            </a:r>
          </a:p>
        </p:txBody>
      </p:sp>
    </p:spTree>
    <p:extLst>
      <p:ext uri="{BB962C8B-B14F-4D97-AF65-F5344CB8AC3E}">
        <p14:creationId xmlns:p14="http://schemas.microsoft.com/office/powerpoint/2010/main" val="2600394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902EF5E0-50FF-44D4-AF97-79E6CF0EB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4D5403-14E9-4D2F-BE49-777191C3BF6B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Spellings Coverage: Long Term Plan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AE17BFD-7013-4E4A-AF69-514020F18E5B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Oak Class Year 5/6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FE5E7B8-417C-4CD6-8443-B0D7C35E3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203334"/>
              </p:ext>
            </p:extLst>
          </p:nvPr>
        </p:nvGraphicFramePr>
        <p:xfrm>
          <a:off x="352490" y="1162726"/>
          <a:ext cx="11478153" cy="4865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573">
                  <a:extLst>
                    <a:ext uri="{9D8B030D-6E8A-4147-A177-3AD203B41FA5}">
                      <a16:colId xmlns:a16="http://schemas.microsoft.com/office/drawing/2014/main" val="3558704227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716673771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838206400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2440026604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3916771131"/>
                    </a:ext>
                  </a:extLst>
                </a:gridCol>
                <a:gridCol w="2106116">
                  <a:extLst>
                    <a:ext uri="{9D8B030D-6E8A-4147-A177-3AD203B41FA5}">
                      <a16:colId xmlns:a16="http://schemas.microsoft.com/office/drawing/2014/main" val="1662627372"/>
                    </a:ext>
                  </a:extLst>
                </a:gridCol>
              </a:tblGrid>
              <a:tr h="412074">
                <a:tc>
                  <a:txBody>
                    <a:bodyPr/>
                    <a:lstStyle/>
                    <a:p>
                      <a:endParaRPr lang="en-GB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16355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Autumn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Abadi Extra Light" panose="020B0204020104020204" pitchFamily="34" charset="0"/>
                        </a:rPr>
                        <a:t>Words with endings that sound like /</a:t>
                      </a:r>
                      <a:r>
                        <a:rPr lang="en-GB" sz="1200" b="0" dirty="0" err="1">
                          <a:latin typeface="Abadi Extra Light" panose="020B0204020104020204" pitchFamily="34" charset="0"/>
                        </a:rPr>
                        <a:t>shuhs</a:t>
                      </a:r>
                      <a:r>
                        <a:rPr lang="en-GB" sz="1200" b="0" dirty="0">
                          <a:latin typeface="Abadi Extra Light" panose="020B0204020104020204" pitchFamily="34" charset="0"/>
                        </a:rPr>
                        <a:t>/ spelt –</a:t>
                      </a:r>
                      <a:r>
                        <a:rPr lang="en-GB" sz="1200" b="0" dirty="0" err="1">
                          <a:latin typeface="Abadi Extra Light" panose="020B0204020104020204" pitchFamily="34" charset="0"/>
                        </a:rPr>
                        <a:t>cious</a:t>
                      </a: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adi Extra Light" panose="020B0204020104020204" pitchFamily="34" charset="0"/>
                        </a:rPr>
                        <a:t>Words with endings that sound like /</a:t>
                      </a:r>
                      <a:r>
                        <a:rPr lang="en-GB" sz="1200" b="0" dirty="0" err="1">
                          <a:latin typeface="Abadi Extra Light" panose="020B0204020104020204" pitchFamily="34" charset="0"/>
                        </a:rPr>
                        <a:t>shuhs</a:t>
                      </a:r>
                      <a:r>
                        <a:rPr lang="en-GB" sz="1200" b="0" dirty="0">
                          <a:latin typeface="Abadi Extra Light" panose="020B0204020104020204" pitchFamily="34" charset="0"/>
                        </a:rPr>
                        <a:t>/ spelt with –</a:t>
                      </a:r>
                      <a:r>
                        <a:rPr lang="en-GB" sz="1200" b="0" dirty="0" err="1">
                          <a:latin typeface="Abadi Extra Light" panose="020B0204020104020204" pitchFamily="34" charset="0"/>
                        </a:rPr>
                        <a:t>tious</a:t>
                      </a:r>
                      <a:r>
                        <a:rPr lang="en-GB" sz="1200" b="0" dirty="0">
                          <a:latin typeface="Abadi Extra Light" panose="020B0204020104020204" pitchFamily="34" charset="0"/>
                        </a:rPr>
                        <a:t> or –</a:t>
                      </a:r>
                      <a:r>
                        <a:rPr lang="en-GB" sz="1200" b="0" dirty="0" err="1">
                          <a:latin typeface="Abadi Extra Light" panose="020B0204020104020204" pitchFamily="34" charset="0"/>
                        </a:rPr>
                        <a:t>ious</a:t>
                      </a:r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adi Extra Light" panose="020B0204020104020204" pitchFamily="34" charset="0"/>
                        </a:rPr>
                        <a:t>Words with the short vowel sound /i/ spelt with y</a:t>
                      </a:r>
                    </a:p>
                    <a:p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adi Extra Light" panose="020B0204020104020204" pitchFamily="34" charset="0"/>
                        </a:rPr>
                        <a:t>Words with the long vowel sound /i/ spelt with y</a:t>
                      </a:r>
                    </a:p>
                    <a:p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adi Extra Light" panose="020B0204020104020204" pitchFamily="34" charset="0"/>
                        </a:rPr>
                        <a:t>Homophones and near homophones</a:t>
                      </a:r>
                    </a:p>
                    <a:p>
                      <a:endParaRPr lang="en-GB" sz="12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425277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Autumn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Creating nouns using -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ity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 suffix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Creating nouns using -ness suffix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Creating nouns using -ship suffix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Homophones &amp; Near Homophones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Homophones &amp; Near Homophones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60364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Spring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containing the letter string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ough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containing the letter string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ough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Adverbials of time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Adverbials of place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an /ear/ sound spelt ‘ere’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81885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Spring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Ambitious synonyms: adjectives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Homophones &amp; near homophones: nouns that end in –ce/-cy and verbs that end in –se/-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sy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Adjectives ending in –ant into nouns ending in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ance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/ -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ancy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Adjectives ending in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ent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 into nouns ending in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ence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/-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ency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Hyphens: to join a prefix ending in a vowel to a root word beginning in a vowel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198592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Summer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Adding suffixes beginning with vowel letters to words ending in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fer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long /e/ sound spelt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ie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or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ei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after c (and exceptions)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long /e/ sound spelt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ie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or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ei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after c (and exceptions)</a:t>
                      </a: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 families based on common words, showing how words are related in form and 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369905"/>
                  </a:ext>
                </a:extLst>
              </a:tr>
              <a:tr h="707613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Summer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that can be nouns and verbs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that can be nouns and verbs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with a long /o/ sound spelt ‘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ou</a:t>
                      </a:r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’ or ‘ow’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ending in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ible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  <a:p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badi Extra Light" panose="020B0204020104020204" pitchFamily="34" charset="0"/>
                        </a:rPr>
                        <a:t>Words ending in –</a:t>
                      </a:r>
                      <a:r>
                        <a:rPr lang="en-GB" sz="1200" dirty="0" err="1">
                          <a:latin typeface="Abadi Extra Light" panose="020B0204020104020204" pitchFamily="34" charset="0"/>
                        </a:rPr>
                        <a:t>ibly</a:t>
                      </a:r>
                      <a:endParaRPr lang="en-GB" sz="120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589696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C07AD1E-7318-4D08-BBE1-AC8DC1F6D839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Year B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(2023-2024)</a:t>
            </a:r>
          </a:p>
        </p:txBody>
      </p:sp>
    </p:spTree>
    <p:extLst>
      <p:ext uri="{BB962C8B-B14F-4D97-AF65-F5344CB8AC3E}">
        <p14:creationId xmlns:p14="http://schemas.microsoft.com/office/powerpoint/2010/main" val="2566617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C7AD-5049-43B0-9F76-AA39D6C074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Modern Love" panose="04090805081005020601" pitchFamily="82" charset="0"/>
              </a:rPr>
              <a:t>Spelling Lists</a:t>
            </a:r>
            <a:br>
              <a:rPr lang="en-GB" sz="7200" dirty="0">
                <a:latin typeface="Modern Love" panose="04090805081005020601" pitchFamily="82" charset="0"/>
              </a:rPr>
            </a:br>
            <a:r>
              <a:rPr lang="en-GB" sz="7200" dirty="0">
                <a:latin typeface="Modern Love" panose="04090805081005020601" pitchFamily="82" charset="0"/>
              </a:rPr>
              <a:t>Year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7D0D95-3DEE-472F-8E70-B96564F85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743" y="5935170"/>
            <a:ext cx="8156513" cy="773975"/>
          </a:xfrm>
          <a:prstGeom prst="rect">
            <a:avLst/>
          </a:prstGeom>
        </p:spPr>
      </p:pic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FA359A8C-07AB-4775-90FF-BE1179FF1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0" y="193971"/>
            <a:ext cx="1850173" cy="185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34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Year 2 Autumn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262803"/>
              </p:ext>
            </p:extLst>
          </p:nvPr>
        </p:nvGraphicFramePr>
        <p:xfrm>
          <a:off x="329501" y="1561419"/>
          <a:ext cx="11355683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Abadi Extra Light" panose="020B0204020104020204" pitchFamily="34" charset="0"/>
                        </a:rPr>
                        <a:t>Test: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The sounds /n/ spelt ‘kn’ and less often ‘gn’ at the beginning of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The sounds /r/ spelt ‘wr’ at the beginning of words</a:t>
                      </a:r>
                    </a:p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The sound /s/ spelt ‘c’ before e, i and y</a:t>
                      </a:r>
                    </a:p>
                    <a:p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The sound /j/ spelt with ‘-dge- and ‘-ge’ at the end of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The sound /j/ often spelt with g before e, I and y</a:t>
                      </a:r>
                    </a:p>
                    <a:p>
                      <a:r>
                        <a:rPr lang="en-GB" sz="1400" b="0" dirty="0">
                          <a:latin typeface="Abadi Extra Light" panose="020B0204020104020204" pitchFamily="34" charset="0"/>
                        </a:rPr>
                        <a:t>The sound /j/ always spelt with ‘j’ before a, o and 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knock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write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badge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gem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know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written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giant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knee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wrote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cell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magic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knitting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wrong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dodge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giraffe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knife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wrap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fancy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energy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gnat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wrist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jacket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gnaw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wriggle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village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jar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gnash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wren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circle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huge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entury Gothic" panose="020B0502020202020204" pitchFamily="34" charset="0"/>
                        </a:rPr>
                        <a:t>jog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My score in school: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995536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</p:txBody>
      </p:sp>
    </p:spTree>
    <p:extLst>
      <p:ext uri="{BB962C8B-B14F-4D97-AF65-F5344CB8AC3E}">
        <p14:creationId xmlns:p14="http://schemas.microsoft.com/office/powerpoint/2010/main" val="304096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ke Primary School – Church of England">
            <a:extLst>
              <a:ext uri="{FF2B5EF4-FFF2-40B4-BE49-F238E27FC236}">
                <a16:creationId xmlns:a16="http://schemas.microsoft.com/office/drawing/2014/main" id="{B48E152E-3AD4-49A4-BE66-9F399E3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1" y="193972"/>
            <a:ext cx="861570" cy="8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5BE221-41F3-47C1-B53E-3218BF320C6F}"/>
              </a:ext>
            </a:extLst>
          </p:cNvPr>
          <p:cNvSpPr/>
          <p:nvPr/>
        </p:nvSpPr>
        <p:spPr>
          <a:xfrm>
            <a:off x="3492053" y="160391"/>
            <a:ext cx="4700971" cy="41709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Half Termly Spelling list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5882D1-9196-4292-8D20-7F1E44DC17B4}"/>
              </a:ext>
            </a:extLst>
          </p:cNvPr>
          <p:cNvSpPr/>
          <p:nvPr/>
        </p:nvSpPr>
        <p:spPr>
          <a:xfrm>
            <a:off x="1253590" y="181083"/>
            <a:ext cx="2101515" cy="41709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Year 2 Autumn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9D7B4A-C95C-4956-86EC-9DC1C6B65400}"/>
              </a:ext>
            </a:extLst>
          </p:cNvPr>
          <p:cNvSpPr/>
          <p:nvPr/>
        </p:nvSpPr>
        <p:spPr>
          <a:xfrm>
            <a:off x="1270160" y="654739"/>
            <a:ext cx="2101515" cy="417094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Spellings tested on a Friday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AF978DB-4D66-4875-BD75-43B808D19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425125"/>
              </p:ext>
            </p:extLst>
          </p:nvPr>
        </p:nvGraphicFramePr>
        <p:xfrm>
          <a:off x="329501" y="1561419"/>
          <a:ext cx="11355683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38">
                  <a:extLst>
                    <a:ext uri="{9D8B030D-6E8A-4147-A177-3AD203B41FA5}">
                      <a16:colId xmlns:a16="http://schemas.microsoft.com/office/drawing/2014/main" val="2824813012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970146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896153478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1931789360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3894438899"/>
                    </a:ext>
                  </a:extLst>
                </a:gridCol>
                <a:gridCol w="2010869">
                  <a:extLst>
                    <a:ext uri="{9D8B030D-6E8A-4147-A177-3AD203B41FA5}">
                      <a16:colId xmlns:a16="http://schemas.microsoft.com/office/drawing/2014/main" val="246111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Test: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Spelling Focus:</a:t>
                      </a:r>
                    </a:p>
                    <a:p>
                      <a:endParaRPr lang="en-GB" dirty="0">
                        <a:latin typeface="Abadi Extra Light" panose="020B0204020104020204" pitchFamily="34" charset="0"/>
                      </a:endParaRPr>
                    </a:p>
                    <a:p>
                      <a:endParaRPr lang="en-GB" dirty="0">
                        <a:latin typeface="Abadi Extra Light" panose="020B0204020104020204" pitchFamily="34" charset="0"/>
                      </a:endParaRPr>
                    </a:p>
                    <a:p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The sound /l/ spelt with ‘-le’ at the end of words</a:t>
                      </a: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The sound /l/ spelt with ‘-el’ at the end of words</a:t>
                      </a: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The sound /l/ spelt with ‘-il’ and ‘-al’ at the end of words</a:t>
                      </a: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The sound /igh/ spelt with ‘-y’ at the end of words</a:t>
                      </a: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badi Extra Light" panose="020B0204020104020204" pitchFamily="34" charset="0"/>
                        </a:rPr>
                        <a:t>Adding –ies to nouns and verbs ending in -y</a:t>
                      </a:r>
                      <a:endParaRPr lang="en-GB" sz="1400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4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1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table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camel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pencil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cry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flies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9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2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apple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tunnel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fossil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fly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tries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5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3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bottle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squirrel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nostril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dry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replies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4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little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travel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pupil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try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copies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5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middle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towel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metal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reply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babies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72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6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able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tinsel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pedal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shy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carries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6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7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wobble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hazel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capital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multiply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cries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8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badi Extra Light" panose="020B0204020104020204" pitchFamily="34" charset="0"/>
                        </a:rPr>
                        <a:t>8</a:t>
                      </a:r>
                      <a:endParaRPr lang="en-GB" b="0" dirty="0">
                        <a:latin typeface="Abadi Extra Light" panose="020B02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multiple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vowel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hospital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terrify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entury Gothic" panose="020B0502020202020204" pitchFamily="34" charset="0"/>
                        </a:rPr>
                        <a:t>dries</a:t>
                      </a:r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33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Abadi Extra Light" panose="020B0204020104020204" pitchFamily="34" charset="0"/>
                        </a:rPr>
                        <a:t>My score in school: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218247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497B153F-D358-4AE3-80E0-AFFD33B2E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24" y="365717"/>
            <a:ext cx="858831" cy="885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4F661F-881C-4CAD-B21D-6BEF54D91E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7892" y="365717"/>
            <a:ext cx="914164" cy="1207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A6AAC-DEEC-41BC-A8E2-807706E37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066" y="71609"/>
            <a:ext cx="858830" cy="1140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30D21-3F84-4913-B47F-6A44C1F648B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161" y="86339"/>
            <a:ext cx="1078338" cy="1125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75D69A-4290-4A15-AAF9-5D19F58657A9}"/>
              </a:ext>
            </a:extLst>
          </p:cNvPr>
          <p:cNvSpPr/>
          <p:nvPr/>
        </p:nvSpPr>
        <p:spPr>
          <a:xfrm>
            <a:off x="3492053" y="677778"/>
            <a:ext cx="4700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badi Extra Light" panose="020B0204020104020204" pitchFamily="34" charset="0"/>
              </a:rPr>
              <a:t>Children are taught these spelling patterns in school, using the ‘Word Power League.’ </a:t>
            </a:r>
          </a:p>
        </p:txBody>
      </p:sp>
    </p:spTree>
    <p:extLst>
      <p:ext uri="{BB962C8B-B14F-4D97-AF65-F5344CB8AC3E}">
        <p14:creationId xmlns:p14="http://schemas.microsoft.com/office/powerpoint/2010/main" val="278942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3365</TotalTime>
  <Words>7857</Words>
  <Application>Microsoft Office PowerPoint</Application>
  <PresentationFormat>Widescreen</PresentationFormat>
  <Paragraphs>2412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Abadi Extra Light</vt:lpstr>
      <vt:lpstr>Arial</vt:lpstr>
      <vt:lpstr>Calibri</vt:lpstr>
      <vt:lpstr>Calibri Light</vt:lpstr>
      <vt:lpstr>Century Gothic</vt:lpstr>
      <vt:lpstr>Modern Love</vt:lpstr>
      <vt:lpstr>Office Theme</vt:lpstr>
      <vt:lpstr>Spelling Progression Documents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Spelling Lists Year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Spelling Lists Holly Class</vt:lpstr>
      <vt:lpstr>Year A Holly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B Holly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Spelling Lists Oak Class</vt:lpstr>
      <vt:lpstr>Year A Oak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B Oak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Lists</dc:title>
  <dc:creator>Class 3</dc:creator>
  <cp:lastModifiedBy>Crayke Headteacher</cp:lastModifiedBy>
  <cp:revision>122</cp:revision>
  <cp:lastPrinted>2022-07-18T10:45:10Z</cp:lastPrinted>
  <dcterms:created xsi:type="dcterms:W3CDTF">2021-10-30T11:52:22Z</dcterms:created>
  <dcterms:modified xsi:type="dcterms:W3CDTF">2022-11-26T14:21:11Z</dcterms:modified>
</cp:coreProperties>
</file>