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65" r:id="rId4"/>
    <p:sldId id="279" r:id="rId5"/>
    <p:sldId id="258" r:id="rId6"/>
    <p:sldId id="276" r:id="rId7"/>
    <p:sldId id="277" r:id="rId8"/>
    <p:sldId id="257" r:id="rId9"/>
    <p:sldId id="275" r:id="rId10"/>
    <p:sldId id="259" r:id="rId11"/>
    <p:sldId id="260" r:id="rId12"/>
    <p:sldId id="263" r:id="rId13"/>
    <p:sldId id="261"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24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431C-65A1-4EE5-8C2D-6BC370879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88F9E0-CFAA-492F-BC26-5338AAD5F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5AA159-B96A-4898-A9F3-B6662ECE942C}"/>
              </a:ext>
            </a:extLst>
          </p:cNvPr>
          <p:cNvSpPr>
            <a:spLocks noGrp="1"/>
          </p:cNvSpPr>
          <p:nvPr>
            <p:ph type="dt" sz="half" idx="10"/>
          </p:nvPr>
        </p:nvSpPr>
        <p:spPr/>
        <p:txBody>
          <a:bodyPr/>
          <a:lstStyle/>
          <a:p>
            <a:fld id="{CF316339-6BD3-4C78-B363-21AAFF672C1E}" type="datetimeFigureOut">
              <a:rPr lang="en-GB" smtClean="0"/>
              <a:t>15/09/2023</a:t>
            </a:fld>
            <a:endParaRPr lang="en-GB"/>
          </a:p>
        </p:txBody>
      </p:sp>
      <p:sp>
        <p:nvSpPr>
          <p:cNvPr id="5" name="Footer Placeholder 4">
            <a:extLst>
              <a:ext uri="{FF2B5EF4-FFF2-40B4-BE49-F238E27FC236}">
                <a16:creationId xmlns:a16="http://schemas.microsoft.com/office/drawing/2014/main" id="{352C4CBD-80A6-472F-9DE8-93F4A2C717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57516-13E0-4443-BC44-F743E2A83B4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98115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E46C-2D78-4ED7-8565-ABFF98D891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B6440B-1A16-4A0D-BE02-4E8CC0F8C3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69BC49-73AA-45AB-AA9D-72BA48E071DA}"/>
              </a:ext>
            </a:extLst>
          </p:cNvPr>
          <p:cNvSpPr>
            <a:spLocks noGrp="1"/>
          </p:cNvSpPr>
          <p:nvPr>
            <p:ph type="dt" sz="half" idx="10"/>
          </p:nvPr>
        </p:nvSpPr>
        <p:spPr/>
        <p:txBody>
          <a:bodyPr/>
          <a:lstStyle/>
          <a:p>
            <a:fld id="{CF316339-6BD3-4C78-B363-21AAFF672C1E}" type="datetimeFigureOut">
              <a:rPr lang="en-GB" smtClean="0"/>
              <a:t>15/09/2023</a:t>
            </a:fld>
            <a:endParaRPr lang="en-GB"/>
          </a:p>
        </p:txBody>
      </p:sp>
      <p:sp>
        <p:nvSpPr>
          <p:cNvPr id="5" name="Footer Placeholder 4">
            <a:extLst>
              <a:ext uri="{FF2B5EF4-FFF2-40B4-BE49-F238E27FC236}">
                <a16:creationId xmlns:a16="http://schemas.microsoft.com/office/drawing/2014/main" id="{7C6305CA-1A96-44FA-95B1-58220B2504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0CADA-0616-4DB9-885C-5E69C3352021}"/>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53622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22AE3-5EED-4F67-BEB6-1262923A96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560B6E-D43E-4380-841E-EC6185E120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28B338-1E14-4E73-A058-A917645F0F2E}"/>
              </a:ext>
            </a:extLst>
          </p:cNvPr>
          <p:cNvSpPr>
            <a:spLocks noGrp="1"/>
          </p:cNvSpPr>
          <p:nvPr>
            <p:ph type="dt" sz="half" idx="10"/>
          </p:nvPr>
        </p:nvSpPr>
        <p:spPr/>
        <p:txBody>
          <a:bodyPr/>
          <a:lstStyle/>
          <a:p>
            <a:fld id="{CF316339-6BD3-4C78-B363-21AAFF672C1E}" type="datetimeFigureOut">
              <a:rPr lang="en-GB" smtClean="0"/>
              <a:t>15/09/2023</a:t>
            </a:fld>
            <a:endParaRPr lang="en-GB"/>
          </a:p>
        </p:txBody>
      </p:sp>
      <p:sp>
        <p:nvSpPr>
          <p:cNvPr id="5" name="Footer Placeholder 4">
            <a:extLst>
              <a:ext uri="{FF2B5EF4-FFF2-40B4-BE49-F238E27FC236}">
                <a16:creationId xmlns:a16="http://schemas.microsoft.com/office/drawing/2014/main" id="{935D1B1F-D2EC-4BA2-9042-7AE1D9FC5F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5B2C1B-FCAB-497A-9814-590C0E90420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2936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E4FC-7F08-4D68-9764-A88B54D6E0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A41EE6-FD9C-43AC-9AB9-9E275306A0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AA3F6A-7B21-4AAB-9E75-64166FFE3B02}"/>
              </a:ext>
            </a:extLst>
          </p:cNvPr>
          <p:cNvSpPr>
            <a:spLocks noGrp="1"/>
          </p:cNvSpPr>
          <p:nvPr>
            <p:ph type="dt" sz="half" idx="10"/>
          </p:nvPr>
        </p:nvSpPr>
        <p:spPr/>
        <p:txBody>
          <a:bodyPr/>
          <a:lstStyle/>
          <a:p>
            <a:fld id="{CF316339-6BD3-4C78-B363-21AAFF672C1E}" type="datetimeFigureOut">
              <a:rPr lang="en-GB" smtClean="0"/>
              <a:t>15/09/2023</a:t>
            </a:fld>
            <a:endParaRPr lang="en-GB"/>
          </a:p>
        </p:txBody>
      </p:sp>
      <p:sp>
        <p:nvSpPr>
          <p:cNvPr id="5" name="Footer Placeholder 4">
            <a:extLst>
              <a:ext uri="{FF2B5EF4-FFF2-40B4-BE49-F238E27FC236}">
                <a16:creationId xmlns:a16="http://schemas.microsoft.com/office/drawing/2014/main" id="{09D43B61-B964-4365-A8E6-5EFD54E0EC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C7D61D-4EB8-4981-93BD-4D84EC9B05A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6113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CF41-CA4E-4369-AE75-40ACB8EDB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1F85A3-283D-4590-9D6D-56410E247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0B2D66-6315-4583-A3DC-9C89D286C1AD}"/>
              </a:ext>
            </a:extLst>
          </p:cNvPr>
          <p:cNvSpPr>
            <a:spLocks noGrp="1"/>
          </p:cNvSpPr>
          <p:nvPr>
            <p:ph type="dt" sz="half" idx="10"/>
          </p:nvPr>
        </p:nvSpPr>
        <p:spPr/>
        <p:txBody>
          <a:bodyPr/>
          <a:lstStyle/>
          <a:p>
            <a:fld id="{CF316339-6BD3-4C78-B363-21AAFF672C1E}" type="datetimeFigureOut">
              <a:rPr lang="en-GB" smtClean="0"/>
              <a:t>15/09/2023</a:t>
            </a:fld>
            <a:endParaRPr lang="en-GB"/>
          </a:p>
        </p:txBody>
      </p:sp>
      <p:sp>
        <p:nvSpPr>
          <p:cNvPr id="5" name="Footer Placeholder 4">
            <a:extLst>
              <a:ext uri="{FF2B5EF4-FFF2-40B4-BE49-F238E27FC236}">
                <a16:creationId xmlns:a16="http://schemas.microsoft.com/office/drawing/2014/main" id="{9E00FF3C-6074-4CB9-B583-AF274A5387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837FF2-2EC8-4AD2-8834-005AA6B6D237}"/>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7380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6CBF-4EF8-4CB3-AE1B-685C6B890E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2F163D-9AEA-49F2-A48A-563808670A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61DD2F-73F4-4E65-8376-0899291099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F8980E-1C8A-4EF2-A9E8-B305FA015C2F}"/>
              </a:ext>
            </a:extLst>
          </p:cNvPr>
          <p:cNvSpPr>
            <a:spLocks noGrp="1"/>
          </p:cNvSpPr>
          <p:nvPr>
            <p:ph type="dt" sz="half" idx="10"/>
          </p:nvPr>
        </p:nvSpPr>
        <p:spPr/>
        <p:txBody>
          <a:bodyPr/>
          <a:lstStyle/>
          <a:p>
            <a:fld id="{CF316339-6BD3-4C78-B363-21AAFF672C1E}" type="datetimeFigureOut">
              <a:rPr lang="en-GB" smtClean="0"/>
              <a:t>15/09/2023</a:t>
            </a:fld>
            <a:endParaRPr lang="en-GB"/>
          </a:p>
        </p:txBody>
      </p:sp>
      <p:sp>
        <p:nvSpPr>
          <p:cNvPr id="6" name="Footer Placeholder 5">
            <a:extLst>
              <a:ext uri="{FF2B5EF4-FFF2-40B4-BE49-F238E27FC236}">
                <a16:creationId xmlns:a16="http://schemas.microsoft.com/office/drawing/2014/main" id="{3182B9AE-0992-4D6A-9885-F0790F0D93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1676A9-8C25-422D-A9CD-4432EAD02A7C}"/>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9196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4F6F-BA7D-41B3-BFC8-BF64BA2511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71F15B-7F2A-4CFD-A86A-136F792D9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EAEB19-F3E6-4973-B2CF-AF65EE8D73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668C4C-A5B7-4279-814C-66FD51BB4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F18908-1299-4DB1-BEA4-7DEE18EABC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0022D0-BE3A-429B-BD52-D61BF2FC7F95}"/>
              </a:ext>
            </a:extLst>
          </p:cNvPr>
          <p:cNvSpPr>
            <a:spLocks noGrp="1"/>
          </p:cNvSpPr>
          <p:nvPr>
            <p:ph type="dt" sz="half" idx="10"/>
          </p:nvPr>
        </p:nvSpPr>
        <p:spPr/>
        <p:txBody>
          <a:bodyPr/>
          <a:lstStyle/>
          <a:p>
            <a:fld id="{CF316339-6BD3-4C78-B363-21AAFF672C1E}" type="datetimeFigureOut">
              <a:rPr lang="en-GB" smtClean="0"/>
              <a:t>15/09/2023</a:t>
            </a:fld>
            <a:endParaRPr lang="en-GB"/>
          </a:p>
        </p:txBody>
      </p:sp>
      <p:sp>
        <p:nvSpPr>
          <p:cNvPr id="8" name="Footer Placeholder 7">
            <a:extLst>
              <a:ext uri="{FF2B5EF4-FFF2-40B4-BE49-F238E27FC236}">
                <a16:creationId xmlns:a16="http://schemas.microsoft.com/office/drawing/2014/main" id="{14B0B042-E0A7-4019-B46C-34579B1141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598C49-46C4-4B13-A837-FF31204CCEE3}"/>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65137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5511-A293-4CB9-B71B-404B33508E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2DA16E-F066-4471-AA68-6B5D0F74CDCD}"/>
              </a:ext>
            </a:extLst>
          </p:cNvPr>
          <p:cNvSpPr>
            <a:spLocks noGrp="1"/>
          </p:cNvSpPr>
          <p:nvPr>
            <p:ph type="dt" sz="half" idx="10"/>
          </p:nvPr>
        </p:nvSpPr>
        <p:spPr/>
        <p:txBody>
          <a:bodyPr/>
          <a:lstStyle/>
          <a:p>
            <a:fld id="{CF316339-6BD3-4C78-B363-21AAFF672C1E}" type="datetimeFigureOut">
              <a:rPr lang="en-GB" smtClean="0"/>
              <a:t>15/09/2023</a:t>
            </a:fld>
            <a:endParaRPr lang="en-GB"/>
          </a:p>
        </p:txBody>
      </p:sp>
      <p:sp>
        <p:nvSpPr>
          <p:cNvPr id="4" name="Footer Placeholder 3">
            <a:extLst>
              <a:ext uri="{FF2B5EF4-FFF2-40B4-BE49-F238E27FC236}">
                <a16:creationId xmlns:a16="http://schemas.microsoft.com/office/drawing/2014/main" id="{D52398B1-DD34-4E6C-80E6-2080431260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3A01FA-CF32-422A-9E3B-201FF67D9A8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266093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E24AE-61B9-4B3C-9CEF-8031B6C729FB}"/>
              </a:ext>
            </a:extLst>
          </p:cNvPr>
          <p:cNvSpPr>
            <a:spLocks noGrp="1"/>
          </p:cNvSpPr>
          <p:nvPr>
            <p:ph type="dt" sz="half" idx="10"/>
          </p:nvPr>
        </p:nvSpPr>
        <p:spPr/>
        <p:txBody>
          <a:bodyPr/>
          <a:lstStyle/>
          <a:p>
            <a:fld id="{CF316339-6BD3-4C78-B363-21AAFF672C1E}" type="datetimeFigureOut">
              <a:rPr lang="en-GB" smtClean="0"/>
              <a:t>15/09/2023</a:t>
            </a:fld>
            <a:endParaRPr lang="en-GB"/>
          </a:p>
        </p:txBody>
      </p:sp>
      <p:sp>
        <p:nvSpPr>
          <p:cNvPr id="3" name="Footer Placeholder 2">
            <a:extLst>
              <a:ext uri="{FF2B5EF4-FFF2-40B4-BE49-F238E27FC236}">
                <a16:creationId xmlns:a16="http://schemas.microsoft.com/office/drawing/2014/main" id="{FE61CF29-6028-407E-AAA5-618AD284C5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7354F1-2BB7-4A53-90C2-D4FE76BE5C65}"/>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70948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380-90F7-4ABF-A173-CEA66C8A9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521C8E-979A-4C0B-98F1-F4A9475E0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FCCFA0-6950-494D-8B73-11B1A88F1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597309-04EA-4F69-984E-531140802D5F}"/>
              </a:ext>
            </a:extLst>
          </p:cNvPr>
          <p:cNvSpPr>
            <a:spLocks noGrp="1"/>
          </p:cNvSpPr>
          <p:nvPr>
            <p:ph type="dt" sz="half" idx="10"/>
          </p:nvPr>
        </p:nvSpPr>
        <p:spPr/>
        <p:txBody>
          <a:bodyPr/>
          <a:lstStyle/>
          <a:p>
            <a:fld id="{CF316339-6BD3-4C78-B363-21AAFF672C1E}" type="datetimeFigureOut">
              <a:rPr lang="en-GB" smtClean="0"/>
              <a:t>15/09/2023</a:t>
            </a:fld>
            <a:endParaRPr lang="en-GB"/>
          </a:p>
        </p:txBody>
      </p:sp>
      <p:sp>
        <p:nvSpPr>
          <p:cNvPr id="6" name="Footer Placeholder 5">
            <a:extLst>
              <a:ext uri="{FF2B5EF4-FFF2-40B4-BE49-F238E27FC236}">
                <a16:creationId xmlns:a16="http://schemas.microsoft.com/office/drawing/2014/main" id="{AD4CA9E0-98D1-4D31-B7F1-3DF4FA5A2E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47FD88-A26E-4B47-A665-5E7BEBEB13F4}"/>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94262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05E0-DF3C-480C-9995-578EC1776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556E6B-1DE7-44BA-A270-36EFDE89C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85BE3E-44C0-433A-8C88-69A8FFE2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C147D-AEF1-4788-9174-E50A1007B7AC}"/>
              </a:ext>
            </a:extLst>
          </p:cNvPr>
          <p:cNvSpPr>
            <a:spLocks noGrp="1"/>
          </p:cNvSpPr>
          <p:nvPr>
            <p:ph type="dt" sz="half" idx="10"/>
          </p:nvPr>
        </p:nvSpPr>
        <p:spPr/>
        <p:txBody>
          <a:bodyPr/>
          <a:lstStyle/>
          <a:p>
            <a:fld id="{CF316339-6BD3-4C78-B363-21AAFF672C1E}" type="datetimeFigureOut">
              <a:rPr lang="en-GB" smtClean="0"/>
              <a:t>15/09/2023</a:t>
            </a:fld>
            <a:endParaRPr lang="en-GB"/>
          </a:p>
        </p:txBody>
      </p:sp>
      <p:sp>
        <p:nvSpPr>
          <p:cNvPr id="6" name="Footer Placeholder 5">
            <a:extLst>
              <a:ext uri="{FF2B5EF4-FFF2-40B4-BE49-F238E27FC236}">
                <a16:creationId xmlns:a16="http://schemas.microsoft.com/office/drawing/2014/main" id="{B1B0973C-C09D-425A-B5DD-BAA137149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DEB463-20D6-4FCE-A011-0E4E08F1FC2F}"/>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38474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3D1FF-DEAC-4159-805A-CA70F9A2C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43B525-9B25-4258-B52F-93CFF2566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D631-CB7F-41E2-8CA2-1827E924BE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16339-6BD3-4C78-B363-21AAFF672C1E}" type="datetimeFigureOut">
              <a:rPr lang="en-GB" smtClean="0"/>
              <a:t>15/09/2023</a:t>
            </a:fld>
            <a:endParaRPr lang="en-GB"/>
          </a:p>
        </p:txBody>
      </p:sp>
      <p:sp>
        <p:nvSpPr>
          <p:cNvPr id="5" name="Footer Placeholder 4">
            <a:extLst>
              <a:ext uri="{FF2B5EF4-FFF2-40B4-BE49-F238E27FC236}">
                <a16:creationId xmlns:a16="http://schemas.microsoft.com/office/drawing/2014/main" id="{9F1D1A0C-8973-4CB5-8E02-18B635D10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90C288-4960-4DE9-969A-79270648D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76686-BBAB-4A37-B3F9-A94111B2A7A5}" type="slidenum">
              <a:rPr lang="en-GB" smtClean="0"/>
              <a:t>‹#›</a:t>
            </a:fld>
            <a:endParaRPr lang="en-GB"/>
          </a:p>
        </p:txBody>
      </p:sp>
    </p:spTree>
    <p:extLst>
      <p:ext uri="{BB962C8B-B14F-4D97-AF65-F5344CB8AC3E}">
        <p14:creationId xmlns:p14="http://schemas.microsoft.com/office/powerpoint/2010/main" val="38520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mailto:admin@crayke.n-yorks.sch.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rayke@tiddlywinks-childcare.co.uk"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hyperlink" Target="https://www.nhs.uk/live-well/is-my-child-too-ill-for-schoo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mazon.co.uk/hz/wishlist/ls/29NDTVB03U58Z?ref_=wl_shar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forms.office.com/e/VFfUVr863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forms.office.com/e/kTFMm0nJ7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655D-5585-4CB6-A4D8-BC01571E04E8}"/>
              </a:ext>
            </a:extLst>
          </p:cNvPr>
          <p:cNvSpPr>
            <a:spLocks noGrp="1"/>
          </p:cNvSpPr>
          <p:nvPr>
            <p:ph type="ctrTitle"/>
          </p:nvPr>
        </p:nvSpPr>
        <p:spPr>
          <a:xfrm>
            <a:off x="1523999" y="1717964"/>
            <a:ext cx="9144000" cy="1136217"/>
          </a:xfrm>
        </p:spPr>
        <p:txBody>
          <a:bodyPr/>
          <a:lstStyle/>
          <a:p>
            <a:r>
              <a:rPr lang="en-GB" b="1" dirty="0">
                <a:solidFill>
                  <a:srgbClr val="0070C0"/>
                </a:solidFill>
                <a:latin typeface="Segoe  "/>
              </a:rPr>
              <a:t>Crayke Chronicle</a:t>
            </a:r>
          </a:p>
        </p:txBody>
      </p:sp>
      <p:sp>
        <p:nvSpPr>
          <p:cNvPr id="3" name="Subtitle 2">
            <a:extLst>
              <a:ext uri="{FF2B5EF4-FFF2-40B4-BE49-F238E27FC236}">
                <a16:creationId xmlns:a16="http://schemas.microsoft.com/office/drawing/2014/main" id="{AED3ED4D-37AD-4B8D-9CED-AC044069D60E}"/>
              </a:ext>
            </a:extLst>
          </p:cNvPr>
          <p:cNvSpPr>
            <a:spLocks noGrp="1"/>
          </p:cNvSpPr>
          <p:nvPr>
            <p:ph type="subTitle" idx="1"/>
          </p:nvPr>
        </p:nvSpPr>
        <p:spPr>
          <a:xfrm>
            <a:off x="1523999" y="3602037"/>
            <a:ext cx="9513455" cy="2133599"/>
          </a:xfrm>
        </p:spPr>
        <p:txBody>
          <a:bodyPr>
            <a:normAutofit fontScale="85000" lnSpcReduction="10000"/>
          </a:bodyPr>
          <a:lstStyle/>
          <a:p>
            <a:r>
              <a:rPr lang="en-GB" b="1" dirty="0">
                <a:solidFill>
                  <a:srgbClr val="0070C0"/>
                </a:solidFill>
                <a:latin typeface="Segoe  "/>
              </a:rPr>
              <a:t>FOLLOW YOUR PATHWAY AND WE GROW TOGETHER WITH CONFIDENCE</a:t>
            </a:r>
            <a:endParaRPr lang="en-GB" dirty="0">
              <a:solidFill>
                <a:srgbClr val="0070C0"/>
              </a:solidFill>
              <a:latin typeface="Segoe  "/>
            </a:endParaRPr>
          </a:p>
          <a:p>
            <a:endParaRPr lang="en-GB" i="1" dirty="0">
              <a:solidFill>
                <a:srgbClr val="0070C0"/>
              </a:solidFill>
              <a:latin typeface="Segoe  "/>
            </a:endParaRPr>
          </a:p>
          <a:p>
            <a:r>
              <a:rPr lang="en-GB" i="1" dirty="0">
                <a:solidFill>
                  <a:srgbClr val="0070C0"/>
                </a:solidFill>
                <a:latin typeface="Segoe  "/>
              </a:rPr>
              <a:t>You did not choose me, I chose you that you might </a:t>
            </a:r>
            <a:r>
              <a:rPr lang="en-GB" b="1" i="1" dirty="0">
                <a:solidFill>
                  <a:srgbClr val="0070C0"/>
                </a:solidFill>
                <a:latin typeface="Segoe  "/>
              </a:rPr>
              <a:t>go and bear fruit, fruit that will last</a:t>
            </a:r>
            <a:r>
              <a:rPr lang="en-GB" i="1" dirty="0">
                <a:solidFill>
                  <a:srgbClr val="0070C0"/>
                </a:solidFill>
                <a:latin typeface="Segoe  "/>
              </a:rPr>
              <a:t> so that whatever you ask in my name the Father will give you.</a:t>
            </a:r>
            <a:r>
              <a:rPr lang="en-GB" dirty="0">
                <a:solidFill>
                  <a:srgbClr val="0070C0"/>
                </a:solidFill>
                <a:latin typeface="Segoe  "/>
              </a:rPr>
              <a:t>    John 15:16</a:t>
            </a:r>
          </a:p>
          <a:p>
            <a:endParaRPr lang="en-GB" b="1" i="1" dirty="0">
              <a:solidFill>
                <a:srgbClr val="FFFF00"/>
              </a:solidFill>
              <a:latin typeface="Segoe UI" panose="020B0502040204020203" pitchFamily="34" charset="0"/>
              <a:cs typeface="Segoe UI" panose="020B0502040204020203" pitchFamily="34" charset="0"/>
            </a:endParaRPr>
          </a:p>
          <a:p>
            <a:r>
              <a:rPr lang="en-GB" b="1" i="1" dirty="0">
                <a:solidFill>
                  <a:srgbClr val="FFFF00"/>
                </a:solidFill>
                <a:latin typeface="Segoe UI" panose="020B0502040204020203" pitchFamily="34" charset="0"/>
                <a:cs typeface="Segoe UI" panose="020B0502040204020203" pitchFamily="34" charset="0"/>
              </a:rPr>
              <a:t>Respect</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00B050"/>
                </a:solidFill>
                <a:latin typeface="Segoe UI" panose="020B0502040204020203" pitchFamily="34" charset="0"/>
                <a:cs typeface="Segoe UI" panose="020B0502040204020203" pitchFamily="34" charset="0"/>
              </a:rPr>
              <a:t>Friendship</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FF0000"/>
                </a:solidFill>
                <a:latin typeface="Segoe UI" panose="020B0502040204020203" pitchFamily="34" charset="0"/>
                <a:cs typeface="Segoe UI" panose="020B0502040204020203" pitchFamily="34" charset="0"/>
              </a:rPr>
              <a:t>Forgiveness</a:t>
            </a:r>
            <a:r>
              <a:rPr lang="en-GB" b="1" i="1" dirty="0">
                <a:solidFill>
                  <a:schemeClr val="accent1"/>
                </a:solidFill>
                <a:latin typeface="Segoe UI" panose="020B0502040204020203" pitchFamily="34" charset="0"/>
                <a:cs typeface="Segoe UI" panose="020B0502040204020203" pitchFamily="34" charset="0"/>
              </a:rPr>
              <a:t>  	     Determination</a:t>
            </a:r>
            <a:endParaRPr lang="en-GB" dirty="0"/>
          </a:p>
        </p:txBody>
      </p:sp>
      <p:pic>
        <p:nvPicPr>
          <p:cNvPr id="4" name="Picture 3">
            <a:extLst>
              <a:ext uri="{FF2B5EF4-FFF2-40B4-BE49-F238E27FC236}">
                <a16:creationId xmlns:a16="http://schemas.microsoft.com/office/drawing/2014/main" id="{096CBB75-AAFA-4509-99A8-2761882D65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4632" y="236104"/>
            <a:ext cx="1028700" cy="1028700"/>
          </a:xfrm>
          <a:prstGeom prst="rect">
            <a:avLst/>
          </a:prstGeom>
          <a:noFill/>
          <a:ln>
            <a:noFill/>
          </a:ln>
        </p:spPr>
      </p:pic>
      <p:sp>
        <p:nvSpPr>
          <p:cNvPr id="5" name="TextBox 4">
            <a:extLst>
              <a:ext uri="{FF2B5EF4-FFF2-40B4-BE49-F238E27FC236}">
                <a16:creationId xmlns:a16="http://schemas.microsoft.com/office/drawing/2014/main" id="{5ADD7183-3E39-4258-8123-BF928B571C85}"/>
              </a:ext>
            </a:extLst>
          </p:cNvPr>
          <p:cNvSpPr txBox="1"/>
          <p:nvPr/>
        </p:nvSpPr>
        <p:spPr>
          <a:xfrm>
            <a:off x="6736360" y="381122"/>
            <a:ext cx="5251508" cy="369332"/>
          </a:xfrm>
          <a:prstGeom prst="rect">
            <a:avLst/>
          </a:prstGeom>
          <a:noFill/>
        </p:spPr>
        <p:txBody>
          <a:bodyPr wrap="square" rtlCol="0">
            <a:spAutoFit/>
          </a:bodyPr>
          <a:lstStyle/>
          <a:p>
            <a:r>
              <a:rPr lang="en-US" b="1" dirty="0"/>
              <a:t> Issue: </a:t>
            </a:r>
            <a:r>
              <a:rPr lang="en-US" dirty="0"/>
              <a:t>#2</a:t>
            </a:r>
            <a:r>
              <a:rPr lang="en-US" b="1" dirty="0"/>
              <a:t>   Term: </a:t>
            </a:r>
            <a:r>
              <a:rPr lang="en-US" dirty="0"/>
              <a:t>Autumn</a:t>
            </a:r>
            <a:r>
              <a:rPr lang="en-US" b="1" dirty="0"/>
              <a:t>     Date: </a:t>
            </a:r>
            <a:r>
              <a:rPr lang="en-US" dirty="0"/>
              <a:t>15 September 2023</a:t>
            </a:r>
            <a:endParaRPr lang="en-GB" dirty="0"/>
          </a:p>
        </p:txBody>
      </p:sp>
    </p:spTree>
    <p:extLst>
      <p:ext uri="{BB962C8B-B14F-4D97-AF65-F5344CB8AC3E}">
        <p14:creationId xmlns:p14="http://schemas.microsoft.com/office/powerpoint/2010/main" val="325299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EE4E-BAE3-4814-A0DC-66AE83BB76F8}"/>
              </a:ext>
            </a:extLst>
          </p:cNvPr>
          <p:cNvSpPr>
            <a:spLocks noGrp="1"/>
          </p:cNvSpPr>
          <p:nvPr>
            <p:ph type="title"/>
          </p:nvPr>
        </p:nvSpPr>
        <p:spPr/>
        <p:txBody>
          <a:bodyPr/>
          <a:lstStyle/>
          <a:p>
            <a:r>
              <a:rPr lang="en-GB" b="1" dirty="0">
                <a:solidFill>
                  <a:schemeClr val="accent1"/>
                </a:solidFill>
                <a:latin typeface="Segoe  "/>
              </a:rPr>
              <a:t>PE Kits next week</a:t>
            </a:r>
          </a:p>
        </p:txBody>
      </p:sp>
      <p:graphicFrame>
        <p:nvGraphicFramePr>
          <p:cNvPr id="6" name="Table 5">
            <a:extLst>
              <a:ext uri="{FF2B5EF4-FFF2-40B4-BE49-F238E27FC236}">
                <a16:creationId xmlns:a16="http://schemas.microsoft.com/office/drawing/2014/main" id="{05E2AA91-950C-4A73-8BA2-8F86948CCCDB}"/>
              </a:ext>
            </a:extLst>
          </p:cNvPr>
          <p:cNvGraphicFramePr>
            <a:graphicFrameLocks noGrp="1"/>
          </p:cNvGraphicFramePr>
          <p:nvPr>
            <p:extLst>
              <p:ext uri="{D42A27DB-BD31-4B8C-83A1-F6EECF244321}">
                <p14:modId xmlns:p14="http://schemas.microsoft.com/office/powerpoint/2010/main" val="3021979232"/>
              </p:ext>
            </p:extLst>
          </p:nvPr>
        </p:nvGraphicFramePr>
        <p:xfrm>
          <a:off x="1597891" y="1690688"/>
          <a:ext cx="8128002" cy="148336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766434152"/>
                    </a:ext>
                  </a:extLst>
                </a:gridCol>
                <a:gridCol w="1354667">
                  <a:extLst>
                    <a:ext uri="{9D8B030D-6E8A-4147-A177-3AD203B41FA5}">
                      <a16:colId xmlns:a16="http://schemas.microsoft.com/office/drawing/2014/main" val="2104237821"/>
                    </a:ext>
                  </a:extLst>
                </a:gridCol>
                <a:gridCol w="1354667">
                  <a:extLst>
                    <a:ext uri="{9D8B030D-6E8A-4147-A177-3AD203B41FA5}">
                      <a16:colId xmlns:a16="http://schemas.microsoft.com/office/drawing/2014/main" val="764433829"/>
                    </a:ext>
                  </a:extLst>
                </a:gridCol>
                <a:gridCol w="1354667">
                  <a:extLst>
                    <a:ext uri="{9D8B030D-6E8A-4147-A177-3AD203B41FA5}">
                      <a16:colId xmlns:a16="http://schemas.microsoft.com/office/drawing/2014/main" val="2202058668"/>
                    </a:ext>
                  </a:extLst>
                </a:gridCol>
                <a:gridCol w="1354667">
                  <a:extLst>
                    <a:ext uri="{9D8B030D-6E8A-4147-A177-3AD203B41FA5}">
                      <a16:colId xmlns:a16="http://schemas.microsoft.com/office/drawing/2014/main" val="1020867237"/>
                    </a:ext>
                  </a:extLst>
                </a:gridCol>
                <a:gridCol w="1354667">
                  <a:extLst>
                    <a:ext uri="{9D8B030D-6E8A-4147-A177-3AD203B41FA5}">
                      <a16:colId xmlns:a16="http://schemas.microsoft.com/office/drawing/2014/main" val="4122305582"/>
                    </a:ext>
                  </a:extLst>
                </a:gridCol>
              </a:tblGrid>
              <a:tr h="370840">
                <a:tc>
                  <a:txBody>
                    <a:bodyPr/>
                    <a:lstStyle/>
                    <a:p>
                      <a:endParaRPr lang="en-GB" dirty="0"/>
                    </a:p>
                  </a:txBody>
                  <a:tcPr/>
                </a:tc>
                <a:tc>
                  <a:txBody>
                    <a:bodyPr/>
                    <a:lstStyle/>
                    <a:p>
                      <a:pPr algn="ctr"/>
                      <a:r>
                        <a:rPr lang="en-GB" dirty="0"/>
                        <a:t>Monday</a:t>
                      </a:r>
                    </a:p>
                  </a:txBody>
                  <a:tcPr/>
                </a:tc>
                <a:tc>
                  <a:txBody>
                    <a:bodyPr/>
                    <a:lstStyle/>
                    <a:p>
                      <a:pPr algn="ctr"/>
                      <a:r>
                        <a:rPr lang="en-GB" dirty="0"/>
                        <a:t>Tuesday</a:t>
                      </a:r>
                    </a:p>
                  </a:txBody>
                  <a:tcPr/>
                </a:tc>
                <a:tc>
                  <a:txBody>
                    <a:bodyPr/>
                    <a:lstStyle/>
                    <a:p>
                      <a:pPr algn="ctr"/>
                      <a:r>
                        <a:rPr lang="en-GB" dirty="0"/>
                        <a:t>Wednesday</a:t>
                      </a:r>
                    </a:p>
                  </a:txBody>
                  <a:tcPr/>
                </a:tc>
                <a:tc>
                  <a:txBody>
                    <a:bodyPr/>
                    <a:lstStyle/>
                    <a:p>
                      <a:pPr algn="ctr"/>
                      <a:r>
                        <a:rPr lang="en-GB" dirty="0"/>
                        <a:t>Thursday</a:t>
                      </a:r>
                    </a:p>
                  </a:txBody>
                  <a:tcPr/>
                </a:tc>
                <a:tc>
                  <a:txBody>
                    <a:bodyPr/>
                    <a:lstStyle/>
                    <a:p>
                      <a:pPr algn="ctr"/>
                      <a:r>
                        <a:rPr lang="en-GB" dirty="0"/>
                        <a:t>Friday</a:t>
                      </a:r>
                    </a:p>
                  </a:txBody>
                  <a:tcPr/>
                </a:tc>
                <a:extLst>
                  <a:ext uri="{0D108BD9-81ED-4DB2-BD59-A6C34878D82A}">
                    <a16:rowId xmlns:a16="http://schemas.microsoft.com/office/drawing/2014/main" val="4262891286"/>
                  </a:ext>
                </a:extLst>
              </a:tr>
              <a:tr h="370840">
                <a:tc>
                  <a:txBody>
                    <a:bodyPr/>
                    <a:lstStyle/>
                    <a:p>
                      <a:r>
                        <a:rPr lang="en-GB" dirty="0"/>
                        <a:t>Beech</a:t>
                      </a:r>
                    </a:p>
                  </a:txBody>
                  <a:tcPr/>
                </a:tc>
                <a:tc>
                  <a:txBody>
                    <a:bodyPr/>
                    <a:lstStyle/>
                    <a:p>
                      <a:endParaRPr lang="en-GB"/>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a:t>X</a:t>
                      </a:r>
                    </a:p>
                  </a:txBody>
                  <a:tcPr/>
                </a:tc>
                <a:tc>
                  <a:txBody>
                    <a:bodyPr/>
                    <a:lstStyle/>
                    <a:p>
                      <a:pPr algn="ctr"/>
                      <a:r>
                        <a:rPr lang="en-GB" dirty="0"/>
                        <a:t>X</a:t>
                      </a:r>
                    </a:p>
                  </a:txBody>
                  <a:tcPr/>
                </a:tc>
                <a:extLst>
                  <a:ext uri="{0D108BD9-81ED-4DB2-BD59-A6C34878D82A}">
                    <a16:rowId xmlns:a16="http://schemas.microsoft.com/office/drawing/2014/main" val="2802834382"/>
                  </a:ext>
                </a:extLst>
              </a:tr>
              <a:tr h="370840">
                <a:tc>
                  <a:txBody>
                    <a:bodyPr/>
                    <a:lstStyle/>
                    <a:p>
                      <a:r>
                        <a:rPr lang="en-GB" dirty="0"/>
                        <a:t>Holly</a:t>
                      </a:r>
                    </a:p>
                  </a:txBody>
                  <a:tcPr/>
                </a:tc>
                <a:tc>
                  <a:txBody>
                    <a:bodyPr/>
                    <a:lstStyle/>
                    <a:p>
                      <a:endParaRPr lang="en-GB" dirty="0"/>
                    </a:p>
                  </a:txBody>
                  <a:tcPr/>
                </a:tc>
                <a:tc>
                  <a:txBody>
                    <a:bodyPr/>
                    <a:lstStyle/>
                    <a:p>
                      <a:pPr algn="ctr"/>
                      <a:r>
                        <a:rPr lang="en-GB" dirty="0"/>
                        <a:t>X</a:t>
                      </a:r>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a:t>X</a:t>
                      </a:r>
                    </a:p>
                  </a:txBody>
                  <a:tcPr/>
                </a:tc>
                <a:extLst>
                  <a:ext uri="{0D108BD9-81ED-4DB2-BD59-A6C34878D82A}">
                    <a16:rowId xmlns:a16="http://schemas.microsoft.com/office/drawing/2014/main" val="3892188906"/>
                  </a:ext>
                </a:extLst>
              </a:tr>
              <a:tr h="370840">
                <a:tc>
                  <a:txBody>
                    <a:bodyPr/>
                    <a:lstStyle/>
                    <a:p>
                      <a:r>
                        <a:rPr lang="en-GB" dirty="0"/>
                        <a:t>Oak</a:t>
                      </a:r>
                    </a:p>
                  </a:txBody>
                  <a:tcPr/>
                </a:tc>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a:t>X</a:t>
                      </a:r>
                    </a:p>
                  </a:txBody>
                  <a:tcPr/>
                </a:tc>
                <a:tc>
                  <a:txBody>
                    <a:bodyPr/>
                    <a:lstStyle/>
                    <a:p>
                      <a:pPr algn="ctr"/>
                      <a:r>
                        <a:rPr lang="en-GB" dirty="0"/>
                        <a:t>X</a:t>
                      </a:r>
                    </a:p>
                  </a:txBody>
                  <a:tcPr/>
                </a:tc>
                <a:extLst>
                  <a:ext uri="{0D108BD9-81ED-4DB2-BD59-A6C34878D82A}">
                    <a16:rowId xmlns:a16="http://schemas.microsoft.com/office/drawing/2014/main" val="4193258415"/>
                  </a:ext>
                </a:extLst>
              </a:tr>
            </a:tbl>
          </a:graphicData>
        </a:graphic>
      </p:graphicFrame>
      <p:sp>
        <p:nvSpPr>
          <p:cNvPr id="8" name="Content Placeholder 7">
            <a:extLst>
              <a:ext uri="{FF2B5EF4-FFF2-40B4-BE49-F238E27FC236}">
                <a16:creationId xmlns:a16="http://schemas.microsoft.com/office/drawing/2014/main" id="{F313511F-11F6-4236-AF7E-7A2BDEE75249}"/>
              </a:ext>
            </a:extLst>
          </p:cNvPr>
          <p:cNvSpPr>
            <a:spLocks noGrp="1"/>
          </p:cNvSpPr>
          <p:nvPr>
            <p:ph idx="1"/>
          </p:nvPr>
        </p:nvSpPr>
        <p:spPr/>
        <p:txBody>
          <a:bodyPr>
            <a:normAutofit fontScale="92500" lnSpcReduction="10000"/>
          </a:bodyPr>
          <a:lstStyle/>
          <a:p>
            <a:endParaRPr lang="en-GB" dirty="0"/>
          </a:p>
          <a:p>
            <a:endParaRPr lang="en-GB" dirty="0"/>
          </a:p>
          <a:p>
            <a:endParaRPr lang="en-GB" dirty="0"/>
          </a:p>
          <a:p>
            <a:pPr marL="0" indent="0">
              <a:buNone/>
            </a:pPr>
            <a:endParaRPr lang="en-GB" dirty="0"/>
          </a:p>
          <a:p>
            <a:pPr marL="0" indent="0">
              <a:buNone/>
            </a:pPr>
            <a:r>
              <a:rPr lang="en-GB" dirty="0"/>
              <a:t>Apple: Children in Apple Class need to bring their Forest School kit in each Monday. Please send their PE kit in on Monday as children will change for PE in school. They will bring PE kits home for washing periodically.  </a:t>
            </a:r>
          </a:p>
          <a:p>
            <a:pPr marL="0" indent="0">
              <a:buNone/>
            </a:pPr>
            <a:endParaRPr lang="en-GB" dirty="0"/>
          </a:p>
          <a:p>
            <a:pPr marL="0" indent="0" fontAlgn="base">
              <a:buNone/>
            </a:pPr>
            <a:r>
              <a:rPr lang="en-GB" b="1" dirty="0"/>
              <a:t>Please ensure that on PE days, the children wear their hoodies, school jumpers or cardigans alongside white or blue t-shirts and black or navy shorts or jogging bottoms.</a:t>
            </a:r>
            <a:endParaRPr lang="en-GB" dirty="0"/>
          </a:p>
          <a:p>
            <a:endParaRPr lang="en-GB" dirty="0"/>
          </a:p>
        </p:txBody>
      </p:sp>
    </p:spTree>
    <p:extLst>
      <p:ext uri="{BB962C8B-B14F-4D97-AF65-F5344CB8AC3E}">
        <p14:creationId xmlns:p14="http://schemas.microsoft.com/office/powerpoint/2010/main" val="1114108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B0F4-0795-44FB-B560-0FCA67081CC8}"/>
              </a:ext>
            </a:extLst>
          </p:cNvPr>
          <p:cNvSpPr>
            <a:spLocks noGrp="1"/>
          </p:cNvSpPr>
          <p:nvPr>
            <p:ph type="title"/>
          </p:nvPr>
        </p:nvSpPr>
        <p:spPr/>
        <p:txBody>
          <a:bodyPr/>
          <a:lstStyle/>
          <a:p>
            <a:r>
              <a:rPr lang="en-GB" b="1" dirty="0">
                <a:solidFill>
                  <a:srgbClr val="0070C0"/>
                </a:solidFill>
                <a:latin typeface="Segoe  "/>
              </a:rPr>
              <a:t>Attendance and Punctuality</a:t>
            </a:r>
          </a:p>
        </p:txBody>
      </p:sp>
      <p:graphicFrame>
        <p:nvGraphicFramePr>
          <p:cNvPr id="4" name="Content Placeholder 3">
            <a:extLst>
              <a:ext uri="{FF2B5EF4-FFF2-40B4-BE49-F238E27FC236}">
                <a16:creationId xmlns:a16="http://schemas.microsoft.com/office/drawing/2014/main" id="{87C9748E-1AB4-475B-B0D7-66E8FF037C57}"/>
              </a:ext>
            </a:extLst>
          </p:cNvPr>
          <p:cNvGraphicFramePr>
            <a:graphicFrameLocks noGrp="1"/>
          </p:cNvGraphicFramePr>
          <p:nvPr>
            <p:ph idx="1"/>
            <p:extLst>
              <p:ext uri="{D42A27DB-BD31-4B8C-83A1-F6EECF244321}">
                <p14:modId xmlns:p14="http://schemas.microsoft.com/office/powerpoint/2010/main" val="2999821894"/>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42491336"/>
                    </a:ext>
                  </a:extLst>
                </a:gridCol>
                <a:gridCol w="3505200">
                  <a:extLst>
                    <a:ext uri="{9D8B030D-6E8A-4147-A177-3AD203B41FA5}">
                      <a16:colId xmlns:a16="http://schemas.microsoft.com/office/drawing/2014/main" val="2041675329"/>
                    </a:ext>
                  </a:extLst>
                </a:gridCol>
                <a:gridCol w="3505200">
                  <a:extLst>
                    <a:ext uri="{9D8B030D-6E8A-4147-A177-3AD203B41FA5}">
                      <a16:colId xmlns:a16="http://schemas.microsoft.com/office/drawing/2014/main" val="2477756465"/>
                    </a:ext>
                  </a:extLst>
                </a:gridCol>
              </a:tblGrid>
              <a:tr h="370840">
                <a:tc>
                  <a:txBody>
                    <a:bodyPr/>
                    <a:lstStyle/>
                    <a:p>
                      <a:endParaRPr lang="en-GB" dirty="0"/>
                    </a:p>
                  </a:txBody>
                  <a:tcPr/>
                </a:tc>
                <a:tc>
                  <a:txBody>
                    <a:bodyPr/>
                    <a:lstStyle/>
                    <a:p>
                      <a:r>
                        <a:rPr lang="en-GB" dirty="0"/>
                        <a:t>Attendance </a:t>
                      </a:r>
                    </a:p>
                  </a:txBody>
                  <a:tcPr/>
                </a:tc>
                <a:tc>
                  <a:txBody>
                    <a:bodyPr/>
                    <a:lstStyle/>
                    <a:p>
                      <a:r>
                        <a:rPr lang="en-GB" dirty="0"/>
                        <a:t>Punctuality </a:t>
                      </a:r>
                    </a:p>
                  </a:txBody>
                  <a:tcPr/>
                </a:tc>
                <a:extLst>
                  <a:ext uri="{0D108BD9-81ED-4DB2-BD59-A6C34878D82A}">
                    <a16:rowId xmlns:a16="http://schemas.microsoft.com/office/drawing/2014/main" val="1864883430"/>
                  </a:ext>
                </a:extLst>
              </a:tr>
              <a:tr h="370840">
                <a:tc>
                  <a:txBody>
                    <a:bodyPr/>
                    <a:lstStyle/>
                    <a:p>
                      <a:r>
                        <a:rPr lang="en-GB" dirty="0"/>
                        <a:t>Apple</a:t>
                      </a:r>
                    </a:p>
                  </a:txBody>
                  <a:tcPr/>
                </a:tc>
                <a:tc>
                  <a:txBody>
                    <a:bodyPr/>
                    <a:lstStyle/>
                    <a:p>
                      <a:r>
                        <a:rPr lang="en-GB" dirty="0">
                          <a:solidFill>
                            <a:srgbClr val="00B050"/>
                          </a:solidFill>
                        </a:rPr>
                        <a:t>100% - well done!</a:t>
                      </a:r>
                    </a:p>
                  </a:txBody>
                  <a:tcPr/>
                </a:tc>
                <a:tc>
                  <a:txBody>
                    <a:bodyPr/>
                    <a:lstStyle/>
                    <a:p>
                      <a:r>
                        <a:rPr lang="en-GB" dirty="0">
                          <a:solidFill>
                            <a:srgbClr val="00B050"/>
                          </a:solidFill>
                        </a:rPr>
                        <a:t>0 lates</a:t>
                      </a:r>
                    </a:p>
                  </a:txBody>
                  <a:tcPr/>
                </a:tc>
                <a:extLst>
                  <a:ext uri="{0D108BD9-81ED-4DB2-BD59-A6C34878D82A}">
                    <a16:rowId xmlns:a16="http://schemas.microsoft.com/office/drawing/2014/main" val="2756590272"/>
                  </a:ext>
                </a:extLst>
              </a:tr>
              <a:tr h="370840">
                <a:tc>
                  <a:txBody>
                    <a:bodyPr/>
                    <a:lstStyle/>
                    <a:p>
                      <a:r>
                        <a:rPr lang="en-GB" dirty="0"/>
                        <a:t>Beech</a:t>
                      </a:r>
                    </a:p>
                  </a:txBody>
                  <a:tcPr/>
                </a:tc>
                <a:tc>
                  <a:txBody>
                    <a:bodyPr/>
                    <a:lstStyle/>
                    <a:p>
                      <a:r>
                        <a:rPr lang="en-GB" dirty="0">
                          <a:solidFill>
                            <a:srgbClr val="00B050"/>
                          </a:solidFill>
                        </a:rPr>
                        <a:t>97.7%</a:t>
                      </a:r>
                    </a:p>
                  </a:txBody>
                  <a:tcPr/>
                </a:tc>
                <a:tc>
                  <a:txBody>
                    <a:bodyPr/>
                    <a:lstStyle/>
                    <a:p>
                      <a:r>
                        <a:rPr lang="en-GB" dirty="0">
                          <a:solidFill>
                            <a:srgbClr val="FF0000"/>
                          </a:solidFill>
                        </a:rPr>
                        <a:t>1 late</a:t>
                      </a:r>
                    </a:p>
                  </a:txBody>
                  <a:tcPr/>
                </a:tc>
                <a:extLst>
                  <a:ext uri="{0D108BD9-81ED-4DB2-BD59-A6C34878D82A}">
                    <a16:rowId xmlns:a16="http://schemas.microsoft.com/office/drawing/2014/main" val="1360890696"/>
                  </a:ext>
                </a:extLst>
              </a:tr>
              <a:tr h="370840">
                <a:tc>
                  <a:txBody>
                    <a:bodyPr/>
                    <a:lstStyle/>
                    <a:p>
                      <a:r>
                        <a:rPr lang="en-GB" dirty="0"/>
                        <a:t>Holly</a:t>
                      </a:r>
                    </a:p>
                  </a:txBody>
                  <a:tcPr/>
                </a:tc>
                <a:tc>
                  <a:txBody>
                    <a:bodyPr/>
                    <a:lstStyle/>
                    <a:p>
                      <a:r>
                        <a:rPr lang="en-GB" dirty="0">
                          <a:solidFill>
                            <a:srgbClr val="00B050"/>
                          </a:solidFill>
                        </a:rPr>
                        <a:t>96.3%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2 lates (1 child)</a:t>
                      </a:r>
                    </a:p>
                  </a:txBody>
                  <a:tcPr/>
                </a:tc>
                <a:extLst>
                  <a:ext uri="{0D108BD9-81ED-4DB2-BD59-A6C34878D82A}">
                    <a16:rowId xmlns:a16="http://schemas.microsoft.com/office/drawing/2014/main" val="3177642592"/>
                  </a:ext>
                </a:extLst>
              </a:tr>
              <a:tr h="370840">
                <a:tc>
                  <a:txBody>
                    <a:bodyPr/>
                    <a:lstStyle/>
                    <a:p>
                      <a:r>
                        <a:rPr lang="en-GB" dirty="0"/>
                        <a:t>Oak</a:t>
                      </a:r>
                    </a:p>
                  </a:txBody>
                  <a:tcPr/>
                </a:tc>
                <a:tc>
                  <a:txBody>
                    <a:bodyPr/>
                    <a:lstStyle/>
                    <a:p>
                      <a:r>
                        <a:rPr lang="en-GB" dirty="0">
                          <a:solidFill>
                            <a:srgbClr val="00B050"/>
                          </a:solidFill>
                        </a:rPr>
                        <a:t>96.9%</a:t>
                      </a:r>
                    </a:p>
                  </a:txBody>
                  <a:tcPr/>
                </a:tc>
                <a:tc>
                  <a:txBody>
                    <a:bodyPr/>
                    <a:lstStyle/>
                    <a:p>
                      <a:r>
                        <a:rPr lang="en-GB" dirty="0">
                          <a:solidFill>
                            <a:srgbClr val="00B050"/>
                          </a:solidFill>
                        </a:rPr>
                        <a:t>0 lates</a:t>
                      </a:r>
                    </a:p>
                  </a:txBody>
                  <a:tcPr/>
                </a:tc>
                <a:extLst>
                  <a:ext uri="{0D108BD9-81ED-4DB2-BD59-A6C34878D82A}">
                    <a16:rowId xmlns:a16="http://schemas.microsoft.com/office/drawing/2014/main" val="2545361833"/>
                  </a:ext>
                </a:extLst>
              </a:tr>
            </a:tbl>
          </a:graphicData>
        </a:graphic>
      </p:graphicFrame>
      <p:pic>
        <p:nvPicPr>
          <p:cNvPr id="6" name="Picture 5">
            <a:extLst>
              <a:ext uri="{FF2B5EF4-FFF2-40B4-BE49-F238E27FC236}">
                <a16:creationId xmlns:a16="http://schemas.microsoft.com/office/drawing/2014/main" id="{244D5C25-0FFE-460C-9360-C1E286178B39}"/>
              </a:ext>
            </a:extLst>
          </p:cNvPr>
          <p:cNvPicPr>
            <a:picLocks noChangeAspect="1"/>
          </p:cNvPicPr>
          <p:nvPr/>
        </p:nvPicPr>
        <p:blipFill>
          <a:blip r:embed="rId2"/>
          <a:stretch>
            <a:fillRect/>
          </a:stretch>
        </p:blipFill>
        <p:spPr>
          <a:xfrm>
            <a:off x="4514629" y="3881245"/>
            <a:ext cx="3162741" cy="2753109"/>
          </a:xfrm>
          <a:prstGeom prst="rect">
            <a:avLst/>
          </a:prstGeom>
        </p:spPr>
      </p:pic>
      <p:pic>
        <p:nvPicPr>
          <p:cNvPr id="7" name="Picture 6">
            <a:extLst>
              <a:ext uri="{FF2B5EF4-FFF2-40B4-BE49-F238E27FC236}">
                <a16:creationId xmlns:a16="http://schemas.microsoft.com/office/drawing/2014/main" id="{0160A37F-C1CE-4060-B274-4CD4734CE11B}"/>
              </a:ext>
            </a:extLst>
          </p:cNvPr>
          <p:cNvPicPr>
            <a:picLocks noChangeAspect="1"/>
          </p:cNvPicPr>
          <p:nvPr/>
        </p:nvPicPr>
        <p:blipFill>
          <a:blip r:embed="rId3"/>
          <a:stretch>
            <a:fillRect/>
          </a:stretch>
        </p:blipFill>
        <p:spPr>
          <a:xfrm>
            <a:off x="8014630" y="3881245"/>
            <a:ext cx="3200847" cy="2743583"/>
          </a:xfrm>
          <a:prstGeom prst="rect">
            <a:avLst/>
          </a:prstGeom>
        </p:spPr>
      </p:pic>
      <p:sp>
        <p:nvSpPr>
          <p:cNvPr id="8" name="TextBox 7">
            <a:extLst>
              <a:ext uri="{FF2B5EF4-FFF2-40B4-BE49-F238E27FC236}">
                <a16:creationId xmlns:a16="http://schemas.microsoft.com/office/drawing/2014/main" id="{9F79D336-FC8D-4452-94CD-44BC9E5041BD}"/>
              </a:ext>
            </a:extLst>
          </p:cNvPr>
          <p:cNvSpPr txBox="1"/>
          <p:nvPr/>
        </p:nvSpPr>
        <p:spPr>
          <a:xfrm>
            <a:off x="905164" y="1388825"/>
            <a:ext cx="5689600" cy="369332"/>
          </a:xfrm>
          <a:prstGeom prst="rect">
            <a:avLst/>
          </a:prstGeom>
          <a:noFill/>
        </p:spPr>
        <p:txBody>
          <a:bodyPr wrap="square" rtlCol="0">
            <a:spAutoFit/>
          </a:bodyPr>
          <a:lstStyle/>
          <a:p>
            <a:r>
              <a:rPr lang="en-GB" dirty="0"/>
              <a:t>This week’s attendance figures: </a:t>
            </a:r>
            <a:r>
              <a:rPr lang="en-GB" b="1" dirty="0">
                <a:solidFill>
                  <a:srgbClr val="00B050"/>
                </a:solidFill>
              </a:rPr>
              <a:t>97.3%</a:t>
            </a:r>
            <a:r>
              <a:rPr lang="en-GB" dirty="0"/>
              <a:t>	School Target: </a:t>
            </a:r>
            <a:r>
              <a:rPr lang="en-GB" b="1" dirty="0"/>
              <a:t>96%</a:t>
            </a:r>
          </a:p>
        </p:txBody>
      </p:sp>
    </p:spTree>
    <p:extLst>
      <p:ext uri="{BB962C8B-B14F-4D97-AF65-F5344CB8AC3E}">
        <p14:creationId xmlns:p14="http://schemas.microsoft.com/office/powerpoint/2010/main" val="578276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9C30-1177-40E9-BA4D-82735B5934B7}"/>
              </a:ext>
            </a:extLst>
          </p:cNvPr>
          <p:cNvSpPr>
            <a:spLocks noGrp="1"/>
          </p:cNvSpPr>
          <p:nvPr>
            <p:ph type="title"/>
          </p:nvPr>
        </p:nvSpPr>
        <p:spPr>
          <a:xfrm>
            <a:off x="838200" y="365125"/>
            <a:ext cx="10515600" cy="767389"/>
          </a:xfrm>
        </p:spPr>
        <p:txBody>
          <a:bodyPr>
            <a:normAutofit/>
          </a:bodyPr>
          <a:lstStyle/>
          <a:p>
            <a:r>
              <a:rPr lang="en-GB" sz="4000" b="1" dirty="0">
                <a:solidFill>
                  <a:schemeClr val="accent1"/>
                </a:solidFill>
                <a:latin typeface="Segoe  "/>
              </a:rPr>
              <a:t>Extra Curricular Clubs - Autumn</a:t>
            </a:r>
          </a:p>
        </p:txBody>
      </p:sp>
      <p:sp>
        <p:nvSpPr>
          <p:cNvPr id="3" name="Content Placeholder 2">
            <a:extLst>
              <a:ext uri="{FF2B5EF4-FFF2-40B4-BE49-F238E27FC236}">
                <a16:creationId xmlns:a16="http://schemas.microsoft.com/office/drawing/2014/main" id="{DBF17CA5-9FE1-4BBF-8740-FE4503EBD7F4}"/>
              </a:ext>
            </a:extLst>
          </p:cNvPr>
          <p:cNvSpPr>
            <a:spLocks noGrp="1"/>
          </p:cNvSpPr>
          <p:nvPr>
            <p:ph idx="1"/>
          </p:nvPr>
        </p:nvSpPr>
        <p:spPr>
          <a:xfrm>
            <a:off x="838200" y="1073731"/>
            <a:ext cx="10515600" cy="4351338"/>
          </a:xfrm>
        </p:spPr>
        <p:txBody>
          <a:bodyPr/>
          <a:lstStyle/>
          <a:p>
            <a:pPr marL="0" indent="0">
              <a:buNone/>
            </a:pPr>
            <a:r>
              <a:rPr lang="en-GB" sz="1200" dirty="0"/>
              <a:t>Some clubs have limited capacity and places will be allocated on a first come first served basis. In the event of a club being fully booked, your child’s name will be added to a waiting list and you will be advised if a place becomes available.  Booking is not required for before school or lunchtime clubs.  For after school clubs run by school staff (in red type; denoted with *) please email Mrs Bacon on </a:t>
            </a:r>
            <a:r>
              <a:rPr lang="en-GB" sz="1200" u="sng" dirty="0">
                <a:hlinkClick r:id="rId2"/>
              </a:rPr>
              <a:t>admin@crayke.n-yorks.sch.uk</a:t>
            </a:r>
            <a:r>
              <a:rPr lang="en-GB" sz="1200" dirty="0"/>
              <a:t> to book a place.  </a:t>
            </a:r>
          </a:p>
          <a:p>
            <a:pPr marL="0" indent="0">
              <a:buNone/>
            </a:pPr>
            <a:r>
              <a:rPr lang="en-GB" sz="1200" b="1" dirty="0">
                <a:solidFill>
                  <a:schemeClr val="accent1"/>
                </a:solidFill>
              </a:rPr>
              <a:t>Before School:</a:t>
            </a:r>
          </a:p>
          <a:p>
            <a:pPr marL="0" indent="0">
              <a:buNone/>
            </a:pPr>
            <a:endParaRPr lang="en-GB" dirty="0"/>
          </a:p>
          <a:p>
            <a:pPr marL="0" indent="0">
              <a:buNone/>
            </a:pPr>
            <a:endParaRPr lang="en-GB" dirty="0"/>
          </a:p>
          <a:p>
            <a:pPr marL="0" indent="0">
              <a:buNone/>
            </a:pPr>
            <a:r>
              <a:rPr lang="en-GB" sz="1200" b="1" dirty="0">
                <a:solidFill>
                  <a:schemeClr val="accent1"/>
                </a:solidFill>
              </a:rPr>
              <a:t>After School:</a:t>
            </a:r>
          </a:p>
          <a:p>
            <a:pPr marL="0" indent="0">
              <a:buNone/>
            </a:pPr>
            <a:endParaRPr lang="en-GB" dirty="0"/>
          </a:p>
        </p:txBody>
      </p:sp>
      <p:pic>
        <p:nvPicPr>
          <p:cNvPr id="5" name="Picture 4">
            <a:extLst>
              <a:ext uri="{FF2B5EF4-FFF2-40B4-BE49-F238E27FC236}">
                <a16:creationId xmlns:a16="http://schemas.microsoft.com/office/drawing/2014/main" id="{5990E4C4-C829-4C88-8E16-0AF106C81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0783" y="4890782"/>
            <a:ext cx="2301130" cy="1531297"/>
          </a:xfrm>
          <a:prstGeom prst="rect">
            <a:avLst/>
          </a:prstGeom>
        </p:spPr>
      </p:pic>
      <p:graphicFrame>
        <p:nvGraphicFramePr>
          <p:cNvPr id="11" name="Table 10">
            <a:extLst>
              <a:ext uri="{FF2B5EF4-FFF2-40B4-BE49-F238E27FC236}">
                <a16:creationId xmlns:a16="http://schemas.microsoft.com/office/drawing/2014/main" id="{672AD6E1-006C-48C9-84BB-BA35E14E9408}"/>
              </a:ext>
            </a:extLst>
          </p:cNvPr>
          <p:cNvGraphicFramePr>
            <a:graphicFrameLocks noGrp="1"/>
          </p:cNvGraphicFramePr>
          <p:nvPr>
            <p:extLst>
              <p:ext uri="{D42A27DB-BD31-4B8C-83A1-F6EECF244321}">
                <p14:modId xmlns:p14="http://schemas.microsoft.com/office/powerpoint/2010/main" val="3666247984"/>
              </p:ext>
            </p:extLst>
          </p:nvPr>
        </p:nvGraphicFramePr>
        <p:xfrm>
          <a:off x="2294766" y="1841120"/>
          <a:ext cx="5087620" cy="814847"/>
        </p:xfrm>
        <a:graphic>
          <a:graphicData uri="http://schemas.openxmlformats.org/drawingml/2006/table">
            <a:tbl>
              <a:tblPr firstRow="1" firstCol="1" bandRow="1">
                <a:tableStyleId>{5C22544A-7EE6-4342-B048-85BDC9FD1C3A}</a:tableStyleId>
              </a:tblPr>
              <a:tblGrid>
                <a:gridCol w="1695450">
                  <a:extLst>
                    <a:ext uri="{9D8B030D-6E8A-4147-A177-3AD203B41FA5}">
                      <a16:colId xmlns:a16="http://schemas.microsoft.com/office/drawing/2014/main" val="4178893622"/>
                    </a:ext>
                  </a:extLst>
                </a:gridCol>
                <a:gridCol w="1696085">
                  <a:extLst>
                    <a:ext uri="{9D8B030D-6E8A-4147-A177-3AD203B41FA5}">
                      <a16:colId xmlns:a16="http://schemas.microsoft.com/office/drawing/2014/main" val="139304064"/>
                    </a:ext>
                  </a:extLst>
                </a:gridCol>
                <a:gridCol w="1696085">
                  <a:extLst>
                    <a:ext uri="{9D8B030D-6E8A-4147-A177-3AD203B41FA5}">
                      <a16:colId xmlns:a16="http://schemas.microsoft.com/office/drawing/2014/main" val="4236329336"/>
                    </a:ext>
                  </a:extLst>
                </a:gridCol>
              </a:tblGrid>
              <a:tr h="135422">
                <a:tc>
                  <a:txBody>
                    <a:bodyPr/>
                    <a:lstStyle/>
                    <a:p>
                      <a:pPr algn="ctr">
                        <a:spcAft>
                          <a:spcPts val="1200"/>
                        </a:spcAft>
                      </a:pPr>
                      <a:r>
                        <a:rPr lang="en-GB" sz="1200" dirty="0">
                          <a:effectLst/>
                        </a:rPr>
                        <a:t>Club</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Day and Time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a:effectLst/>
                        </a:rPr>
                        <a:t>Group</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22771854"/>
                  </a:ext>
                </a:extLst>
              </a:tr>
              <a:tr h="631967">
                <a:tc>
                  <a:txBody>
                    <a:bodyPr/>
                    <a:lstStyle/>
                    <a:p>
                      <a:pPr algn="ctr">
                        <a:spcAft>
                          <a:spcPts val="1200"/>
                        </a:spcAft>
                      </a:pPr>
                      <a:r>
                        <a:rPr lang="en-GB" sz="1200" dirty="0">
                          <a:effectLst/>
                        </a:rPr>
                        <a:t>Run a Mile</a:t>
                      </a:r>
                    </a:p>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GB" sz="1200">
                          <a:effectLst/>
                        </a:rPr>
                        <a:t>Monday, Tuesday Thursday &amp; Friday</a:t>
                      </a:r>
                    </a:p>
                    <a:p>
                      <a:pPr algn="ctr">
                        <a:spcAft>
                          <a:spcPts val="0"/>
                        </a:spcAft>
                      </a:pPr>
                      <a:r>
                        <a:rPr lang="en-GB" sz="1200">
                          <a:effectLst/>
                        </a:rPr>
                        <a:t>8:30am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All welcome – parents and carers included!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04439454"/>
                  </a:ext>
                </a:extLst>
              </a:tr>
            </a:tbl>
          </a:graphicData>
        </a:graphic>
      </p:graphicFrame>
      <p:graphicFrame>
        <p:nvGraphicFramePr>
          <p:cNvPr id="4" name="Table 3">
            <a:extLst>
              <a:ext uri="{FF2B5EF4-FFF2-40B4-BE49-F238E27FC236}">
                <a16:creationId xmlns:a16="http://schemas.microsoft.com/office/drawing/2014/main" id="{EC400B68-F033-4693-8A1E-BA520891CDCB}"/>
              </a:ext>
            </a:extLst>
          </p:cNvPr>
          <p:cNvGraphicFramePr>
            <a:graphicFrameLocks noGrp="1"/>
          </p:cNvGraphicFramePr>
          <p:nvPr>
            <p:extLst>
              <p:ext uri="{D42A27DB-BD31-4B8C-83A1-F6EECF244321}">
                <p14:modId xmlns:p14="http://schemas.microsoft.com/office/powerpoint/2010/main" val="3515433792"/>
              </p:ext>
            </p:extLst>
          </p:nvPr>
        </p:nvGraphicFramePr>
        <p:xfrm>
          <a:off x="2294766" y="3046953"/>
          <a:ext cx="3992641" cy="3687658"/>
        </p:xfrm>
        <a:graphic>
          <a:graphicData uri="http://schemas.openxmlformats.org/drawingml/2006/table">
            <a:tbl>
              <a:tblPr firstRow="1" bandRow="1">
                <a:tableStyleId>{5C22544A-7EE6-4342-B048-85BDC9FD1C3A}</a:tableStyleId>
              </a:tblPr>
              <a:tblGrid>
                <a:gridCol w="913881">
                  <a:extLst>
                    <a:ext uri="{9D8B030D-6E8A-4147-A177-3AD203B41FA5}">
                      <a16:colId xmlns:a16="http://schemas.microsoft.com/office/drawing/2014/main" val="2217749763"/>
                    </a:ext>
                  </a:extLst>
                </a:gridCol>
                <a:gridCol w="3078760">
                  <a:extLst>
                    <a:ext uri="{9D8B030D-6E8A-4147-A177-3AD203B41FA5}">
                      <a16:colId xmlns:a16="http://schemas.microsoft.com/office/drawing/2014/main" val="3368354452"/>
                    </a:ext>
                  </a:extLst>
                </a:gridCol>
              </a:tblGrid>
              <a:tr h="395818">
                <a:tc>
                  <a:txBody>
                    <a:bodyPr/>
                    <a:lstStyle/>
                    <a:p>
                      <a:r>
                        <a:rPr lang="en-GB" dirty="0"/>
                        <a:t>Day</a:t>
                      </a:r>
                    </a:p>
                  </a:txBody>
                  <a:tcPr/>
                </a:tc>
                <a:tc>
                  <a:txBody>
                    <a:bodyPr/>
                    <a:lstStyle/>
                    <a:p>
                      <a:r>
                        <a:rPr lang="en-GB" dirty="0"/>
                        <a:t>Club</a:t>
                      </a:r>
                    </a:p>
                  </a:txBody>
                  <a:tcPr/>
                </a:tc>
                <a:extLst>
                  <a:ext uri="{0D108BD9-81ED-4DB2-BD59-A6C34878D82A}">
                    <a16:rowId xmlns:a16="http://schemas.microsoft.com/office/drawing/2014/main" val="1188950722"/>
                  </a:ext>
                </a:extLst>
              </a:tr>
              <a:tr h="646235">
                <a:tc>
                  <a:txBody>
                    <a:bodyPr/>
                    <a:lstStyle/>
                    <a:p>
                      <a:r>
                        <a:rPr lang="en-GB" sz="1200" dirty="0"/>
                        <a:t>Monday</a:t>
                      </a:r>
                    </a:p>
                  </a:txBody>
                  <a:tcPr/>
                </a:tc>
                <a:tc>
                  <a:txBody>
                    <a:bodyPr/>
                    <a:lstStyle/>
                    <a:p>
                      <a:r>
                        <a:rPr lang="en-GB" sz="1200" b="1" kern="1200" dirty="0">
                          <a:solidFill>
                            <a:schemeClr val="dk1"/>
                          </a:solidFill>
                          <a:effectLst/>
                          <a:latin typeface="+mn-lt"/>
                          <a:ea typeface="+mn-ea"/>
                          <a:cs typeface="+mn-cs"/>
                        </a:rPr>
                        <a:t>Craft* </a:t>
                      </a:r>
                      <a:r>
                        <a:rPr lang="en-GB" sz="1200" kern="1200" dirty="0">
                          <a:solidFill>
                            <a:schemeClr val="dk1"/>
                          </a:solidFill>
                          <a:effectLst/>
                          <a:latin typeface="+mn-lt"/>
                          <a:ea typeface="+mn-ea"/>
                          <a:cs typeface="+mn-cs"/>
                        </a:rPr>
                        <a:t>(£10 pay via ParentPay)</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Mrs Seligman</a:t>
                      </a:r>
                      <a:endParaRPr lang="en-GB" sz="1200" dirty="0"/>
                    </a:p>
                  </a:txBody>
                  <a:tcPr/>
                </a:tc>
                <a:extLst>
                  <a:ext uri="{0D108BD9-81ED-4DB2-BD59-A6C34878D82A}">
                    <a16:rowId xmlns:a16="http://schemas.microsoft.com/office/drawing/2014/main" val="1683891791"/>
                  </a:ext>
                </a:extLst>
              </a:tr>
              <a:tr h="646235">
                <a:tc>
                  <a:txBody>
                    <a:bodyPr/>
                    <a:lstStyle/>
                    <a:p>
                      <a:r>
                        <a:rPr lang="en-GB" sz="1200" dirty="0"/>
                        <a:t>Tuesday</a:t>
                      </a:r>
                    </a:p>
                  </a:txBody>
                  <a:tcPr/>
                </a:tc>
                <a:tc>
                  <a:txBody>
                    <a:bodyPr/>
                    <a:lstStyle/>
                    <a:p>
                      <a:r>
                        <a:rPr lang="en-GB" sz="1200" b="1" kern="1200" dirty="0">
                          <a:solidFill>
                            <a:schemeClr val="dk1"/>
                          </a:solidFill>
                          <a:effectLst/>
                          <a:latin typeface="+mn-lt"/>
                          <a:ea typeface="+mn-ea"/>
                          <a:cs typeface="+mn-cs"/>
                        </a:rPr>
                        <a:t>Indoor Multi-Sport </a:t>
                      </a:r>
                      <a:r>
                        <a:rPr lang="en-GB" sz="1200" kern="1200" dirty="0">
                          <a:solidFill>
                            <a:schemeClr val="dk1"/>
                          </a:solidFill>
                          <a:effectLst/>
                          <a:latin typeface="+mn-lt"/>
                          <a:ea typeface="+mn-ea"/>
                          <a:cs typeface="+mn-cs"/>
                        </a:rPr>
                        <a:t>(fee paid direct) </a:t>
                      </a:r>
                    </a:p>
                    <a:p>
                      <a:r>
                        <a:rPr lang="en-GB" sz="1200" kern="1200" dirty="0">
                          <a:solidFill>
                            <a:schemeClr val="dk1"/>
                          </a:solidFill>
                          <a:effectLst/>
                          <a:latin typeface="+mn-lt"/>
                          <a:ea typeface="+mn-ea"/>
                          <a:cs typeface="+mn-cs"/>
                        </a:rPr>
                        <a:t>3:30 – 4:30pm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Mark Cromack</a:t>
                      </a:r>
                      <a:r>
                        <a:rPr lang="en-GB" sz="1200" b="1" kern="1200" dirty="0">
                          <a:solidFill>
                            <a:schemeClr val="dk1"/>
                          </a:solidFill>
                          <a:effectLst/>
                          <a:latin typeface="+mn-lt"/>
                          <a:ea typeface="+mn-ea"/>
                          <a:cs typeface="+mn-cs"/>
                        </a:rPr>
                        <a:t> </a:t>
                      </a:r>
                      <a:endParaRPr lang="en-GB" sz="1200" dirty="0"/>
                    </a:p>
                  </a:txBody>
                  <a:tcPr/>
                </a:tc>
                <a:extLst>
                  <a:ext uri="{0D108BD9-81ED-4DB2-BD59-A6C34878D82A}">
                    <a16:rowId xmlns:a16="http://schemas.microsoft.com/office/drawing/2014/main" val="576618621"/>
                  </a:ext>
                </a:extLst>
              </a:tr>
              <a:tr h="646235">
                <a:tc>
                  <a:txBody>
                    <a:bodyPr/>
                    <a:lstStyle/>
                    <a:p>
                      <a:r>
                        <a:rPr lang="en-GB" sz="1200" dirty="0"/>
                        <a:t>Wednesday</a:t>
                      </a:r>
                    </a:p>
                  </a:txBody>
                  <a:tcPr/>
                </a:tc>
                <a:tc>
                  <a:txBody>
                    <a:bodyPr/>
                    <a:lstStyle/>
                    <a:p>
                      <a:r>
                        <a:rPr lang="en-GB" sz="1200" b="1" kern="1200" dirty="0">
                          <a:solidFill>
                            <a:schemeClr val="dk1"/>
                          </a:solidFill>
                          <a:effectLst/>
                          <a:latin typeface="+mn-lt"/>
                          <a:ea typeface="+mn-ea"/>
                          <a:cs typeface="+mn-cs"/>
                        </a:rPr>
                        <a:t>Junior Duke*</a:t>
                      </a:r>
                      <a:r>
                        <a:rPr lang="en-GB" sz="1200" kern="1200" dirty="0">
                          <a:solidFill>
                            <a:schemeClr val="dk1"/>
                          </a:solidFill>
                          <a:effectLst/>
                          <a:latin typeface="+mn-lt"/>
                          <a:ea typeface="+mn-ea"/>
                          <a:cs typeface="+mn-cs"/>
                        </a:rPr>
                        <a:t> (£10 pay via ParentPay)</a:t>
                      </a:r>
                    </a:p>
                    <a:p>
                      <a:r>
                        <a:rPr lang="en-GB" sz="1200" kern="1200" dirty="0">
                          <a:solidFill>
                            <a:schemeClr val="dk1"/>
                          </a:solidFill>
                          <a:effectLst/>
                          <a:latin typeface="+mn-lt"/>
                          <a:ea typeface="+mn-ea"/>
                          <a:cs typeface="+mn-cs"/>
                        </a:rPr>
                        <a:t>3:30pm – 4:15pm</a:t>
                      </a:r>
                    </a:p>
                    <a:p>
                      <a:r>
                        <a:rPr lang="en-GB" sz="1200" kern="1200" dirty="0">
                          <a:solidFill>
                            <a:schemeClr val="dk1"/>
                          </a:solidFill>
                          <a:effectLst/>
                          <a:latin typeface="+mn-lt"/>
                          <a:ea typeface="+mn-ea"/>
                          <a:cs typeface="+mn-cs"/>
                        </a:rPr>
                        <a:t>Year 3/4 </a:t>
                      </a:r>
                    </a:p>
                    <a:p>
                      <a:r>
                        <a:rPr lang="en-GB" sz="1200" kern="1200" dirty="0">
                          <a:solidFill>
                            <a:schemeClr val="dk1"/>
                          </a:solidFill>
                          <a:effectLst/>
                          <a:latin typeface="+mn-lt"/>
                          <a:ea typeface="+mn-ea"/>
                          <a:cs typeface="+mn-cs"/>
                        </a:rPr>
                        <a:t>Mrs Helfferich</a:t>
                      </a:r>
                      <a:endParaRPr lang="en-GB" sz="1200" dirty="0"/>
                    </a:p>
                  </a:txBody>
                  <a:tcPr/>
                </a:tc>
                <a:extLst>
                  <a:ext uri="{0D108BD9-81ED-4DB2-BD59-A6C34878D82A}">
                    <a16:rowId xmlns:a16="http://schemas.microsoft.com/office/drawing/2014/main" val="61531645"/>
                  </a:ext>
                </a:extLst>
              </a:tr>
              <a:tr h="646235">
                <a:tc>
                  <a:txBody>
                    <a:bodyPr/>
                    <a:lstStyle/>
                    <a:p>
                      <a:r>
                        <a:rPr lang="en-GB" sz="1200" dirty="0"/>
                        <a:t>Thursday</a:t>
                      </a:r>
                    </a:p>
                  </a:txBody>
                  <a:tcPr/>
                </a:tc>
                <a:tc>
                  <a:txBody>
                    <a:bodyPr/>
                    <a:lstStyle/>
                    <a:p>
                      <a:r>
                        <a:rPr lang="en-GB" sz="1200" b="1" kern="1200" dirty="0">
                          <a:solidFill>
                            <a:schemeClr val="dk1"/>
                          </a:solidFill>
                          <a:effectLst/>
                          <a:latin typeface="+mn-lt"/>
                          <a:ea typeface="+mn-ea"/>
                          <a:cs typeface="+mn-cs"/>
                        </a:rPr>
                        <a:t>Chess*</a:t>
                      </a:r>
                      <a:r>
                        <a:rPr lang="en-GB" sz="1200" kern="1200" dirty="0">
                          <a:solidFill>
                            <a:schemeClr val="dk1"/>
                          </a:solidFill>
                          <a:effectLst/>
                          <a:latin typeface="+mn-lt"/>
                          <a:ea typeface="+mn-ea"/>
                          <a:cs typeface="+mn-cs"/>
                        </a:rPr>
                        <a:t> (no charge) </a:t>
                      </a:r>
                    </a:p>
                    <a:p>
                      <a:r>
                        <a:rPr lang="en-GB" sz="1200" kern="1200" dirty="0">
                          <a:solidFill>
                            <a:schemeClr val="dk1"/>
                          </a:solidFill>
                          <a:effectLst/>
                          <a:latin typeface="+mn-lt"/>
                          <a:ea typeface="+mn-ea"/>
                          <a:cs typeface="+mn-cs"/>
                        </a:rPr>
                        <a:t>3:30pm – 4:15pm</a:t>
                      </a:r>
                    </a:p>
                    <a:p>
                      <a:r>
                        <a:rPr lang="en-GB" sz="1200" kern="1200" dirty="0">
                          <a:solidFill>
                            <a:schemeClr val="dk1"/>
                          </a:solidFill>
                          <a:effectLst/>
                          <a:latin typeface="+mn-lt"/>
                          <a:ea typeface="+mn-ea"/>
                          <a:cs typeface="+mn-cs"/>
                        </a:rPr>
                        <a:t>Year 1 - 6 </a:t>
                      </a:r>
                    </a:p>
                    <a:p>
                      <a:r>
                        <a:rPr lang="en-GB" sz="1200" kern="1200" dirty="0">
                          <a:solidFill>
                            <a:schemeClr val="dk1"/>
                          </a:solidFill>
                          <a:effectLst/>
                          <a:latin typeface="+mn-lt"/>
                          <a:ea typeface="+mn-ea"/>
                          <a:cs typeface="+mn-cs"/>
                        </a:rPr>
                        <a:t>Mrs Seligman</a:t>
                      </a:r>
                      <a:endParaRPr lang="en-GB" sz="1200" dirty="0"/>
                    </a:p>
                  </a:txBody>
                  <a:tcPr/>
                </a:tc>
                <a:extLst>
                  <a:ext uri="{0D108BD9-81ED-4DB2-BD59-A6C34878D82A}">
                    <a16:rowId xmlns:a16="http://schemas.microsoft.com/office/drawing/2014/main" val="2592778931"/>
                  </a:ext>
                </a:extLst>
              </a:tr>
            </a:tbl>
          </a:graphicData>
        </a:graphic>
      </p:graphicFrame>
      <p:sp>
        <p:nvSpPr>
          <p:cNvPr id="6" name="Explosion: 14 Points 5">
            <a:extLst>
              <a:ext uri="{FF2B5EF4-FFF2-40B4-BE49-F238E27FC236}">
                <a16:creationId xmlns:a16="http://schemas.microsoft.com/office/drawing/2014/main" id="{3AEA4DB2-40A8-4C20-B4AF-5C028039BDF3}"/>
              </a:ext>
            </a:extLst>
          </p:cNvPr>
          <p:cNvSpPr/>
          <p:nvPr/>
        </p:nvSpPr>
        <p:spPr>
          <a:xfrm>
            <a:off x="7264866" y="1744910"/>
            <a:ext cx="4169328" cy="286903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More clubs to follow including Coding and Netball!</a:t>
            </a:r>
          </a:p>
        </p:txBody>
      </p:sp>
    </p:spTree>
    <p:extLst>
      <p:ext uri="{BB962C8B-B14F-4D97-AF65-F5344CB8AC3E}">
        <p14:creationId xmlns:p14="http://schemas.microsoft.com/office/powerpoint/2010/main" val="3802330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F77E69-4A14-4BB8-B15A-60DFA5A0DF0B}"/>
              </a:ext>
            </a:extLst>
          </p:cNvPr>
          <p:cNvSpPr>
            <a:spLocks noGrp="1"/>
          </p:cNvSpPr>
          <p:nvPr>
            <p:ph idx="1"/>
          </p:nvPr>
        </p:nvSpPr>
        <p:spPr>
          <a:xfrm>
            <a:off x="838200" y="1825625"/>
            <a:ext cx="10515600" cy="3904056"/>
          </a:xfrm>
        </p:spPr>
        <p:txBody>
          <a:bodyPr>
            <a:normAutofit fontScale="92500" lnSpcReduction="20000"/>
          </a:bodyPr>
          <a:lstStyle/>
          <a:p>
            <a:pPr marL="0" indent="0">
              <a:buNone/>
            </a:pPr>
            <a:r>
              <a:rPr lang="en-GB" sz="3300" b="1" dirty="0"/>
              <a:t>Save the Date!</a:t>
            </a:r>
          </a:p>
          <a:p>
            <a:pPr marL="0" indent="0">
              <a:buNone/>
            </a:pPr>
            <a:r>
              <a:rPr lang="en-GB" dirty="0"/>
              <a:t>Family Bingo </a:t>
            </a:r>
          </a:p>
          <a:p>
            <a:pPr marL="0" indent="0">
              <a:buNone/>
            </a:pPr>
            <a:r>
              <a:rPr lang="en-GB" dirty="0"/>
              <a:t>Saturday 21st October </a:t>
            </a:r>
          </a:p>
          <a:p>
            <a:pPr marL="0" indent="0">
              <a:buNone/>
            </a:pPr>
            <a:r>
              <a:rPr lang="en-GB" dirty="0"/>
              <a:t>3-6pm </a:t>
            </a:r>
          </a:p>
          <a:p>
            <a:pPr marL="0" indent="0">
              <a:buNone/>
            </a:pPr>
            <a:r>
              <a:rPr lang="en-GB" dirty="0"/>
              <a:t>Crayke Sports Hall - hosted by CHASA. </a:t>
            </a:r>
          </a:p>
          <a:p>
            <a:pPr marL="0" indent="0">
              <a:buNone/>
            </a:pPr>
            <a:endParaRPr lang="en-GB" dirty="0"/>
          </a:p>
          <a:p>
            <a:pPr marL="0" indent="0">
              <a:buNone/>
            </a:pPr>
            <a:r>
              <a:rPr lang="en-GB" dirty="0"/>
              <a:t>All welcome, ticket details and more info to follow.</a:t>
            </a:r>
            <a:endParaRPr lang="en-GB" sz="3300" dirty="0"/>
          </a:p>
          <a:p>
            <a:pPr marL="0" indent="0">
              <a:buNone/>
            </a:pPr>
            <a:r>
              <a:rPr lang="en-GB" sz="3300" dirty="0"/>
              <a:t>    </a:t>
            </a:r>
          </a:p>
          <a:p>
            <a:pPr marL="0" indent="0">
              <a:buNone/>
            </a:pPr>
            <a:r>
              <a:rPr lang="en-GB" sz="3300" dirty="0"/>
              <a:t>The CHASA Team </a:t>
            </a:r>
          </a:p>
          <a:p>
            <a:pPr marL="0" indent="0">
              <a:buNone/>
            </a:pPr>
            <a:endParaRPr lang="en-GB" dirty="0"/>
          </a:p>
        </p:txBody>
      </p:sp>
      <p:pic>
        <p:nvPicPr>
          <p:cNvPr id="4" name="Picture 3">
            <a:extLst>
              <a:ext uri="{FF2B5EF4-FFF2-40B4-BE49-F238E27FC236}">
                <a16:creationId xmlns:a16="http://schemas.microsoft.com/office/drawing/2014/main" id="{38565DE0-C996-4207-AA7D-9B0495B0B876}"/>
              </a:ext>
            </a:extLst>
          </p:cNvPr>
          <p:cNvPicPr/>
          <p:nvPr/>
        </p:nvPicPr>
        <p:blipFill>
          <a:blip r:embed="rId2">
            <a:extLst>
              <a:ext uri="{28A0092B-C50C-407E-A947-70E740481C1C}">
                <a14:useLocalDpi xmlns:a14="http://schemas.microsoft.com/office/drawing/2010/main" val="0"/>
              </a:ext>
            </a:extLst>
          </a:blip>
          <a:srcRect t="15063" b="22720"/>
          <a:stretch>
            <a:fillRect/>
          </a:stretch>
        </p:blipFill>
        <p:spPr bwMode="auto">
          <a:xfrm>
            <a:off x="838200" y="470693"/>
            <a:ext cx="3829050" cy="1114425"/>
          </a:xfrm>
          <a:prstGeom prst="rect">
            <a:avLst/>
          </a:prstGeom>
          <a:noFill/>
          <a:ln>
            <a:noFill/>
          </a:ln>
        </p:spPr>
      </p:pic>
      <p:pic>
        <p:nvPicPr>
          <p:cNvPr id="2" name="Picture 1">
            <a:extLst>
              <a:ext uri="{FF2B5EF4-FFF2-40B4-BE49-F238E27FC236}">
                <a16:creationId xmlns:a16="http://schemas.microsoft.com/office/drawing/2014/main" id="{06603109-ECD7-46C7-BD61-1BE137FCD9BA}"/>
              </a:ext>
            </a:extLst>
          </p:cNvPr>
          <p:cNvPicPr>
            <a:picLocks noChangeAspect="1"/>
          </p:cNvPicPr>
          <p:nvPr/>
        </p:nvPicPr>
        <p:blipFill>
          <a:blip r:embed="rId3"/>
          <a:stretch>
            <a:fillRect/>
          </a:stretch>
        </p:blipFill>
        <p:spPr>
          <a:xfrm>
            <a:off x="8599000" y="4657573"/>
            <a:ext cx="2829320" cy="1552792"/>
          </a:xfrm>
          <a:prstGeom prst="rect">
            <a:avLst/>
          </a:prstGeom>
        </p:spPr>
      </p:pic>
    </p:spTree>
    <p:extLst>
      <p:ext uri="{BB962C8B-B14F-4D97-AF65-F5344CB8AC3E}">
        <p14:creationId xmlns:p14="http://schemas.microsoft.com/office/powerpoint/2010/main" val="2454046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EA71DB-ACF3-43AA-9FE9-50E8FBFD4D64}"/>
              </a:ext>
            </a:extLst>
          </p:cNvPr>
          <p:cNvPicPr>
            <a:picLocks noChangeAspect="1"/>
          </p:cNvPicPr>
          <p:nvPr/>
        </p:nvPicPr>
        <p:blipFill>
          <a:blip r:embed="rId2"/>
          <a:stretch>
            <a:fillRect/>
          </a:stretch>
        </p:blipFill>
        <p:spPr>
          <a:xfrm>
            <a:off x="628910" y="322989"/>
            <a:ext cx="1672507" cy="1799426"/>
          </a:xfrm>
          <a:prstGeom prst="rect">
            <a:avLst/>
          </a:prstGeom>
        </p:spPr>
      </p:pic>
      <p:sp>
        <p:nvSpPr>
          <p:cNvPr id="4" name="Title 1">
            <a:extLst>
              <a:ext uri="{FF2B5EF4-FFF2-40B4-BE49-F238E27FC236}">
                <a16:creationId xmlns:a16="http://schemas.microsoft.com/office/drawing/2014/main" id="{60BA5D19-CBE4-45AA-9B14-B74264073F08}"/>
              </a:ext>
            </a:extLst>
          </p:cNvPr>
          <p:cNvSpPr>
            <a:spLocks noGrp="1"/>
          </p:cNvSpPr>
          <p:nvPr>
            <p:ph type="title"/>
          </p:nvPr>
        </p:nvSpPr>
        <p:spPr>
          <a:xfrm>
            <a:off x="2549554" y="390292"/>
            <a:ext cx="10515600" cy="1325563"/>
          </a:xfrm>
        </p:spPr>
        <p:txBody>
          <a:bodyPr/>
          <a:lstStyle/>
          <a:p>
            <a:r>
              <a:rPr lang="en-GB" b="1" dirty="0">
                <a:solidFill>
                  <a:schemeClr val="accent1"/>
                </a:solidFill>
                <a:latin typeface="Segoe  "/>
              </a:rPr>
              <a:t>Tiddlywinks OOSC Crayke</a:t>
            </a:r>
          </a:p>
        </p:txBody>
      </p:sp>
      <p:sp>
        <p:nvSpPr>
          <p:cNvPr id="3" name="TextBox 2">
            <a:extLst>
              <a:ext uri="{FF2B5EF4-FFF2-40B4-BE49-F238E27FC236}">
                <a16:creationId xmlns:a16="http://schemas.microsoft.com/office/drawing/2014/main" id="{116FB74F-0D27-4232-A388-BAFD92E80ABC}"/>
              </a:ext>
            </a:extLst>
          </p:cNvPr>
          <p:cNvSpPr txBox="1"/>
          <p:nvPr/>
        </p:nvSpPr>
        <p:spPr>
          <a:xfrm>
            <a:off x="940904" y="2319130"/>
            <a:ext cx="9316279" cy="2308324"/>
          </a:xfrm>
          <a:prstGeom prst="rect">
            <a:avLst/>
          </a:prstGeom>
          <a:noFill/>
        </p:spPr>
        <p:txBody>
          <a:bodyPr wrap="square" rtlCol="0">
            <a:spAutoFit/>
          </a:bodyPr>
          <a:lstStyle/>
          <a:p>
            <a:r>
              <a:rPr lang="en-GB" dirty="0">
                <a:latin typeface="Segoe  "/>
              </a:rPr>
              <a:t>We’ve had another great week at Tiddlywinks and registered several more children onto our books!</a:t>
            </a:r>
          </a:p>
          <a:p>
            <a:endParaRPr lang="en-GB" dirty="0">
              <a:latin typeface="Segoe  "/>
            </a:endParaRPr>
          </a:p>
          <a:p>
            <a:r>
              <a:rPr lang="en-GB" dirty="0">
                <a:latin typeface="Segoe  "/>
              </a:rPr>
              <a:t>We’re looking forward to sharing more details with you about our provision at the Open Afternoon next Tuesday.</a:t>
            </a:r>
          </a:p>
          <a:p>
            <a:endParaRPr lang="en-GB" dirty="0">
              <a:latin typeface="Segoe  "/>
            </a:endParaRPr>
          </a:p>
          <a:p>
            <a:r>
              <a:rPr lang="en-GB" dirty="0">
                <a:latin typeface="Segoe  "/>
              </a:rPr>
              <a:t>Please remember to use our new email address: </a:t>
            </a:r>
            <a:r>
              <a:rPr lang="en-GB" dirty="0">
                <a:latin typeface="Segoe  "/>
                <a:hlinkClick r:id="rId3"/>
              </a:rPr>
              <a:t>crayke@tiddlywinks-childcare.co.uk</a:t>
            </a:r>
            <a:r>
              <a:rPr lang="en-GB" dirty="0">
                <a:latin typeface="Segoe  "/>
              </a:rPr>
              <a:t>  to contact us as the old one is not frequently checked. Thank you!</a:t>
            </a:r>
          </a:p>
        </p:txBody>
      </p:sp>
    </p:spTree>
    <p:extLst>
      <p:ext uri="{BB962C8B-B14F-4D97-AF65-F5344CB8AC3E}">
        <p14:creationId xmlns:p14="http://schemas.microsoft.com/office/powerpoint/2010/main" val="3026970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4633-BD26-4DE1-9E77-7831A57A661E}"/>
              </a:ext>
            </a:extLst>
          </p:cNvPr>
          <p:cNvSpPr>
            <a:spLocks noGrp="1"/>
          </p:cNvSpPr>
          <p:nvPr>
            <p:ph type="title"/>
          </p:nvPr>
        </p:nvSpPr>
        <p:spPr/>
        <p:txBody>
          <a:bodyPr/>
          <a:lstStyle/>
          <a:p>
            <a:r>
              <a:rPr lang="en-GB" b="1" dirty="0">
                <a:solidFill>
                  <a:srgbClr val="0070C0"/>
                </a:solidFill>
                <a:latin typeface="Segoe  "/>
              </a:rPr>
              <a:t>News From School This Week</a:t>
            </a:r>
            <a:endParaRPr lang="en-GB" dirty="0"/>
          </a:p>
        </p:txBody>
      </p:sp>
      <p:pic>
        <p:nvPicPr>
          <p:cNvPr id="4" name="Picture 3">
            <a:extLst>
              <a:ext uri="{FF2B5EF4-FFF2-40B4-BE49-F238E27FC236}">
                <a16:creationId xmlns:a16="http://schemas.microsoft.com/office/drawing/2014/main" id="{8DCD7273-D560-4BD7-8345-1089E4F90A69}"/>
              </a:ext>
            </a:extLst>
          </p:cNvPr>
          <p:cNvPicPr>
            <a:picLocks noChangeAspect="1"/>
          </p:cNvPicPr>
          <p:nvPr/>
        </p:nvPicPr>
        <p:blipFill>
          <a:blip r:embed="rId2"/>
          <a:stretch>
            <a:fillRect/>
          </a:stretch>
        </p:blipFill>
        <p:spPr>
          <a:xfrm>
            <a:off x="5989040" y="4203554"/>
            <a:ext cx="3525777" cy="2621924"/>
          </a:xfrm>
          <a:prstGeom prst="rect">
            <a:avLst/>
          </a:prstGeom>
        </p:spPr>
      </p:pic>
      <p:pic>
        <p:nvPicPr>
          <p:cNvPr id="5" name="Picture 4">
            <a:extLst>
              <a:ext uri="{FF2B5EF4-FFF2-40B4-BE49-F238E27FC236}">
                <a16:creationId xmlns:a16="http://schemas.microsoft.com/office/drawing/2014/main" id="{825DB719-B857-448C-83F6-EF8D51DF10A9}"/>
              </a:ext>
            </a:extLst>
          </p:cNvPr>
          <p:cNvPicPr>
            <a:picLocks noChangeAspect="1"/>
          </p:cNvPicPr>
          <p:nvPr/>
        </p:nvPicPr>
        <p:blipFill>
          <a:blip r:embed="rId3"/>
          <a:stretch>
            <a:fillRect/>
          </a:stretch>
        </p:blipFill>
        <p:spPr>
          <a:xfrm>
            <a:off x="1498103" y="4236076"/>
            <a:ext cx="3996718" cy="2566781"/>
          </a:xfrm>
          <a:prstGeom prst="rect">
            <a:avLst/>
          </a:prstGeom>
        </p:spPr>
      </p:pic>
      <p:pic>
        <p:nvPicPr>
          <p:cNvPr id="6" name="Picture 5">
            <a:extLst>
              <a:ext uri="{FF2B5EF4-FFF2-40B4-BE49-F238E27FC236}">
                <a16:creationId xmlns:a16="http://schemas.microsoft.com/office/drawing/2014/main" id="{CFB53318-62E4-48B0-AC08-DF9C569E8CAE}"/>
              </a:ext>
            </a:extLst>
          </p:cNvPr>
          <p:cNvPicPr>
            <a:picLocks noChangeAspect="1"/>
          </p:cNvPicPr>
          <p:nvPr/>
        </p:nvPicPr>
        <p:blipFill>
          <a:blip r:embed="rId4"/>
          <a:stretch>
            <a:fillRect/>
          </a:stretch>
        </p:blipFill>
        <p:spPr>
          <a:xfrm>
            <a:off x="6096000" y="1343484"/>
            <a:ext cx="3134162" cy="2810267"/>
          </a:xfrm>
          <a:prstGeom prst="rect">
            <a:avLst/>
          </a:prstGeom>
        </p:spPr>
      </p:pic>
      <p:pic>
        <p:nvPicPr>
          <p:cNvPr id="7" name="Picture 6">
            <a:extLst>
              <a:ext uri="{FF2B5EF4-FFF2-40B4-BE49-F238E27FC236}">
                <a16:creationId xmlns:a16="http://schemas.microsoft.com/office/drawing/2014/main" id="{FF6FE550-8C7A-4F57-AAC0-662C6E1381ED}"/>
              </a:ext>
            </a:extLst>
          </p:cNvPr>
          <p:cNvPicPr>
            <a:picLocks noChangeAspect="1"/>
          </p:cNvPicPr>
          <p:nvPr/>
        </p:nvPicPr>
        <p:blipFill>
          <a:blip r:embed="rId5"/>
          <a:stretch>
            <a:fillRect/>
          </a:stretch>
        </p:blipFill>
        <p:spPr>
          <a:xfrm>
            <a:off x="1439380" y="1329897"/>
            <a:ext cx="4055441" cy="2823854"/>
          </a:xfrm>
          <a:prstGeom prst="rect">
            <a:avLst/>
          </a:prstGeom>
        </p:spPr>
      </p:pic>
    </p:spTree>
    <p:extLst>
      <p:ext uri="{BB962C8B-B14F-4D97-AF65-F5344CB8AC3E}">
        <p14:creationId xmlns:p14="http://schemas.microsoft.com/office/powerpoint/2010/main" val="2151067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E516-A921-4C46-B2F2-0D4B95FDF512}"/>
              </a:ext>
            </a:extLst>
          </p:cNvPr>
          <p:cNvSpPr>
            <a:spLocks noGrp="1"/>
          </p:cNvSpPr>
          <p:nvPr>
            <p:ph type="title"/>
          </p:nvPr>
        </p:nvSpPr>
        <p:spPr/>
        <p:txBody>
          <a:bodyPr/>
          <a:lstStyle/>
          <a:p>
            <a:r>
              <a:rPr lang="en-GB" b="1" dirty="0">
                <a:solidFill>
                  <a:srgbClr val="0070C0"/>
                </a:solidFill>
                <a:latin typeface="Segoe  "/>
              </a:rPr>
              <a:t>News From School This Week</a:t>
            </a:r>
            <a:endParaRPr lang="en-GB" dirty="0"/>
          </a:p>
        </p:txBody>
      </p:sp>
      <p:sp>
        <p:nvSpPr>
          <p:cNvPr id="3" name="Content Placeholder 2">
            <a:extLst>
              <a:ext uri="{FF2B5EF4-FFF2-40B4-BE49-F238E27FC236}">
                <a16:creationId xmlns:a16="http://schemas.microsoft.com/office/drawing/2014/main" id="{D834A98D-ADBA-4345-8C4F-6302EA183067}"/>
              </a:ext>
            </a:extLst>
          </p:cNvPr>
          <p:cNvSpPr>
            <a:spLocks noGrp="1"/>
          </p:cNvSpPr>
          <p:nvPr>
            <p:ph idx="1"/>
          </p:nvPr>
        </p:nvSpPr>
        <p:spPr>
          <a:xfrm>
            <a:off x="838200" y="1484243"/>
            <a:ext cx="10515600" cy="4692720"/>
          </a:xfrm>
        </p:spPr>
        <p:txBody>
          <a:bodyPr>
            <a:normAutofit/>
          </a:bodyPr>
          <a:lstStyle/>
          <a:p>
            <a:pPr marL="0" indent="0">
              <a:buNone/>
            </a:pPr>
            <a:r>
              <a:rPr lang="en-GB" dirty="0"/>
              <a:t>At the beginning of the academic year, it’s important to refresh our drive for high levels of attendance at school.  </a:t>
            </a:r>
          </a:p>
          <a:p>
            <a:pPr marL="0" indent="0">
              <a:buNone/>
            </a:pPr>
            <a:r>
              <a:rPr lang="en-GB" dirty="0"/>
              <a:t>It can be confusing sometimes to know whether your child can attend school or not, if they are a little under the weather.  This guide may help: </a:t>
            </a:r>
            <a:r>
              <a:rPr lang="en-GB" dirty="0">
                <a:hlinkClick r:id="rId2"/>
              </a:rPr>
              <a:t>https://www.nhs.uk/live-well/is-my-child-too-ill-for-school/</a:t>
            </a:r>
            <a:r>
              <a:rPr lang="en-GB" dirty="0"/>
              <a:t> </a:t>
            </a:r>
          </a:p>
          <a:p>
            <a:pPr marL="0" indent="0">
              <a:buNone/>
            </a:pPr>
            <a:r>
              <a:rPr lang="en-GB" dirty="0"/>
              <a:t>This week, the attendance for each class was above national average which is absolutely fantastic – please support us in keeping it that way!</a:t>
            </a:r>
          </a:p>
          <a:p>
            <a:pPr marL="0" indent="0">
              <a:buNone/>
            </a:pPr>
            <a:r>
              <a:rPr lang="en-GB" dirty="0"/>
              <a:t>If you would welcome a further discussion about whether or not to send your child to school, please do contact the school office.</a:t>
            </a:r>
          </a:p>
          <a:p>
            <a:pPr marL="0" indent="0">
              <a:buNone/>
            </a:pPr>
            <a:endParaRPr lang="en-GB" dirty="0"/>
          </a:p>
        </p:txBody>
      </p:sp>
    </p:spTree>
    <p:extLst>
      <p:ext uri="{BB962C8B-B14F-4D97-AF65-F5344CB8AC3E}">
        <p14:creationId xmlns:p14="http://schemas.microsoft.com/office/powerpoint/2010/main" val="2473778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6021-FE7A-47EE-9F48-C6824C943A2A}"/>
              </a:ext>
            </a:extLst>
          </p:cNvPr>
          <p:cNvSpPr>
            <a:spLocks noGrp="1"/>
          </p:cNvSpPr>
          <p:nvPr>
            <p:ph type="title"/>
          </p:nvPr>
        </p:nvSpPr>
        <p:spPr>
          <a:xfrm>
            <a:off x="838200" y="365126"/>
            <a:ext cx="10515600" cy="792556"/>
          </a:xfrm>
        </p:spPr>
        <p:txBody>
          <a:bodyPr/>
          <a:lstStyle/>
          <a:p>
            <a:r>
              <a:rPr lang="en-GB" b="1" dirty="0">
                <a:solidFill>
                  <a:srgbClr val="0070C0"/>
                </a:solidFill>
                <a:latin typeface="Segoe  "/>
              </a:rPr>
              <a:t>News From School This Week</a:t>
            </a:r>
            <a:endParaRPr lang="en-GB" dirty="0"/>
          </a:p>
        </p:txBody>
      </p:sp>
      <p:sp>
        <p:nvSpPr>
          <p:cNvPr id="3" name="Content Placeholder 2">
            <a:extLst>
              <a:ext uri="{FF2B5EF4-FFF2-40B4-BE49-F238E27FC236}">
                <a16:creationId xmlns:a16="http://schemas.microsoft.com/office/drawing/2014/main" id="{0AC30498-B0F2-4CA5-8D80-F81038CEDBA7}"/>
              </a:ext>
            </a:extLst>
          </p:cNvPr>
          <p:cNvSpPr>
            <a:spLocks noGrp="1"/>
          </p:cNvSpPr>
          <p:nvPr>
            <p:ph idx="1"/>
          </p:nvPr>
        </p:nvSpPr>
        <p:spPr>
          <a:xfrm>
            <a:off x="838200" y="1157682"/>
            <a:ext cx="10515600" cy="5125672"/>
          </a:xfrm>
        </p:spPr>
        <p:txBody>
          <a:bodyPr>
            <a:normAutofit fontScale="77500" lnSpcReduction="20000"/>
          </a:bodyPr>
          <a:lstStyle/>
          <a:p>
            <a:pPr marL="0" indent="0">
              <a:buNone/>
            </a:pPr>
            <a:r>
              <a:rPr lang="en-GB" dirty="0"/>
              <a:t>I have never known such excitement about cloakrooms, but we were all a but giddy when our mobile peg units arrived this week! Thank you to Mrs Rayner for masterminding this project and to the Di Walker Foundation for the hugely generous donation which has made this possible.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Not only has this made the corridors far tidier, relocating the pegs will enable us to use the former cloakroom area to create a multi-purpose learning space for children of all ages to use. Mrs Rayner has put together this wish list of items; we’d be ever so appreciative if anyone could contribute to our exciting plans for this: </a:t>
            </a:r>
            <a:r>
              <a:rPr lang="en-GB" u="sng" dirty="0">
                <a:hlinkClick r:id="rId2"/>
              </a:rPr>
              <a:t>https://www.amazon.co.uk/hz/wishlist/ls/29NDTVB03U58Z?ref_=wl_share</a:t>
            </a:r>
            <a:r>
              <a:rPr lang="en-GB" dirty="0"/>
              <a:t> </a:t>
            </a:r>
          </a:p>
          <a:p>
            <a:pPr marL="0" indent="0">
              <a:buNone/>
            </a:pPr>
            <a:r>
              <a:rPr lang="en-GB" dirty="0"/>
              <a:t>Thank you for the donations already received!</a:t>
            </a:r>
          </a:p>
        </p:txBody>
      </p:sp>
      <p:pic>
        <p:nvPicPr>
          <p:cNvPr id="4" name="Picture 3">
            <a:extLst>
              <a:ext uri="{FF2B5EF4-FFF2-40B4-BE49-F238E27FC236}">
                <a16:creationId xmlns:a16="http://schemas.microsoft.com/office/drawing/2014/main" id="{D17BE07B-9603-4AB6-AA9D-D21916DAFE8E}"/>
              </a:ext>
            </a:extLst>
          </p:cNvPr>
          <p:cNvPicPr>
            <a:picLocks noChangeAspect="1"/>
          </p:cNvPicPr>
          <p:nvPr/>
        </p:nvPicPr>
        <p:blipFill>
          <a:blip r:embed="rId3"/>
          <a:stretch>
            <a:fillRect/>
          </a:stretch>
        </p:blipFill>
        <p:spPr>
          <a:xfrm>
            <a:off x="2636828" y="2162493"/>
            <a:ext cx="2480456" cy="2197451"/>
          </a:xfrm>
          <a:prstGeom prst="rect">
            <a:avLst/>
          </a:prstGeom>
        </p:spPr>
      </p:pic>
      <p:pic>
        <p:nvPicPr>
          <p:cNvPr id="5" name="Picture 4">
            <a:extLst>
              <a:ext uri="{FF2B5EF4-FFF2-40B4-BE49-F238E27FC236}">
                <a16:creationId xmlns:a16="http://schemas.microsoft.com/office/drawing/2014/main" id="{41529213-5A3B-4FDE-B3B9-5063996FA702}"/>
              </a:ext>
            </a:extLst>
          </p:cNvPr>
          <p:cNvPicPr>
            <a:picLocks noChangeAspect="1"/>
          </p:cNvPicPr>
          <p:nvPr/>
        </p:nvPicPr>
        <p:blipFill>
          <a:blip r:embed="rId4"/>
          <a:stretch>
            <a:fillRect/>
          </a:stretch>
        </p:blipFill>
        <p:spPr>
          <a:xfrm>
            <a:off x="5792344" y="2162494"/>
            <a:ext cx="2564748" cy="2197451"/>
          </a:xfrm>
          <a:prstGeom prst="rect">
            <a:avLst/>
          </a:prstGeom>
        </p:spPr>
      </p:pic>
    </p:spTree>
    <p:extLst>
      <p:ext uri="{BB962C8B-B14F-4D97-AF65-F5344CB8AC3E}">
        <p14:creationId xmlns:p14="http://schemas.microsoft.com/office/powerpoint/2010/main" val="3220288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E7B9EF-DC6B-4A5D-A701-868187FE9C5F}"/>
              </a:ext>
            </a:extLst>
          </p:cNvPr>
          <p:cNvSpPr>
            <a:spLocks noGrp="1"/>
          </p:cNvSpPr>
          <p:nvPr>
            <p:ph idx="1"/>
          </p:nvPr>
        </p:nvSpPr>
        <p:spPr>
          <a:xfrm>
            <a:off x="838200" y="1825625"/>
            <a:ext cx="10515600" cy="4351338"/>
          </a:xfrm>
        </p:spPr>
        <p:txBody>
          <a:bodyPr>
            <a:normAutofit fontScale="77500" lnSpcReduction="20000"/>
          </a:bodyPr>
          <a:lstStyle/>
          <a:p>
            <a:pPr marL="0" indent="0">
              <a:buNone/>
            </a:pPr>
            <a:r>
              <a:rPr lang="en-GB" b="1" dirty="0">
                <a:solidFill>
                  <a:schemeClr val="accent1"/>
                </a:solidFill>
              </a:rPr>
              <a:t>Open Afternoon – Tuesday</a:t>
            </a:r>
          </a:p>
          <a:p>
            <a:pPr marL="0" indent="0" fontAlgn="base">
              <a:buNone/>
            </a:pPr>
            <a:r>
              <a:rPr lang="en-GB" dirty="0"/>
              <a:t>We would like to offer all parents and carers the opportunity to visit school during our Open Afternoon next week. The session will begin at 1:45pm with a welcome from me about our school vision, ethos and priorities for the forthcoming academic year. From 2pm until 3:20pm the classrooms will be open for parents and carers to see their child/ren’s classrooms in action, to meet the school staff and to find out about what the children are learning in school.  Each of the class teachers will lead a short presentation during this time about how you can support their child with learning at home, specifically reading, during the afternoon.  Tiddlywinks OOSC Crayke will also be joining us to share information about the new provision.</a:t>
            </a:r>
          </a:p>
          <a:p>
            <a:pPr marL="0" indent="0" fontAlgn="base">
              <a:buNone/>
            </a:pPr>
            <a:r>
              <a:rPr lang="en-GB" dirty="0"/>
              <a:t>In order to help us plan for this event, we would be grateful if you could complete this short online form to indicate whether you are joining us or not, if you haven’t done so already. </a:t>
            </a:r>
            <a:r>
              <a:rPr lang="en-GB" dirty="0">
                <a:hlinkClick r:id="rId2"/>
              </a:rPr>
              <a:t>https://forms.office.com/e/VFfUVr863V</a:t>
            </a:r>
            <a:endParaRPr lang="en-GB" dirty="0"/>
          </a:p>
          <a:p>
            <a:pPr marL="0" indent="0" fontAlgn="base">
              <a:buNone/>
            </a:pPr>
            <a:r>
              <a:rPr lang="en-GB" dirty="0"/>
              <a:t>We hope that you are able to join us!</a:t>
            </a:r>
          </a:p>
          <a:p>
            <a:pPr marL="0" indent="0">
              <a:buNone/>
            </a:pPr>
            <a:r>
              <a:rPr lang="en-GB" dirty="0"/>
              <a:t> </a:t>
            </a:r>
          </a:p>
        </p:txBody>
      </p:sp>
      <p:sp>
        <p:nvSpPr>
          <p:cNvPr id="5" name="Title 1">
            <a:extLst>
              <a:ext uri="{FF2B5EF4-FFF2-40B4-BE49-F238E27FC236}">
                <a16:creationId xmlns:a16="http://schemas.microsoft.com/office/drawing/2014/main" id="{41B88440-88FD-4EA1-8675-487F1739D4A3}"/>
              </a:ext>
            </a:extLst>
          </p:cNvPr>
          <p:cNvSpPr>
            <a:spLocks noGrp="1"/>
          </p:cNvSpPr>
          <p:nvPr>
            <p:ph type="title"/>
          </p:nvPr>
        </p:nvSpPr>
        <p:spPr>
          <a:xfrm>
            <a:off x="838200" y="365125"/>
            <a:ext cx="10515600" cy="1325563"/>
          </a:xfrm>
        </p:spPr>
        <p:txBody>
          <a:bodyPr/>
          <a:lstStyle/>
          <a:p>
            <a:r>
              <a:rPr lang="en-GB" b="1" dirty="0">
                <a:solidFill>
                  <a:schemeClr val="accent1"/>
                </a:solidFill>
                <a:latin typeface="Segoe  "/>
              </a:rPr>
              <a:t>Upcoming Events</a:t>
            </a:r>
          </a:p>
        </p:txBody>
      </p:sp>
      <p:pic>
        <p:nvPicPr>
          <p:cNvPr id="2" name="Picture 1">
            <a:extLst>
              <a:ext uri="{FF2B5EF4-FFF2-40B4-BE49-F238E27FC236}">
                <a16:creationId xmlns:a16="http://schemas.microsoft.com/office/drawing/2014/main" id="{F88136E3-30D1-470C-A0BC-F89756F9F14E}"/>
              </a:ext>
            </a:extLst>
          </p:cNvPr>
          <p:cNvPicPr>
            <a:picLocks noChangeAspect="1"/>
          </p:cNvPicPr>
          <p:nvPr/>
        </p:nvPicPr>
        <p:blipFill>
          <a:blip r:embed="rId3"/>
          <a:stretch>
            <a:fillRect/>
          </a:stretch>
        </p:blipFill>
        <p:spPr>
          <a:xfrm>
            <a:off x="9422621" y="125835"/>
            <a:ext cx="2070883" cy="2013358"/>
          </a:xfrm>
          <a:prstGeom prst="rect">
            <a:avLst/>
          </a:prstGeom>
        </p:spPr>
      </p:pic>
    </p:spTree>
    <p:extLst>
      <p:ext uri="{BB962C8B-B14F-4D97-AF65-F5344CB8AC3E}">
        <p14:creationId xmlns:p14="http://schemas.microsoft.com/office/powerpoint/2010/main" val="309794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666A3-C21C-4A91-BC09-15FFE00A6501}"/>
              </a:ext>
            </a:extLst>
          </p:cNvPr>
          <p:cNvSpPr>
            <a:spLocks noGrp="1"/>
          </p:cNvSpPr>
          <p:nvPr>
            <p:ph type="title"/>
          </p:nvPr>
        </p:nvSpPr>
        <p:spPr/>
        <p:txBody>
          <a:bodyPr/>
          <a:lstStyle/>
          <a:p>
            <a:r>
              <a:rPr lang="en-GB" b="1" dirty="0">
                <a:solidFill>
                  <a:schemeClr val="accent1"/>
                </a:solidFill>
                <a:latin typeface="Segoe  "/>
              </a:rPr>
              <a:t>Upcoming Events</a:t>
            </a:r>
            <a:endParaRPr lang="en-GB" dirty="0"/>
          </a:p>
        </p:txBody>
      </p:sp>
      <p:sp>
        <p:nvSpPr>
          <p:cNvPr id="3" name="Content Placeholder 2">
            <a:extLst>
              <a:ext uri="{FF2B5EF4-FFF2-40B4-BE49-F238E27FC236}">
                <a16:creationId xmlns:a16="http://schemas.microsoft.com/office/drawing/2014/main" id="{F2E43887-4391-4758-8EC9-ECF4D127D76E}"/>
              </a:ext>
            </a:extLst>
          </p:cNvPr>
          <p:cNvSpPr>
            <a:spLocks noGrp="1"/>
          </p:cNvSpPr>
          <p:nvPr>
            <p:ph idx="1"/>
          </p:nvPr>
        </p:nvSpPr>
        <p:spPr>
          <a:xfrm>
            <a:off x="838200" y="1946756"/>
            <a:ext cx="10515600" cy="4351338"/>
          </a:xfrm>
        </p:spPr>
        <p:txBody>
          <a:bodyPr>
            <a:normAutofit/>
          </a:bodyPr>
          <a:lstStyle/>
          <a:p>
            <a:pPr marL="0" indent="0">
              <a:buNone/>
            </a:pPr>
            <a:r>
              <a:rPr lang="en-GB" b="1" dirty="0">
                <a:solidFill>
                  <a:schemeClr val="accent1"/>
                </a:solidFill>
              </a:rPr>
              <a:t>National Fitness Day – Wednesday</a:t>
            </a:r>
          </a:p>
          <a:p>
            <a:pPr marL="0" indent="0">
              <a:buNone/>
            </a:pPr>
            <a:r>
              <a:rPr lang="en-GB" dirty="0"/>
              <a:t>‘Your Health is for Life’</a:t>
            </a:r>
          </a:p>
          <a:p>
            <a:pPr marL="0" indent="0">
              <a:buNone/>
            </a:pPr>
            <a:r>
              <a:rPr lang="en-GB" dirty="0"/>
              <a:t>Wednesday 20 September is National Fitness Day. This year the theme aims to encourage people of all ages, abilities and backgrounds to recognise and celebrate the lifelong physical and mental benefits of being active.</a:t>
            </a:r>
          </a:p>
          <a:p>
            <a:pPr marL="0" indent="0">
              <a:buNone/>
            </a:pPr>
            <a:r>
              <a:rPr lang="en-GB" dirty="0"/>
              <a:t>We will be encouraging children to be extra active during playtimes on Wednesday. There will be a lunchtime disco on the top playground.</a:t>
            </a:r>
          </a:p>
          <a:p>
            <a:pPr marL="0" indent="0">
              <a:buNone/>
            </a:pPr>
            <a:r>
              <a:rPr lang="en-GB" i="1" dirty="0"/>
              <a:t>Mrs Helfferich</a:t>
            </a:r>
          </a:p>
          <a:p>
            <a:pPr marL="0" indent="0">
              <a:buNone/>
            </a:pPr>
            <a:endParaRPr lang="en-GB" dirty="0"/>
          </a:p>
        </p:txBody>
      </p:sp>
      <p:pic>
        <p:nvPicPr>
          <p:cNvPr id="4" name="Picture 3">
            <a:extLst>
              <a:ext uri="{FF2B5EF4-FFF2-40B4-BE49-F238E27FC236}">
                <a16:creationId xmlns:a16="http://schemas.microsoft.com/office/drawing/2014/main" id="{FCB7AF74-9000-4B41-8484-A26C4C5CA816}"/>
              </a:ext>
            </a:extLst>
          </p:cNvPr>
          <p:cNvPicPr>
            <a:picLocks noChangeAspect="1"/>
          </p:cNvPicPr>
          <p:nvPr/>
        </p:nvPicPr>
        <p:blipFill>
          <a:blip r:embed="rId2"/>
          <a:stretch>
            <a:fillRect/>
          </a:stretch>
        </p:blipFill>
        <p:spPr>
          <a:xfrm>
            <a:off x="9273393" y="109057"/>
            <a:ext cx="2172175" cy="2785145"/>
          </a:xfrm>
          <a:prstGeom prst="rect">
            <a:avLst/>
          </a:prstGeom>
        </p:spPr>
      </p:pic>
    </p:spTree>
    <p:extLst>
      <p:ext uri="{BB962C8B-B14F-4D97-AF65-F5344CB8AC3E}">
        <p14:creationId xmlns:p14="http://schemas.microsoft.com/office/powerpoint/2010/main" val="2261763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49F35-C782-4385-95D9-9A0D6676ADDA}"/>
              </a:ext>
            </a:extLst>
          </p:cNvPr>
          <p:cNvSpPr>
            <a:spLocks noGrp="1"/>
          </p:cNvSpPr>
          <p:nvPr>
            <p:ph type="title"/>
          </p:nvPr>
        </p:nvSpPr>
        <p:spPr/>
        <p:txBody>
          <a:bodyPr/>
          <a:lstStyle/>
          <a:p>
            <a:r>
              <a:rPr lang="en-GB" b="1" dirty="0">
                <a:solidFill>
                  <a:schemeClr val="accent1"/>
                </a:solidFill>
                <a:latin typeface="Segoe  "/>
              </a:rPr>
              <a:t>Upcoming Events</a:t>
            </a:r>
            <a:endParaRPr lang="en-GB" dirty="0"/>
          </a:p>
        </p:txBody>
      </p:sp>
      <p:sp>
        <p:nvSpPr>
          <p:cNvPr id="3" name="Content Placeholder 2">
            <a:extLst>
              <a:ext uri="{FF2B5EF4-FFF2-40B4-BE49-F238E27FC236}">
                <a16:creationId xmlns:a16="http://schemas.microsoft.com/office/drawing/2014/main" id="{1AAAEB34-D273-46DA-8024-2020C7FD2BBB}"/>
              </a:ext>
            </a:extLst>
          </p:cNvPr>
          <p:cNvSpPr>
            <a:spLocks noGrp="1"/>
          </p:cNvSpPr>
          <p:nvPr>
            <p:ph idx="1"/>
          </p:nvPr>
        </p:nvSpPr>
        <p:spPr/>
        <p:txBody>
          <a:bodyPr>
            <a:normAutofit lnSpcReduction="10000"/>
          </a:bodyPr>
          <a:lstStyle/>
          <a:p>
            <a:pPr marL="0" indent="0">
              <a:buNone/>
            </a:pPr>
            <a:r>
              <a:rPr lang="en-GB" dirty="0">
                <a:solidFill>
                  <a:schemeClr val="accent1"/>
                </a:solidFill>
              </a:rPr>
              <a:t>Year 5/6 Football Tournament – Easingwold Primary </a:t>
            </a:r>
          </a:p>
          <a:p>
            <a:pPr marL="0" indent="0">
              <a:buNone/>
            </a:pPr>
            <a:r>
              <a:rPr lang="en-GB" dirty="0"/>
              <a:t>We have been invited to send a team to Easingwold Primary after school on Monday 16 October, running from 3:45pm – 6:00pm. Mr Palmer will be working with the team and a member of school staff will accompany the children but we do require parents to transport children to Easingwold Primary and then take them home afterwards.  We know that many children are interested in this opportunity and on this occasion it won’t be possible to take them all.  In the first instance, please can parents complete this survey to give us an expression of interest and confirmation of availability. </a:t>
            </a:r>
            <a:r>
              <a:rPr lang="en-GB" dirty="0">
                <a:hlinkClick r:id="rId2"/>
              </a:rPr>
              <a:t>https://forms.office.com/e/kTFMm0nJ79</a:t>
            </a:r>
            <a:r>
              <a:rPr lang="en-GB" dirty="0"/>
              <a:t> Thank you</a:t>
            </a:r>
          </a:p>
        </p:txBody>
      </p:sp>
      <p:pic>
        <p:nvPicPr>
          <p:cNvPr id="4" name="Picture 3">
            <a:extLst>
              <a:ext uri="{FF2B5EF4-FFF2-40B4-BE49-F238E27FC236}">
                <a16:creationId xmlns:a16="http://schemas.microsoft.com/office/drawing/2014/main" id="{9F1FC1EE-F767-4B46-86F8-E8CE9AE88935}"/>
              </a:ext>
            </a:extLst>
          </p:cNvPr>
          <p:cNvPicPr>
            <a:picLocks noChangeAspect="1"/>
          </p:cNvPicPr>
          <p:nvPr/>
        </p:nvPicPr>
        <p:blipFill>
          <a:blip r:embed="rId3"/>
          <a:stretch>
            <a:fillRect/>
          </a:stretch>
        </p:blipFill>
        <p:spPr>
          <a:xfrm>
            <a:off x="9395320" y="167780"/>
            <a:ext cx="2172335" cy="1964029"/>
          </a:xfrm>
          <a:prstGeom prst="rect">
            <a:avLst/>
          </a:prstGeom>
        </p:spPr>
      </p:pic>
    </p:spTree>
    <p:extLst>
      <p:ext uri="{BB962C8B-B14F-4D97-AF65-F5344CB8AC3E}">
        <p14:creationId xmlns:p14="http://schemas.microsoft.com/office/powerpoint/2010/main" val="1079413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ECF8-9452-4BD9-861B-89436BDFB714}"/>
              </a:ext>
            </a:extLst>
          </p:cNvPr>
          <p:cNvSpPr>
            <a:spLocks noGrp="1"/>
          </p:cNvSpPr>
          <p:nvPr>
            <p:ph type="title"/>
          </p:nvPr>
        </p:nvSpPr>
        <p:spPr/>
        <p:txBody>
          <a:bodyPr/>
          <a:lstStyle/>
          <a:p>
            <a:r>
              <a:rPr lang="en-GB" b="1" dirty="0">
                <a:solidFill>
                  <a:srgbClr val="0070C0"/>
                </a:solidFill>
                <a:latin typeface="Segoe  "/>
              </a:rPr>
              <a:t>Awards in School This Week</a:t>
            </a:r>
          </a:p>
        </p:txBody>
      </p:sp>
      <p:graphicFrame>
        <p:nvGraphicFramePr>
          <p:cNvPr id="4" name="Table 3">
            <a:extLst>
              <a:ext uri="{FF2B5EF4-FFF2-40B4-BE49-F238E27FC236}">
                <a16:creationId xmlns:a16="http://schemas.microsoft.com/office/drawing/2014/main" id="{99AC8AD3-AE16-4ED4-9DC3-822274D2E689}"/>
              </a:ext>
            </a:extLst>
          </p:cNvPr>
          <p:cNvGraphicFramePr>
            <a:graphicFrameLocks noGrp="1"/>
          </p:cNvGraphicFramePr>
          <p:nvPr>
            <p:extLst>
              <p:ext uri="{D42A27DB-BD31-4B8C-83A1-F6EECF244321}">
                <p14:modId xmlns:p14="http://schemas.microsoft.com/office/powerpoint/2010/main" val="1983535231"/>
              </p:ext>
            </p:extLst>
          </p:nvPr>
        </p:nvGraphicFramePr>
        <p:xfrm>
          <a:off x="302004" y="1995810"/>
          <a:ext cx="11367081" cy="333786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712623989"/>
                    </a:ext>
                  </a:extLst>
                </a:gridCol>
                <a:gridCol w="2273416">
                  <a:extLst>
                    <a:ext uri="{9D8B030D-6E8A-4147-A177-3AD203B41FA5}">
                      <a16:colId xmlns:a16="http://schemas.microsoft.com/office/drawing/2014/main" val="2973566520"/>
                    </a:ext>
                  </a:extLst>
                </a:gridCol>
                <a:gridCol w="2486746">
                  <a:extLst>
                    <a:ext uri="{9D8B030D-6E8A-4147-A177-3AD203B41FA5}">
                      <a16:colId xmlns:a16="http://schemas.microsoft.com/office/drawing/2014/main" val="653362783"/>
                    </a:ext>
                  </a:extLst>
                </a:gridCol>
                <a:gridCol w="2060087">
                  <a:extLst>
                    <a:ext uri="{9D8B030D-6E8A-4147-A177-3AD203B41FA5}">
                      <a16:colId xmlns:a16="http://schemas.microsoft.com/office/drawing/2014/main" val="3689442591"/>
                    </a:ext>
                  </a:extLst>
                </a:gridCol>
                <a:gridCol w="2273416">
                  <a:extLst>
                    <a:ext uri="{9D8B030D-6E8A-4147-A177-3AD203B41FA5}">
                      <a16:colId xmlns:a16="http://schemas.microsoft.com/office/drawing/2014/main" val="2910945454"/>
                    </a:ext>
                  </a:extLst>
                </a:gridCol>
              </a:tblGrid>
              <a:tr h="594463">
                <a:tc>
                  <a:txBody>
                    <a:bodyPr/>
                    <a:lstStyle/>
                    <a:p>
                      <a:endParaRPr lang="en-GB" dirty="0"/>
                    </a:p>
                  </a:txBody>
                  <a:tcPr/>
                </a:tc>
                <a:tc>
                  <a:txBody>
                    <a:bodyPr/>
                    <a:lstStyle/>
                    <a:p>
                      <a:pPr algn="ctr"/>
                      <a:r>
                        <a:rPr lang="en-GB" dirty="0"/>
                        <a:t>Apple</a:t>
                      </a:r>
                    </a:p>
                  </a:txBody>
                  <a:tcPr/>
                </a:tc>
                <a:tc>
                  <a:txBody>
                    <a:bodyPr/>
                    <a:lstStyle/>
                    <a:p>
                      <a:pPr algn="ctr"/>
                      <a:r>
                        <a:rPr lang="en-GB" dirty="0"/>
                        <a:t>Beech</a:t>
                      </a:r>
                    </a:p>
                  </a:txBody>
                  <a:tcPr/>
                </a:tc>
                <a:tc>
                  <a:txBody>
                    <a:bodyPr/>
                    <a:lstStyle/>
                    <a:p>
                      <a:pPr algn="ctr"/>
                      <a:r>
                        <a:rPr lang="en-GB" dirty="0"/>
                        <a:t>Holly</a:t>
                      </a:r>
                    </a:p>
                  </a:txBody>
                  <a:tcPr/>
                </a:tc>
                <a:tc>
                  <a:txBody>
                    <a:bodyPr/>
                    <a:lstStyle/>
                    <a:p>
                      <a:pPr algn="ctr"/>
                      <a:r>
                        <a:rPr lang="en-GB" dirty="0"/>
                        <a:t>Oak</a:t>
                      </a:r>
                    </a:p>
                  </a:txBody>
                  <a:tcPr/>
                </a:tc>
                <a:extLst>
                  <a:ext uri="{0D108BD9-81ED-4DB2-BD59-A6C34878D82A}">
                    <a16:rowId xmlns:a16="http://schemas.microsoft.com/office/drawing/2014/main" val="860757442"/>
                  </a:ext>
                </a:extLst>
              </a:tr>
              <a:tr h="594463">
                <a:tc rowSpan="2">
                  <a:txBody>
                    <a:bodyPr/>
                    <a:lstStyle/>
                    <a:p>
                      <a:r>
                        <a:rPr lang="en-GB" b="1" dirty="0"/>
                        <a:t>Stars of the Week</a:t>
                      </a:r>
                    </a:p>
                  </a:txBody>
                  <a:tcPr>
                    <a:solidFill>
                      <a:schemeClr val="accent1">
                        <a:lumMod val="20000"/>
                        <a:lumOff val="80000"/>
                      </a:schemeClr>
                    </a:solidFill>
                  </a:tcPr>
                </a:tc>
                <a:tc rowSpan="2">
                  <a:txBody>
                    <a:bodyPr/>
                    <a:lstStyle/>
                    <a:p>
                      <a:pPr algn="ctr"/>
                      <a:endParaRPr lang="en-GB" dirty="0"/>
                    </a:p>
                    <a:p>
                      <a:pPr algn="ctr"/>
                      <a:r>
                        <a:rPr lang="en-GB" dirty="0"/>
                        <a:t>Evelyn </a:t>
                      </a:r>
                      <a:r>
                        <a:rPr lang="en-GB" dirty="0" err="1"/>
                        <a:t>Dobreva</a:t>
                      </a:r>
                      <a:endParaRPr lang="en-GB" dirty="0"/>
                    </a:p>
                  </a:txBody>
                  <a:tcPr>
                    <a:solidFill>
                      <a:schemeClr val="accent1">
                        <a:lumMod val="20000"/>
                        <a:lumOff val="80000"/>
                      </a:schemeClr>
                    </a:solidFill>
                  </a:tcPr>
                </a:tc>
                <a:tc>
                  <a:txBody>
                    <a:bodyPr/>
                    <a:lstStyle/>
                    <a:p>
                      <a:pPr algn="ctr"/>
                      <a:r>
                        <a:rPr lang="en-GB" dirty="0"/>
                        <a:t>Josh Griffin-Miles</a:t>
                      </a:r>
                    </a:p>
                  </a:txBody>
                  <a:tcPr>
                    <a:solidFill>
                      <a:schemeClr val="accent1">
                        <a:lumMod val="20000"/>
                        <a:lumOff val="80000"/>
                      </a:schemeClr>
                    </a:solidFill>
                  </a:tcPr>
                </a:tc>
                <a:tc>
                  <a:txBody>
                    <a:bodyPr/>
                    <a:lstStyle/>
                    <a:p>
                      <a:pPr algn="ctr"/>
                      <a:r>
                        <a:rPr lang="en-GB" dirty="0"/>
                        <a:t>Elijah Brown</a:t>
                      </a:r>
                    </a:p>
                  </a:txBody>
                  <a:tcPr>
                    <a:solidFill>
                      <a:schemeClr val="accent1">
                        <a:lumMod val="20000"/>
                        <a:lumOff val="80000"/>
                      </a:schemeClr>
                    </a:solidFill>
                  </a:tcPr>
                </a:tc>
                <a:tc>
                  <a:txBody>
                    <a:bodyPr/>
                    <a:lstStyle/>
                    <a:p>
                      <a:pPr algn="ctr"/>
                      <a:r>
                        <a:rPr lang="en-GB" dirty="0"/>
                        <a:t>Ted Clark</a:t>
                      </a:r>
                    </a:p>
                  </a:txBody>
                  <a:tcPr>
                    <a:solidFill>
                      <a:schemeClr val="accent1">
                        <a:lumMod val="20000"/>
                        <a:lumOff val="80000"/>
                      </a:schemeClr>
                    </a:solidFill>
                  </a:tcPr>
                </a:tc>
                <a:extLst>
                  <a:ext uri="{0D108BD9-81ED-4DB2-BD59-A6C34878D82A}">
                    <a16:rowId xmlns:a16="http://schemas.microsoft.com/office/drawing/2014/main" val="964532015"/>
                  </a:ext>
                </a:extLst>
              </a:tr>
              <a:tr h="594463">
                <a:tc vMerge="1">
                  <a:txBody>
                    <a:bodyPr/>
                    <a:lstStyle/>
                    <a:p>
                      <a:endParaRPr lang="en-GB" dirty="0"/>
                    </a:p>
                  </a:txBody>
                  <a:tcPr/>
                </a:tc>
                <a:tc vMerge="1">
                  <a:txBody>
                    <a:bodyPr/>
                    <a:lstStyle/>
                    <a:p>
                      <a:endParaRPr lang="en-GB" dirty="0"/>
                    </a:p>
                  </a:txBody>
                  <a:tcPr/>
                </a:tc>
                <a:tc>
                  <a:txBody>
                    <a:bodyPr/>
                    <a:lstStyle/>
                    <a:p>
                      <a:pPr algn="ctr"/>
                      <a:r>
                        <a:rPr lang="en-GB" dirty="0"/>
                        <a:t>Henry Robinson</a:t>
                      </a:r>
                    </a:p>
                  </a:txBody>
                  <a:tcPr>
                    <a:solidFill>
                      <a:schemeClr val="accent1">
                        <a:lumMod val="20000"/>
                        <a:lumOff val="80000"/>
                      </a:schemeClr>
                    </a:solidFill>
                  </a:tcPr>
                </a:tc>
                <a:tc>
                  <a:txBody>
                    <a:bodyPr/>
                    <a:lstStyle/>
                    <a:p>
                      <a:pPr algn="ctr"/>
                      <a:r>
                        <a:rPr lang="en-GB" dirty="0"/>
                        <a:t>Frankie Grainger</a:t>
                      </a:r>
                    </a:p>
                  </a:txBody>
                  <a:tcPr>
                    <a:solidFill>
                      <a:schemeClr val="accent1">
                        <a:lumMod val="20000"/>
                        <a:lumOff val="80000"/>
                      </a:schemeClr>
                    </a:solidFill>
                  </a:tcPr>
                </a:tc>
                <a:tc>
                  <a:txBody>
                    <a:bodyPr/>
                    <a:lstStyle/>
                    <a:p>
                      <a:pPr algn="ctr"/>
                      <a:r>
                        <a:rPr lang="en-GB" dirty="0"/>
                        <a:t>Cyrus </a:t>
                      </a:r>
                      <a:r>
                        <a:rPr lang="en-GB" dirty="0" err="1"/>
                        <a:t>Saeedi</a:t>
                      </a:r>
                      <a:endParaRPr lang="en-GB" dirty="0"/>
                    </a:p>
                  </a:txBody>
                  <a:tcPr>
                    <a:solidFill>
                      <a:schemeClr val="accent1">
                        <a:lumMod val="20000"/>
                        <a:lumOff val="80000"/>
                      </a:schemeClr>
                    </a:solidFill>
                  </a:tcPr>
                </a:tc>
                <a:extLst>
                  <a:ext uri="{0D108BD9-81ED-4DB2-BD59-A6C34878D82A}">
                    <a16:rowId xmlns:a16="http://schemas.microsoft.com/office/drawing/2014/main" val="3946535011"/>
                  </a:ext>
                </a:extLst>
              </a:tr>
              <a:tr h="594463">
                <a:tc>
                  <a:txBody>
                    <a:bodyPr/>
                    <a:lstStyle/>
                    <a:p>
                      <a:r>
                        <a:rPr lang="en-GB" b="1" dirty="0"/>
                        <a:t>Gold Awards </a:t>
                      </a:r>
                    </a:p>
                    <a:p>
                      <a:r>
                        <a:rPr lang="en-GB" b="1" dirty="0"/>
                        <a:t>for Sport</a:t>
                      </a:r>
                    </a:p>
                  </a:txBody>
                  <a:tcPr>
                    <a:solidFill>
                      <a:schemeClr val="accent1">
                        <a:lumMod val="20000"/>
                        <a:lumOff val="80000"/>
                      </a:schemeClr>
                    </a:solidFill>
                  </a:tcPr>
                </a:tc>
                <a:tc>
                  <a:txBody>
                    <a:bodyPr/>
                    <a:lstStyle/>
                    <a:p>
                      <a:pPr algn="ctr"/>
                      <a:r>
                        <a:rPr lang="en-GB" dirty="0" err="1"/>
                        <a:t>Dianta</a:t>
                      </a:r>
                      <a:r>
                        <a:rPr lang="en-GB" dirty="0"/>
                        <a:t> Simpson</a:t>
                      </a:r>
                    </a:p>
                  </a:txBody>
                  <a:tcPr>
                    <a:solidFill>
                      <a:schemeClr val="accent1">
                        <a:lumMod val="20000"/>
                        <a:lumOff val="80000"/>
                      </a:schemeClr>
                    </a:solidFill>
                  </a:tcPr>
                </a:tc>
                <a:tc>
                  <a:txBody>
                    <a:bodyPr/>
                    <a:lstStyle/>
                    <a:p>
                      <a:pPr algn="ctr"/>
                      <a:r>
                        <a:rPr lang="en-GB" dirty="0"/>
                        <a:t>Lucia Grant</a:t>
                      </a:r>
                    </a:p>
                  </a:txBody>
                  <a:tcPr>
                    <a:solidFill>
                      <a:schemeClr val="accent1">
                        <a:lumMod val="20000"/>
                        <a:lumOff val="80000"/>
                      </a:schemeClr>
                    </a:solidFill>
                  </a:tcPr>
                </a:tc>
                <a:tc>
                  <a:txBody>
                    <a:bodyPr/>
                    <a:lstStyle/>
                    <a:p>
                      <a:pPr algn="ctr"/>
                      <a:r>
                        <a:rPr lang="en-GB" dirty="0"/>
                        <a:t>Elise Fenton</a:t>
                      </a:r>
                    </a:p>
                  </a:txBody>
                  <a:tcPr>
                    <a:solidFill>
                      <a:schemeClr val="accent1">
                        <a:lumMod val="20000"/>
                        <a:lumOff val="80000"/>
                      </a:schemeClr>
                    </a:solidFill>
                  </a:tcPr>
                </a:tc>
                <a:tc>
                  <a:txBody>
                    <a:bodyPr/>
                    <a:lstStyle/>
                    <a:p>
                      <a:pPr algn="ctr"/>
                      <a:r>
                        <a:rPr lang="en-GB" dirty="0"/>
                        <a:t>Asa Champion</a:t>
                      </a:r>
                    </a:p>
                  </a:txBody>
                  <a:tcPr>
                    <a:solidFill>
                      <a:schemeClr val="accent1">
                        <a:lumMod val="20000"/>
                        <a:lumOff val="80000"/>
                      </a:schemeClr>
                    </a:solidFill>
                  </a:tcPr>
                </a:tc>
                <a:extLst>
                  <a:ext uri="{0D108BD9-81ED-4DB2-BD59-A6C34878D82A}">
                    <a16:rowId xmlns:a16="http://schemas.microsoft.com/office/drawing/2014/main" val="611890926"/>
                  </a:ext>
                </a:extLst>
              </a:tr>
              <a:tr h="594463">
                <a:tc>
                  <a:txBody>
                    <a:bodyPr/>
                    <a:lstStyle/>
                    <a:p>
                      <a:r>
                        <a:rPr lang="en-GB" b="1" dirty="0"/>
                        <a:t>Headteacher Awards </a:t>
                      </a:r>
                      <a:r>
                        <a:rPr lang="en-GB" b="1" dirty="0">
                          <a:solidFill>
                            <a:srgbClr val="FFC000"/>
                          </a:solidFill>
                        </a:rPr>
                        <a:t>Random Act of Kindness</a:t>
                      </a:r>
                    </a:p>
                  </a:txBody>
                  <a:tcPr>
                    <a:solidFill>
                      <a:schemeClr val="accent1">
                        <a:lumMod val="20000"/>
                        <a:lumOff val="80000"/>
                      </a:schemeClr>
                    </a:solidFill>
                  </a:tcPr>
                </a:tc>
                <a:tc gridSpan="2">
                  <a:txBody>
                    <a:bodyPr/>
                    <a:lstStyle/>
                    <a:p>
                      <a:pPr algn="ctr"/>
                      <a:endParaRPr lang="en-GB" dirty="0"/>
                    </a:p>
                    <a:p>
                      <a:pPr algn="ctr"/>
                      <a:r>
                        <a:rPr lang="en-GB" dirty="0"/>
                        <a:t>Gem Champion</a:t>
                      </a:r>
                    </a:p>
                  </a:txBody>
                  <a:tcPr>
                    <a:solidFill>
                      <a:schemeClr val="accent1">
                        <a:lumMod val="20000"/>
                        <a:lumOff val="80000"/>
                      </a:schemeClr>
                    </a:solidFill>
                  </a:tcPr>
                </a:tc>
                <a:tc hMerge="1">
                  <a:txBody>
                    <a:bodyPr/>
                    <a:lstStyle/>
                    <a:p>
                      <a:endParaRPr lang="en-GB" dirty="0"/>
                    </a:p>
                  </a:txBody>
                  <a:tcPr>
                    <a:solidFill>
                      <a:schemeClr val="accent1">
                        <a:lumMod val="20000"/>
                        <a:lumOff val="80000"/>
                      </a:schemeClr>
                    </a:solidFill>
                  </a:tcPr>
                </a:tc>
                <a:tc gridSpan="2">
                  <a:txBody>
                    <a:bodyPr/>
                    <a:lstStyle/>
                    <a:p>
                      <a:pPr algn="ctr"/>
                      <a:endParaRPr lang="en-GB" dirty="0"/>
                    </a:p>
                    <a:p>
                      <a:pPr algn="ctr"/>
                      <a:r>
                        <a:rPr lang="en-GB" dirty="0"/>
                        <a:t>Nancy Barrett</a:t>
                      </a:r>
                    </a:p>
                  </a:txBody>
                  <a:tcPr>
                    <a:solidFill>
                      <a:schemeClr val="accent1">
                        <a:lumMod val="20000"/>
                        <a:lumOff val="80000"/>
                      </a:schemeClr>
                    </a:solidFill>
                  </a:tcPr>
                </a:tc>
                <a:tc hMerge="1">
                  <a:txBody>
                    <a:bodyPr/>
                    <a:lstStyle/>
                    <a:p>
                      <a:endParaRPr lang="en-GB" dirty="0"/>
                    </a:p>
                  </a:txBody>
                  <a:tcPr>
                    <a:solidFill>
                      <a:schemeClr val="accent1">
                        <a:lumMod val="20000"/>
                        <a:lumOff val="80000"/>
                      </a:schemeClr>
                    </a:solidFill>
                  </a:tcPr>
                </a:tc>
                <a:extLst>
                  <a:ext uri="{0D108BD9-81ED-4DB2-BD59-A6C34878D82A}">
                    <a16:rowId xmlns:a16="http://schemas.microsoft.com/office/drawing/2014/main" val="3818598996"/>
                  </a:ext>
                </a:extLst>
              </a:tr>
            </a:tbl>
          </a:graphicData>
        </a:graphic>
      </p:graphicFrame>
    </p:spTree>
    <p:extLst>
      <p:ext uri="{BB962C8B-B14F-4D97-AF65-F5344CB8AC3E}">
        <p14:creationId xmlns:p14="http://schemas.microsoft.com/office/powerpoint/2010/main" val="1002461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5D17-D34E-436A-95F0-B17DE46B2F6B}"/>
              </a:ext>
            </a:extLst>
          </p:cNvPr>
          <p:cNvSpPr>
            <a:spLocks noGrp="1"/>
          </p:cNvSpPr>
          <p:nvPr>
            <p:ph type="title"/>
          </p:nvPr>
        </p:nvSpPr>
        <p:spPr/>
        <p:txBody>
          <a:bodyPr/>
          <a:lstStyle/>
          <a:p>
            <a:r>
              <a:rPr lang="en-GB" b="1" dirty="0">
                <a:solidFill>
                  <a:srgbClr val="0070C0"/>
                </a:solidFill>
                <a:latin typeface="Segoe  "/>
              </a:rPr>
              <a:t>Team Points</a:t>
            </a:r>
            <a:endParaRPr lang="en-GB" dirty="0"/>
          </a:p>
        </p:txBody>
      </p:sp>
      <p:graphicFrame>
        <p:nvGraphicFramePr>
          <p:cNvPr id="3" name="Table 2">
            <a:extLst>
              <a:ext uri="{FF2B5EF4-FFF2-40B4-BE49-F238E27FC236}">
                <a16:creationId xmlns:a16="http://schemas.microsoft.com/office/drawing/2014/main" id="{F02C1B1A-9294-4801-A223-C8FF475F589E}"/>
              </a:ext>
            </a:extLst>
          </p:cNvPr>
          <p:cNvGraphicFramePr>
            <a:graphicFrameLocks noGrp="1"/>
          </p:cNvGraphicFramePr>
          <p:nvPr>
            <p:extLst>
              <p:ext uri="{D42A27DB-BD31-4B8C-83A1-F6EECF244321}">
                <p14:modId xmlns:p14="http://schemas.microsoft.com/office/powerpoint/2010/main" val="1872306030"/>
              </p:ext>
            </p:extLst>
          </p:nvPr>
        </p:nvGraphicFramePr>
        <p:xfrm>
          <a:off x="2032000" y="2078683"/>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21731535"/>
                    </a:ext>
                  </a:extLst>
                </a:gridCol>
                <a:gridCol w="4064000">
                  <a:extLst>
                    <a:ext uri="{9D8B030D-6E8A-4147-A177-3AD203B41FA5}">
                      <a16:colId xmlns:a16="http://schemas.microsoft.com/office/drawing/2014/main" val="477815127"/>
                    </a:ext>
                  </a:extLst>
                </a:gridCol>
              </a:tblGrid>
              <a:tr h="370840">
                <a:tc>
                  <a:txBody>
                    <a:bodyPr/>
                    <a:lstStyle/>
                    <a:p>
                      <a:r>
                        <a:rPr lang="en-GB" dirty="0"/>
                        <a:t>Team</a:t>
                      </a:r>
                    </a:p>
                  </a:txBody>
                  <a:tcPr/>
                </a:tc>
                <a:tc>
                  <a:txBody>
                    <a:bodyPr/>
                    <a:lstStyle/>
                    <a:p>
                      <a:r>
                        <a:rPr lang="en-GB" dirty="0"/>
                        <a:t>Points</a:t>
                      </a:r>
                    </a:p>
                  </a:txBody>
                  <a:tcPr/>
                </a:tc>
                <a:extLst>
                  <a:ext uri="{0D108BD9-81ED-4DB2-BD59-A6C34878D82A}">
                    <a16:rowId xmlns:a16="http://schemas.microsoft.com/office/drawing/2014/main" val="694617373"/>
                  </a:ext>
                </a:extLst>
              </a:tr>
              <a:tr h="370840">
                <a:tc>
                  <a:txBody>
                    <a:bodyPr/>
                    <a:lstStyle/>
                    <a:p>
                      <a:r>
                        <a:rPr lang="en-GB" dirty="0">
                          <a:solidFill>
                            <a:srgbClr val="FF0000"/>
                          </a:solidFill>
                        </a:rPr>
                        <a:t>Red</a:t>
                      </a:r>
                    </a:p>
                  </a:txBody>
                  <a:tcPr/>
                </a:tc>
                <a:tc>
                  <a:txBody>
                    <a:bodyPr/>
                    <a:lstStyle/>
                    <a:p>
                      <a:r>
                        <a:rPr lang="en-GB" dirty="0"/>
                        <a:t>846</a:t>
                      </a:r>
                    </a:p>
                  </a:txBody>
                  <a:tcPr/>
                </a:tc>
                <a:extLst>
                  <a:ext uri="{0D108BD9-81ED-4DB2-BD59-A6C34878D82A}">
                    <a16:rowId xmlns:a16="http://schemas.microsoft.com/office/drawing/2014/main" val="1505806640"/>
                  </a:ext>
                </a:extLst>
              </a:tr>
              <a:tr h="370840">
                <a:tc>
                  <a:txBody>
                    <a:bodyPr/>
                    <a:lstStyle/>
                    <a:p>
                      <a:r>
                        <a:rPr lang="en-GB" dirty="0">
                          <a:solidFill>
                            <a:schemeClr val="accent1"/>
                          </a:solidFill>
                        </a:rPr>
                        <a:t>Blue</a:t>
                      </a:r>
                    </a:p>
                  </a:txBody>
                  <a:tcPr/>
                </a:tc>
                <a:tc>
                  <a:txBody>
                    <a:bodyPr/>
                    <a:lstStyle/>
                    <a:p>
                      <a:r>
                        <a:rPr lang="en-GB" dirty="0"/>
                        <a:t>845</a:t>
                      </a:r>
                    </a:p>
                  </a:txBody>
                  <a:tcPr/>
                </a:tc>
                <a:extLst>
                  <a:ext uri="{0D108BD9-81ED-4DB2-BD59-A6C34878D82A}">
                    <a16:rowId xmlns:a16="http://schemas.microsoft.com/office/drawing/2014/main" val="747584618"/>
                  </a:ext>
                </a:extLst>
              </a:tr>
              <a:tr h="370840">
                <a:tc>
                  <a:txBody>
                    <a:bodyPr/>
                    <a:lstStyle/>
                    <a:p>
                      <a:r>
                        <a:rPr lang="en-GB" dirty="0">
                          <a:solidFill>
                            <a:srgbClr val="00B050"/>
                          </a:solidFill>
                        </a:rPr>
                        <a:t>Green</a:t>
                      </a:r>
                    </a:p>
                  </a:txBody>
                  <a:tcPr/>
                </a:tc>
                <a:tc>
                  <a:txBody>
                    <a:bodyPr/>
                    <a:lstStyle/>
                    <a:p>
                      <a:r>
                        <a:rPr lang="en-GB" dirty="0"/>
                        <a:t>1316</a:t>
                      </a:r>
                    </a:p>
                  </a:txBody>
                  <a:tcPr/>
                </a:tc>
                <a:extLst>
                  <a:ext uri="{0D108BD9-81ED-4DB2-BD59-A6C34878D82A}">
                    <a16:rowId xmlns:a16="http://schemas.microsoft.com/office/drawing/2014/main" val="4093545337"/>
                  </a:ext>
                </a:extLst>
              </a:tr>
              <a:tr h="370840">
                <a:tc>
                  <a:txBody>
                    <a:bodyPr/>
                    <a:lstStyle/>
                    <a:p>
                      <a:r>
                        <a:rPr lang="en-GB" dirty="0">
                          <a:solidFill>
                            <a:srgbClr val="FFFF00"/>
                          </a:solidFill>
                        </a:rPr>
                        <a:t>Yellow</a:t>
                      </a:r>
                    </a:p>
                  </a:txBody>
                  <a:tcPr/>
                </a:tc>
                <a:tc>
                  <a:txBody>
                    <a:bodyPr/>
                    <a:lstStyle/>
                    <a:p>
                      <a:r>
                        <a:rPr lang="en-GB" dirty="0"/>
                        <a:t>1010</a:t>
                      </a:r>
                    </a:p>
                  </a:txBody>
                  <a:tcPr/>
                </a:tc>
                <a:extLst>
                  <a:ext uri="{0D108BD9-81ED-4DB2-BD59-A6C34878D82A}">
                    <a16:rowId xmlns:a16="http://schemas.microsoft.com/office/drawing/2014/main" val="4283979554"/>
                  </a:ext>
                </a:extLst>
              </a:tr>
            </a:tbl>
          </a:graphicData>
        </a:graphic>
      </p:graphicFrame>
      <p:sp>
        <p:nvSpPr>
          <p:cNvPr id="4" name="TextBox 3">
            <a:extLst>
              <a:ext uri="{FF2B5EF4-FFF2-40B4-BE49-F238E27FC236}">
                <a16:creationId xmlns:a16="http://schemas.microsoft.com/office/drawing/2014/main" id="{ECAE4ED4-40F2-4BF3-8605-324FB4EB3DB6}"/>
              </a:ext>
            </a:extLst>
          </p:cNvPr>
          <p:cNvSpPr txBox="1"/>
          <p:nvPr/>
        </p:nvSpPr>
        <p:spPr>
          <a:xfrm>
            <a:off x="4790114" y="4253218"/>
            <a:ext cx="2424418" cy="369332"/>
          </a:xfrm>
          <a:prstGeom prst="rect">
            <a:avLst/>
          </a:prstGeom>
          <a:noFill/>
        </p:spPr>
        <p:txBody>
          <a:bodyPr wrap="square" rtlCol="0">
            <a:spAutoFit/>
          </a:bodyPr>
          <a:lstStyle/>
          <a:p>
            <a:r>
              <a:rPr lang="en-GB" dirty="0"/>
              <a:t>Well done </a:t>
            </a:r>
            <a:r>
              <a:rPr lang="en-GB" dirty="0">
                <a:solidFill>
                  <a:srgbClr val="00B050"/>
                </a:solidFill>
              </a:rPr>
              <a:t>Green</a:t>
            </a:r>
            <a:r>
              <a:rPr lang="en-GB" dirty="0"/>
              <a:t> team!</a:t>
            </a:r>
          </a:p>
        </p:txBody>
      </p:sp>
      <p:sp>
        <p:nvSpPr>
          <p:cNvPr id="5" name="TextBox 4">
            <a:extLst>
              <a:ext uri="{FF2B5EF4-FFF2-40B4-BE49-F238E27FC236}">
                <a16:creationId xmlns:a16="http://schemas.microsoft.com/office/drawing/2014/main" id="{E52C93AD-925E-4F86-BD70-A7F7C9BE8C33}"/>
              </a:ext>
            </a:extLst>
          </p:cNvPr>
          <p:cNvSpPr txBox="1"/>
          <p:nvPr/>
        </p:nvSpPr>
        <p:spPr>
          <a:xfrm>
            <a:off x="1828800" y="4974672"/>
            <a:ext cx="8825218" cy="923330"/>
          </a:xfrm>
          <a:prstGeom prst="rect">
            <a:avLst/>
          </a:prstGeom>
          <a:noFill/>
        </p:spPr>
        <p:txBody>
          <a:bodyPr wrap="square" rtlCol="0">
            <a:spAutoFit/>
          </a:bodyPr>
          <a:lstStyle/>
          <a:p>
            <a:r>
              <a:rPr lang="en-GB" dirty="0"/>
              <a:t>School Council have been tasked with focussing on making further developments to our team point system this term, including coming up with some new names and some more meaningful rewards for the winning team. I can’t wait to see what they come up with!</a:t>
            </a:r>
          </a:p>
        </p:txBody>
      </p:sp>
    </p:spTree>
    <p:extLst>
      <p:ext uri="{BB962C8B-B14F-4D97-AF65-F5344CB8AC3E}">
        <p14:creationId xmlns:p14="http://schemas.microsoft.com/office/powerpoint/2010/main" val="2044337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3160</TotalTime>
  <Words>1330</Words>
  <Application>Microsoft Office PowerPoint</Application>
  <PresentationFormat>Widescreen</PresentationFormat>
  <Paragraphs>166</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MS Mincho</vt:lpstr>
      <vt:lpstr>Arial</vt:lpstr>
      <vt:lpstr>Calibri</vt:lpstr>
      <vt:lpstr>Calibri Light</vt:lpstr>
      <vt:lpstr>Cambria</vt:lpstr>
      <vt:lpstr>Segoe  </vt:lpstr>
      <vt:lpstr>Segoe UI</vt:lpstr>
      <vt:lpstr>Times New Roman</vt:lpstr>
      <vt:lpstr>Office Theme</vt:lpstr>
      <vt:lpstr>Crayke Chronicle</vt:lpstr>
      <vt:lpstr>News From School This Week</vt:lpstr>
      <vt:lpstr>News From School This Week</vt:lpstr>
      <vt:lpstr>News From School This Week</vt:lpstr>
      <vt:lpstr>Upcoming Events</vt:lpstr>
      <vt:lpstr>Upcoming Events</vt:lpstr>
      <vt:lpstr>Upcoming Events</vt:lpstr>
      <vt:lpstr>Awards in School This Week</vt:lpstr>
      <vt:lpstr>Team Points</vt:lpstr>
      <vt:lpstr>PE Kits next week</vt:lpstr>
      <vt:lpstr>Attendance and Punctuality</vt:lpstr>
      <vt:lpstr>Extra Curricular Clubs - Autumn</vt:lpstr>
      <vt:lpstr>PowerPoint Presentation</vt:lpstr>
      <vt:lpstr>Tiddlywinks OOSC Crayke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Crayke Headteacher</dc:creator>
  <cp:lastModifiedBy>Crayke Admin</cp:lastModifiedBy>
  <cp:revision>82</cp:revision>
  <dcterms:created xsi:type="dcterms:W3CDTF">2023-07-26T15:44:08Z</dcterms:created>
  <dcterms:modified xsi:type="dcterms:W3CDTF">2023-09-15T09:35:07Z</dcterms:modified>
</cp:coreProperties>
</file>