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6" r:id="rId4"/>
    <p:sldId id="285" r:id="rId5"/>
    <p:sldId id="288" r:id="rId6"/>
    <p:sldId id="265" r:id="rId7"/>
    <p:sldId id="279" r:id="rId8"/>
    <p:sldId id="280" r:id="rId9"/>
    <p:sldId id="281" r:id="rId10"/>
    <p:sldId id="297" r:id="rId11"/>
    <p:sldId id="298" r:id="rId12"/>
    <p:sldId id="299" r:id="rId13"/>
    <p:sldId id="303" r:id="rId14"/>
    <p:sldId id="300" r:id="rId15"/>
    <p:sldId id="301" r:id="rId16"/>
    <p:sldId id="293" r:id="rId17"/>
    <p:sldId id="294" r:id="rId18"/>
    <p:sldId id="257" r:id="rId19"/>
    <p:sldId id="275" r:id="rId20"/>
    <p:sldId id="259" r:id="rId21"/>
    <p:sldId id="260" r:id="rId22"/>
    <p:sldId id="263" r:id="rId23"/>
    <p:sldId id="295" r:id="rId24"/>
    <p:sldId id="291" r:id="rId25"/>
    <p:sldId id="289" r:id="rId26"/>
    <p:sldId id="296" r:id="rId27"/>
    <p:sldId id="284" r:id="rId28"/>
    <p:sldId id="261" r:id="rId29"/>
    <p:sldId id="290" r:id="rId30"/>
    <p:sldId id="292" r:id="rId31"/>
    <p:sldId id="262" r:id="rId32"/>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22/09/2023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22/09/2023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ms.office.com/e/3xNn0Gtc2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e/kTFMm0nJ79" TargetMode="External"/><Relationship Id="rId2" Type="http://schemas.openxmlformats.org/officeDocument/2006/relationships/hyperlink" Target="https://forms.office.com/e/3xNn0Gtc2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office.com/e/6m4XQ5HyV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 Id="rId4" Type="http://schemas.openxmlformats.org/officeDocument/2006/relationships/hyperlink" Target="https://forms.office.com/e/3xNn0Gtc2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hasa@crayke.n-yorks.sch.uk"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mailto:chasatreasurer@crayke.n-yorks.sch.uk" TargetMode="External"/><Relationship Id="rId5" Type="http://schemas.openxmlformats.org/officeDocument/2006/relationships/hyperlink" Target="mailto:chasasecretary@crayke.n-yorks.sch.uk" TargetMode="External"/><Relationship Id="rId4" Type="http://schemas.openxmlformats.org/officeDocument/2006/relationships/hyperlink" Target="mailto:chasavicechair@crayke.n-yorks.sch.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rayke@tiddlywinks-childcare.co.uk"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#3</a:t>
            </a:r>
            <a:r>
              <a:rPr lang="en-US" b="1" dirty="0"/>
              <a:t>   Term: </a:t>
            </a:r>
            <a:r>
              <a:rPr lang="en-US" dirty="0"/>
              <a:t>Autumn</a:t>
            </a:r>
            <a:r>
              <a:rPr lang="en-US" b="1" dirty="0"/>
              <a:t>     Date: </a:t>
            </a:r>
            <a:r>
              <a:rPr lang="en-US" dirty="0"/>
              <a:t>22 September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lstStyle/>
          <a:p>
            <a:pPr marL="0" indent="0">
              <a:buNone/>
            </a:pPr>
            <a:r>
              <a:rPr lang="en-GB" dirty="0">
                <a:solidFill>
                  <a:schemeClr val="accent1"/>
                </a:solidFill>
              </a:rPr>
              <a:t>Stay and Play</a:t>
            </a:r>
          </a:p>
          <a:p>
            <a:pPr marL="0" indent="0" fontAlgn="base">
              <a:buNone/>
            </a:pPr>
            <a:r>
              <a:rPr lang="en-GB" dirty="0"/>
              <a:t>We would like to give you the opportunity to join us for a “Stay and Play” session from 9am on one of the following dates:</a:t>
            </a:r>
          </a:p>
          <a:p>
            <a:pPr marL="0" indent="0" fontAlgn="base">
              <a:buNone/>
            </a:pPr>
            <a:r>
              <a:rPr lang="en-GB" dirty="0">
                <a:solidFill>
                  <a:srgbClr val="FF0000"/>
                </a:solidFill>
              </a:rPr>
              <a:t>Tuesday 10 October; Tuesday 17 October; Tuesday 24 October</a:t>
            </a:r>
          </a:p>
          <a:p>
            <a:pPr marL="0" indent="0" fontAlgn="base">
              <a:buNone/>
            </a:pPr>
            <a:r>
              <a:rPr lang="en-GB" dirty="0"/>
              <a:t>Please contact Mrs Bacon to book your slot. </a:t>
            </a:r>
          </a:p>
          <a:p>
            <a:pPr marL="0" indent="0" fontAlgn="base">
              <a:buNone/>
            </a:pPr>
            <a:endParaRPr lang="en-GB" dirty="0">
              <a:solidFill>
                <a:schemeClr val="accent1"/>
              </a:solidFill>
            </a:endParaRPr>
          </a:p>
          <a:p>
            <a:pPr marL="0" indent="0" fontAlgn="base">
              <a:buNone/>
            </a:pPr>
            <a:r>
              <a:rPr lang="en-GB" dirty="0">
                <a:solidFill>
                  <a:schemeClr val="accent1"/>
                </a:solidFill>
              </a:rPr>
              <a:t>Forest Schools</a:t>
            </a:r>
          </a:p>
          <a:p>
            <a:pPr marL="0" indent="0" fontAlgn="base">
              <a:buNone/>
            </a:pPr>
            <a:r>
              <a:rPr lang="en-GB" dirty="0"/>
              <a:t>Just to confirm that Forest Schools will now be on a </a:t>
            </a:r>
            <a:r>
              <a:rPr lang="en-GB" dirty="0">
                <a:solidFill>
                  <a:srgbClr val="FF0000"/>
                </a:solidFill>
              </a:rPr>
              <a:t>Friday</a:t>
            </a:r>
            <a:r>
              <a:rPr lang="en-GB" dirty="0"/>
              <a:t> afternoon. Please ensure children have their kits in school. Thank you</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lstStyle/>
          <a:p>
            <a:pPr marL="0" indent="0">
              <a:buNone/>
            </a:pPr>
            <a:r>
              <a:rPr lang="en-GB" b="1" dirty="0">
                <a:solidFill>
                  <a:schemeClr val="accent1"/>
                </a:solidFill>
              </a:rPr>
              <a:t>Phonics Drop In Sessions</a:t>
            </a:r>
          </a:p>
          <a:p>
            <a:pPr marL="0" indent="0">
              <a:buNone/>
            </a:pPr>
            <a:r>
              <a:rPr lang="en-GB" dirty="0"/>
              <a:t>A reminder to book your appointment with Mrs Bacon to come into school to see a Year 1 Phonics session from 9am on one of the following dates:</a:t>
            </a:r>
          </a:p>
          <a:p>
            <a:pPr marL="0" indent="0" fontAlgn="base">
              <a:buNone/>
            </a:pPr>
            <a:r>
              <a:rPr lang="en-GB" dirty="0">
                <a:solidFill>
                  <a:srgbClr val="FF0000"/>
                </a:solidFill>
              </a:rPr>
              <a:t>Thursday 28</a:t>
            </a:r>
            <a:r>
              <a:rPr lang="en-GB" baseline="30000" dirty="0">
                <a:solidFill>
                  <a:srgbClr val="FF0000"/>
                </a:solidFill>
              </a:rPr>
              <a:t> </a:t>
            </a:r>
            <a:r>
              <a:rPr lang="en-GB" dirty="0">
                <a:solidFill>
                  <a:srgbClr val="FF0000"/>
                </a:solidFill>
              </a:rPr>
              <a:t>September; Thursday 5</a:t>
            </a:r>
            <a:r>
              <a:rPr lang="en-GB" baseline="30000" dirty="0">
                <a:solidFill>
                  <a:srgbClr val="FF0000"/>
                </a:solidFill>
              </a:rPr>
              <a:t> </a:t>
            </a:r>
            <a:r>
              <a:rPr lang="en-GB" dirty="0">
                <a:solidFill>
                  <a:srgbClr val="FF0000"/>
                </a:solidFill>
              </a:rPr>
              <a:t>October; Thursday 12</a:t>
            </a:r>
            <a:r>
              <a:rPr lang="en-GB" baseline="30000" dirty="0">
                <a:solidFill>
                  <a:srgbClr val="FF0000"/>
                </a:solidFill>
              </a:rPr>
              <a:t> </a:t>
            </a:r>
            <a:r>
              <a:rPr lang="en-GB" dirty="0">
                <a:solidFill>
                  <a:srgbClr val="FF0000"/>
                </a:solidFill>
              </a:rPr>
              <a:t>October</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23468" y="5495636"/>
            <a:ext cx="1350589" cy="1255683"/>
          </a:xfrm>
          <a:prstGeom prst="rect">
            <a:avLst/>
          </a:prstGeom>
        </p:spPr>
      </p:pic>
    </p:spTree>
    <p:extLst>
      <p:ext uri="{BB962C8B-B14F-4D97-AF65-F5344CB8AC3E}">
        <p14:creationId xmlns:p14="http://schemas.microsoft.com/office/powerpoint/2010/main" val="53480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normAutofit fontScale="92500" lnSpcReduction="10000"/>
          </a:bodyPr>
          <a:lstStyle/>
          <a:p>
            <a:pPr marL="0" indent="0">
              <a:buNone/>
            </a:pPr>
            <a:r>
              <a:rPr lang="en-GB" dirty="0">
                <a:solidFill>
                  <a:schemeClr val="accent1"/>
                </a:solidFill>
              </a:rPr>
              <a:t>Netball</a:t>
            </a:r>
          </a:p>
          <a:p>
            <a:pPr marL="0" indent="0">
              <a:buNone/>
            </a:pPr>
            <a:r>
              <a:rPr lang="en-GB" dirty="0"/>
              <a:t>A final reminder that if you would like your child to participate in this after school club, please complete this survey by the end of </a:t>
            </a:r>
            <a:r>
              <a:rPr lang="en-GB" dirty="0">
                <a:solidFill>
                  <a:srgbClr val="FF0000"/>
                </a:solidFill>
              </a:rPr>
              <a:t>Monday</a:t>
            </a:r>
            <a:r>
              <a:rPr lang="en-GB" dirty="0"/>
              <a:t>. </a:t>
            </a:r>
            <a:r>
              <a:rPr lang="en-GB" dirty="0">
                <a:hlinkClick r:id="rId2"/>
              </a:rPr>
              <a:t>https://forms.office.com/e/3xNn0Gtc2E</a:t>
            </a:r>
            <a:r>
              <a:rPr lang="en-GB" dirty="0"/>
              <a:t> As it stands it is not financially viable for us to provide this opportunity without more children signing up.</a:t>
            </a:r>
          </a:p>
          <a:p>
            <a:pPr marL="0" indent="0">
              <a:buNone/>
            </a:pPr>
            <a:endParaRPr lang="en-GB" dirty="0"/>
          </a:p>
          <a:p>
            <a:pPr marL="0" indent="0">
              <a:buNone/>
            </a:pPr>
            <a:r>
              <a:rPr lang="en-GB" dirty="0">
                <a:solidFill>
                  <a:schemeClr val="accent1"/>
                </a:solidFill>
              </a:rPr>
              <a:t>Harvest Experience – St Cuthbert’s Church</a:t>
            </a:r>
          </a:p>
          <a:p>
            <a:pPr marL="0" indent="0">
              <a:buNone/>
            </a:pPr>
            <a:r>
              <a:rPr lang="en-GB" dirty="0"/>
              <a:t>On </a:t>
            </a:r>
            <a:r>
              <a:rPr lang="en-GB" dirty="0">
                <a:solidFill>
                  <a:srgbClr val="FF0000"/>
                </a:solidFill>
              </a:rPr>
              <a:t>Monday 2 October </a:t>
            </a:r>
            <a:r>
              <a:rPr lang="en-GB" dirty="0"/>
              <a:t>children will be participating in a local visit to church to undertake activities relating to Harvest. As this falls under our local visits arrangements we do not require specific consent but should you require any further details please do not hesitate to contact me.</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FF0000"/>
                </a:solidFill>
                <a:latin typeface="Segoe  "/>
              </a:rPr>
              <a:t>HOLLY</a:t>
            </a:r>
            <a:endParaRPr lang="en-GB" dirty="0">
              <a:solidFill>
                <a:srgbClr val="FF0000"/>
              </a:solidFill>
            </a:endParaRPr>
          </a:p>
        </p:txBody>
      </p:sp>
      <p:pic>
        <p:nvPicPr>
          <p:cNvPr id="2" name="Picture 1">
            <a:extLst>
              <a:ext uri="{FF2B5EF4-FFF2-40B4-BE49-F238E27FC236}">
                <a16:creationId xmlns:a16="http://schemas.microsoft.com/office/drawing/2014/main" id="{C69A8F3B-3661-49C5-A47C-25F25A0CCB13}"/>
              </a:ext>
            </a:extLst>
          </p:cNvPr>
          <p:cNvPicPr>
            <a:picLocks noChangeAspect="1"/>
          </p:cNvPicPr>
          <p:nvPr/>
        </p:nvPicPr>
        <p:blipFill>
          <a:blip r:embed="rId3"/>
          <a:stretch>
            <a:fillRect/>
          </a:stretch>
        </p:blipFill>
        <p:spPr>
          <a:xfrm>
            <a:off x="10742468" y="5569672"/>
            <a:ext cx="1366405" cy="1214582"/>
          </a:xfrm>
          <a:prstGeom prst="rect">
            <a:avLst/>
          </a:prstGeom>
        </p:spPr>
      </p:pic>
    </p:spTree>
    <p:extLst>
      <p:ext uri="{BB962C8B-B14F-4D97-AF65-F5344CB8AC3E}">
        <p14:creationId xmlns:p14="http://schemas.microsoft.com/office/powerpoint/2010/main" val="392523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335C3-2DD3-427E-9054-B986DF18941D}"/>
              </a:ext>
            </a:extLst>
          </p:cNvPr>
          <p:cNvSpPr>
            <a:spLocks noGrp="1"/>
          </p:cNvSpPr>
          <p:nvPr>
            <p:ph idx="1"/>
          </p:nvPr>
        </p:nvSpPr>
        <p:spPr/>
        <p:txBody>
          <a:bodyPr/>
          <a:lstStyle/>
          <a:p>
            <a:pPr marL="0" indent="0">
              <a:buNone/>
            </a:pPr>
            <a:r>
              <a:rPr lang="en-GB" dirty="0">
                <a:solidFill>
                  <a:schemeClr val="accent1"/>
                </a:solidFill>
              </a:rPr>
              <a:t>Harvest Service </a:t>
            </a:r>
            <a:r>
              <a:rPr lang="en-GB" dirty="0">
                <a:solidFill>
                  <a:srgbClr val="FF0000"/>
                </a:solidFill>
              </a:rPr>
              <a:t>Wednesday 4 October </a:t>
            </a:r>
            <a:r>
              <a:rPr lang="en-GB" dirty="0">
                <a:solidFill>
                  <a:schemeClr val="accent1"/>
                </a:solidFill>
              </a:rPr>
              <a:t>– Led by Holly Class </a:t>
            </a:r>
          </a:p>
          <a:p>
            <a:pPr marL="0" indent="0">
              <a:buNone/>
            </a:pPr>
            <a:r>
              <a:rPr lang="en-GB" dirty="0"/>
              <a:t>This year Holly Class will be leading our Harvest Service, on the theme of Thankfulness. Parents and carers of children from all classes are warmly welcomed to join us by meeting us at church at 11am.</a:t>
            </a:r>
          </a:p>
          <a:p>
            <a:pPr marL="0" indent="0">
              <a:buNone/>
            </a:pPr>
            <a:endParaRPr lang="en-GB" dirty="0"/>
          </a:p>
          <a:p>
            <a:pPr marL="0" indent="0">
              <a:buNone/>
            </a:pPr>
            <a:r>
              <a:rPr lang="en-GB" dirty="0">
                <a:solidFill>
                  <a:schemeClr val="accent1"/>
                </a:solidFill>
              </a:rPr>
              <a:t>Thirsk Sculpture Garden Visit – </a:t>
            </a:r>
            <a:r>
              <a:rPr lang="en-GB" dirty="0">
                <a:solidFill>
                  <a:srgbClr val="FF0000"/>
                </a:solidFill>
              </a:rPr>
              <a:t>Thursday 12 October</a:t>
            </a:r>
          </a:p>
          <a:p>
            <a:pPr marL="0" indent="0">
              <a:buNone/>
            </a:pPr>
            <a:r>
              <a:rPr lang="en-GB" dirty="0"/>
              <a:t>Parents and carers should have received the letter regarding this educational visit earlier this week. Please contact us if you require any further information.</a:t>
            </a:r>
          </a:p>
        </p:txBody>
      </p:sp>
      <p:sp>
        <p:nvSpPr>
          <p:cNvPr id="4" name="Title 1">
            <a:extLst>
              <a:ext uri="{FF2B5EF4-FFF2-40B4-BE49-F238E27FC236}">
                <a16:creationId xmlns:a16="http://schemas.microsoft.com/office/drawing/2014/main" id="{8A4B59F6-70BB-4ADE-99FD-65EC24883534}"/>
              </a:ext>
            </a:extLst>
          </p:cNvPr>
          <p:cNvSpPr txBox="1">
            <a:spLocks/>
          </p:cNvSpPr>
          <p:nvPr/>
        </p:nvSpPr>
        <p:spPr>
          <a:xfrm>
            <a:off x="120074"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FF0000"/>
                </a:solidFill>
                <a:latin typeface="Segoe  "/>
              </a:rPr>
              <a:t>HOLLY</a:t>
            </a:r>
            <a:r>
              <a:rPr lang="en-GB" b="1" dirty="0">
                <a:solidFill>
                  <a:srgbClr val="0070C0"/>
                </a:solidFill>
                <a:latin typeface="Segoe  "/>
              </a:rPr>
              <a:t> </a:t>
            </a:r>
            <a:r>
              <a:rPr lang="en-GB" sz="4000" b="1" dirty="0">
                <a:solidFill>
                  <a:srgbClr val="0070C0"/>
                </a:solidFill>
                <a:latin typeface="Segoe  "/>
              </a:rPr>
              <a:t>(cont.)</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spTree>
    <p:extLst>
      <p:ext uri="{BB962C8B-B14F-4D97-AF65-F5344CB8AC3E}">
        <p14:creationId xmlns:p14="http://schemas.microsoft.com/office/powerpoint/2010/main" val="83886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normAutofit fontScale="92500" lnSpcReduction="20000"/>
          </a:bodyPr>
          <a:lstStyle/>
          <a:p>
            <a:pPr marL="0" indent="0">
              <a:buNone/>
            </a:pPr>
            <a:r>
              <a:rPr lang="en-GB" dirty="0">
                <a:solidFill>
                  <a:schemeClr val="accent1"/>
                </a:solidFill>
              </a:rPr>
              <a:t>Netball After School Club</a:t>
            </a:r>
          </a:p>
          <a:p>
            <a:pPr marL="0" indent="0">
              <a:buNone/>
            </a:pPr>
            <a:r>
              <a:rPr lang="en-GB" dirty="0"/>
              <a:t>A final reminder that if you would like your child to participate in this after school club, please complete this survey by the end of Monday. </a:t>
            </a:r>
            <a:r>
              <a:rPr lang="en-GB" dirty="0">
                <a:hlinkClick r:id="rId2"/>
              </a:rPr>
              <a:t>https://forms.office.com/e/3xNn0Gtc2E</a:t>
            </a:r>
            <a:r>
              <a:rPr lang="en-GB" dirty="0"/>
              <a:t> As it stands it is not financially viable for us to provide this opportunity without more children signing up.</a:t>
            </a:r>
          </a:p>
          <a:p>
            <a:pPr marL="0" indent="0">
              <a:buNone/>
            </a:pPr>
            <a:endParaRPr lang="en-GB" dirty="0">
              <a:solidFill>
                <a:schemeClr val="accent1"/>
              </a:solidFill>
            </a:endParaRPr>
          </a:p>
          <a:p>
            <a:pPr marL="0" indent="0">
              <a:buNone/>
            </a:pPr>
            <a:r>
              <a:rPr lang="en-GB" dirty="0">
                <a:solidFill>
                  <a:schemeClr val="accent1"/>
                </a:solidFill>
              </a:rPr>
              <a:t>Football Tournament </a:t>
            </a:r>
            <a:r>
              <a:rPr lang="en-GB" dirty="0">
                <a:solidFill>
                  <a:srgbClr val="FF0000"/>
                </a:solidFill>
              </a:rPr>
              <a:t>Monday</a:t>
            </a:r>
            <a:r>
              <a:rPr lang="en-GB" dirty="0">
                <a:solidFill>
                  <a:schemeClr val="accent1"/>
                </a:solidFill>
              </a:rPr>
              <a:t> </a:t>
            </a:r>
            <a:r>
              <a:rPr lang="en-GB" dirty="0">
                <a:solidFill>
                  <a:srgbClr val="FF0000"/>
                </a:solidFill>
              </a:rPr>
              <a:t>16 October 3:45pm – 6:00pm</a:t>
            </a:r>
          </a:p>
          <a:p>
            <a:pPr marL="0" indent="0">
              <a:buNone/>
            </a:pPr>
            <a:r>
              <a:rPr lang="en-GB" dirty="0"/>
              <a:t>So far 7 children have signed up for this opportunity. There is one space available, which will be filled on a first come first served basis - </a:t>
            </a:r>
            <a:r>
              <a:rPr lang="en-GB" dirty="0">
                <a:hlinkClick r:id="rId3"/>
              </a:rPr>
              <a:t>https://forms.office.com/e/kTFMm0nJ79</a:t>
            </a:r>
            <a:r>
              <a:rPr lang="en-GB" dirty="0"/>
              <a:t> The team have been offered the opportunity to have some after school training led by Mr Palmer on the following dates: </a:t>
            </a:r>
            <a:r>
              <a:rPr lang="en-GB" dirty="0">
                <a:solidFill>
                  <a:srgbClr val="FF0000"/>
                </a:solidFill>
              </a:rPr>
              <a:t>27 September, 4 October and 11 October from 3:30pm – 4:15pm</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7030A0"/>
                </a:solidFill>
                <a:latin typeface="Segoe  "/>
              </a:rPr>
              <a:t>OAK</a:t>
            </a:r>
            <a:endParaRPr lang="en-GB" dirty="0">
              <a:solidFill>
                <a:srgbClr val="7030A0"/>
              </a:solidFill>
            </a:endParaRPr>
          </a:p>
        </p:txBody>
      </p:sp>
      <p:pic>
        <p:nvPicPr>
          <p:cNvPr id="2" name="Picture 1">
            <a:extLst>
              <a:ext uri="{FF2B5EF4-FFF2-40B4-BE49-F238E27FC236}">
                <a16:creationId xmlns:a16="http://schemas.microsoft.com/office/drawing/2014/main" id="{3B200135-64F2-4238-822E-415255E4E73B}"/>
              </a:ext>
            </a:extLst>
          </p:cNvPr>
          <p:cNvPicPr>
            <a:picLocks noChangeAspect="1"/>
          </p:cNvPicPr>
          <p:nvPr/>
        </p:nvPicPr>
        <p:blipFill>
          <a:blip r:embed="rId4"/>
          <a:stretch>
            <a:fillRect/>
          </a:stretch>
        </p:blipFill>
        <p:spPr>
          <a:xfrm>
            <a:off x="10873139" y="5377253"/>
            <a:ext cx="1172613" cy="1325563"/>
          </a:xfrm>
          <a:prstGeom prst="rect">
            <a:avLst/>
          </a:prstGeom>
        </p:spPr>
      </p:pic>
    </p:spTree>
    <p:extLst>
      <p:ext uri="{BB962C8B-B14F-4D97-AF65-F5344CB8AC3E}">
        <p14:creationId xmlns:p14="http://schemas.microsoft.com/office/powerpoint/2010/main" val="120336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6ABC0-37D4-4C5E-995A-0B8EA76B3DF9}"/>
              </a:ext>
            </a:extLst>
          </p:cNvPr>
          <p:cNvSpPr>
            <a:spLocks noGrp="1"/>
          </p:cNvSpPr>
          <p:nvPr>
            <p:ph idx="1"/>
          </p:nvPr>
        </p:nvSpPr>
        <p:spPr>
          <a:xfrm>
            <a:off x="838200" y="1514764"/>
            <a:ext cx="10515600" cy="4987636"/>
          </a:xfrm>
        </p:spPr>
        <p:txBody>
          <a:bodyPr>
            <a:normAutofit fontScale="85000" lnSpcReduction="20000"/>
          </a:bodyPr>
          <a:lstStyle/>
          <a:p>
            <a:pPr marL="0" indent="0">
              <a:buNone/>
            </a:pPr>
            <a:r>
              <a:rPr lang="en-GB" dirty="0">
                <a:solidFill>
                  <a:schemeClr val="accent1"/>
                </a:solidFill>
              </a:rPr>
              <a:t>WYOOFT</a:t>
            </a:r>
            <a:r>
              <a:rPr lang="en-GB" dirty="0"/>
              <a:t> </a:t>
            </a:r>
          </a:p>
          <a:p>
            <a:pPr marL="0" indent="0">
              <a:buNone/>
            </a:pPr>
            <a:r>
              <a:rPr lang="en-GB" dirty="0"/>
              <a:t>We are looking forward to taking the children to Easingwold Parish Church next </a:t>
            </a:r>
            <a:r>
              <a:rPr lang="en-GB" dirty="0">
                <a:solidFill>
                  <a:srgbClr val="FF0000"/>
                </a:solidFill>
              </a:rPr>
              <a:t>Friday 29 September</a:t>
            </a:r>
            <a:r>
              <a:rPr lang="en-GB" dirty="0"/>
              <a:t> for a WYOOFT workshop – a hands on technology and music experience.  Almost all parents have completed the consent form – if you have not yet done so please complete here: </a:t>
            </a:r>
            <a:r>
              <a:rPr lang="en-GB" dirty="0">
                <a:hlinkClick r:id="rId2"/>
              </a:rPr>
              <a:t>https://forms.office.com/e/6m4XQ5HyVR</a:t>
            </a:r>
            <a:r>
              <a:rPr lang="en-GB" dirty="0"/>
              <a:t> </a:t>
            </a:r>
          </a:p>
          <a:p>
            <a:pPr marL="0" indent="0">
              <a:buNone/>
            </a:pPr>
            <a:endParaRPr lang="en-GB" dirty="0">
              <a:solidFill>
                <a:schemeClr val="accent1"/>
              </a:solidFill>
            </a:endParaRPr>
          </a:p>
          <a:p>
            <a:pPr marL="0" indent="0">
              <a:buNone/>
            </a:pPr>
            <a:r>
              <a:rPr lang="en-GB" dirty="0">
                <a:solidFill>
                  <a:schemeClr val="accent1"/>
                </a:solidFill>
              </a:rPr>
              <a:t>Robinwood</a:t>
            </a:r>
          </a:p>
          <a:p>
            <a:pPr marL="0" indent="0">
              <a:buNone/>
            </a:pPr>
            <a:r>
              <a:rPr lang="en-GB" dirty="0"/>
              <a:t>On </a:t>
            </a:r>
            <a:r>
              <a:rPr lang="en-GB" dirty="0">
                <a:solidFill>
                  <a:srgbClr val="FF0000"/>
                </a:solidFill>
              </a:rPr>
              <a:t>Monday</a:t>
            </a:r>
            <a:r>
              <a:rPr lang="en-GB" dirty="0"/>
              <a:t> children will be bringing home their luggage labels, and a souvenir order form.  We will also be emailing details with final reminders about the visit. </a:t>
            </a:r>
          </a:p>
          <a:p>
            <a:pPr marL="0" indent="0">
              <a:buNone/>
            </a:pPr>
            <a:endParaRPr lang="en-GB" dirty="0">
              <a:solidFill>
                <a:schemeClr val="accent1"/>
              </a:solidFill>
            </a:endParaRPr>
          </a:p>
          <a:p>
            <a:pPr marL="0" indent="0">
              <a:buNone/>
            </a:pPr>
            <a:r>
              <a:rPr lang="en-GB" dirty="0">
                <a:solidFill>
                  <a:schemeClr val="accent1"/>
                </a:solidFill>
              </a:rPr>
              <a:t>Harvest Experience – St Cuthbert’s Church</a:t>
            </a:r>
          </a:p>
          <a:p>
            <a:pPr marL="0" indent="0">
              <a:buNone/>
            </a:pPr>
            <a:r>
              <a:rPr lang="en-GB" dirty="0"/>
              <a:t>On </a:t>
            </a:r>
            <a:r>
              <a:rPr lang="en-GB" dirty="0">
                <a:solidFill>
                  <a:srgbClr val="FF0000"/>
                </a:solidFill>
              </a:rPr>
              <a:t>Monday 2 October </a:t>
            </a:r>
            <a:r>
              <a:rPr lang="en-GB" dirty="0"/>
              <a:t>children will be participating in a local visit to church to undertake activities relating to Harvest. As this falls under our local visits arrangements we do not require specific consent but should you require any further details please do not hesitate to contact me.</a:t>
            </a:r>
          </a:p>
          <a:p>
            <a:pPr marL="0" indent="0">
              <a:buNone/>
            </a:pPr>
            <a:endParaRPr lang="en-GB" dirty="0"/>
          </a:p>
        </p:txBody>
      </p:sp>
      <p:sp>
        <p:nvSpPr>
          <p:cNvPr id="4" name="Title 1">
            <a:extLst>
              <a:ext uri="{FF2B5EF4-FFF2-40B4-BE49-F238E27FC236}">
                <a16:creationId xmlns:a16="http://schemas.microsoft.com/office/drawing/2014/main" id="{A60DFC61-6026-4D94-AFDF-C64E67623866}"/>
              </a:ext>
            </a:extLst>
          </p:cNvPr>
          <p:cNvSpPr txBox="1">
            <a:spLocks/>
          </p:cNvSpPr>
          <p:nvPr/>
        </p:nvSpPr>
        <p:spPr>
          <a:xfrm>
            <a:off x="360219" y="500062"/>
            <a:ext cx="115916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 – </a:t>
            </a:r>
            <a:r>
              <a:rPr lang="en-GB" b="1" dirty="0">
                <a:solidFill>
                  <a:srgbClr val="7030A0"/>
                </a:solidFill>
                <a:latin typeface="Segoe  "/>
              </a:rPr>
              <a:t>OAK</a:t>
            </a:r>
            <a:r>
              <a:rPr lang="en-GB" b="1" dirty="0">
                <a:solidFill>
                  <a:srgbClr val="0070C0"/>
                </a:solidFill>
                <a:latin typeface="Segoe  "/>
              </a:rPr>
              <a:t> (cont.)</a:t>
            </a:r>
            <a:endParaRPr lang="en-GB" dirty="0"/>
          </a:p>
        </p:txBody>
      </p:sp>
      <p:pic>
        <p:nvPicPr>
          <p:cNvPr id="5" name="Picture 4">
            <a:extLst>
              <a:ext uri="{FF2B5EF4-FFF2-40B4-BE49-F238E27FC236}">
                <a16:creationId xmlns:a16="http://schemas.microsoft.com/office/drawing/2014/main" id="{9F150871-9771-4DFC-B3D6-879A695EDC70}"/>
              </a:ext>
            </a:extLst>
          </p:cNvPr>
          <p:cNvPicPr>
            <a:picLocks noChangeAspect="1"/>
          </p:cNvPicPr>
          <p:nvPr/>
        </p:nvPicPr>
        <p:blipFill>
          <a:blip r:embed="rId3"/>
          <a:stretch>
            <a:fillRect/>
          </a:stretch>
        </p:blipFill>
        <p:spPr>
          <a:xfrm>
            <a:off x="10873139" y="5377253"/>
            <a:ext cx="1172613" cy="1325563"/>
          </a:xfrm>
          <a:prstGeom prst="rect">
            <a:avLst/>
          </a:prstGeom>
        </p:spPr>
      </p:pic>
    </p:spTree>
    <p:extLst>
      <p:ext uri="{BB962C8B-B14F-4D97-AF65-F5344CB8AC3E}">
        <p14:creationId xmlns:p14="http://schemas.microsoft.com/office/powerpoint/2010/main" val="140376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57D4-2806-491B-9BAF-1E13A20F5134}"/>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85AD6ABB-A902-4B5A-8C77-BC6CF5A342C1}"/>
              </a:ext>
            </a:extLst>
          </p:cNvPr>
          <p:cNvSpPr>
            <a:spLocks noGrp="1"/>
          </p:cNvSpPr>
          <p:nvPr>
            <p:ph idx="1"/>
          </p:nvPr>
        </p:nvSpPr>
        <p:spPr/>
        <p:txBody>
          <a:bodyPr/>
          <a:lstStyle/>
          <a:p>
            <a:pPr marL="0" indent="0">
              <a:buNone/>
            </a:pPr>
            <a:r>
              <a:rPr lang="en-GB" b="1" dirty="0"/>
              <a:t>National Fitness Day 20</a:t>
            </a:r>
            <a:r>
              <a:rPr lang="en-GB" b="1" baseline="30000" dirty="0"/>
              <a:t> </a:t>
            </a:r>
            <a:r>
              <a:rPr lang="en-GB" b="1" dirty="0"/>
              <a:t>September</a:t>
            </a:r>
            <a:endParaRPr lang="en-GB" dirty="0"/>
          </a:p>
          <a:p>
            <a:pPr marL="0" indent="0">
              <a:buNone/>
            </a:pPr>
            <a:r>
              <a:rPr lang="en-GB" dirty="0"/>
              <a:t>Unfortunately, the rain postponed our playground disco on Wednesday but the sun came out for us on Thursday enabling us to get active.</a:t>
            </a:r>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9B5C1BC-DAC2-4126-A733-219BF2145C8F}"/>
              </a:ext>
            </a:extLst>
          </p:cNvPr>
          <p:cNvPicPr>
            <a:picLocks noChangeAspect="1"/>
          </p:cNvPicPr>
          <p:nvPr/>
        </p:nvPicPr>
        <p:blipFill>
          <a:blip r:embed="rId2"/>
          <a:stretch>
            <a:fillRect/>
          </a:stretch>
        </p:blipFill>
        <p:spPr>
          <a:xfrm>
            <a:off x="1937757" y="3429000"/>
            <a:ext cx="8316486" cy="2476846"/>
          </a:xfrm>
          <a:prstGeom prst="rect">
            <a:avLst/>
          </a:prstGeom>
        </p:spPr>
      </p:pic>
    </p:spTree>
    <p:extLst>
      <p:ext uri="{BB962C8B-B14F-4D97-AF65-F5344CB8AC3E}">
        <p14:creationId xmlns:p14="http://schemas.microsoft.com/office/powerpoint/2010/main" val="75307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CA9A-7D6F-4B89-A906-5454882B1B6A}"/>
              </a:ext>
            </a:extLst>
          </p:cNvPr>
          <p:cNvSpPr>
            <a:spLocks noGrp="1"/>
          </p:cNvSpPr>
          <p:nvPr>
            <p:ph type="title"/>
          </p:nvPr>
        </p:nvSpPr>
        <p:spPr/>
        <p:txBody>
          <a:bodyPr/>
          <a:lstStyle/>
          <a:p>
            <a:r>
              <a:rPr lang="en-GB" b="1" dirty="0">
                <a:solidFill>
                  <a:schemeClr val="accent1"/>
                </a:solidFill>
              </a:rPr>
              <a:t>Out of School Activities</a:t>
            </a:r>
          </a:p>
        </p:txBody>
      </p:sp>
      <p:sp>
        <p:nvSpPr>
          <p:cNvPr id="3" name="Content Placeholder 2">
            <a:extLst>
              <a:ext uri="{FF2B5EF4-FFF2-40B4-BE49-F238E27FC236}">
                <a16:creationId xmlns:a16="http://schemas.microsoft.com/office/drawing/2014/main" id="{6BF59B37-0028-42A1-8FF9-8582CC97C75B}"/>
              </a:ext>
            </a:extLst>
          </p:cNvPr>
          <p:cNvSpPr>
            <a:spLocks noGrp="1"/>
          </p:cNvSpPr>
          <p:nvPr>
            <p:ph idx="1"/>
          </p:nvPr>
        </p:nvSpPr>
        <p:spPr>
          <a:xfrm>
            <a:off x="838200" y="1428461"/>
            <a:ext cx="10515600" cy="4351338"/>
          </a:xfrm>
        </p:spPr>
        <p:txBody>
          <a:bodyPr/>
          <a:lstStyle/>
          <a:p>
            <a:pPr marL="0" indent="0">
              <a:buNone/>
            </a:pPr>
            <a:r>
              <a:rPr lang="en-GB" dirty="0"/>
              <a:t>If your child takes part in Parkrun, martial arts or any other active clubs, we would love to celebrate their successes in school. Please email any photos to chelfferich@crayke.n-yorks.sch.uk  </a:t>
            </a:r>
          </a:p>
          <a:p>
            <a:pPr marL="0" indent="0">
              <a:buNone/>
            </a:pPr>
            <a:r>
              <a:rPr lang="en-GB" dirty="0"/>
              <a:t>It has been great to see so many of our children taking part in the Easingwold Parkrun, keep up the great running.</a:t>
            </a:r>
          </a:p>
          <a:p>
            <a:pPr marL="0" indent="0">
              <a:buNone/>
            </a:pPr>
            <a:endParaRPr lang="en-GB" dirty="0"/>
          </a:p>
        </p:txBody>
      </p:sp>
      <p:pic>
        <p:nvPicPr>
          <p:cNvPr id="4" name="Picture 3">
            <a:extLst>
              <a:ext uri="{FF2B5EF4-FFF2-40B4-BE49-F238E27FC236}">
                <a16:creationId xmlns:a16="http://schemas.microsoft.com/office/drawing/2014/main" id="{7B45538A-D7E6-4DF2-947A-3AE604ABB659}"/>
              </a:ext>
            </a:extLst>
          </p:cNvPr>
          <p:cNvPicPr>
            <a:picLocks noChangeAspect="1"/>
          </p:cNvPicPr>
          <p:nvPr/>
        </p:nvPicPr>
        <p:blipFill>
          <a:blip r:embed="rId2"/>
          <a:stretch>
            <a:fillRect/>
          </a:stretch>
        </p:blipFill>
        <p:spPr>
          <a:xfrm>
            <a:off x="1699599" y="3880308"/>
            <a:ext cx="8792802" cy="2924583"/>
          </a:xfrm>
          <a:prstGeom prst="rect">
            <a:avLst/>
          </a:prstGeom>
        </p:spPr>
      </p:pic>
    </p:spTree>
    <p:extLst>
      <p:ext uri="{BB962C8B-B14F-4D97-AF65-F5344CB8AC3E}">
        <p14:creationId xmlns:p14="http://schemas.microsoft.com/office/powerpoint/2010/main" val="9544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3079221761"/>
              </p:ext>
            </p:extLst>
          </p:nvPr>
        </p:nvGraphicFramePr>
        <p:xfrm>
          <a:off x="302004" y="1995810"/>
          <a:ext cx="11367081" cy="33378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Sylvia </a:t>
                      </a:r>
                      <a:r>
                        <a:rPr lang="en-GB" dirty="0" err="1"/>
                        <a:t>Hunsdale</a:t>
                      </a:r>
                      <a:endParaRPr lang="en-GB" dirty="0"/>
                    </a:p>
                  </a:txBody>
                  <a:tcPr>
                    <a:solidFill>
                      <a:schemeClr val="accent1">
                        <a:lumMod val="20000"/>
                        <a:lumOff val="80000"/>
                      </a:schemeClr>
                    </a:solidFill>
                  </a:tcPr>
                </a:tc>
                <a:tc>
                  <a:txBody>
                    <a:bodyPr/>
                    <a:lstStyle/>
                    <a:p>
                      <a:pPr algn="ctr"/>
                      <a:r>
                        <a:rPr lang="en-GB" dirty="0" err="1"/>
                        <a:t>Tabi</a:t>
                      </a:r>
                      <a:r>
                        <a:rPr lang="en-GB" dirty="0"/>
                        <a:t> Copley</a:t>
                      </a:r>
                    </a:p>
                  </a:txBody>
                  <a:tcPr>
                    <a:solidFill>
                      <a:schemeClr val="accent1">
                        <a:lumMod val="20000"/>
                        <a:lumOff val="80000"/>
                      </a:schemeClr>
                    </a:solidFill>
                  </a:tcPr>
                </a:tc>
                <a:tc>
                  <a:txBody>
                    <a:bodyPr/>
                    <a:lstStyle/>
                    <a:p>
                      <a:pPr algn="ctr"/>
                      <a:r>
                        <a:rPr lang="en-GB" dirty="0"/>
                        <a:t>Leo Bunker-Barnes</a:t>
                      </a:r>
                    </a:p>
                  </a:txBody>
                  <a:tcPr>
                    <a:solidFill>
                      <a:schemeClr val="accent1">
                        <a:lumMod val="20000"/>
                        <a:lumOff val="80000"/>
                      </a:schemeClr>
                    </a:solidFill>
                  </a:tcPr>
                </a:tc>
                <a:tc>
                  <a:txBody>
                    <a:bodyPr/>
                    <a:lstStyle/>
                    <a:p>
                      <a:pPr algn="ctr"/>
                      <a:r>
                        <a:rPr lang="en-GB" dirty="0" err="1"/>
                        <a:t>Zhdan</a:t>
                      </a:r>
                      <a:r>
                        <a:rPr lang="en-GB" dirty="0"/>
                        <a:t> Kovalchuk</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Letty Wilkinson</a:t>
                      </a:r>
                    </a:p>
                  </a:txBody>
                  <a:tcPr>
                    <a:solidFill>
                      <a:schemeClr val="accent1">
                        <a:lumMod val="20000"/>
                        <a:lumOff val="80000"/>
                      </a:schemeClr>
                    </a:solidFill>
                  </a:tcPr>
                </a:tc>
                <a:tc>
                  <a:txBody>
                    <a:bodyPr/>
                    <a:lstStyle/>
                    <a:p>
                      <a:pPr algn="ctr"/>
                      <a:r>
                        <a:rPr lang="en-GB" dirty="0"/>
                        <a:t>Eva Copley</a:t>
                      </a:r>
                    </a:p>
                  </a:txBody>
                  <a:tcPr>
                    <a:solidFill>
                      <a:schemeClr val="accent1">
                        <a:lumMod val="20000"/>
                        <a:lumOff val="80000"/>
                      </a:schemeClr>
                    </a:solidFill>
                  </a:tcPr>
                </a:tc>
                <a:tc>
                  <a:txBody>
                    <a:bodyPr/>
                    <a:lstStyle/>
                    <a:p>
                      <a:pPr algn="ctr"/>
                      <a:r>
                        <a:rPr lang="en-GB" dirty="0"/>
                        <a:t>Percy </a:t>
                      </a:r>
                      <a:r>
                        <a:rPr lang="en-GB" dirty="0" err="1"/>
                        <a:t>Ollive</a:t>
                      </a:r>
                      <a:endParaRPr lang="en-GB" dirty="0"/>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Lance Ward</a:t>
                      </a:r>
                    </a:p>
                  </a:txBody>
                  <a:tcPr>
                    <a:solidFill>
                      <a:schemeClr val="accent1">
                        <a:lumMod val="20000"/>
                        <a:lumOff val="80000"/>
                      </a:schemeClr>
                    </a:solidFill>
                  </a:tcPr>
                </a:tc>
                <a:tc>
                  <a:txBody>
                    <a:bodyPr/>
                    <a:lstStyle/>
                    <a:p>
                      <a:pPr algn="ctr"/>
                      <a:r>
                        <a:rPr lang="en-GB" dirty="0"/>
                        <a:t>Louise </a:t>
                      </a:r>
                      <a:r>
                        <a:rPr lang="en-GB" dirty="0" err="1"/>
                        <a:t>Keaney</a:t>
                      </a:r>
                      <a:endParaRPr lang="en-GB" dirty="0"/>
                    </a:p>
                  </a:txBody>
                  <a:tcPr>
                    <a:solidFill>
                      <a:schemeClr val="accent1">
                        <a:lumMod val="20000"/>
                        <a:lumOff val="80000"/>
                      </a:schemeClr>
                    </a:solidFill>
                  </a:tcPr>
                </a:tc>
                <a:tc>
                  <a:txBody>
                    <a:bodyPr/>
                    <a:lstStyle/>
                    <a:p>
                      <a:pPr algn="ctr"/>
                      <a:r>
                        <a:rPr lang="en-GB" dirty="0"/>
                        <a:t>Wynter Brierley</a:t>
                      </a:r>
                    </a:p>
                  </a:txBody>
                  <a:tcPr>
                    <a:solidFill>
                      <a:schemeClr val="accent1">
                        <a:lumMod val="20000"/>
                        <a:lumOff val="80000"/>
                      </a:schemeClr>
                    </a:solidFill>
                  </a:tcPr>
                </a:tc>
                <a:tc>
                  <a:txBody>
                    <a:bodyPr/>
                    <a:lstStyle/>
                    <a:p>
                      <a:pPr algn="ctr"/>
                      <a:r>
                        <a:rPr lang="en-GB" dirty="0"/>
                        <a:t>Isla Howland</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Duke Gains</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Olive Beeson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4020765607"/>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643</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840</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1271</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880</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00B050"/>
                </a:solidFill>
              </a:rPr>
              <a:t>GREEN</a:t>
            </a:r>
            <a:r>
              <a:rPr lang="en-GB" dirty="0"/>
              <a:t> team!</a:t>
            </a:r>
          </a:p>
        </p:txBody>
      </p:sp>
      <p:sp>
        <p:nvSpPr>
          <p:cNvPr id="5" name="TextBox 4">
            <a:extLst>
              <a:ext uri="{FF2B5EF4-FFF2-40B4-BE49-F238E27FC236}">
                <a16:creationId xmlns:a16="http://schemas.microsoft.com/office/drawing/2014/main" id="{E52C93AD-925E-4F86-BD70-A7F7C9BE8C33}"/>
              </a:ext>
            </a:extLst>
          </p:cNvPr>
          <p:cNvSpPr txBox="1"/>
          <p:nvPr/>
        </p:nvSpPr>
        <p:spPr>
          <a:xfrm>
            <a:off x="1828800" y="4974672"/>
            <a:ext cx="8825218" cy="923330"/>
          </a:xfrm>
          <a:prstGeom prst="rect">
            <a:avLst/>
          </a:prstGeom>
          <a:noFill/>
        </p:spPr>
        <p:txBody>
          <a:bodyPr wrap="square" rtlCol="0">
            <a:spAutoFit/>
          </a:bodyPr>
          <a:lstStyle/>
          <a:p>
            <a:r>
              <a:rPr lang="en-GB" dirty="0"/>
              <a:t>School Council have been tasked with focussing on making further developments to our team point system this term, including coming up with some new names and some more meaningful rewards for the winning team. I can’t wait to see what they come up with!</a:t>
            </a:r>
          </a:p>
        </p:txBody>
      </p:sp>
    </p:spTree>
    <p:extLst>
      <p:ext uri="{BB962C8B-B14F-4D97-AF65-F5344CB8AC3E}">
        <p14:creationId xmlns:p14="http://schemas.microsoft.com/office/powerpoint/2010/main" val="204433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AA778D-3A57-41EC-9BA0-718B1062B0EF}"/>
              </a:ext>
            </a:extLst>
          </p:cNvPr>
          <p:cNvPicPr>
            <a:picLocks noChangeAspect="1"/>
          </p:cNvPicPr>
          <p:nvPr/>
        </p:nvPicPr>
        <p:blipFill>
          <a:blip r:embed="rId2"/>
          <a:stretch>
            <a:fillRect/>
          </a:stretch>
        </p:blipFill>
        <p:spPr>
          <a:xfrm>
            <a:off x="7639640" y="2108260"/>
            <a:ext cx="3571699" cy="2803692"/>
          </a:xfrm>
          <a:prstGeom prst="rect">
            <a:avLst/>
          </a:prstGeom>
        </p:spPr>
      </p:pic>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967409" y="1524000"/>
            <a:ext cx="10243930" cy="646331"/>
          </a:xfrm>
          <a:prstGeom prst="rect">
            <a:avLst/>
          </a:prstGeom>
          <a:noFill/>
        </p:spPr>
        <p:txBody>
          <a:bodyPr wrap="square" rtlCol="0">
            <a:spAutoFit/>
          </a:bodyPr>
          <a:lstStyle/>
          <a:p>
            <a:r>
              <a:rPr lang="en-GB" dirty="0"/>
              <a:t>A snapshot of learning from across the week… please use these photographs as an opportunity to talk to your children about what they have been learning!</a:t>
            </a:r>
          </a:p>
        </p:txBody>
      </p:sp>
      <p:pic>
        <p:nvPicPr>
          <p:cNvPr id="7" name="Picture 6">
            <a:extLst>
              <a:ext uri="{FF2B5EF4-FFF2-40B4-BE49-F238E27FC236}">
                <a16:creationId xmlns:a16="http://schemas.microsoft.com/office/drawing/2014/main" id="{B352C9D6-121A-4AC4-A3C8-360B3156575C}"/>
              </a:ext>
            </a:extLst>
          </p:cNvPr>
          <p:cNvPicPr>
            <a:picLocks noChangeAspect="1"/>
          </p:cNvPicPr>
          <p:nvPr/>
        </p:nvPicPr>
        <p:blipFill>
          <a:blip r:embed="rId3"/>
          <a:stretch>
            <a:fillRect/>
          </a:stretch>
        </p:blipFill>
        <p:spPr>
          <a:xfrm>
            <a:off x="824948" y="2170331"/>
            <a:ext cx="3276839" cy="2414921"/>
          </a:xfrm>
          <a:prstGeom prst="rect">
            <a:avLst/>
          </a:prstGeom>
        </p:spPr>
      </p:pic>
      <p:pic>
        <p:nvPicPr>
          <p:cNvPr id="8" name="Picture 7">
            <a:extLst>
              <a:ext uri="{FF2B5EF4-FFF2-40B4-BE49-F238E27FC236}">
                <a16:creationId xmlns:a16="http://schemas.microsoft.com/office/drawing/2014/main" id="{F0F4B9C4-72C3-47E4-A8FC-705ABB0BD99D}"/>
              </a:ext>
            </a:extLst>
          </p:cNvPr>
          <p:cNvPicPr>
            <a:picLocks noChangeAspect="1"/>
          </p:cNvPicPr>
          <p:nvPr/>
        </p:nvPicPr>
        <p:blipFill>
          <a:blip r:embed="rId4"/>
          <a:stretch>
            <a:fillRect/>
          </a:stretch>
        </p:blipFill>
        <p:spPr>
          <a:xfrm>
            <a:off x="3725504" y="3450182"/>
            <a:ext cx="4324954" cy="3229426"/>
          </a:xfrm>
          <a:prstGeom prst="rect">
            <a:avLst/>
          </a:prstGeom>
        </p:spPr>
      </p:pic>
    </p:spTree>
    <p:extLst>
      <p:ext uri="{BB962C8B-B14F-4D97-AF65-F5344CB8AC3E}">
        <p14:creationId xmlns:p14="http://schemas.microsoft.com/office/powerpoint/2010/main" val="215106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next week</a:t>
            </a:r>
          </a:p>
        </p:txBody>
      </p:sp>
      <p:graphicFrame>
        <p:nvGraphicFramePr>
          <p:cNvPr id="6" name="Table 5">
            <a:extLst>
              <a:ext uri="{FF2B5EF4-FFF2-40B4-BE49-F238E27FC236}">
                <a16:creationId xmlns:a16="http://schemas.microsoft.com/office/drawing/2014/main" id="{05E2AA91-950C-4A73-8BA2-8F86948CCCDB}"/>
              </a:ext>
            </a:extLst>
          </p:cNvPr>
          <p:cNvGraphicFramePr>
            <a:graphicFrameLocks noGrp="1"/>
          </p:cNvGraphicFramePr>
          <p:nvPr>
            <p:extLst>
              <p:ext uri="{D42A27DB-BD31-4B8C-83A1-F6EECF244321}">
                <p14:modId xmlns:p14="http://schemas.microsoft.com/office/powerpoint/2010/main" val="3021979232"/>
              </p:ext>
            </p:extLst>
          </p:nvPr>
        </p:nvGraphicFramePr>
        <p:xfrm>
          <a:off x="1597891" y="1690688"/>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66434152"/>
                    </a:ext>
                  </a:extLst>
                </a:gridCol>
                <a:gridCol w="1354667">
                  <a:extLst>
                    <a:ext uri="{9D8B030D-6E8A-4147-A177-3AD203B41FA5}">
                      <a16:colId xmlns:a16="http://schemas.microsoft.com/office/drawing/2014/main" val="2104237821"/>
                    </a:ext>
                  </a:extLst>
                </a:gridCol>
                <a:gridCol w="1354667">
                  <a:extLst>
                    <a:ext uri="{9D8B030D-6E8A-4147-A177-3AD203B41FA5}">
                      <a16:colId xmlns:a16="http://schemas.microsoft.com/office/drawing/2014/main" val="764433829"/>
                    </a:ext>
                  </a:extLst>
                </a:gridCol>
                <a:gridCol w="1354667">
                  <a:extLst>
                    <a:ext uri="{9D8B030D-6E8A-4147-A177-3AD203B41FA5}">
                      <a16:colId xmlns:a16="http://schemas.microsoft.com/office/drawing/2014/main" val="2202058668"/>
                    </a:ext>
                  </a:extLst>
                </a:gridCol>
                <a:gridCol w="1354667">
                  <a:extLst>
                    <a:ext uri="{9D8B030D-6E8A-4147-A177-3AD203B41FA5}">
                      <a16:colId xmlns:a16="http://schemas.microsoft.com/office/drawing/2014/main" val="1020867237"/>
                    </a:ext>
                  </a:extLst>
                </a:gridCol>
                <a:gridCol w="1354667">
                  <a:extLst>
                    <a:ext uri="{9D8B030D-6E8A-4147-A177-3AD203B41FA5}">
                      <a16:colId xmlns:a16="http://schemas.microsoft.com/office/drawing/2014/main" val="4122305582"/>
                    </a:ext>
                  </a:extLst>
                </a:gridCol>
              </a:tblGrid>
              <a:tr h="370840">
                <a:tc>
                  <a:txBody>
                    <a:bodyPr/>
                    <a:lstStyle/>
                    <a:p>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4262891286"/>
                  </a:ext>
                </a:extLst>
              </a:tr>
              <a:tr h="370840">
                <a:tc>
                  <a:txBody>
                    <a:bodyPr/>
                    <a:lstStyle/>
                    <a:p>
                      <a:r>
                        <a:rPr lang="en-GB" dirty="0"/>
                        <a:t>Beech</a:t>
                      </a:r>
                    </a:p>
                  </a:txBody>
                  <a:tcPr/>
                </a:tc>
                <a:tc>
                  <a:txBody>
                    <a:bodyPr/>
                    <a:lstStyle/>
                    <a:p>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2802834382"/>
                  </a:ext>
                </a:extLst>
              </a:tr>
              <a:tr h="370840">
                <a:tc>
                  <a:txBody>
                    <a:bodyPr/>
                    <a:lstStyle/>
                    <a:p>
                      <a:r>
                        <a:rPr lang="en-GB" dirty="0"/>
                        <a:t>Holly</a:t>
                      </a:r>
                    </a:p>
                  </a:txBody>
                  <a:tcPr/>
                </a:tc>
                <a:tc>
                  <a:txBody>
                    <a:bodyPr/>
                    <a:lstStyle/>
                    <a:p>
                      <a:endParaRPr lang="en-GB" dirty="0"/>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3892188906"/>
                  </a:ext>
                </a:extLst>
              </a:tr>
              <a:tr h="370840">
                <a:tc>
                  <a:txBody>
                    <a:bodyPr/>
                    <a:lstStyle/>
                    <a:p>
                      <a:r>
                        <a:rPr lang="en-GB" dirty="0"/>
                        <a:t>Oak</a:t>
                      </a:r>
                    </a:p>
                  </a:txBody>
                  <a:tcPr/>
                </a:tc>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4193258415"/>
                  </a:ext>
                </a:extLst>
              </a:tr>
            </a:tbl>
          </a:graphicData>
        </a:graphic>
      </p:graphicFrame>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a:buNone/>
            </a:pPr>
            <a:endParaRPr lang="en-GB" dirty="0"/>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Tree>
    <p:extLst>
      <p:ext uri="{BB962C8B-B14F-4D97-AF65-F5344CB8AC3E}">
        <p14:creationId xmlns:p14="http://schemas.microsoft.com/office/powerpoint/2010/main" val="111410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3345302517"/>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2491336"/>
                    </a:ext>
                  </a:extLst>
                </a:gridCol>
                <a:gridCol w="3505200">
                  <a:extLst>
                    <a:ext uri="{9D8B030D-6E8A-4147-A177-3AD203B41FA5}">
                      <a16:colId xmlns:a16="http://schemas.microsoft.com/office/drawing/2014/main" val="2041675329"/>
                    </a:ext>
                  </a:extLst>
                </a:gridCol>
                <a:gridCol w="3505200">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 - well done!</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97.3%</a:t>
                      </a:r>
                    </a:p>
                  </a:txBody>
                  <a:tcPr/>
                </a:tc>
                <a:tc>
                  <a:txBody>
                    <a:bodyPr/>
                    <a:lstStyle/>
                    <a:p>
                      <a:r>
                        <a:rPr lang="en-GB" dirty="0">
                          <a:solidFill>
                            <a:srgbClr val="FF0000"/>
                          </a:solidFill>
                        </a:rPr>
                        <a:t>3 lates (1 child)</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5 lates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97.3%</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4" y="1388825"/>
            <a:ext cx="5689600" cy="369332"/>
          </a:xfrm>
          <a:prstGeom prst="rect">
            <a:avLst/>
          </a:prstGeom>
          <a:noFill/>
        </p:spPr>
        <p:txBody>
          <a:bodyPr wrap="square" rtlCol="0">
            <a:spAutoFit/>
          </a:bodyPr>
          <a:lstStyle/>
          <a:p>
            <a:r>
              <a:rPr lang="en-GB" dirty="0"/>
              <a:t>This week’s attendance figures: </a:t>
            </a:r>
            <a:r>
              <a:rPr lang="en-GB" b="1" dirty="0">
                <a:solidFill>
                  <a:srgbClr val="00B050"/>
                </a:solidFill>
              </a:rPr>
              <a:t>96.3%</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1426327138"/>
              </p:ext>
            </p:extLst>
          </p:nvPr>
        </p:nvGraphicFramePr>
        <p:xfrm>
          <a:off x="2100802" y="2575121"/>
          <a:ext cx="6918036" cy="419898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STARTING 2 OCTOBER</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i="1" dirty="0"/>
                        <a:t>Netball</a:t>
                      </a:r>
                      <a:r>
                        <a:rPr lang="en-GB" sz="1200" i="1" dirty="0"/>
                        <a:t> (TBC – please complete survey by Monday </a:t>
                      </a:r>
                      <a:r>
                        <a:rPr lang="en-GB" sz="1200" i="1" dirty="0">
                          <a:hlinkClick r:id="rId4"/>
                        </a:rPr>
                        <a:t>https://forms.office.com/e/3xNn0Gtc2E</a:t>
                      </a:r>
                      <a:r>
                        <a:rPr lang="en-GB" sz="1200" i="1" dirty="0"/>
                        <a:t> ) </a:t>
                      </a:r>
                    </a:p>
                    <a:p>
                      <a:r>
                        <a:rPr lang="en-GB" sz="1200" i="1" dirty="0"/>
                        <a:t>3:30pm – 4:30pm</a:t>
                      </a:r>
                    </a:p>
                    <a:p>
                      <a:r>
                        <a:rPr lang="en-GB" sz="1200" i="1" dirty="0"/>
                        <a:t>Years 3-6</a:t>
                      </a:r>
                    </a:p>
                    <a:p>
                      <a:r>
                        <a:rPr lang="en-GB" sz="1200" i="1" dirty="0"/>
                        <a:t>Netball 4 All UK</a:t>
                      </a:r>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Tree>
    <p:extLst>
      <p:ext uri="{BB962C8B-B14F-4D97-AF65-F5344CB8AC3E}">
        <p14:creationId xmlns:p14="http://schemas.microsoft.com/office/powerpoint/2010/main" val="380233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8B17B-7F6E-4F57-B197-6676A27F76F8}"/>
              </a:ext>
            </a:extLst>
          </p:cNvPr>
          <p:cNvPicPr>
            <a:picLocks noChangeAspect="1"/>
          </p:cNvPicPr>
          <p:nvPr/>
        </p:nvPicPr>
        <p:blipFill>
          <a:blip r:embed="rId2"/>
          <a:stretch>
            <a:fillRect/>
          </a:stretch>
        </p:blipFill>
        <p:spPr>
          <a:xfrm>
            <a:off x="2676345" y="3098501"/>
            <a:ext cx="2611056" cy="3394374"/>
          </a:xfrm>
          <a:prstGeom prst="rect">
            <a:avLst/>
          </a:prstGeom>
        </p:spPr>
      </p:pic>
      <p:pic>
        <p:nvPicPr>
          <p:cNvPr id="5" name="Content Placeholder 4">
            <a:extLst>
              <a:ext uri="{FF2B5EF4-FFF2-40B4-BE49-F238E27FC236}">
                <a16:creationId xmlns:a16="http://schemas.microsoft.com/office/drawing/2014/main" id="{05FAC3DF-35BA-4FC6-B602-822C9D7B737A}"/>
              </a:ext>
            </a:extLst>
          </p:cNvPr>
          <p:cNvPicPr>
            <a:picLocks noGrp="1" noChangeAspect="1"/>
          </p:cNvPicPr>
          <p:nvPr>
            <p:ph idx="1"/>
          </p:nvPr>
        </p:nvPicPr>
        <p:blipFill>
          <a:blip r:embed="rId3"/>
          <a:stretch>
            <a:fillRect/>
          </a:stretch>
        </p:blipFill>
        <p:spPr>
          <a:xfrm>
            <a:off x="5799479" y="3110755"/>
            <a:ext cx="3390702" cy="3237623"/>
          </a:xfrm>
          <a:prstGeom prst="rect">
            <a:avLst/>
          </a:prstGeom>
        </p:spPr>
      </p:pic>
      <p:sp>
        <p:nvSpPr>
          <p:cNvPr id="6" name="Rectangle 5">
            <a:extLst>
              <a:ext uri="{FF2B5EF4-FFF2-40B4-BE49-F238E27FC236}">
                <a16:creationId xmlns:a16="http://schemas.microsoft.com/office/drawing/2014/main" id="{6391B388-0B11-48D2-AC9E-DFBDA6881F49}"/>
              </a:ext>
            </a:extLst>
          </p:cNvPr>
          <p:cNvSpPr/>
          <p:nvPr/>
        </p:nvSpPr>
        <p:spPr>
          <a:xfrm>
            <a:off x="838200" y="1796256"/>
            <a:ext cx="10587183" cy="1477328"/>
          </a:xfrm>
          <a:prstGeom prst="rect">
            <a:avLst/>
          </a:prstGeom>
        </p:spPr>
        <p:txBody>
          <a:bodyPr wrap="square">
            <a:spAutoFit/>
          </a:bodyPr>
          <a:lstStyle/>
          <a:p>
            <a:r>
              <a:rPr lang="en-GB" dirty="0">
                <a:solidFill>
                  <a:srgbClr val="000000"/>
                </a:solidFill>
                <a:latin typeface="Calibri" panose="020F0502020204030204" pitchFamily="34" charset="0"/>
              </a:rPr>
              <a:t>The Wonka Bar competition was a brilliant new initiative which really captured the children’s imaginations and linked with Roald Dahl day superbly.  A total of £180 was raised for CHASA. The whole thing was solely organised by Vicki Griffin and Lucy Triffitt – we are hugely grateful for their hard work and dedication to this project. We would also like to express our thanks to </a:t>
            </a:r>
            <a:r>
              <a:rPr lang="en-GB" dirty="0"/>
              <a:t>Tesco, Morrisons </a:t>
            </a:r>
            <a:r>
              <a:rPr lang="en-GB" dirty="0" err="1"/>
              <a:t>Boroughbridge</a:t>
            </a:r>
            <a:r>
              <a:rPr lang="en-GB" dirty="0"/>
              <a:t> and </a:t>
            </a:r>
            <a:r>
              <a:rPr lang="en-GB" dirty="0" err="1"/>
              <a:t>Towlers</a:t>
            </a:r>
            <a:r>
              <a:rPr lang="en-GB" dirty="0"/>
              <a:t> for donating chocolate bars.</a:t>
            </a:r>
          </a:p>
        </p:txBody>
      </p:sp>
      <p:pic>
        <p:nvPicPr>
          <p:cNvPr id="7" name="Picture 6">
            <a:extLst>
              <a:ext uri="{FF2B5EF4-FFF2-40B4-BE49-F238E27FC236}">
                <a16:creationId xmlns:a16="http://schemas.microsoft.com/office/drawing/2014/main" id="{B54DAE45-D399-481C-A9F4-B40D777FF80D}"/>
              </a:ext>
            </a:extLst>
          </p:cNvPr>
          <p:cNvPicPr/>
          <p:nvPr/>
        </p:nvPicPr>
        <p:blipFill>
          <a:blip r:embed="rId4">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1733902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9D2CD-9753-48D2-92B8-D5C5BD50F635}"/>
              </a:ext>
            </a:extLst>
          </p:cNvPr>
          <p:cNvSpPr>
            <a:spLocks noGrp="1"/>
          </p:cNvSpPr>
          <p:nvPr>
            <p:ph idx="1"/>
          </p:nvPr>
        </p:nvSpPr>
        <p:spPr>
          <a:xfrm>
            <a:off x="838200" y="1825625"/>
            <a:ext cx="6560127" cy="4026674"/>
          </a:xfrm>
        </p:spPr>
        <p:txBody>
          <a:bodyPr/>
          <a:lstStyle/>
          <a:p>
            <a:pPr marL="0" indent="0">
              <a:buNone/>
            </a:pPr>
            <a:r>
              <a:rPr lang="en-GB" dirty="0"/>
              <a:t>At the AGM last night we expressed our gratitude to our Chair, Jonathan who is stepping down after nearly 4 years in the role.</a:t>
            </a:r>
          </a:p>
          <a:p>
            <a:pPr marL="0" indent="0">
              <a:buNone/>
            </a:pPr>
            <a:r>
              <a:rPr lang="en-GB" dirty="0"/>
              <a:t>We are all hugely grateful for his energy, enthusiasm and support over the years. Luckily he is still staying on board in a newly created role as Lotteries and Raffles Manager! </a:t>
            </a:r>
          </a:p>
        </p:txBody>
      </p:sp>
      <p:pic>
        <p:nvPicPr>
          <p:cNvPr id="4" name="Picture 3">
            <a:extLst>
              <a:ext uri="{FF2B5EF4-FFF2-40B4-BE49-F238E27FC236}">
                <a16:creationId xmlns:a16="http://schemas.microsoft.com/office/drawing/2014/main" id="{28DDC5A4-A747-4FFE-A6BB-C1C37FBC4EDF}"/>
              </a:ext>
            </a:extLst>
          </p:cNvPr>
          <p:cNvPicPr>
            <a:picLocks noChangeAspect="1"/>
          </p:cNvPicPr>
          <p:nvPr/>
        </p:nvPicPr>
        <p:blipFill>
          <a:blip r:embed="rId2"/>
          <a:stretch>
            <a:fillRect/>
          </a:stretch>
        </p:blipFill>
        <p:spPr>
          <a:xfrm>
            <a:off x="7608007" y="1585118"/>
            <a:ext cx="4493939" cy="4267181"/>
          </a:xfrm>
          <a:prstGeom prst="rect">
            <a:avLst/>
          </a:prstGeom>
        </p:spPr>
      </p:pic>
      <p:pic>
        <p:nvPicPr>
          <p:cNvPr id="5" name="Picture 4">
            <a:extLst>
              <a:ext uri="{FF2B5EF4-FFF2-40B4-BE49-F238E27FC236}">
                <a16:creationId xmlns:a16="http://schemas.microsoft.com/office/drawing/2014/main" id="{30CB5662-5DC1-4FE5-9556-9715C2C7EE95}"/>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11382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71D05-09C9-47E5-ABF1-AC6819DA8B2E}"/>
              </a:ext>
            </a:extLst>
          </p:cNvPr>
          <p:cNvSpPr>
            <a:spLocks noGrp="1"/>
          </p:cNvSpPr>
          <p:nvPr>
            <p:ph idx="1"/>
          </p:nvPr>
        </p:nvSpPr>
        <p:spPr>
          <a:xfrm>
            <a:off x="748941" y="1960329"/>
            <a:ext cx="6985000" cy="3716193"/>
          </a:xfrm>
        </p:spPr>
        <p:txBody>
          <a:bodyPr>
            <a:normAutofit fontScale="85000" lnSpcReduction="20000"/>
          </a:bodyPr>
          <a:lstStyle/>
          <a:p>
            <a:pPr marL="0" indent="0">
              <a:buNone/>
            </a:pPr>
            <a:r>
              <a:rPr lang="en-GB" dirty="0"/>
              <a:t>We were thrilled to be able to present Mrs Jackson with a cheque for £6500 from last year’s fundraising efforts.  This will be used to provide updated IT equipment – laptops and iPads – for children from all classes across school to be able to use. </a:t>
            </a:r>
          </a:p>
          <a:p>
            <a:pPr marL="0" indent="0">
              <a:buNone/>
            </a:pPr>
            <a:r>
              <a:rPr lang="en-GB" dirty="0"/>
              <a:t>Mrs Jackson said “For a small school, we are so fortunate to have so many parents and carers willing to support and fundraise in so many creative ways. This money will make a direct difference to pupils of all ages. On behalf of the pupils, staff and governors, we are immensely grateful for everything you have done and continue to do to support making our school a brilliant place to learn and work. Thank you!”</a:t>
            </a:r>
          </a:p>
        </p:txBody>
      </p:sp>
      <p:pic>
        <p:nvPicPr>
          <p:cNvPr id="4" name="Picture 3">
            <a:extLst>
              <a:ext uri="{FF2B5EF4-FFF2-40B4-BE49-F238E27FC236}">
                <a16:creationId xmlns:a16="http://schemas.microsoft.com/office/drawing/2014/main" id="{B3D42ECA-42B0-48DA-8442-27BEA3752B61}"/>
              </a:ext>
            </a:extLst>
          </p:cNvPr>
          <p:cNvPicPr>
            <a:picLocks noChangeAspect="1"/>
          </p:cNvPicPr>
          <p:nvPr/>
        </p:nvPicPr>
        <p:blipFill>
          <a:blip r:embed="rId2"/>
          <a:stretch>
            <a:fillRect/>
          </a:stretch>
        </p:blipFill>
        <p:spPr>
          <a:xfrm>
            <a:off x="8049132" y="571878"/>
            <a:ext cx="3581759" cy="5104644"/>
          </a:xfrm>
          <a:prstGeom prst="rect">
            <a:avLst/>
          </a:prstGeom>
        </p:spPr>
      </p:pic>
      <p:pic>
        <p:nvPicPr>
          <p:cNvPr id="5" name="Picture 4">
            <a:extLst>
              <a:ext uri="{FF2B5EF4-FFF2-40B4-BE49-F238E27FC236}">
                <a16:creationId xmlns:a16="http://schemas.microsoft.com/office/drawing/2014/main" id="{662BD18A-8517-415C-B4AB-7DEA17F2D78E}"/>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111447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59301-1F04-4992-8DE6-BCAF1586C3E5}"/>
              </a:ext>
            </a:extLst>
          </p:cNvPr>
          <p:cNvSpPr>
            <a:spLocks noGrp="1"/>
          </p:cNvSpPr>
          <p:nvPr>
            <p:ph idx="1"/>
          </p:nvPr>
        </p:nvSpPr>
        <p:spPr/>
        <p:txBody>
          <a:bodyPr>
            <a:normAutofit lnSpcReduction="10000"/>
          </a:bodyPr>
          <a:lstStyle/>
          <a:p>
            <a:pPr marL="0" indent="0">
              <a:buNone/>
            </a:pPr>
            <a:r>
              <a:rPr lang="en-GB" dirty="0"/>
              <a:t>We are pleased to confirm that this year the CHASA core committee will be as follows: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In addition we have several other people on board supporting with various other aspects of CHASA including year group reps, uniform, tuck shop, communications, community links etc.  We are really lucky to have so many willing volunteers – thank you all!</a:t>
            </a:r>
          </a:p>
          <a:p>
            <a:pPr marL="0" indent="0">
              <a:buNone/>
            </a:pPr>
            <a:endParaRPr lang="en-GB" dirty="0"/>
          </a:p>
        </p:txBody>
      </p:sp>
      <p:pic>
        <p:nvPicPr>
          <p:cNvPr id="4" name="Picture 3">
            <a:extLst>
              <a:ext uri="{FF2B5EF4-FFF2-40B4-BE49-F238E27FC236}">
                <a16:creationId xmlns:a16="http://schemas.microsoft.com/office/drawing/2014/main" id="{D2223918-6A5E-4647-9B72-151D9CF3EC14}"/>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graphicFrame>
        <p:nvGraphicFramePr>
          <p:cNvPr id="5" name="Table 4">
            <a:extLst>
              <a:ext uri="{FF2B5EF4-FFF2-40B4-BE49-F238E27FC236}">
                <a16:creationId xmlns:a16="http://schemas.microsoft.com/office/drawing/2014/main" id="{6CD982BD-F68B-4284-84EA-37C52C783A7A}"/>
              </a:ext>
            </a:extLst>
          </p:cNvPr>
          <p:cNvGraphicFramePr>
            <a:graphicFrameLocks noGrp="1"/>
          </p:cNvGraphicFramePr>
          <p:nvPr>
            <p:extLst>
              <p:ext uri="{D42A27DB-BD31-4B8C-83A1-F6EECF244321}">
                <p14:modId xmlns:p14="http://schemas.microsoft.com/office/powerpoint/2010/main" val="2610071150"/>
              </p:ext>
            </p:extLst>
          </p:nvPr>
        </p:nvGraphicFramePr>
        <p:xfrm>
          <a:off x="1754909" y="2612375"/>
          <a:ext cx="8996217" cy="1854200"/>
        </p:xfrm>
        <a:graphic>
          <a:graphicData uri="http://schemas.openxmlformats.org/drawingml/2006/table">
            <a:tbl>
              <a:tblPr firstRow="1" bandRow="1">
                <a:tableStyleId>{5C22544A-7EE6-4342-B048-85BDC9FD1C3A}</a:tableStyleId>
              </a:tblPr>
              <a:tblGrid>
                <a:gridCol w="2998739">
                  <a:extLst>
                    <a:ext uri="{9D8B030D-6E8A-4147-A177-3AD203B41FA5}">
                      <a16:colId xmlns:a16="http://schemas.microsoft.com/office/drawing/2014/main" val="1660438502"/>
                    </a:ext>
                  </a:extLst>
                </a:gridCol>
                <a:gridCol w="1573261">
                  <a:extLst>
                    <a:ext uri="{9D8B030D-6E8A-4147-A177-3AD203B41FA5}">
                      <a16:colId xmlns:a16="http://schemas.microsoft.com/office/drawing/2014/main" val="1787967351"/>
                    </a:ext>
                  </a:extLst>
                </a:gridCol>
                <a:gridCol w="4424217">
                  <a:extLst>
                    <a:ext uri="{9D8B030D-6E8A-4147-A177-3AD203B41FA5}">
                      <a16:colId xmlns:a16="http://schemas.microsoft.com/office/drawing/2014/main" val="2148757557"/>
                    </a:ext>
                  </a:extLst>
                </a:gridCol>
              </a:tblGrid>
              <a:tr h="370840">
                <a:tc>
                  <a:txBody>
                    <a:bodyPr/>
                    <a:lstStyle/>
                    <a:p>
                      <a:r>
                        <a:rPr lang="en-GB" dirty="0"/>
                        <a:t>Name</a:t>
                      </a:r>
                    </a:p>
                  </a:txBody>
                  <a:tcPr/>
                </a:tc>
                <a:tc>
                  <a:txBody>
                    <a:bodyPr/>
                    <a:lstStyle/>
                    <a:p>
                      <a:r>
                        <a:rPr lang="en-GB" dirty="0"/>
                        <a:t>Role</a:t>
                      </a:r>
                    </a:p>
                  </a:txBody>
                  <a:tcPr/>
                </a:tc>
                <a:tc>
                  <a:txBody>
                    <a:bodyPr/>
                    <a:lstStyle/>
                    <a:p>
                      <a:r>
                        <a:rPr lang="en-GB" dirty="0"/>
                        <a:t>Contact Details</a:t>
                      </a:r>
                    </a:p>
                  </a:txBody>
                  <a:tcPr/>
                </a:tc>
                <a:extLst>
                  <a:ext uri="{0D108BD9-81ED-4DB2-BD59-A6C34878D82A}">
                    <a16:rowId xmlns:a16="http://schemas.microsoft.com/office/drawing/2014/main" val="2869329064"/>
                  </a:ext>
                </a:extLst>
              </a:tr>
              <a:tr h="370840">
                <a:tc>
                  <a:txBody>
                    <a:bodyPr/>
                    <a:lstStyle/>
                    <a:p>
                      <a:r>
                        <a:rPr lang="en-GB" dirty="0"/>
                        <a:t>Victoria Cain</a:t>
                      </a:r>
                    </a:p>
                  </a:txBody>
                  <a:tcPr/>
                </a:tc>
                <a:tc>
                  <a:txBody>
                    <a:bodyPr/>
                    <a:lstStyle/>
                    <a:p>
                      <a:r>
                        <a:rPr lang="en-GB" dirty="0"/>
                        <a:t>Chair</a:t>
                      </a:r>
                    </a:p>
                  </a:txBody>
                  <a:tcPr/>
                </a:tc>
                <a:tc>
                  <a:txBody>
                    <a:bodyPr/>
                    <a:lstStyle/>
                    <a:p>
                      <a:r>
                        <a:rPr lang="en-GB" dirty="0">
                          <a:hlinkClick r:id="rId3"/>
                        </a:rPr>
                        <a:t>chasa@crayke.n-yorks.sch.uk</a:t>
                      </a:r>
                      <a:r>
                        <a:rPr lang="en-GB" dirty="0"/>
                        <a:t> </a:t>
                      </a:r>
                    </a:p>
                  </a:txBody>
                  <a:tcPr/>
                </a:tc>
                <a:extLst>
                  <a:ext uri="{0D108BD9-81ED-4DB2-BD59-A6C34878D82A}">
                    <a16:rowId xmlns:a16="http://schemas.microsoft.com/office/drawing/2014/main" val="696700531"/>
                  </a:ext>
                </a:extLst>
              </a:tr>
              <a:tr h="370840">
                <a:tc>
                  <a:txBody>
                    <a:bodyPr/>
                    <a:lstStyle/>
                    <a:p>
                      <a:r>
                        <a:rPr lang="en-GB" dirty="0"/>
                        <a:t>Jade Bunker</a:t>
                      </a:r>
                    </a:p>
                  </a:txBody>
                  <a:tcPr/>
                </a:tc>
                <a:tc>
                  <a:txBody>
                    <a:bodyPr/>
                    <a:lstStyle/>
                    <a:p>
                      <a:r>
                        <a:rPr lang="en-GB" dirty="0"/>
                        <a:t>Vice Chair</a:t>
                      </a:r>
                    </a:p>
                  </a:txBody>
                  <a:tcPr/>
                </a:tc>
                <a:tc>
                  <a:txBody>
                    <a:bodyPr/>
                    <a:lstStyle/>
                    <a:p>
                      <a:r>
                        <a:rPr lang="en-GB" dirty="0">
                          <a:hlinkClick r:id="rId4"/>
                        </a:rPr>
                        <a:t>chasavicechair@crayke.n-yorks.sch.uk</a:t>
                      </a:r>
                      <a:r>
                        <a:rPr lang="en-GB" dirty="0"/>
                        <a:t> </a:t>
                      </a:r>
                    </a:p>
                  </a:txBody>
                  <a:tcPr/>
                </a:tc>
                <a:extLst>
                  <a:ext uri="{0D108BD9-81ED-4DB2-BD59-A6C34878D82A}">
                    <a16:rowId xmlns:a16="http://schemas.microsoft.com/office/drawing/2014/main" val="2499190363"/>
                  </a:ext>
                </a:extLst>
              </a:tr>
              <a:tr h="370840">
                <a:tc>
                  <a:txBody>
                    <a:bodyPr/>
                    <a:lstStyle/>
                    <a:p>
                      <a:r>
                        <a:rPr lang="en-GB" dirty="0"/>
                        <a:t>Rebecca Stubbins</a:t>
                      </a:r>
                    </a:p>
                  </a:txBody>
                  <a:tcPr/>
                </a:tc>
                <a:tc>
                  <a:txBody>
                    <a:bodyPr/>
                    <a:lstStyle/>
                    <a:p>
                      <a:r>
                        <a:rPr lang="en-GB" dirty="0"/>
                        <a:t>Secretary</a:t>
                      </a:r>
                    </a:p>
                  </a:txBody>
                  <a:tcPr/>
                </a:tc>
                <a:tc>
                  <a:txBody>
                    <a:bodyPr/>
                    <a:lstStyle/>
                    <a:p>
                      <a:r>
                        <a:rPr lang="en-GB" dirty="0">
                          <a:hlinkClick r:id="rId5"/>
                        </a:rPr>
                        <a:t>chasasecretary@crayke.n-yorks.sch.uk</a:t>
                      </a:r>
                      <a:r>
                        <a:rPr lang="en-GB" dirty="0"/>
                        <a:t> </a:t>
                      </a:r>
                    </a:p>
                  </a:txBody>
                  <a:tcPr/>
                </a:tc>
                <a:extLst>
                  <a:ext uri="{0D108BD9-81ED-4DB2-BD59-A6C34878D82A}">
                    <a16:rowId xmlns:a16="http://schemas.microsoft.com/office/drawing/2014/main" val="3213073940"/>
                  </a:ext>
                </a:extLst>
              </a:tr>
              <a:tr h="370840">
                <a:tc>
                  <a:txBody>
                    <a:bodyPr/>
                    <a:lstStyle/>
                    <a:p>
                      <a:r>
                        <a:rPr lang="en-GB" dirty="0"/>
                        <a:t>Tracey </a:t>
                      </a:r>
                      <a:r>
                        <a:rPr lang="en-GB" dirty="0" err="1"/>
                        <a:t>Swiers</a:t>
                      </a:r>
                      <a:endParaRPr lang="en-GB" dirty="0"/>
                    </a:p>
                  </a:txBody>
                  <a:tcPr/>
                </a:tc>
                <a:tc>
                  <a:txBody>
                    <a:bodyPr/>
                    <a:lstStyle/>
                    <a:p>
                      <a:r>
                        <a:rPr lang="en-GB" dirty="0"/>
                        <a:t>Treasurer</a:t>
                      </a:r>
                    </a:p>
                  </a:txBody>
                  <a:tcPr/>
                </a:tc>
                <a:tc>
                  <a:txBody>
                    <a:bodyPr/>
                    <a:lstStyle/>
                    <a:p>
                      <a:r>
                        <a:rPr lang="en-GB" dirty="0">
                          <a:hlinkClick r:id="rId6"/>
                        </a:rPr>
                        <a:t>chasatreasurer@crayke.n-yorks.sch.uk</a:t>
                      </a:r>
                      <a:r>
                        <a:rPr lang="en-GB" dirty="0"/>
                        <a:t> </a:t>
                      </a:r>
                    </a:p>
                  </a:txBody>
                  <a:tcPr/>
                </a:tc>
                <a:extLst>
                  <a:ext uri="{0D108BD9-81ED-4DB2-BD59-A6C34878D82A}">
                    <a16:rowId xmlns:a16="http://schemas.microsoft.com/office/drawing/2014/main" val="1759389558"/>
                  </a:ext>
                </a:extLst>
              </a:tr>
            </a:tbl>
          </a:graphicData>
        </a:graphic>
      </p:graphicFrame>
    </p:spTree>
    <p:extLst>
      <p:ext uri="{BB962C8B-B14F-4D97-AF65-F5344CB8AC3E}">
        <p14:creationId xmlns:p14="http://schemas.microsoft.com/office/powerpoint/2010/main" val="113734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6ECCD-71C4-405A-8961-46DA3ED2B778}"/>
              </a:ext>
            </a:extLst>
          </p:cNvPr>
          <p:cNvPicPr>
            <a:picLocks noChangeAspect="1"/>
          </p:cNvPicPr>
          <p:nvPr/>
        </p:nvPicPr>
        <p:blipFill>
          <a:blip r:embed="rId2"/>
          <a:stretch>
            <a:fillRect/>
          </a:stretch>
        </p:blipFill>
        <p:spPr>
          <a:xfrm>
            <a:off x="4863458" y="528420"/>
            <a:ext cx="4391378" cy="6161870"/>
          </a:xfrm>
          <a:prstGeom prst="rect">
            <a:avLst/>
          </a:prstGeom>
        </p:spPr>
      </p:pic>
      <p:pic>
        <p:nvPicPr>
          <p:cNvPr id="5" name="Picture 4">
            <a:extLst>
              <a:ext uri="{FF2B5EF4-FFF2-40B4-BE49-F238E27FC236}">
                <a16:creationId xmlns:a16="http://schemas.microsoft.com/office/drawing/2014/main" id="{D2EE27DE-0880-4FAE-B332-4B5B63F57F5C}"/>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6" name="TextBox 5">
            <a:extLst>
              <a:ext uri="{FF2B5EF4-FFF2-40B4-BE49-F238E27FC236}">
                <a16:creationId xmlns:a16="http://schemas.microsoft.com/office/drawing/2014/main" id="{136A7BEF-F43C-4350-9D65-E74A2202D98D}"/>
              </a:ext>
            </a:extLst>
          </p:cNvPr>
          <p:cNvSpPr txBox="1"/>
          <p:nvPr/>
        </p:nvSpPr>
        <p:spPr>
          <a:xfrm>
            <a:off x="838200" y="2290618"/>
            <a:ext cx="3632200" cy="2308324"/>
          </a:xfrm>
          <a:prstGeom prst="rect">
            <a:avLst/>
          </a:prstGeom>
          <a:noFill/>
        </p:spPr>
        <p:txBody>
          <a:bodyPr wrap="square" rtlCol="0">
            <a:spAutoFit/>
          </a:bodyPr>
          <a:lstStyle/>
          <a:p>
            <a:pPr fontAlgn="base"/>
            <a:r>
              <a:rPr lang="en-GB" dirty="0"/>
              <a:t>CHASA are running this month’s Crayke Village Market. </a:t>
            </a:r>
          </a:p>
          <a:p>
            <a:pPr fontAlgn="base"/>
            <a:r>
              <a:rPr lang="en-GB" b="1" dirty="0"/>
              <a:t>Save The Date: </a:t>
            </a:r>
            <a:r>
              <a:rPr lang="en-GB" dirty="0"/>
              <a:t>30/9/23 </a:t>
            </a:r>
          </a:p>
          <a:p>
            <a:pPr fontAlgn="base"/>
            <a:r>
              <a:rPr lang="en-GB" dirty="0"/>
              <a:t>10:30am - 1:30pm</a:t>
            </a:r>
          </a:p>
          <a:p>
            <a:pPr fontAlgn="base"/>
            <a:r>
              <a:rPr lang="en-GB" dirty="0"/>
              <a:t>Please come along and support CHASA - all proceeds from the Cafe go towards our AMAZING school. </a:t>
            </a:r>
          </a:p>
          <a:p>
            <a:pPr fontAlgn="base"/>
            <a:r>
              <a:rPr lang="en-GB" dirty="0"/>
              <a:t>Thank You - CHASA Team. </a:t>
            </a:r>
          </a:p>
        </p:txBody>
      </p:sp>
    </p:spTree>
    <p:extLst>
      <p:ext uri="{BB962C8B-B14F-4D97-AF65-F5344CB8AC3E}">
        <p14:creationId xmlns:p14="http://schemas.microsoft.com/office/powerpoint/2010/main" val="279865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fontScale="92500" lnSpcReduction="20000"/>
          </a:bodyPr>
          <a:lstStyle/>
          <a:p>
            <a:pPr marL="0" indent="0">
              <a:buNone/>
            </a:pPr>
            <a:r>
              <a:rPr lang="en-GB" sz="3300" b="1" dirty="0"/>
              <a:t>Save the Date!</a:t>
            </a:r>
          </a:p>
          <a:p>
            <a:pPr marL="0" indent="0">
              <a:buNone/>
            </a:pPr>
            <a:r>
              <a:rPr lang="en-GB" dirty="0"/>
              <a:t>Family Bingo </a:t>
            </a:r>
          </a:p>
          <a:p>
            <a:pPr marL="0" indent="0">
              <a:buNone/>
            </a:pPr>
            <a:r>
              <a:rPr lang="en-GB" dirty="0"/>
              <a:t>Saturday 21st October 2023</a:t>
            </a:r>
          </a:p>
          <a:p>
            <a:pPr marL="0" indent="0">
              <a:buNone/>
            </a:pPr>
            <a:r>
              <a:rPr lang="en-GB" dirty="0"/>
              <a:t>3-6pm </a:t>
            </a:r>
          </a:p>
          <a:p>
            <a:pPr marL="0" indent="0">
              <a:buNone/>
            </a:pPr>
            <a:r>
              <a:rPr lang="en-GB" dirty="0"/>
              <a:t>Crayke Sports Hall - hosted by CHASA. </a:t>
            </a:r>
          </a:p>
          <a:p>
            <a:pPr marL="0" indent="0">
              <a:buNone/>
            </a:pPr>
            <a:endParaRPr lang="en-GB" dirty="0"/>
          </a:p>
          <a:p>
            <a:pPr marL="0" indent="0">
              <a:buNone/>
            </a:pPr>
            <a:r>
              <a:rPr lang="en-GB" dirty="0"/>
              <a:t>All welcome, ticket details and more info to follow.</a:t>
            </a:r>
            <a:endParaRPr lang="en-GB" sz="3300" dirty="0"/>
          </a:p>
          <a:p>
            <a:pPr marL="0" indent="0">
              <a:buNone/>
            </a:pPr>
            <a:r>
              <a:rPr lang="en-GB" sz="3300" dirty="0"/>
              <a:t>    </a:t>
            </a:r>
          </a:p>
          <a:p>
            <a:pPr marL="0" indent="0">
              <a:buNone/>
            </a:pPr>
            <a:r>
              <a:rPr lang="en-GB" sz="3300" dirty="0"/>
              <a:t>The CHASA Team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2" name="Picture 1">
            <a:extLst>
              <a:ext uri="{FF2B5EF4-FFF2-40B4-BE49-F238E27FC236}">
                <a16:creationId xmlns:a16="http://schemas.microsoft.com/office/drawing/2014/main" id="{06603109-ECD7-46C7-BD61-1BE137FCD9BA}"/>
              </a:ext>
            </a:extLst>
          </p:cNvPr>
          <p:cNvPicPr>
            <a:picLocks noChangeAspect="1"/>
          </p:cNvPicPr>
          <p:nvPr/>
        </p:nvPicPr>
        <p:blipFill>
          <a:blip r:embed="rId3"/>
          <a:stretch>
            <a:fillRect/>
          </a:stretch>
        </p:blipFill>
        <p:spPr>
          <a:xfrm>
            <a:off x="8599000" y="4657573"/>
            <a:ext cx="2829320" cy="1552792"/>
          </a:xfrm>
          <a:prstGeom prst="rect">
            <a:avLst/>
          </a:prstGeom>
        </p:spPr>
      </p:pic>
    </p:spTree>
    <p:extLst>
      <p:ext uri="{BB962C8B-B14F-4D97-AF65-F5344CB8AC3E}">
        <p14:creationId xmlns:p14="http://schemas.microsoft.com/office/powerpoint/2010/main" val="2454046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EA192A-007A-41DC-8E25-E77666299236}"/>
              </a:ext>
            </a:extLst>
          </p:cNvPr>
          <p:cNvPicPr>
            <a:picLocks noChangeAspect="1"/>
          </p:cNvPicPr>
          <p:nvPr/>
        </p:nvPicPr>
        <p:blipFill>
          <a:blip r:embed="rId2"/>
          <a:stretch>
            <a:fillRect/>
          </a:stretch>
        </p:blipFill>
        <p:spPr>
          <a:xfrm>
            <a:off x="6861318" y="3597470"/>
            <a:ext cx="4784630" cy="3062163"/>
          </a:xfrm>
          <a:prstGeom prst="rect">
            <a:avLst/>
          </a:prstGeom>
        </p:spPr>
      </p:pic>
      <p:pic>
        <p:nvPicPr>
          <p:cNvPr id="5" name="Picture 4">
            <a:extLst>
              <a:ext uri="{FF2B5EF4-FFF2-40B4-BE49-F238E27FC236}">
                <a16:creationId xmlns:a16="http://schemas.microsoft.com/office/drawing/2014/main" id="{564F9BAE-04AE-4849-9FE6-975FBA43CE50}"/>
              </a:ext>
            </a:extLst>
          </p:cNvPr>
          <p:cNvPicPr>
            <a:picLocks noChangeAspect="1"/>
          </p:cNvPicPr>
          <p:nvPr/>
        </p:nvPicPr>
        <p:blipFill>
          <a:blip r:embed="rId3"/>
          <a:stretch>
            <a:fillRect/>
          </a:stretch>
        </p:blipFill>
        <p:spPr>
          <a:xfrm>
            <a:off x="1211132" y="655783"/>
            <a:ext cx="7111586" cy="3990144"/>
          </a:xfrm>
          <a:prstGeom prst="rect">
            <a:avLst/>
          </a:prstGeom>
        </p:spPr>
      </p:pic>
      <p:sp>
        <p:nvSpPr>
          <p:cNvPr id="6" name="Rectangle 5">
            <a:extLst>
              <a:ext uri="{FF2B5EF4-FFF2-40B4-BE49-F238E27FC236}">
                <a16:creationId xmlns:a16="http://schemas.microsoft.com/office/drawing/2014/main" id="{BFB1F7D1-82AA-491C-850F-51F0FE4EC820}"/>
              </a:ext>
            </a:extLst>
          </p:cNvPr>
          <p:cNvSpPr/>
          <p:nvPr/>
        </p:nvSpPr>
        <p:spPr>
          <a:xfrm>
            <a:off x="1211132" y="5128552"/>
            <a:ext cx="5013424" cy="369332"/>
          </a:xfrm>
          <a:prstGeom prst="rect">
            <a:avLst/>
          </a:prstGeom>
        </p:spPr>
        <p:txBody>
          <a:bodyPr wrap="none">
            <a:spAutoFit/>
          </a:bodyPr>
          <a:lstStyle/>
          <a:p>
            <a:r>
              <a:rPr lang="en-GB" dirty="0"/>
              <a:t>https://www.youtube.com/watch?v=-CUn_80wfSM</a:t>
            </a:r>
          </a:p>
        </p:txBody>
      </p:sp>
    </p:spTree>
    <p:extLst>
      <p:ext uri="{BB962C8B-B14F-4D97-AF65-F5344CB8AC3E}">
        <p14:creationId xmlns:p14="http://schemas.microsoft.com/office/powerpoint/2010/main" val="278646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B64A4-E0A9-4E7D-875E-33804EEC5B1C}"/>
              </a:ext>
            </a:extLst>
          </p:cNvPr>
          <p:cNvPicPr>
            <a:picLocks noChangeAspect="1"/>
          </p:cNvPicPr>
          <p:nvPr/>
        </p:nvPicPr>
        <p:blipFill>
          <a:blip r:embed="rId2"/>
          <a:stretch>
            <a:fillRect/>
          </a:stretch>
        </p:blipFill>
        <p:spPr>
          <a:xfrm>
            <a:off x="967409" y="2285142"/>
            <a:ext cx="4601217" cy="3400900"/>
          </a:xfrm>
          <a:prstGeom prst="rect">
            <a:avLst/>
          </a:prstGeom>
        </p:spPr>
      </p:pic>
      <p:pic>
        <p:nvPicPr>
          <p:cNvPr id="5" name="Content Placeholder 4">
            <a:extLst>
              <a:ext uri="{FF2B5EF4-FFF2-40B4-BE49-F238E27FC236}">
                <a16:creationId xmlns:a16="http://schemas.microsoft.com/office/drawing/2014/main" id="{EF551D9C-A92A-42B7-AF76-92524D46A0F0}"/>
              </a:ext>
            </a:extLst>
          </p:cNvPr>
          <p:cNvPicPr>
            <a:picLocks noGrp="1" noChangeAspect="1"/>
          </p:cNvPicPr>
          <p:nvPr>
            <p:ph idx="1"/>
          </p:nvPr>
        </p:nvPicPr>
        <p:blipFill>
          <a:blip r:embed="rId3"/>
          <a:stretch>
            <a:fillRect/>
          </a:stretch>
        </p:blipFill>
        <p:spPr>
          <a:xfrm>
            <a:off x="6234024" y="740894"/>
            <a:ext cx="4601217" cy="3554544"/>
          </a:xfrm>
          <a:prstGeom prst="rect">
            <a:avLst/>
          </a:prstGeom>
        </p:spPr>
      </p:pic>
    </p:spTree>
    <p:extLst>
      <p:ext uri="{BB962C8B-B14F-4D97-AF65-F5344CB8AC3E}">
        <p14:creationId xmlns:p14="http://schemas.microsoft.com/office/powerpoint/2010/main" val="121410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1DA6-D769-48BE-A3A7-2CCFC93E3061}"/>
              </a:ext>
            </a:extLst>
          </p:cNvPr>
          <p:cNvSpPr>
            <a:spLocks noGrp="1"/>
          </p:cNvSpPr>
          <p:nvPr>
            <p:ph type="title"/>
          </p:nvPr>
        </p:nvSpPr>
        <p:spPr/>
        <p:txBody>
          <a:bodyPr/>
          <a:lstStyle/>
          <a:p>
            <a:r>
              <a:rPr lang="en-GB" b="1" dirty="0">
                <a:solidFill>
                  <a:schemeClr val="accent1"/>
                </a:solidFill>
              </a:rPr>
              <a:t>Crayke Village Produce Show</a:t>
            </a:r>
          </a:p>
        </p:txBody>
      </p:sp>
      <p:sp>
        <p:nvSpPr>
          <p:cNvPr id="7" name="Rectangle 6">
            <a:extLst>
              <a:ext uri="{FF2B5EF4-FFF2-40B4-BE49-F238E27FC236}">
                <a16:creationId xmlns:a16="http://schemas.microsoft.com/office/drawing/2014/main" id="{52F744FF-9577-49E6-87E6-D50F52878F06}"/>
              </a:ext>
            </a:extLst>
          </p:cNvPr>
          <p:cNvSpPr/>
          <p:nvPr/>
        </p:nvSpPr>
        <p:spPr>
          <a:xfrm>
            <a:off x="838200" y="1599813"/>
            <a:ext cx="10515599" cy="365837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annual village produce show took place last Saturday with some amazing entries from The Dawson’s and Joshua Jefferson.  Mabel and Joshua created cucumber tortoises and Sylvie painted a spectacular tortoise. Sheldon, Theo and Tiny Tim were delighted to see the photos. Pippa produced an amazing ring-tailed lemur painting. Next year we will hopefully be able to enter our school eggs.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Well done to everyone who entered.</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DF5A79B-2A65-4321-B16A-70F8B7782B5C}"/>
              </a:ext>
            </a:extLst>
          </p:cNvPr>
          <p:cNvPicPr>
            <a:picLocks noChangeAspect="1"/>
          </p:cNvPicPr>
          <p:nvPr/>
        </p:nvPicPr>
        <p:blipFill>
          <a:blip r:embed="rId2"/>
          <a:stretch>
            <a:fillRect/>
          </a:stretch>
        </p:blipFill>
        <p:spPr>
          <a:xfrm>
            <a:off x="1853636" y="3981844"/>
            <a:ext cx="8078327" cy="1952898"/>
          </a:xfrm>
          <a:prstGeom prst="rect">
            <a:avLst/>
          </a:prstGeom>
        </p:spPr>
      </p:pic>
    </p:spTree>
    <p:extLst>
      <p:ext uri="{BB962C8B-B14F-4D97-AF65-F5344CB8AC3E}">
        <p14:creationId xmlns:p14="http://schemas.microsoft.com/office/powerpoint/2010/main" val="225012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EA71DB-ACF3-43AA-9FE9-50E8FBFD4D64}"/>
              </a:ext>
            </a:extLst>
          </p:cNvPr>
          <p:cNvPicPr>
            <a:picLocks noChangeAspect="1"/>
          </p:cNvPicPr>
          <p:nvPr/>
        </p:nvPicPr>
        <p:blipFill>
          <a:blip r:embed="rId2"/>
          <a:stretch>
            <a:fillRect/>
          </a:stretch>
        </p:blipFill>
        <p:spPr>
          <a:xfrm>
            <a:off x="628910" y="322989"/>
            <a:ext cx="1672507" cy="1799426"/>
          </a:xfrm>
          <a:prstGeom prst="rect">
            <a:avLst/>
          </a:prstGeom>
        </p:spPr>
      </p:pic>
      <p:sp>
        <p:nvSpPr>
          <p:cNvPr id="4" name="Title 1">
            <a:extLst>
              <a:ext uri="{FF2B5EF4-FFF2-40B4-BE49-F238E27FC236}">
                <a16:creationId xmlns:a16="http://schemas.microsoft.com/office/drawing/2014/main" id="{60BA5D19-CBE4-45AA-9B14-B74264073F08}"/>
              </a:ext>
            </a:extLst>
          </p:cNvPr>
          <p:cNvSpPr>
            <a:spLocks noGrp="1"/>
          </p:cNvSpPr>
          <p:nvPr>
            <p:ph type="title"/>
          </p:nvPr>
        </p:nvSpPr>
        <p:spPr>
          <a:xfrm>
            <a:off x="2549554" y="390292"/>
            <a:ext cx="10515600" cy="1325563"/>
          </a:xfrm>
        </p:spPr>
        <p:txBody>
          <a:bodyPr/>
          <a:lstStyle/>
          <a:p>
            <a:r>
              <a:rPr lang="en-GB" b="1" dirty="0">
                <a:solidFill>
                  <a:schemeClr val="accent1"/>
                </a:solidFill>
                <a:latin typeface="Segoe  "/>
              </a:rPr>
              <a:t>Tiddlywinks OOSC Crayke</a:t>
            </a:r>
          </a:p>
        </p:txBody>
      </p:sp>
      <p:sp>
        <p:nvSpPr>
          <p:cNvPr id="3" name="TextBox 2">
            <a:extLst>
              <a:ext uri="{FF2B5EF4-FFF2-40B4-BE49-F238E27FC236}">
                <a16:creationId xmlns:a16="http://schemas.microsoft.com/office/drawing/2014/main" id="{116FB74F-0D27-4232-A388-BAFD92E80ABC}"/>
              </a:ext>
            </a:extLst>
          </p:cNvPr>
          <p:cNvSpPr txBox="1"/>
          <p:nvPr/>
        </p:nvSpPr>
        <p:spPr>
          <a:xfrm>
            <a:off x="950140" y="2605457"/>
            <a:ext cx="9316279" cy="1477328"/>
          </a:xfrm>
          <a:prstGeom prst="rect">
            <a:avLst/>
          </a:prstGeom>
          <a:noFill/>
        </p:spPr>
        <p:txBody>
          <a:bodyPr wrap="square" rtlCol="0">
            <a:spAutoFit/>
          </a:bodyPr>
          <a:lstStyle/>
          <a:p>
            <a:r>
              <a:rPr lang="en-GB" dirty="0">
                <a:latin typeface="Segoe  "/>
              </a:rPr>
              <a:t>If any parents/carers would like to get in touch with us following Tuesday’s Open Afternoon session, please contact us on:</a:t>
            </a:r>
          </a:p>
          <a:p>
            <a:endParaRPr lang="en-GB" dirty="0">
              <a:latin typeface="Segoe  "/>
            </a:endParaRPr>
          </a:p>
          <a:p>
            <a:r>
              <a:rPr lang="en-GB" dirty="0">
                <a:latin typeface="Segoe  "/>
              </a:rPr>
              <a:t>T: 07796 350623</a:t>
            </a:r>
          </a:p>
          <a:p>
            <a:r>
              <a:rPr lang="en-GB" dirty="0">
                <a:latin typeface="Segoe  "/>
              </a:rPr>
              <a:t>E: </a:t>
            </a:r>
            <a:r>
              <a:rPr lang="en-GB" dirty="0">
                <a:latin typeface="Segoe  "/>
                <a:hlinkClick r:id="rId3"/>
              </a:rPr>
              <a:t>crayke@tiddlywinks-childcare.co.uk</a:t>
            </a:r>
            <a:endParaRPr lang="en-GB" dirty="0">
              <a:latin typeface="Segoe  "/>
            </a:endParaRPr>
          </a:p>
        </p:txBody>
      </p:sp>
    </p:spTree>
    <p:extLst>
      <p:ext uri="{BB962C8B-B14F-4D97-AF65-F5344CB8AC3E}">
        <p14:creationId xmlns:p14="http://schemas.microsoft.com/office/powerpoint/2010/main" val="302697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F0038D-0AED-4C48-8638-664E66067D8F}"/>
              </a:ext>
            </a:extLst>
          </p:cNvPr>
          <p:cNvPicPr>
            <a:picLocks noGrp="1" noChangeAspect="1"/>
          </p:cNvPicPr>
          <p:nvPr>
            <p:ph idx="1"/>
          </p:nvPr>
        </p:nvPicPr>
        <p:blipFill>
          <a:blip r:embed="rId2"/>
          <a:stretch>
            <a:fillRect/>
          </a:stretch>
        </p:blipFill>
        <p:spPr>
          <a:xfrm>
            <a:off x="6262711" y="3052436"/>
            <a:ext cx="5408934" cy="3308039"/>
          </a:xfrm>
          <a:prstGeom prst="rect">
            <a:avLst/>
          </a:prstGeom>
        </p:spPr>
      </p:pic>
      <p:pic>
        <p:nvPicPr>
          <p:cNvPr id="4" name="Picture 3">
            <a:extLst>
              <a:ext uri="{FF2B5EF4-FFF2-40B4-BE49-F238E27FC236}">
                <a16:creationId xmlns:a16="http://schemas.microsoft.com/office/drawing/2014/main" id="{6070E490-2E40-4BA5-A2AF-F29E8A2368F3}"/>
              </a:ext>
            </a:extLst>
          </p:cNvPr>
          <p:cNvPicPr>
            <a:picLocks noChangeAspect="1"/>
          </p:cNvPicPr>
          <p:nvPr/>
        </p:nvPicPr>
        <p:blipFill>
          <a:blip r:embed="rId3"/>
          <a:stretch>
            <a:fillRect/>
          </a:stretch>
        </p:blipFill>
        <p:spPr>
          <a:xfrm>
            <a:off x="762104" y="574520"/>
            <a:ext cx="5333896" cy="3594084"/>
          </a:xfrm>
          <a:prstGeom prst="rect">
            <a:avLst/>
          </a:prstGeom>
        </p:spPr>
      </p:pic>
    </p:spTree>
    <p:extLst>
      <p:ext uri="{BB962C8B-B14F-4D97-AF65-F5344CB8AC3E}">
        <p14:creationId xmlns:p14="http://schemas.microsoft.com/office/powerpoint/2010/main" val="61419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602D03-2C89-4BCC-89B1-83E00B1A8FB0}"/>
              </a:ext>
            </a:extLst>
          </p:cNvPr>
          <p:cNvPicPr>
            <a:picLocks noChangeAspect="1"/>
          </p:cNvPicPr>
          <p:nvPr/>
        </p:nvPicPr>
        <p:blipFill>
          <a:blip r:embed="rId2"/>
          <a:stretch>
            <a:fillRect/>
          </a:stretch>
        </p:blipFill>
        <p:spPr>
          <a:xfrm>
            <a:off x="2496849" y="1278569"/>
            <a:ext cx="6827242" cy="4300861"/>
          </a:xfrm>
          <a:prstGeom prst="rect">
            <a:avLst/>
          </a:prstGeom>
        </p:spPr>
      </p:pic>
    </p:spTree>
    <p:extLst>
      <p:ext uri="{BB962C8B-B14F-4D97-AF65-F5344CB8AC3E}">
        <p14:creationId xmlns:p14="http://schemas.microsoft.com/office/powerpoint/2010/main" val="153099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E516-A921-4C46-B2F2-0D4B95FDF512}"/>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graphicFrame>
        <p:nvGraphicFramePr>
          <p:cNvPr id="6" name="Table 5">
            <a:extLst>
              <a:ext uri="{FF2B5EF4-FFF2-40B4-BE49-F238E27FC236}">
                <a16:creationId xmlns:a16="http://schemas.microsoft.com/office/drawing/2014/main" id="{A2E3181F-14D0-4679-8EAC-3048E8ECE8B2}"/>
              </a:ext>
            </a:extLst>
          </p:cNvPr>
          <p:cNvGraphicFramePr>
            <a:graphicFrameLocks noGrp="1"/>
          </p:cNvGraphicFramePr>
          <p:nvPr>
            <p:extLst>
              <p:ext uri="{D42A27DB-BD31-4B8C-83A1-F6EECF244321}">
                <p14:modId xmlns:p14="http://schemas.microsoft.com/office/powerpoint/2010/main" val="3133594173"/>
              </p:ext>
            </p:extLst>
          </p:nvPr>
        </p:nvGraphicFramePr>
        <p:xfrm>
          <a:off x="1665357" y="2200592"/>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6323840"/>
                    </a:ext>
                  </a:extLst>
                </a:gridCol>
                <a:gridCol w="4064000">
                  <a:extLst>
                    <a:ext uri="{9D8B030D-6E8A-4147-A177-3AD203B41FA5}">
                      <a16:colId xmlns:a16="http://schemas.microsoft.com/office/drawing/2014/main" val="1017755303"/>
                    </a:ext>
                  </a:extLst>
                </a:gridCol>
              </a:tblGrid>
              <a:tr h="370840">
                <a:tc>
                  <a:txBody>
                    <a:bodyPr/>
                    <a:lstStyle/>
                    <a:p>
                      <a:r>
                        <a:rPr lang="en-GB" dirty="0"/>
                        <a:t>Year Group</a:t>
                      </a:r>
                    </a:p>
                  </a:txBody>
                  <a:tcPr/>
                </a:tc>
                <a:tc>
                  <a:txBody>
                    <a:bodyPr/>
                    <a:lstStyle/>
                    <a:p>
                      <a:r>
                        <a:rPr lang="en-GB" dirty="0"/>
                        <a:t>Representatives</a:t>
                      </a:r>
                    </a:p>
                  </a:txBody>
                  <a:tcPr/>
                </a:tc>
                <a:extLst>
                  <a:ext uri="{0D108BD9-81ED-4DB2-BD59-A6C34878D82A}">
                    <a16:rowId xmlns:a16="http://schemas.microsoft.com/office/drawing/2014/main" val="229214021"/>
                  </a:ext>
                </a:extLst>
              </a:tr>
              <a:tr h="370840">
                <a:tc>
                  <a:txBody>
                    <a:bodyPr/>
                    <a:lstStyle/>
                    <a:p>
                      <a:r>
                        <a:rPr lang="en-GB" dirty="0"/>
                        <a:t>Reception – represented by Y5</a:t>
                      </a:r>
                    </a:p>
                  </a:txBody>
                  <a:tcPr/>
                </a:tc>
                <a:tc>
                  <a:txBody>
                    <a:bodyPr/>
                    <a:lstStyle/>
                    <a:p>
                      <a:r>
                        <a:rPr lang="en-GB" dirty="0" err="1"/>
                        <a:t>Joah</a:t>
                      </a:r>
                      <a:endParaRPr lang="en-GB" dirty="0"/>
                    </a:p>
                  </a:txBody>
                  <a:tcPr/>
                </a:tc>
                <a:extLst>
                  <a:ext uri="{0D108BD9-81ED-4DB2-BD59-A6C34878D82A}">
                    <a16:rowId xmlns:a16="http://schemas.microsoft.com/office/drawing/2014/main" val="1582723999"/>
                  </a:ext>
                </a:extLst>
              </a:tr>
              <a:tr h="370840">
                <a:tc>
                  <a:txBody>
                    <a:bodyPr/>
                    <a:lstStyle/>
                    <a:p>
                      <a:r>
                        <a:rPr lang="en-GB" dirty="0"/>
                        <a:t>Year 1</a:t>
                      </a:r>
                    </a:p>
                  </a:txBody>
                  <a:tcPr/>
                </a:tc>
                <a:tc>
                  <a:txBody>
                    <a:bodyPr/>
                    <a:lstStyle/>
                    <a:p>
                      <a:r>
                        <a:rPr lang="en-GB" dirty="0"/>
                        <a:t>Pippa and Constance</a:t>
                      </a:r>
                    </a:p>
                  </a:txBody>
                  <a:tcPr/>
                </a:tc>
                <a:extLst>
                  <a:ext uri="{0D108BD9-81ED-4DB2-BD59-A6C34878D82A}">
                    <a16:rowId xmlns:a16="http://schemas.microsoft.com/office/drawing/2014/main" val="4177916717"/>
                  </a:ext>
                </a:extLst>
              </a:tr>
              <a:tr h="370840">
                <a:tc>
                  <a:txBody>
                    <a:bodyPr/>
                    <a:lstStyle/>
                    <a:p>
                      <a:r>
                        <a:rPr lang="en-GB" dirty="0"/>
                        <a:t>Year 2</a:t>
                      </a:r>
                    </a:p>
                  </a:txBody>
                  <a:tcPr/>
                </a:tc>
                <a:tc>
                  <a:txBody>
                    <a:bodyPr/>
                    <a:lstStyle/>
                    <a:p>
                      <a:r>
                        <a:rPr lang="en-GB" dirty="0"/>
                        <a:t>Gem and Isla</a:t>
                      </a:r>
                    </a:p>
                  </a:txBody>
                  <a:tcPr/>
                </a:tc>
                <a:extLst>
                  <a:ext uri="{0D108BD9-81ED-4DB2-BD59-A6C34878D82A}">
                    <a16:rowId xmlns:a16="http://schemas.microsoft.com/office/drawing/2014/main" val="4243323655"/>
                  </a:ext>
                </a:extLst>
              </a:tr>
              <a:tr h="370840">
                <a:tc>
                  <a:txBody>
                    <a:bodyPr/>
                    <a:lstStyle/>
                    <a:p>
                      <a:r>
                        <a:rPr lang="en-GB" dirty="0"/>
                        <a:t>Year 3</a:t>
                      </a:r>
                    </a:p>
                  </a:txBody>
                  <a:tcPr/>
                </a:tc>
                <a:tc>
                  <a:txBody>
                    <a:bodyPr/>
                    <a:lstStyle/>
                    <a:p>
                      <a:r>
                        <a:rPr lang="en-GB" dirty="0"/>
                        <a:t>India and Eva</a:t>
                      </a:r>
                    </a:p>
                  </a:txBody>
                  <a:tcPr/>
                </a:tc>
                <a:extLst>
                  <a:ext uri="{0D108BD9-81ED-4DB2-BD59-A6C34878D82A}">
                    <a16:rowId xmlns:a16="http://schemas.microsoft.com/office/drawing/2014/main" val="3866773097"/>
                  </a:ext>
                </a:extLst>
              </a:tr>
              <a:tr h="370840">
                <a:tc>
                  <a:txBody>
                    <a:bodyPr/>
                    <a:lstStyle/>
                    <a:p>
                      <a:r>
                        <a:rPr lang="en-GB" dirty="0"/>
                        <a:t>Year 4</a:t>
                      </a:r>
                    </a:p>
                  </a:txBody>
                  <a:tcPr/>
                </a:tc>
                <a:tc>
                  <a:txBody>
                    <a:bodyPr/>
                    <a:lstStyle/>
                    <a:p>
                      <a:r>
                        <a:rPr lang="en-GB" dirty="0"/>
                        <a:t>Isla and Dexter</a:t>
                      </a:r>
                    </a:p>
                  </a:txBody>
                  <a:tcPr/>
                </a:tc>
                <a:extLst>
                  <a:ext uri="{0D108BD9-81ED-4DB2-BD59-A6C34878D82A}">
                    <a16:rowId xmlns:a16="http://schemas.microsoft.com/office/drawing/2014/main" val="3391821177"/>
                  </a:ext>
                </a:extLst>
              </a:tr>
              <a:tr h="370840">
                <a:tc>
                  <a:txBody>
                    <a:bodyPr/>
                    <a:lstStyle/>
                    <a:p>
                      <a:r>
                        <a:rPr lang="en-GB" dirty="0"/>
                        <a:t>Year 5</a:t>
                      </a:r>
                    </a:p>
                  </a:txBody>
                  <a:tcPr/>
                </a:tc>
                <a:tc>
                  <a:txBody>
                    <a:bodyPr/>
                    <a:lstStyle/>
                    <a:p>
                      <a:r>
                        <a:rPr lang="en-GB" dirty="0"/>
                        <a:t>Felicity and </a:t>
                      </a:r>
                      <a:r>
                        <a:rPr lang="en-GB" dirty="0" err="1"/>
                        <a:t>Zhdan</a:t>
                      </a:r>
                      <a:endParaRPr lang="en-GB" dirty="0"/>
                    </a:p>
                  </a:txBody>
                  <a:tcPr/>
                </a:tc>
                <a:extLst>
                  <a:ext uri="{0D108BD9-81ED-4DB2-BD59-A6C34878D82A}">
                    <a16:rowId xmlns:a16="http://schemas.microsoft.com/office/drawing/2014/main" val="570162199"/>
                  </a:ext>
                </a:extLst>
              </a:tr>
              <a:tr h="370840">
                <a:tc>
                  <a:txBody>
                    <a:bodyPr/>
                    <a:lstStyle/>
                    <a:p>
                      <a:r>
                        <a:rPr lang="en-GB" dirty="0"/>
                        <a:t>Year 6</a:t>
                      </a:r>
                    </a:p>
                  </a:txBody>
                  <a:tcPr/>
                </a:tc>
                <a:tc>
                  <a:txBody>
                    <a:bodyPr/>
                    <a:lstStyle/>
                    <a:p>
                      <a:r>
                        <a:rPr lang="en-GB" dirty="0"/>
                        <a:t>Toby and Sienna</a:t>
                      </a:r>
                    </a:p>
                  </a:txBody>
                  <a:tcPr/>
                </a:tc>
                <a:extLst>
                  <a:ext uri="{0D108BD9-81ED-4DB2-BD59-A6C34878D82A}">
                    <a16:rowId xmlns:a16="http://schemas.microsoft.com/office/drawing/2014/main" val="1506238031"/>
                  </a:ext>
                </a:extLst>
              </a:tr>
            </a:tbl>
          </a:graphicData>
        </a:graphic>
      </p:graphicFrame>
      <p:sp>
        <p:nvSpPr>
          <p:cNvPr id="7" name="TextBox 6">
            <a:extLst>
              <a:ext uri="{FF2B5EF4-FFF2-40B4-BE49-F238E27FC236}">
                <a16:creationId xmlns:a16="http://schemas.microsoft.com/office/drawing/2014/main" id="{F8B991A9-64CB-4669-B27A-2E4CE34C0F5A}"/>
              </a:ext>
            </a:extLst>
          </p:cNvPr>
          <p:cNvSpPr txBox="1"/>
          <p:nvPr/>
        </p:nvSpPr>
        <p:spPr>
          <a:xfrm>
            <a:off x="980661" y="1690688"/>
            <a:ext cx="8812696" cy="369332"/>
          </a:xfrm>
          <a:prstGeom prst="rect">
            <a:avLst/>
          </a:prstGeom>
          <a:noFill/>
        </p:spPr>
        <p:txBody>
          <a:bodyPr wrap="square" rtlCol="0">
            <a:spAutoFit/>
          </a:bodyPr>
          <a:lstStyle/>
          <a:p>
            <a:r>
              <a:rPr lang="en-GB" dirty="0"/>
              <a:t>We are delighted to announce that this year’s School Council representatives are….</a:t>
            </a:r>
          </a:p>
        </p:txBody>
      </p:sp>
      <p:sp>
        <p:nvSpPr>
          <p:cNvPr id="3" name="TextBox 2">
            <a:extLst>
              <a:ext uri="{FF2B5EF4-FFF2-40B4-BE49-F238E27FC236}">
                <a16:creationId xmlns:a16="http://schemas.microsoft.com/office/drawing/2014/main" id="{F42F6CAA-1931-4768-92DC-1EA77F23242E}"/>
              </a:ext>
            </a:extLst>
          </p:cNvPr>
          <p:cNvSpPr txBox="1"/>
          <p:nvPr/>
        </p:nvSpPr>
        <p:spPr>
          <a:xfrm>
            <a:off x="1099930" y="5367130"/>
            <a:ext cx="9130748" cy="369332"/>
          </a:xfrm>
          <a:prstGeom prst="rect">
            <a:avLst/>
          </a:prstGeom>
          <a:noFill/>
        </p:spPr>
        <p:txBody>
          <a:bodyPr wrap="square" rtlCol="0">
            <a:spAutoFit/>
          </a:bodyPr>
          <a:lstStyle/>
          <a:p>
            <a:r>
              <a:rPr lang="en-GB" dirty="0"/>
              <a:t>The representatives were voted by their peers and I’m sure they’ll do us proud!</a:t>
            </a:r>
          </a:p>
        </p:txBody>
      </p:sp>
      <p:sp>
        <p:nvSpPr>
          <p:cNvPr id="4" name="Rectangle 3">
            <a:extLst>
              <a:ext uri="{FF2B5EF4-FFF2-40B4-BE49-F238E27FC236}">
                <a16:creationId xmlns:a16="http://schemas.microsoft.com/office/drawing/2014/main" id="{ED9FDA32-B41F-45CE-BB63-E75AB4391EF4}"/>
              </a:ext>
            </a:extLst>
          </p:cNvPr>
          <p:cNvSpPr/>
          <p:nvPr/>
        </p:nvSpPr>
        <p:spPr>
          <a:xfrm>
            <a:off x="810443" y="1251070"/>
            <a:ext cx="2347117" cy="523220"/>
          </a:xfrm>
          <a:prstGeom prst="rect">
            <a:avLst/>
          </a:prstGeom>
        </p:spPr>
        <p:txBody>
          <a:bodyPr wrap="none">
            <a:spAutoFit/>
          </a:bodyPr>
          <a:lstStyle/>
          <a:p>
            <a:r>
              <a:rPr lang="en-GB" sz="2800" b="1" dirty="0">
                <a:solidFill>
                  <a:schemeClr val="accent1"/>
                </a:solidFill>
              </a:rPr>
              <a:t>School Council</a:t>
            </a:r>
          </a:p>
        </p:txBody>
      </p:sp>
    </p:spTree>
    <p:extLst>
      <p:ext uri="{BB962C8B-B14F-4D97-AF65-F5344CB8AC3E}">
        <p14:creationId xmlns:p14="http://schemas.microsoft.com/office/powerpoint/2010/main" val="247377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6021-FE7A-47EE-9F48-C6824C943A2A}"/>
              </a:ext>
            </a:extLst>
          </p:cNvPr>
          <p:cNvSpPr>
            <a:spLocks noGrp="1"/>
          </p:cNvSpPr>
          <p:nvPr>
            <p:ph type="title"/>
          </p:nvPr>
        </p:nvSpPr>
        <p:spPr>
          <a:xfrm>
            <a:off x="838200" y="365126"/>
            <a:ext cx="10515600" cy="792556"/>
          </a:xfrm>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0AC30498-B0F2-4CA5-8D80-F81038CEDBA7}"/>
              </a:ext>
            </a:extLst>
          </p:cNvPr>
          <p:cNvSpPr>
            <a:spLocks noGrp="1"/>
          </p:cNvSpPr>
          <p:nvPr>
            <p:ph idx="1"/>
          </p:nvPr>
        </p:nvSpPr>
        <p:spPr>
          <a:xfrm>
            <a:off x="838200" y="1157682"/>
            <a:ext cx="10515600" cy="5125672"/>
          </a:xfrm>
        </p:spPr>
        <p:txBody>
          <a:bodyPr>
            <a:normAutofit/>
          </a:bodyPr>
          <a:lstStyle/>
          <a:p>
            <a:pPr marL="0" indent="0">
              <a:buNone/>
            </a:pPr>
            <a:r>
              <a:rPr lang="en-GB" dirty="0">
                <a:solidFill>
                  <a:schemeClr val="accent1"/>
                </a:solidFill>
              </a:rPr>
              <a:t>Open Afternoon</a:t>
            </a:r>
          </a:p>
          <a:p>
            <a:pPr marL="0" indent="0">
              <a:buNone/>
            </a:pPr>
            <a:r>
              <a:rPr lang="en-GB" dirty="0"/>
              <a:t>It was wonderful to welcome so many parents and carers into school this week. Thank you for joining us and learning about how to support your child/ren in school this year.  Adults were greeted at the door by these gorgeous friendly faces!</a:t>
            </a:r>
          </a:p>
          <a:p>
            <a:pPr marL="0" indent="0">
              <a:buNone/>
            </a:pPr>
            <a:endParaRPr lang="en-GB" dirty="0"/>
          </a:p>
        </p:txBody>
      </p:sp>
      <p:pic>
        <p:nvPicPr>
          <p:cNvPr id="4" name="Picture 3">
            <a:extLst>
              <a:ext uri="{FF2B5EF4-FFF2-40B4-BE49-F238E27FC236}">
                <a16:creationId xmlns:a16="http://schemas.microsoft.com/office/drawing/2014/main" id="{188694DD-08C8-468E-90E7-3189DF4586AC}"/>
              </a:ext>
            </a:extLst>
          </p:cNvPr>
          <p:cNvPicPr>
            <a:picLocks noChangeAspect="1"/>
          </p:cNvPicPr>
          <p:nvPr/>
        </p:nvPicPr>
        <p:blipFill>
          <a:blip r:embed="rId2"/>
          <a:stretch>
            <a:fillRect/>
          </a:stretch>
        </p:blipFill>
        <p:spPr>
          <a:xfrm>
            <a:off x="5682296" y="2863952"/>
            <a:ext cx="4866435" cy="3628922"/>
          </a:xfrm>
          <a:prstGeom prst="rect">
            <a:avLst/>
          </a:prstGeom>
        </p:spPr>
      </p:pic>
    </p:spTree>
    <p:extLst>
      <p:ext uri="{BB962C8B-B14F-4D97-AF65-F5344CB8AC3E}">
        <p14:creationId xmlns:p14="http://schemas.microsoft.com/office/powerpoint/2010/main" val="322028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FF55B-D7BA-46B3-B873-E9611D533041}"/>
              </a:ext>
            </a:extLst>
          </p:cNvPr>
          <p:cNvSpPr>
            <a:spLocks noGrp="1"/>
          </p:cNvSpPr>
          <p:nvPr>
            <p:ph idx="1"/>
          </p:nvPr>
        </p:nvSpPr>
        <p:spPr>
          <a:xfrm>
            <a:off x="838199" y="1253331"/>
            <a:ext cx="10918105" cy="4351338"/>
          </a:xfrm>
        </p:spPr>
        <p:txBody>
          <a:bodyPr/>
          <a:lstStyle/>
          <a:p>
            <a:pPr marL="0" indent="0">
              <a:buNone/>
            </a:pPr>
            <a:r>
              <a:rPr lang="en-GB" dirty="0">
                <a:solidFill>
                  <a:schemeClr val="accent1"/>
                </a:solidFill>
              </a:rPr>
              <a:t>Wonka Bars Fundraiser </a:t>
            </a:r>
            <a:r>
              <a:rPr lang="en-GB" b="1" i="1" dirty="0">
                <a:solidFill>
                  <a:schemeClr val="accent1"/>
                </a:solidFill>
              </a:rPr>
              <a:t>(Also see the CHASA section for more information)</a:t>
            </a:r>
          </a:p>
          <a:p>
            <a:pPr marL="0" indent="0">
              <a:buNone/>
            </a:pPr>
            <a:r>
              <a:rPr lang="en-GB" dirty="0"/>
              <a:t>Once again, a reminder of how wonderful our parents are and how lucky we are to have you! There was so much excitement in school this week about who the winners of the Golden Tickets would be. A huge well done to Percy, Olive, Elise and Penelope – enjoy your prizes! </a:t>
            </a:r>
          </a:p>
          <a:p>
            <a:pPr marL="0" indent="0">
              <a:buNone/>
            </a:pPr>
            <a:r>
              <a:rPr lang="en-GB" dirty="0">
                <a:solidFill>
                  <a:srgbClr val="7030A0"/>
                </a:solidFill>
              </a:rPr>
              <a:t>We want to get more people involved in the life of the school this year – please do contact me if you would like to be involved.</a:t>
            </a:r>
          </a:p>
        </p:txBody>
      </p:sp>
      <p:pic>
        <p:nvPicPr>
          <p:cNvPr id="4" name="Picture 3">
            <a:extLst>
              <a:ext uri="{FF2B5EF4-FFF2-40B4-BE49-F238E27FC236}">
                <a16:creationId xmlns:a16="http://schemas.microsoft.com/office/drawing/2014/main" id="{D584B15F-E9D9-48B9-8E12-F8BD6C4F5833}"/>
              </a:ext>
            </a:extLst>
          </p:cNvPr>
          <p:cNvPicPr>
            <a:picLocks noChangeAspect="1"/>
          </p:cNvPicPr>
          <p:nvPr/>
        </p:nvPicPr>
        <p:blipFill>
          <a:blip r:embed="rId2"/>
          <a:stretch>
            <a:fillRect/>
          </a:stretch>
        </p:blipFill>
        <p:spPr>
          <a:xfrm>
            <a:off x="9212864" y="4276436"/>
            <a:ext cx="2543441" cy="2428613"/>
          </a:xfrm>
          <a:prstGeom prst="rect">
            <a:avLst/>
          </a:prstGeom>
        </p:spPr>
      </p:pic>
      <p:sp>
        <p:nvSpPr>
          <p:cNvPr id="5" name="Title 1">
            <a:extLst>
              <a:ext uri="{FF2B5EF4-FFF2-40B4-BE49-F238E27FC236}">
                <a16:creationId xmlns:a16="http://schemas.microsoft.com/office/drawing/2014/main" id="{C94BBD49-CC7A-49CD-A9A7-FD971570770F}"/>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News From School This Week</a:t>
            </a:r>
            <a:endParaRPr lang="en-GB" dirty="0"/>
          </a:p>
        </p:txBody>
      </p:sp>
    </p:spTree>
    <p:extLst>
      <p:ext uri="{BB962C8B-B14F-4D97-AF65-F5344CB8AC3E}">
        <p14:creationId xmlns:p14="http://schemas.microsoft.com/office/powerpoint/2010/main" val="258392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B828-7B47-4B17-81C6-29BA949F78F3}"/>
              </a:ext>
            </a:extLst>
          </p:cNvPr>
          <p:cNvSpPr>
            <a:spLocks noGrp="1"/>
          </p:cNvSpPr>
          <p:nvPr>
            <p:ph idx="1"/>
          </p:nvPr>
        </p:nvSpPr>
        <p:spPr>
          <a:xfrm>
            <a:off x="838200" y="1601373"/>
            <a:ext cx="10515600" cy="4891502"/>
          </a:xfrm>
        </p:spPr>
        <p:txBody>
          <a:bodyPr>
            <a:normAutofit/>
          </a:bodyPr>
          <a:lstStyle/>
          <a:p>
            <a:pPr marL="0" indent="0">
              <a:buNone/>
            </a:pPr>
            <a:r>
              <a:rPr lang="en-GB" b="1" dirty="0">
                <a:solidFill>
                  <a:schemeClr val="accent1"/>
                </a:solidFill>
              </a:rPr>
              <a:t>Staffing Update</a:t>
            </a:r>
          </a:p>
          <a:p>
            <a:pPr marL="0" indent="0" fontAlgn="base">
              <a:buNone/>
            </a:pPr>
            <a:r>
              <a:rPr lang="en-GB" dirty="0"/>
              <a:t>We have welcomed Mr Palmer into school this term to work predominantly in Holly Class, during Mrs Shirley’s absence.</a:t>
            </a:r>
          </a:p>
          <a:p>
            <a:pPr marL="0" indent="0" fontAlgn="base">
              <a:buNone/>
            </a:pPr>
            <a:r>
              <a:rPr lang="en-GB" dirty="0"/>
              <a:t>Our advertisements to recruit a Teaching Assistant and Learning Mentor at the end of the summer term were sadly unsuccessful.  We have re-advertised this week in the hope that we will be more fortunate this time round. If you know of anyone who may be interested in applying please do ask them to get in touch. </a:t>
            </a:r>
            <a:br>
              <a:rPr lang="en-GB" dirty="0"/>
            </a:br>
            <a:endParaRPr lang="en-GB" dirty="0"/>
          </a:p>
        </p:txBody>
      </p:sp>
      <p:sp>
        <p:nvSpPr>
          <p:cNvPr id="4" name="Title 1">
            <a:extLst>
              <a:ext uri="{FF2B5EF4-FFF2-40B4-BE49-F238E27FC236}">
                <a16:creationId xmlns:a16="http://schemas.microsoft.com/office/drawing/2014/main" id="{BF830273-2EAB-4BB8-89A0-41A7B7D6DBDD}"/>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News From School This Week</a:t>
            </a:r>
            <a:endParaRPr lang="en-GB" dirty="0"/>
          </a:p>
        </p:txBody>
      </p:sp>
    </p:spTree>
    <p:extLst>
      <p:ext uri="{BB962C8B-B14F-4D97-AF65-F5344CB8AC3E}">
        <p14:creationId xmlns:p14="http://schemas.microsoft.com/office/powerpoint/2010/main" val="166033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8956</TotalTime>
  <Words>2289</Words>
  <Application>Microsoft Office PowerPoint</Application>
  <PresentationFormat>Widescreen</PresentationFormat>
  <Paragraphs>258</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MS Mincho</vt:lpstr>
      <vt:lpstr>Arial</vt:lpstr>
      <vt:lpstr>Calibri</vt:lpstr>
      <vt:lpstr>Calibri Light</vt:lpstr>
      <vt:lpstr>Cambria</vt:lpstr>
      <vt:lpstr>Segoe  </vt:lpstr>
      <vt:lpstr>Segoe UI</vt:lpstr>
      <vt:lpstr>Times New Roman</vt:lpstr>
      <vt:lpstr>Office Theme</vt:lpstr>
      <vt:lpstr>Crayke Chronicle</vt:lpstr>
      <vt:lpstr>News From School This Week</vt:lpstr>
      <vt:lpstr>PowerPoint Presentation</vt:lpstr>
      <vt:lpstr>PowerPoint Presentation</vt:lpstr>
      <vt:lpstr>PowerPoint Presentation</vt:lpstr>
      <vt:lpstr>News From School This Week</vt:lpstr>
      <vt:lpstr>News From School This Week</vt:lpstr>
      <vt:lpstr>News From School This Week</vt:lpstr>
      <vt:lpstr>News From School This Week</vt:lpstr>
      <vt:lpstr>PowerPoint Presentation</vt:lpstr>
      <vt:lpstr>PowerPoint Presentation</vt:lpstr>
      <vt:lpstr>PowerPoint Presentation</vt:lpstr>
      <vt:lpstr>PowerPoint Presentation</vt:lpstr>
      <vt:lpstr>PowerPoint Presentation</vt:lpstr>
      <vt:lpstr>PowerPoint Presentation</vt:lpstr>
      <vt:lpstr>News From School This Week</vt:lpstr>
      <vt:lpstr>Out of School Activities</vt:lpstr>
      <vt:lpstr>Awards in School This Week</vt:lpstr>
      <vt:lpstr>Team Points</vt:lpstr>
      <vt:lpstr>PE Kits next week</vt:lpstr>
      <vt:lpstr>Attendance and Punctuality</vt:lpstr>
      <vt:lpstr>Extra Curricular Clubs - Autumn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Crayke Village Produce Show</vt:lpstr>
      <vt:lpstr>Tiddlywinks OOSC Crayke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121</cp:revision>
  <cp:lastPrinted>2023-09-22T10:58:00Z</cp:lastPrinted>
  <dcterms:created xsi:type="dcterms:W3CDTF">2023-07-26T15:44:08Z</dcterms:created>
  <dcterms:modified xsi:type="dcterms:W3CDTF">2023-09-22T11:08:01Z</dcterms:modified>
</cp:coreProperties>
</file>