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315" r:id="rId4"/>
    <p:sldId id="316" r:id="rId5"/>
    <p:sldId id="317" r:id="rId6"/>
    <p:sldId id="318" r:id="rId7"/>
    <p:sldId id="312" r:id="rId8"/>
    <p:sldId id="313" r:id="rId9"/>
    <p:sldId id="279" r:id="rId10"/>
    <p:sldId id="281" r:id="rId11"/>
    <p:sldId id="297" r:id="rId12"/>
    <p:sldId id="298" r:id="rId13"/>
    <p:sldId id="299" r:id="rId14"/>
    <p:sldId id="303" r:id="rId15"/>
    <p:sldId id="300" r:id="rId16"/>
    <p:sldId id="304" r:id="rId17"/>
    <p:sldId id="319" r:id="rId18"/>
    <p:sldId id="257" r:id="rId19"/>
    <p:sldId id="275" r:id="rId20"/>
    <p:sldId id="259" r:id="rId21"/>
    <p:sldId id="260" r:id="rId22"/>
    <p:sldId id="263" r:id="rId23"/>
    <p:sldId id="284" r:id="rId24"/>
    <p:sldId id="261" r:id="rId25"/>
    <p:sldId id="29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5431C-65A1-4EE5-8C2D-6BC3708796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288F9E0-CFAA-492F-BC26-5338AAD5F1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5AA159-B96A-4898-A9F3-B6662ECE942C}"/>
              </a:ext>
            </a:extLst>
          </p:cNvPr>
          <p:cNvSpPr>
            <a:spLocks noGrp="1"/>
          </p:cNvSpPr>
          <p:nvPr>
            <p:ph type="dt" sz="half" idx="10"/>
          </p:nvPr>
        </p:nvSpPr>
        <p:spPr/>
        <p:txBody>
          <a:bodyPr/>
          <a:lstStyle/>
          <a:p>
            <a:fld id="{CF316339-6BD3-4C78-B363-21AAFF672C1E}" type="datetimeFigureOut">
              <a:rPr lang="en-GB" smtClean="0"/>
              <a:t>29/09/2023</a:t>
            </a:fld>
            <a:endParaRPr lang="en-GB"/>
          </a:p>
        </p:txBody>
      </p:sp>
      <p:sp>
        <p:nvSpPr>
          <p:cNvPr id="5" name="Footer Placeholder 4">
            <a:extLst>
              <a:ext uri="{FF2B5EF4-FFF2-40B4-BE49-F238E27FC236}">
                <a16:creationId xmlns:a16="http://schemas.microsoft.com/office/drawing/2014/main" id="{352C4CBD-80A6-472F-9DE8-93F4A2C717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57516-13E0-4443-BC44-F743E2A83B4B}"/>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981157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1E46C-2D78-4ED7-8565-ABFF98D891F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B6440B-1A16-4A0D-BE02-4E8CC0F8C3F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69BC49-73AA-45AB-AA9D-72BA48E071DA}"/>
              </a:ext>
            </a:extLst>
          </p:cNvPr>
          <p:cNvSpPr>
            <a:spLocks noGrp="1"/>
          </p:cNvSpPr>
          <p:nvPr>
            <p:ph type="dt" sz="half" idx="10"/>
          </p:nvPr>
        </p:nvSpPr>
        <p:spPr/>
        <p:txBody>
          <a:bodyPr/>
          <a:lstStyle/>
          <a:p>
            <a:fld id="{CF316339-6BD3-4C78-B363-21AAFF672C1E}" type="datetimeFigureOut">
              <a:rPr lang="en-GB" smtClean="0"/>
              <a:t>29/09/2023</a:t>
            </a:fld>
            <a:endParaRPr lang="en-GB"/>
          </a:p>
        </p:txBody>
      </p:sp>
      <p:sp>
        <p:nvSpPr>
          <p:cNvPr id="5" name="Footer Placeholder 4">
            <a:extLst>
              <a:ext uri="{FF2B5EF4-FFF2-40B4-BE49-F238E27FC236}">
                <a16:creationId xmlns:a16="http://schemas.microsoft.com/office/drawing/2014/main" id="{7C6305CA-1A96-44FA-95B1-58220B2504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00CADA-0616-4DB9-885C-5E69C3352021}"/>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536228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522AE3-5EED-4F67-BEB6-1262923A96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560B6E-D43E-4380-841E-EC6185E1200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28B338-1E14-4E73-A058-A917645F0F2E}"/>
              </a:ext>
            </a:extLst>
          </p:cNvPr>
          <p:cNvSpPr>
            <a:spLocks noGrp="1"/>
          </p:cNvSpPr>
          <p:nvPr>
            <p:ph type="dt" sz="half" idx="10"/>
          </p:nvPr>
        </p:nvSpPr>
        <p:spPr/>
        <p:txBody>
          <a:bodyPr/>
          <a:lstStyle/>
          <a:p>
            <a:fld id="{CF316339-6BD3-4C78-B363-21AAFF672C1E}" type="datetimeFigureOut">
              <a:rPr lang="en-GB" smtClean="0"/>
              <a:t>29/09/2023</a:t>
            </a:fld>
            <a:endParaRPr lang="en-GB"/>
          </a:p>
        </p:txBody>
      </p:sp>
      <p:sp>
        <p:nvSpPr>
          <p:cNvPr id="5" name="Footer Placeholder 4">
            <a:extLst>
              <a:ext uri="{FF2B5EF4-FFF2-40B4-BE49-F238E27FC236}">
                <a16:creationId xmlns:a16="http://schemas.microsoft.com/office/drawing/2014/main" id="{935D1B1F-D2EC-4BA2-9042-7AE1D9FC5F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5B2C1B-FCAB-497A-9814-590C0E90420D}"/>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32936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2E4FC-7F08-4D68-9764-A88B54D6E0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A41EE6-FD9C-43AC-9AB9-9E275306A01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AA3F6A-7B21-4AAB-9E75-64166FFE3B02}"/>
              </a:ext>
            </a:extLst>
          </p:cNvPr>
          <p:cNvSpPr>
            <a:spLocks noGrp="1"/>
          </p:cNvSpPr>
          <p:nvPr>
            <p:ph type="dt" sz="half" idx="10"/>
          </p:nvPr>
        </p:nvSpPr>
        <p:spPr/>
        <p:txBody>
          <a:bodyPr/>
          <a:lstStyle/>
          <a:p>
            <a:fld id="{CF316339-6BD3-4C78-B363-21AAFF672C1E}" type="datetimeFigureOut">
              <a:rPr lang="en-GB" smtClean="0"/>
              <a:t>29/09/2023</a:t>
            </a:fld>
            <a:endParaRPr lang="en-GB"/>
          </a:p>
        </p:txBody>
      </p:sp>
      <p:sp>
        <p:nvSpPr>
          <p:cNvPr id="5" name="Footer Placeholder 4">
            <a:extLst>
              <a:ext uri="{FF2B5EF4-FFF2-40B4-BE49-F238E27FC236}">
                <a16:creationId xmlns:a16="http://schemas.microsoft.com/office/drawing/2014/main" id="{09D43B61-B964-4365-A8E6-5EFD54E0EC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C7D61D-4EB8-4981-93BD-4D84EC9B05AD}"/>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3611349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DCF41-CA4E-4369-AE75-40ACB8EDB7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A1F85A3-283D-4590-9D6D-56410E247A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70B2D66-6315-4583-A3DC-9C89D286C1AD}"/>
              </a:ext>
            </a:extLst>
          </p:cNvPr>
          <p:cNvSpPr>
            <a:spLocks noGrp="1"/>
          </p:cNvSpPr>
          <p:nvPr>
            <p:ph type="dt" sz="half" idx="10"/>
          </p:nvPr>
        </p:nvSpPr>
        <p:spPr/>
        <p:txBody>
          <a:bodyPr/>
          <a:lstStyle/>
          <a:p>
            <a:fld id="{CF316339-6BD3-4C78-B363-21AAFF672C1E}" type="datetimeFigureOut">
              <a:rPr lang="en-GB" smtClean="0"/>
              <a:t>29/09/2023</a:t>
            </a:fld>
            <a:endParaRPr lang="en-GB"/>
          </a:p>
        </p:txBody>
      </p:sp>
      <p:sp>
        <p:nvSpPr>
          <p:cNvPr id="5" name="Footer Placeholder 4">
            <a:extLst>
              <a:ext uri="{FF2B5EF4-FFF2-40B4-BE49-F238E27FC236}">
                <a16:creationId xmlns:a16="http://schemas.microsoft.com/office/drawing/2014/main" id="{9E00FF3C-6074-4CB9-B583-AF274A5387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837FF2-2EC8-4AD2-8834-005AA6B6D237}"/>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673802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6CBF-4EF8-4CB3-AE1B-685C6B890E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F2F163D-9AEA-49F2-A48A-563808670A9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061DD2F-73F4-4E65-8376-0899291099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9F8980E-1C8A-4EF2-A9E8-B305FA015C2F}"/>
              </a:ext>
            </a:extLst>
          </p:cNvPr>
          <p:cNvSpPr>
            <a:spLocks noGrp="1"/>
          </p:cNvSpPr>
          <p:nvPr>
            <p:ph type="dt" sz="half" idx="10"/>
          </p:nvPr>
        </p:nvSpPr>
        <p:spPr/>
        <p:txBody>
          <a:bodyPr/>
          <a:lstStyle/>
          <a:p>
            <a:fld id="{CF316339-6BD3-4C78-B363-21AAFF672C1E}" type="datetimeFigureOut">
              <a:rPr lang="en-GB" smtClean="0"/>
              <a:t>29/09/2023</a:t>
            </a:fld>
            <a:endParaRPr lang="en-GB"/>
          </a:p>
        </p:txBody>
      </p:sp>
      <p:sp>
        <p:nvSpPr>
          <p:cNvPr id="6" name="Footer Placeholder 5">
            <a:extLst>
              <a:ext uri="{FF2B5EF4-FFF2-40B4-BE49-F238E27FC236}">
                <a16:creationId xmlns:a16="http://schemas.microsoft.com/office/drawing/2014/main" id="{3182B9AE-0992-4D6A-9885-F0790F0D93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1676A9-8C25-422D-A9CD-4432EAD02A7C}"/>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691965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D4F6F-BA7D-41B3-BFC8-BF64BA25116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71F15B-7F2A-4CFD-A86A-136F792D90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3EAEB19-F3E6-4973-B2CF-AF65EE8D73D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9668C4C-A5B7-4279-814C-66FD51BB4A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CF18908-1299-4DB1-BEA4-7DEE18EABC4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E0022D0-BE3A-429B-BD52-D61BF2FC7F95}"/>
              </a:ext>
            </a:extLst>
          </p:cNvPr>
          <p:cNvSpPr>
            <a:spLocks noGrp="1"/>
          </p:cNvSpPr>
          <p:nvPr>
            <p:ph type="dt" sz="half" idx="10"/>
          </p:nvPr>
        </p:nvSpPr>
        <p:spPr/>
        <p:txBody>
          <a:bodyPr/>
          <a:lstStyle/>
          <a:p>
            <a:fld id="{CF316339-6BD3-4C78-B363-21AAFF672C1E}" type="datetimeFigureOut">
              <a:rPr lang="en-GB" smtClean="0"/>
              <a:t>29/09/2023</a:t>
            </a:fld>
            <a:endParaRPr lang="en-GB"/>
          </a:p>
        </p:txBody>
      </p:sp>
      <p:sp>
        <p:nvSpPr>
          <p:cNvPr id="8" name="Footer Placeholder 7">
            <a:extLst>
              <a:ext uri="{FF2B5EF4-FFF2-40B4-BE49-F238E27FC236}">
                <a16:creationId xmlns:a16="http://schemas.microsoft.com/office/drawing/2014/main" id="{14B0B042-E0A7-4019-B46C-34579B1141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1598C49-46C4-4B13-A837-FF31204CCEE3}"/>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651376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5511-A293-4CB9-B71B-404B33508E3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D2DA16E-F066-4471-AA68-6B5D0F74CDCD}"/>
              </a:ext>
            </a:extLst>
          </p:cNvPr>
          <p:cNvSpPr>
            <a:spLocks noGrp="1"/>
          </p:cNvSpPr>
          <p:nvPr>
            <p:ph type="dt" sz="half" idx="10"/>
          </p:nvPr>
        </p:nvSpPr>
        <p:spPr/>
        <p:txBody>
          <a:bodyPr/>
          <a:lstStyle/>
          <a:p>
            <a:fld id="{CF316339-6BD3-4C78-B363-21AAFF672C1E}" type="datetimeFigureOut">
              <a:rPr lang="en-GB" smtClean="0"/>
              <a:t>29/09/2023</a:t>
            </a:fld>
            <a:endParaRPr lang="en-GB"/>
          </a:p>
        </p:txBody>
      </p:sp>
      <p:sp>
        <p:nvSpPr>
          <p:cNvPr id="4" name="Footer Placeholder 3">
            <a:extLst>
              <a:ext uri="{FF2B5EF4-FFF2-40B4-BE49-F238E27FC236}">
                <a16:creationId xmlns:a16="http://schemas.microsoft.com/office/drawing/2014/main" id="{D52398B1-DD34-4E6C-80E6-20804312609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63A01FA-CF32-422A-9E3B-201FF67D9A8B}"/>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2660934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8E24AE-61B9-4B3C-9CEF-8031B6C729FB}"/>
              </a:ext>
            </a:extLst>
          </p:cNvPr>
          <p:cNvSpPr>
            <a:spLocks noGrp="1"/>
          </p:cNvSpPr>
          <p:nvPr>
            <p:ph type="dt" sz="half" idx="10"/>
          </p:nvPr>
        </p:nvSpPr>
        <p:spPr/>
        <p:txBody>
          <a:bodyPr/>
          <a:lstStyle/>
          <a:p>
            <a:fld id="{CF316339-6BD3-4C78-B363-21AAFF672C1E}" type="datetimeFigureOut">
              <a:rPr lang="en-GB" smtClean="0"/>
              <a:t>29/09/2023</a:t>
            </a:fld>
            <a:endParaRPr lang="en-GB"/>
          </a:p>
        </p:txBody>
      </p:sp>
      <p:sp>
        <p:nvSpPr>
          <p:cNvPr id="3" name="Footer Placeholder 2">
            <a:extLst>
              <a:ext uri="{FF2B5EF4-FFF2-40B4-BE49-F238E27FC236}">
                <a16:creationId xmlns:a16="http://schemas.microsoft.com/office/drawing/2014/main" id="{FE61CF29-6028-407E-AAA5-618AD284C5C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7354F1-2BB7-4A53-90C2-D4FE76BE5C65}"/>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709488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53380-90F7-4ABF-A173-CEA66C8A96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5521C8E-979A-4C0B-98F1-F4A9475E0B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2FCCFA0-6950-494D-8B73-11B1A88F1B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597309-04EA-4F69-984E-531140802D5F}"/>
              </a:ext>
            </a:extLst>
          </p:cNvPr>
          <p:cNvSpPr>
            <a:spLocks noGrp="1"/>
          </p:cNvSpPr>
          <p:nvPr>
            <p:ph type="dt" sz="half" idx="10"/>
          </p:nvPr>
        </p:nvSpPr>
        <p:spPr/>
        <p:txBody>
          <a:bodyPr/>
          <a:lstStyle/>
          <a:p>
            <a:fld id="{CF316339-6BD3-4C78-B363-21AAFF672C1E}" type="datetimeFigureOut">
              <a:rPr lang="en-GB" smtClean="0"/>
              <a:t>29/09/2023</a:t>
            </a:fld>
            <a:endParaRPr lang="en-GB"/>
          </a:p>
        </p:txBody>
      </p:sp>
      <p:sp>
        <p:nvSpPr>
          <p:cNvPr id="6" name="Footer Placeholder 5">
            <a:extLst>
              <a:ext uri="{FF2B5EF4-FFF2-40B4-BE49-F238E27FC236}">
                <a16:creationId xmlns:a16="http://schemas.microsoft.com/office/drawing/2014/main" id="{AD4CA9E0-98D1-4D31-B7F1-3DF4FA5A2E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47FD88-A26E-4B47-A665-5E7BEBEB13F4}"/>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394262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105E0-DF3C-480C-9995-578EC17761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556E6B-1DE7-44BA-A270-36EFDE89C8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185BE3E-44C0-433A-8C88-69A8FFE211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9C147D-AEF1-4788-9174-E50A1007B7AC}"/>
              </a:ext>
            </a:extLst>
          </p:cNvPr>
          <p:cNvSpPr>
            <a:spLocks noGrp="1"/>
          </p:cNvSpPr>
          <p:nvPr>
            <p:ph type="dt" sz="half" idx="10"/>
          </p:nvPr>
        </p:nvSpPr>
        <p:spPr/>
        <p:txBody>
          <a:bodyPr/>
          <a:lstStyle/>
          <a:p>
            <a:fld id="{CF316339-6BD3-4C78-B363-21AAFF672C1E}" type="datetimeFigureOut">
              <a:rPr lang="en-GB" smtClean="0"/>
              <a:t>29/09/2023</a:t>
            </a:fld>
            <a:endParaRPr lang="en-GB"/>
          </a:p>
        </p:txBody>
      </p:sp>
      <p:sp>
        <p:nvSpPr>
          <p:cNvPr id="6" name="Footer Placeholder 5">
            <a:extLst>
              <a:ext uri="{FF2B5EF4-FFF2-40B4-BE49-F238E27FC236}">
                <a16:creationId xmlns:a16="http://schemas.microsoft.com/office/drawing/2014/main" id="{B1B0973C-C09D-425A-B5DD-BAA137149F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DEB463-20D6-4FCE-A011-0E4E08F1FC2F}"/>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384741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73D1FF-DEAC-4159-805A-CA70F9A2C2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43B525-9B25-4258-B52F-93CFF25664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59D631-CB7F-41E2-8CA2-1827E924BE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316339-6BD3-4C78-B363-21AAFF672C1E}" type="datetimeFigureOut">
              <a:rPr lang="en-GB" smtClean="0"/>
              <a:t>29/09/2023</a:t>
            </a:fld>
            <a:endParaRPr lang="en-GB"/>
          </a:p>
        </p:txBody>
      </p:sp>
      <p:sp>
        <p:nvSpPr>
          <p:cNvPr id="5" name="Footer Placeholder 4">
            <a:extLst>
              <a:ext uri="{FF2B5EF4-FFF2-40B4-BE49-F238E27FC236}">
                <a16:creationId xmlns:a16="http://schemas.microsoft.com/office/drawing/2014/main" id="{9F1D1A0C-8973-4CB5-8E02-18B635D103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90C288-4960-4DE9-969A-79270648D7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76686-BBAB-4A37-B3F9-A94111B2A7A5}" type="slidenum">
              <a:rPr lang="en-GB" smtClean="0"/>
              <a:t>‹#›</a:t>
            </a:fld>
            <a:endParaRPr lang="en-GB"/>
          </a:p>
        </p:txBody>
      </p:sp>
    </p:spTree>
    <p:extLst>
      <p:ext uri="{BB962C8B-B14F-4D97-AF65-F5344CB8AC3E}">
        <p14:creationId xmlns:p14="http://schemas.microsoft.com/office/powerpoint/2010/main" val="385204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mailto:admin@crayke.n-yorks.sch.uk"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hyperlink" Target="https://www.avivacommunityfund.co.uk/p/solar-panel-funding#start" TargetMode="External"/><Relationship Id="rId4" Type="http://schemas.openxmlformats.org/officeDocument/2006/relationships/hyperlink" Target="https://www.youtube.com/watch?v=-CUn_80wfS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B655D-5585-4CB6-A4D8-BC01571E04E8}"/>
              </a:ext>
            </a:extLst>
          </p:cNvPr>
          <p:cNvSpPr>
            <a:spLocks noGrp="1"/>
          </p:cNvSpPr>
          <p:nvPr>
            <p:ph type="ctrTitle"/>
          </p:nvPr>
        </p:nvSpPr>
        <p:spPr>
          <a:xfrm>
            <a:off x="1523999" y="1717964"/>
            <a:ext cx="9144000" cy="1136217"/>
          </a:xfrm>
        </p:spPr>
        <p:txBody>
          <a:bodyPr/>
          <a:lstStyle/>
          <a:p>
            <a:r>
              <a:rPr lang="en-GB" b="1" dirty="0">
                <a:solidFill>
                  <a:srgbClr val="0070C0"/>
                </a:solidFill>
                <a:latin typeface="Segoe  "/>
              </a:rPr>
              <a:t>Crayke Chronicle</a:t>
            </a:r>
          </a:p>
        </p:txBody>
      </p:sp>
      <p:sp>
        <p:nvSpPr>
          <p:cNvPr id="3" name="Subtitle 2">
            <a:extLst>
              <a:ext uri="{FF2B5EF4-FFF2-40B4-BE49-F238E27FC236}">
                <a16:creationId xmlns:a16="http://schemas.microsoft.com/office/drawing/2014/main" id="{AED3ED4D-37AD-4B8D-9CED-AC044069D60E}"/>
              </a:ext>
            </a:extLst>
          </p:cNvPr>
          <p:cNvSpPr>
            <a:spLocks noGrp="1"/>
          </p:cNvSpPr>
          <p:nvPr>
            <p:ph type="subTitle" idx="1"/>
          </p:nvPr>
        </p:nvSpPr>
        <p:spPr>
          <a:xfrm>
            <a:off x="1523999" y="3602037"/>
            <a:ext cx="9513455" cy="2133599"/>
          </a:xfrm>
        </p:spPr>
        <p:txBody>
          <a:bodyPr>
            <a:normAutofit fontScale="85000" lnSpcReduction="10000"/>
          </a:bodyPr>
          <a:lstStyle/>
          <a:p>
            <a:r>
              <a:rPr lang="en-GB" b="1" dirty="0">
                <a:solidFill>
                  <a:srgbClr val="0070C0"/>
                </a:solidFill>
                <a:latin typeface="Segoe  "/>
              </a:rPr>
              <a:t>FOLLOW YOUR PATHWAY AND WE GROW TOGETHER WITH CONFIDENCE</a:t>
            </a:r>
            <a:endParaRPr lang="en-GB" dirty="0">
              <a:solidFill>
                <a:srgbClr val="0070C0"/>
              </a:solidFill>
              <a:latin typeface="Segoe  "/>
            </a:endParaRPr>
          </a:p>
          <a:p>
            <a:endParaRPr lang="en-GB" i="1" dirty="0">
              <a:solidFill>
                <a:srgbClr val="0070C0"/>
              </a:solidFill>
              <a:latin typeface="Segoe  "/>
            </a:endParaRPr>
          </a:p>
          <a:p>
            <a:r>
              <a:rPr lang="en-GB" i="1" dirty="0">
                <a:solidFill>
                  <a:srgbClr val="0070C0"/>
                </a:solidFill>
                <a:latin typeface="Segoe  "/>
              </a:rPr>
              <a:t>You did not choose me, I chose you that you might </a:t>
            </a:r>
            <a:r>
              <a:rPr lang="en-GB" b="1" i="1" dirty="0">
                <a:solidFill>
                  <a:srgbClr val="0070C0"/>
                </a:solidFill>
                <a:latin typeface="Segoe  "/>
              </a:rPr>
              <a:t>go and bear fruit, fruit that will last</a:t>
            </a:r>
            <a:r>
              <a:rPr lang="en-GB" i="1" dirty="0">
                <a:solidFill>
                  <a:srgbClr val="0070C0"/>
                </a:solidFill>
                <a:latin typeface="Segoe  "/>
              </a:rPr>
              <a:t> so that whatever you ask in my name the Father will give you.</a:t>
            </a:r>
            <a:r>
              <a:rPr lang="en-GB" dirty="0">
                <a:solidFill>
                  <a:srgbClr val="0070C0"/>
                </a:solidFill>
                <a:latin typeface="Segoe  "/>
              </a:rPr>
              <a:t>    John 15:16</a:t>
            </a:r>
          </a:p>
          <a:p>
            <a:endParaRPr lang="en-GB" b="1" i="1" dirty="0">
              <a:solidFill>
                <a:srgbClr val="FFFF00"/>
              </a:solidFill>
              <a:latin typeface="Segoe UI" panose="020B0502040204020203" pitchFamily="34" charset="0"/>
              <a:cs typeface="Segoe UI" panose="020B0502040204020203" pitchFamily="34" charset="0"/>
            </a:endParaRPr>
          </a:p>
          <a:p>
            <a:r>
              <a:rPr lang="en-GB" b="1" i="1" dirty="0">
                <a:solidFill>
                  <a:srgbClr val="FFFF00"/>
                </a:solidFill>
                <a:latin typeface="Segoe UI" panose="020B0502040204020203" pitchFamily="34" charset="0"/>
                <a:cs typeface="Segoe UI" panose="020B0502040204020203" pitchFamily="34" charset="0"/>
              </a:rPr>
              <a:t>Respect</a:t>
            </a:r>
            <a:r>
              <a:rPr lang="en-GB" b="1" i="1" dirty="0">
                <a:solidFill>
                  <a:schemeClr val="accent1"/>
                </a:solidFill>
                <a:latin typeface="Segoe UI" panose="020B0502040204020203" pitchFamily="34" charset="0"/>
                <a:cs typeface="Segoe UI" panose="020B0502040204020203" pitchFamily="34" charset="0"/>
              </a:rPr>
              <a:t>	       </a:t>
            </a:r>
            <a:r>
              <a:rPr lang="en-GB" b="1" i="1" dirty="0">
                <a:solidFill>
                  <a:srgbClr val="00B050"/>
                </a:solidFill>
                <a:latin typeface="Segoe UI" panose="020B0502040204020203" pitchFamily="34" charset="0"/>
                <a:cs typeface="Segoe UI" panose="020B0502040204020203" pitchFamily="34" charset="0"/>
              </a:rPr>
              <a:t>Friendship</a:t>
            </a:r>
            <a:r>
              <a:rPr lang="en-GB" b="1" i="1" dirty="0">
                <a:solidFill>
                  <a:schemeClr val="accent1"/>
                </a:solidFill>
                <a:latin typeface="Segoe UI" panose="020B0502040204020203" pitchFamily="34" charset="0"/>
                <a:cs typeface="Segoe UI" panose="020B0502040204020203" pitchFamily="34" charset="0"/>
              </a:rPr>
              <a:t>   	      </a:t>
            </a:r>
            <a:r>
              <a:rPr lang="en-GB" b="1" i="1" dirty="0">
                <a:solidFill>
                  <a:srgbClr val="FF0000"/>
                </a:solidFill>
                <a:latin typeface="Segoe UI" panose="020B0502040204020203" pitchFamily="34" charset="0"/>
                <a:cs typeface="Segoe UI" panose="020B0502040204020203" pitchFamily="34" charset="0"/>
              </a:rPr>
              <a:t>Forgiveness</a:t>
            </a:r>
            <a:r>
              <a:rPr lang="en-GB" b="1" i="1" dirty="0">
                <a:solidFill>
                  <a:schemeClr val="accent1"/>
                </a:solidFill>
                <a:latin typeface="Segoe UI" panose="020B0502040204020203" pitchFamily="34" charset="0"/>
                <a:cs typeface="Segoe UI" panose="020B0502040204020203" pitchFamily="34" charset="0"/>
              </a:rPr>
              <a:t>  	     Determination</a:t>
            </a:r>
            <a:endParaRPr lang="en-GB" dirty="0"/>
          </a:p>
        </p:txBody>
      </p:sp>
      <p:pic>
        <p:nvPicPr>
          <p:cNvPr id="4" name="Picture 3">
            <a:extLst>
              <a:ext uri="{FF2B5EF4-FFF2-40B4-BE49-F238E27FC236}">
                <a16:creationId xmlns:a16="http://schemas.microsoft.com/office/drawing/2014/main" id="{096CBB75-AAFA-4509-99A8-2761882D65F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44632" y="236104"/>
            <a:ext cx="1028700" cy="1028700"/>
          </a:xfrm>
          <a:prstGeom prst="rect">
            <a:avLst/>
          </a:prstGeom>
          <a:noFill/>
          <a:ln>
            <a:noFill/>
          </a:ln>
        </p:spPr>
      </p:pic>
      <p:sp>
        <p:nvSpPr>
          <p:cNvPr id="5" name="TextBox 4">
            <a:extLst>
              <a:ext uri="{FF2B5EF4-FFF2-40B4-BE49-F238E27FC236}">
                <a16:creationId xmlns:a16="http://schemas.microsoft.com/office/drawing/2014/main" id="{5ADD7183-3E39-4258-8123-BF928B571C85}"/>
              </a:ext>
            </a:extLst>
          </p:cNvPr>
          <p:cNvSpPr txBox="1"/>
          <p:nvPr/>
        </p:nvSpPr>
        <p:spPr>
          <a:xfrm>
            <a:off x="6736360" y="381122"/>
            <a:ext cx="5251508" cy="369332"/>
          </a:xfrm>
          <a:prstGeom prst="rect">
            <a:avLst/>
          </a:prstGeom>
          <a:noFill/>
        </p:spPr>
        <p:txBody>
          <a:bodyPr wrap="square" rtlCol="0">
            <a:spAutoFit/>
          </a:bodyPr>
          <a:lstStyle/>
          <a:p>
            <a:r>
              <a:rPr lang="en-US" b="1" dirty="0"/>
              <a:t> Issue: </a:t>
            </a:r>
            <a:r>
              <a:rPr lang="en-US" dirty="0"/>
              <a:t>#4</a:t>
            </a:r>
            <a:r>
              <a:rPr lang="en-US" b="1" dirty="0"/>
              <a:t>   Term: </a:t>
            </a:r>
            <a:r>
              <a:rPr lang="en-US" dirty="0"/>
              <a:t>Autumn</a:t>
            </a:r>
            <a:r>
              <a:rPr lang="en-US" b="1" dirty="0"/>
              <a:t>     Date: </a:t>
            </a:r>
            <a:r>
              <a:rPr lang="en-US" dirty="0"/>
              <a:t>29 September 2023</a:t>
            </a:r>
            <a:endParaRPr lang="en-GB" dirty="0"/>
          </a:p>
        </p:txBody>
      </p:sp>
    </p:spTree>
    <p:extLst>
      <p:ext uri="{BB962C8B-B14F-4D97-AF65-F5344CB8AC3E}">
        <p14:creationId xmlns:p14="http://schemas.microsoft.com/office/powerpoint/2010/main" val="3252995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4B828-7B47-4B17-81C6-29BA949F78F3}"/>
              </a:ext>
            </a:extLst>
          </p:cNvPr>
          <p:cNvSpPr>
            <a:spLocks noGrp="1"/>
          </p:cNvSpPr>
          <p:nvPr>
            <p:ph idx="1"/>
          </p:nvPr>
        </p:nvSpPr>
        <p:spPr>
          <a:xfrm>
            <a:off x="838200" y="1601373"/>
            <a:ext cx="4161639" cy="4891502"/>
          </a:xfrm>
        </p:spPr>
        <p:txBody>
          <a:bodyPr>
            <a:normAutofit fontScale="92500" lnSpcReduction="10000"/>
          </a:bodyPr>
          <a:lstStyle/>
          <a:p>
            <a:pPr marL="0" indent="0">
              <a:buNone/>
            </a:pPr>
            <a:r>
              <a:rPr lang="en-GB" b="1" dirty="0">
                <a:solidFill>
                  <a:schemeClr val="accent1"/>
                </a:solidFill>
              </a:rPr>
              <a:t>Crayke Growth Mindset</a:t>
            </a:r>
          </a:p>
          <a:p>
            <a:pPr marL="0" indent="0" fontAlgn="base">
              <a:buNone/>
            </a:pPr>
            <a:r>
              <a:rPr lang="en-GB" sz="1800" dirty="0"/>
              <a:t>We had a special focus on Growth Mindset in Collective Worship this week and reminded children about the importance of “keeping on keeping on”, that “practice makes better” and that mistakes are part of the learning process.  </a:t>
            </a:r>
          </a:p>
          <a:p>
            <a:pPr marL="0" indent="0" fontAlgn="base">
              <a:buNone/>
            </a:pPr>
            <a:r>
              <a:rPr lang="en-GB" sz="1800" dirty="0"/>
              <a:t>We also discussed some “famous failures”, which the children found fascinating.  </a:t>
            </a:r>
          </a:p>
          <a:p>
            <a:pPr marL="0" indent="0" fontAlgn="base">
              <a:buNone/>
            </a:pPr>
            <a:r>
              <a:rPr lang="en-GB" sz="1800" dirty="0"/>
              <a:t>In this ever changing world, please do take a moment to discuss the importance of having a Growth Mindset with your children.  </a:t>
            </a:r>
          </a:p>
          <a:p>
            <a:pPr marL="0" indent="0" fontAlgn="base">
              <a:buNone/>
            </a:pPr>
            <a:r>
              <a:rPr lang="en-GB" sz="1800" dirty="0"/>
              <a:t>If you would like any further information or resources on this important topic, please do not hesitate to get in touch.</a:t>
            </a:r>
          </a:p>
          <a:p>
            <a:pPr marL="0" indent="0" fontAlgn="base">
              <a:buNone/>
            </a:pPr>
            <a:br>
              <a:rPr lang="en-GB" dirty="0"/>
            </a:br>
            <a:endParaRPr lang="en-GB" dirty="0"/>
          </a:p>
        </p:txBody>
      </p:sp>
      <p:sp>
        <p:nvSpPr>
          <p:cNvPr id="4" name="Title 1">
            <a:extLst>
              <a:ext uri="{FF2B5EF4-FFF2-40B4-BE49-F238E27FC236}">
                <a16:creationId xmlns:a16="http://schemas.microsoft.com/office/drawing/2014/main" id="{BF830273-2EAB-4BB8-89A0-41A7B7D6DBDD}"/>
              </a:ext>
            </a:extLst>
          </p:cNvPr>
          <p:cNvSpPr>
            <a:spLocks noGrp="1"/>
          </p:cNvSpPr>
          <p:nvPr>
            <p:ph type="title"/>
          </p:nvPr>
        </p:nvSpPr>
        <p:spPr>
          <a:xfrm>
            <a:off x="838200" y="365125"/>
            <a:ext cx="10515600" cy="1325563"/>
          </a:xfrm>
        </p:spPr>
        <p:txBody>
          <a:bodyPr/>
          <a:lstStyle/>
          <a:p>
            <a:r>
              <a:rPr lang="en-GB" b="1" dirty="0">
                <a:solidFill>
                  <a:srgbClr val="0070C0"/>
                </a:solidFill>
                <a:latin typeface="Segoe  "/>
              </a:rPr>
              <a:t>News From School This Week</a:t>
            </a:r>
            <a:endParaRPr lang="en-GB" dirty="0"/>
          </a:p>
        </p:txBody>
      </p:sp>
      <p:pic>
        <p:nvPicPr>
          <p:cNvPr id="2" name="Picture 1">
            <a:extLst>
              <a:ext uri="{FF2B5EF4-FFF2-40B4-BE49-F238E27FC236}">
                <a16:creationId xmlns:a16="http://schemas.microsoft.com/office/drawing/2014/main" id="{E6530D11-748A-4259-9D65-1308553F567B}"/>
              </a:ext>
            </a:extLst>
          </p:cNvPr>
          <p:cNvPicPr>
            <a:picLocks noChangeAspect="1"/>
          </p:cNvPicPr>
          <p:nvPr/>
        </p:nvPicPr>
        <p:blipFill>
          <a:blip r:embed="rId2"/>
          <a:stretch>
            <a:fillRect/>
          </a:stretch>
        </p:blipFill>
        <p:spPr>
          <a:xfrm>
            <a:off x="5540633" y="1705369"/>
            <a:ext cx="5967536" cy="3850388"/>
          </a:xfrm>
          <a:prstGeom prst="rect">
            <a:avLst/>
          </a:prstGeom>
        </p:spPr>
      </p:pic>
    </p:spTree>
    <p:extLst>
      <p:ext uri="{BB962C8B-B14F-4D97-AF65-F5344CB8AC3E}">
        <p14:creationId xmlns:p14="http://schemas.microsoft.com/office/powerpoint/2010/main" val="1660336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06D89C-BCFD-429E-A228-DBFB1616AB34}"/>
              </a:ext>
            </a:extLst>
          </p:cNvPr>
          <p:cNvSpPr>
            <a:spLocks noGrp="1"/>
          </p:cNvSpPr>
          <p:nvPr>
            <p:ph idx="1"/>
          </p:nvPr>
        </p:nvSpPr>
        <p:spPr/>
        <p:txBody>
          <a:bodyPr/>
          <a:lstStyle/>
          <a:p>
            <a:pPr marL="0" indent="0">
              <a:buNone/>
            </a:pPr>
            <a:r>
              <a:rPr lang="en-GB" dirty="0">
                <a:solidFill>
                  <a:schemeClr val="accent1"/>
                </a:solidFill>
              </a:rPr>
              <a:t>Stay and Play</a:t>
            </a:r>
          </a:p>
          <a:p>
            <a:pPr marL="0" indent="0" fontAlgn="base">
              <a:buNone/>
            </a:pPr>
            <a:r>
              <a:rPr lang="en-GB" dirty="0"/>
              <a:t>We would like to give you the opportunity to join us for a “Stay and Play” session from 9am on one of the following dates:</a:t>
            </a:r>
          </a:p>
          <a:p>
            <a:pPr marL="0" indent="0" fontAlgn="base">
              <a:buNone/>
            </a:pPr>
            <a:r>
              <a:rPr lang="en-GB" dirty="0">
                <a:solidFill>
                  <a:srgbClr val="FF0000"/>
                </a:solidFill>
              </a:rPr>
              <a:t>Tuesday 10 October; Tuesday 17 October; Tuesday 24 October</a:t>
            </a:r>
          </a:p>
          <a:p>
            <a:pPr marL="0" indent="0" fontAlgn="base">
              <a:buNone/>
            </a:pPr>
            <a:r>
              <a:rPr lang="en-GB" dirty="0"/>
              <a:t>Please contact Mrs Bacon to book your slot. </a:t>
            </a:r>
          </a:p>
          <a:p>
            <a:pPr marL="0" indent="0" fontAlgn="base">
              <a:buNone/>
            </a:pPr>
            <a:endParaRPr lang="en-GB" dirty="0">
              <a:solidFill>
                <a:schemeClr val="accent1"/>
              </a:solidFill>
            </a:endParaRPr>
          </a:p>
          <a:p>
            <a:pPr marL="0" indent="0" fontAlgn="base">
              <a:buNone/>
            </a:pPr>
            <a:r>
              <a:rPr lang="en-GB" dirty="0">
                <a:solidFill>
                  <a:schemeClr val="accent1"/>
                </a:solidFill>
              </a:rPr>
              <a:t>Forest Schools</a:t>
            </a:r>
          </a:p>
          <a:p>
            <a:pPr marL="0" indent="0" fontAlgn="base">
              <a:buNone/>
            </a:pPr>
            <a:r>
              <a:rPr lang="en-GB" dirty="0"/>
              <a:t>Just to confirm that Forest Schools will now be on a </a:t>
            </a:r>
            <a:r>
              <a:rPr lang="en-GB" dirty="0">
                <a:solidFill>
                  <a:srgbClr val="FF0000"/>
                </a:solidFill>
              </a:rPr>
              <a:t>Friday</a:t>
            </a:r>
            <a:r>
              <a:rPr lang="en-GB" dirty="0"/>
              <a:t> afternoon. Please ensure children have their kits in school. Thank you</a:t>
            </a:r>
          </a:p>
          <a:p>
            <a:pPr marL="0" indent="0">
              <a:buNone/>
            </a:pPr>
            <a:endParaRPr lang="en-GB" dirty="0"/>
          </a:p>
        </p:txBody>
      </p:sp>
      <p:sp>
        <p:nvSpPr>
          <p:cNvPr id="4" name="Title 1">
            <a:extLst>
              <a:ext uri="{FF2B5EF4-FFF2-40B4-BE49-F238E27FC236}">
                <a16:creationId xmlns:a16="http://schemas.microsoft.com/office/drawing/2014/main" id="{C0905568-35C5-49D3-9DB4-E9452B555EB9}"/>
              </a:ext>
            </a:extLst>
          </p:cNvPr>
          <p:cNvSpPr txBox="1">
            <a:spLocks/>
          </p:cNvSpPr>
          <p:nvPr/>
        </p:nvSpPr>
        <p:spPr>
          <a:xfrm>
            <a:off x="838200" y="5000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70C0"/>
                </a:solidFill>
                <a:latin typeface="Segoe  "/>
              </a:rPr>
              <a:t>Class News- </a:t>
            </a:r>
            <a:r>
              <a:rPr lang="en-GB" b="1" dirty="0">
                <a:solidFill>
                  <a:srgbClr val="00B050"/>
                </a:solidFill>
                <a:latin typeface="Segoe  "/>
              </a:rPr>
              <a:t>APPLE</a:t>
            </a:r>
            <a:endParaRPr lang="en-GB" dirty="0">
              <a:solidFill>
                <a:srgbClr val="00B050"/>
              </a:solidFill>
            </a:endParaRPr>
          </a:p>
        </p:txBody>
      </p:sp>
      <p:pic>
        <p:nvPicPr>
          <p:cNvPr id="5" name="Picture 4">
            <a:extLst>
              <a:ext uri="{FF2B5EF4-FFF2-40B4-BE49-F238E27FC236}">
                <a16:creationId xmlns:a16="http://schemas.microsoft.com/office/drawing/2014/main" id="{ECEE1C84-1416-42B1-A599-5583E7CA8B7C}"/>
              </a:ext>
            </a:extLst>
          </p:cNvPr>
          <p:cNvPicPr>
            <a:picLocks noChangeAspect="1"/>
          </p:cNvPicPr>
          <p:nvPr/>
        </p:nvPicPr>
        <p:blipFill>
          <a:blip r:embed="rId2"/>
          <a:stretch>
            <a:fillRect/>
          </a:stretch>
        </p:blipFill>
        <p:spPr>
          <a:xfrm>
            <a:off x="10866293" y="5495636"/>
            <a:ext cx="1131994" cy="1181211"/>
          </a:xfrm>
          <a:prstGeom prst="rect">
            <a:avLst/>
          </a:prstGeom>
        </p:spPr>
      </p:pic>
    </p:spTree>
    <p:extLst>
      <p:ext uri="{BB962C8B-B14F-4D97-AF65-F5344CB8AC3E}">
        <p14:creationId xmlns:p14="http://schemas.microsoft.com/office/powerpoint/2010/main" val="978121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06D89C-BCFD-429E-A228-DBFB1616AB34}"/>
              </a:ext>
            </a:extLst>
          </p:cNvPr>
          <p:cNvSpPr>
            <a:spLocks noGrp="1"/>
          </p:cNvSpPr>
          <p:nvPr>
            <p:ph idx="1"/>
          </p:nvPr>
        </p:nvSpPr>
        <p:spPr/>
        <p:txBody>
          <a:bodyPr/>
          <a:lstStyle/>
          <a:p>
            <a:pPr marL="0" indent="0">
              <a:buNone/>
            </a:pPr>
            <a:r>
              <a:rPr lang="en-GB" b="1" dirty="0">
                <a:solidFill>
                  <a:schemeClr val="accent1"/>
                </a:solidFill>
              </a:rPr>
              <a:t>Phonics Drop In Sessions</a:t>
            </a:r>
          </a:p>
          <a:p>
            <a:pPr marL="0" indent="0">
              <a:buNone/>
            </a:pPr>
            <a:r>
              <a:rPr lang="en-GB" dirty="0"/>
              <a:t>It was lovely to see parents in school yesterday.  If you have not yet booked your appointment with Mrs Bacon to come into school to see a Year 1 Phonics session from 9am on one of the following dates:</a:t>
            </a:r>
          </a:p>
          <a:p>
            <a:pPr marL="0" indent="0" fontAlgn="base">
              <a:buNone/>
            </a:pPr>
            <a:r>
              <a:rPr lang="en-GB" dirty="0">
                <a:solidFill>
                  <a:srgbClr val="FF0000"/>
                </a:solidFill>
              </a:rPr>
              <a:t>Thursday 5</a:t>
            </a:r>
            <a:r>
              <a:rPr lang="en-GB" baseline="30000" dirty="0">
                <a:solidFill>
                  <a:srgbClr val="FF0000"/>
                </a:solidFill>
              </a:rPr>
              <a:t> </a:t>
            </a:r>
            <a:r>
              <a:rPr lang="en-GB" dirty="0">
                <a:solidFill>
                  <a:srgbClr val="FF0000"/>
                </a:solidFill>
              </a:rPr>
              <a:t>October; Thursday 12</a:t>
            </a:r>
            <a:r>
              <a:rPr lang="en-GB" baseline="30000" dirty="0">
                <a:solidFill>
                  <a:srgbClr val="FF0000"/>
                </a:solidFill>
              </a:rPr>
              <a:t> </a:t>
            </a:r>
            <a:r>
              <a:rPr lang="en-GB" dirty="0">
                <a:solidFill>
                  <a:srgbClr val="FF0000"/>
                </a:solidFill>
              </a:rPr>
              <a:t>October</a:t>
            </a:r>
          </a:p>
          <a:p>
            <a:pPr marL="0" indent="0">
              <a:buNone/>
            </a:pPr>
            <a:endParaRPr lang="en-GB" dirty="0"/>
          </a:p>
        </p:txBody>
      </p:sp>
      <p:sp>
        <p:nvSpPr>
          <p:cNvPr id="4" name="Title 1">
            <a:extLst>
              <a:ext uri="{FF2B5EF4-FFF2-40B4-BE49-F238E27FC236}">
                <a16:creationId xmlns:a16="http://schemas.microsoft.com/office/drawing/2014/main" id="{C0905568-35C5-49D3-9DB4-E9452B555EB9}"/>
              </a:ext>
            </a:extLst>
          </p:cNvPr>
          <p:cNvSpPr txBox="1">
            <a:spLocks/>
          </p:cNvSpPr>
          <p:nvPr/>
        </p:nvSpPr>
        <p:spPr>
          <a:xfrm>
            <a:off x="838200" y="5000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70C0"/>
                </a:solidFill>
                <a:latin typeface="Segoe  "/>
              </a:rPr>
              <a:t>Class News - </a:t>
            </a:r>
            <a:r>
              <a:rPr lang="en-GB" b="1" dirty="0">
                <a:solidFill>
                  <a:srgbClr val="FFC000"/>
                </a:solidFill>
                <a:latin typeface="Segoe  "/>
              </a:rPr>
              <a:t>BEECH</a:t>
            </a:r>
            <a:endParaRPr lang="en-GB" dirty="0">
              <a:solidFill>
                <a:srgbClr val="FFC000"/>
              </a:solidFill>
            </a:endParaRPr>
          </a:p>
        </p:txBody>
      </p:sp>
      <p:pic>
        <p:nvPicPr>
          <p:cNvPr id="2" name="Picture 1">
            <a:extLst>
              <a:ext uri="{FF2B5EF4-FFF2-40B4-BE49-F238E27FC236}">
                <a16:creationId xmlns:a16="http://schemas.microsoft.com/office/drawing/2014/main" id="{8F8E553C-4809-4351-A2BC-6F9C0B262AFE}"/>
              </a:ext>
            </a:extLst>
          </p:cNvPr>
          <p:cNvPicPr>
            <a:picLocks noChangeAspect="1"/>
          </p:cNvPicPr>
          <p:nvPr/>
        </p:nvPicPr>
        <p:blipFill>
          <a:blip r:embed="rId2"/>
          <a:stretch>
            <a:fillRect/>
          </a:stretch>
        </p:blipFill>
        <p:spPr>
          <a:xfrm>
            <a:off x="10623468" y="5495636"/>
            <a:ext cx="1350589" cy="1255683"/>
          </a:xfrm>
          <a:prstGeom prst="rect">
            <a:avLst/>
          </a:prstGeom>
        </p:spPr>
      </p:pic>
    </p:spTree>
    <p:extLst>
      <p:ext uri="{BB962C8B-B14F-4D97-AF65-F5344CB8AC3E}">
        <p14:creationId xmlns:p14="http://schemas.microsoft.com/office/powerpoint/2010/main" val="534805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06D89C-BCFD-429E-A228-DBFB1616AB34}"/>
              </a:ext>
            </a:extLst>
          </p:cNvPr>
          <p:cNvSpPr>
            <a:spLocks noGrp="1"/>
          </p:cNvSpPr>
          <p:nvPr>
            <p:ph idx="1"/>
          </p:nvPr>
        </p:nvSpPr>
        <p:spPr/>
        <p:txBody>
          <a:bodyPr>
            <a:normAutofit/>
          </a:bodyPr>
          <a:lstStyle/>
          <a:p>
            <a:pPr marL="0" indent="0">
              <a:buNone/>
            </a:pPr>
            <a:r>
              <a:rPr lang="en-GB" dirty="0">
                <a:solidFill>
                  <a:schemeClr val="accent1"/>
                </a:solidFill>
              </a:rPr>
              <a:t>Netball</a:t>
            </a:r>
          </a:p>
          <a:p>
            <a:pPr marL="0" indent="0">
              <a:buNone/>
            </a:pPr>
            <a:r>
              <a:rPr lang="en-GB" dirty="0"/>
              <a:t>Sadly this cannot proceed on the basis of the numbers currently signed up. The coach has kindly agreed to run a session later in the year and we will look to offer the club again next term.</a:t>
            </a:r>
          </a:p>
          <a:p>
            <a:pPr marL="0" indent="0">
              <a:buNone/>
            </a:pPr>
            <a:endParaRPr lang="en-GB" dirty="0"/>
          </a:p>
          <a:p>
            <a:pPr marL="0" indent="0">
              <a:buNone/>
            </a:pPr>
            <a:r>
              <a:rPr lang="en-GB" dirty="0">
                <a:solidFill>
                  <a:schemeClr val="accent1"/>
                </a:solidFill>
              </a:rPr>
              <a:t>Harvest Experience – St Cuthbert’s Church</a:t>
            </a:r>
          </a:p>
          <a:p>
            <a:pPr marL="0" indent="0">
              <a:buNone/>
            </a:pPr>
            <a:r>
              <a:rPr lang="en-GB" dirty="0"/>
              <a:t>REMINDER: On </a:t>
            </a:r>
            <a:r>
              <a:rPr lang="en-GB" dirty="0">
                <a:solidFill>
                  <a:srgbClr val="FF0000"/>
                </a:solidFill>
              </a:rPr>
              <a:t>Monday 2 October </a:t>
            </a:r>
            <a:r>
              <a:rPr lang="en-GB" dirty="0"/>
              <a:t>children will be participating in a local visit to church to undertake activities relating to Harvest. </a:t>
            </a:r>
            <a:r>
              <a:rPr lang="en-GB" dirty="0">
                <a:solidFill>
                  <a:srgbClr val="FF0000"/>
                </a:solidFill>
              </a:rPr>
              <a:t>Please make sure your child has a warm coat and appropriate footwear.</a:t>
            </a:r>
          </a:p>
        </p:txBody>
      </p:sp>
      <p:sp>
        <p:nvSpPr>
          <p:cNvPr id="4" name="Title 1">
            <a:extLst>
              <a:ext uri="{FF2B5EF4-FFF2-40B4-BE49-F238E27FC236}">
                <a16:creationId xmlns:a16="http://schemas.microsoft.com/office/drawing/2014/main" id="{C0905568-35C5-49D3-9DB4-E9452B555EB9}"/>
              </a:ext>
            </a:extLst>
          </p:cNvPr>
          <p:cNvSpPr txBox="1">
            <a:spLocks/>
          </p:cNvSpPr>
          <p:nvPr/>
        </p:nvSpPr>
        <p:spPr>
          <a:xfrm>
            <a:off x="838200" y="5000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70C0"/>
                </a:solidFill>
                <a:latin typeface="Segoe  "/>
              </a:rPr>
              <a:t>Class News - </a:t>
            </a:r>
            <a:r>
              <a:rPr lang="en-GB" b="1" dirty="0">
                <a:solidFill>
                  <a:srgbClr val="FF0000"/>
                </a:solidFill>
                <a:latin typeface="Segoe  "/>
              </a:rPr>
              <a:t>HOLLY</a:t>
            </a:r>
            <a:endParaRPr lang="en-GB" dirty="0">
              <a:solidFill>
                <a:srgbClr val="FF0000"/>
              </a:solidFill>
            </a:endParaRPr>
          </a:p>
        </p:txBody>
      </p:sp>
      <p:pic>
        <p:nvPicPr>
          <p:cNvPr id="2" name="Picture 1">
            <a:extLst>
              <a:ext uri="{FF2B5EF4-FFF2-40B4-BE49-F238E27FC236}">
                <a16:creationId xmlns:a16="http://schemas.microsoft.com/office/drawing/2014/main" id="{C69A8F3B-3661-49C5-A47C-25F25A0CCB13}"/>
              </a:ext>
            </a:extLst>
          </p:cNvPr>
          <p:cNvPicPr>
            <a:picLocks noChangeAspect="1"/>
          </p:cNvPicPr>
          <p:nvPr/>
        </p:nvPicPr>
        <p:blipFill>
          <a:blip r:embed="rId2"/>
          <a:stretch>
            <a:fillRect/>
          </a:stretch>
        </p:blipFill>
        <p:spPr>
          <a:xfrm>
            <a:off x="10742468" y="5569672"/>
            <a:ext cx="1366405" cy="1214582"/>
          </a:xfrm>
          <a:prstGeom prst="rect">
            <a:avLst/>
          </a:prstGeom>
        </p:spPr>
      </p:pic>
    </p:spTree>
    <p:extLst>
      <p:ext uri="{BB962C8B-B14F-4D97-AF65-F5344CB8AC3E}">
        <p14:creationId xmlns:p14="http://schemas.microsoft.com/office/powerpoint/2010/main" val="3925236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4335C3-2DD3-427E-9054-B986DF18941D}"/>
              </a:ext>
            </a:extLst>
          </p:cNvPr>
          <p:cNvSpPr>
            <a:spLocks noGrp="1"/>
          </p:cNvSpPr>
          <p:nvPr>
            <p:ph idx="1"/>
          </p:nvPr>
        </p:nvSpPr>
        <p:spPr/>
        <p:txBody>
          <a:bodyPr/>
          <a:lstStyle/>
          <a:p>
            <a:pPr marL="0" indent="0">
              <a:buNone/>
            </a:pPr>
            <a:r>
              <a:rPr lang="en-GB" dirty="0">
                <a:solidFill>
                  <a:schemeClr val="accent1"/>
                </a:solidFill>
              </a:rPr>
              <a:t>Harvest Service </a:t>
            </a:r>
            <a:r>
              <a:rPr lang="en-GB" dirty="0">
                <a:solidFill>
                  <a:srgbClr val="FF0000"/>
                </a:solidFill>
              </a:rPr>
              <a:t>Wednesday 4 October </a:t>
            </a:r>
            <a:r>
              <a:rPr lang="en-GB" dirty="0">
                <a:solidFill>
                  <a:schemeClr val="accent1"/>
                </a:solidFill>
              </a:rPr>
              <a:t>– Led by Holly Class </a:t>
            </a:r>
          </a:p>
          <a:p>
            <a:pPr marL="0" indent="0">
              <a:buNone/>
            </a:pPr>
            <a:r>
              <a:rPr lang="en-GB" dirty="0"/>
              <a:t>This year Holly Class will be leading our Harvest Service, on the theme of Thankfulness. Parents and carers of children from all classes are warmly welcomed to join us by meeting us at church at 11am.</a:t>
            </a:r>
          </a:p>
          <a:p>
            <a:pPr marL="0" indent="0">
              <a:buNone/>
            </a:pPr>
            <a:endParaRPr lang="en-GB" dirty="0"/>
          </a:p>
          <a:p>
            <a:pPr marL="0" indent="0">
              <a:buNone/>
            </a:pPr>
            <a:r>
              <a:rPr lang="en-GB" dirty="0">
                <a:solidFill>
                  <a:schemeClr val="accent1"/>
                </a:solidFill>
              </a:rPr>
              <a:t>Thirsk Sculpture Garden Visit – </a:t>
            </a:r>
            <a:r>
              <a:rPr lang="en-GB" dirty="0">
                <a:solidFill>
                  <a:srgbClr val="FF0000"/>
                </a:solidFill>
              </a:rPr>
              <a:t>Thursday 12 October</a:t>
            </a:r>
          </a:p>
          <a:p>
            <a:pPr marL="0" indent="0">
              <a:buNone/>
            </a:pPr>
            <a:r>
              <a:rPr lang="en-GB" dirty="0"/>
              <a:t>Parents and carers should have received the letter regarding this educational visit earlier this week. Please contact us if you require any further information.</a:t>
            </a:r>
          </a:p>
        </p:txBody>
      </p:sp>
      <p:sp>
        <p:nvSpPr>
          <p:cNvPr id="4" name="Title 1">
            <a:extLst>
              <a:ext uri="{FF2B5EF4-FFF2-40B4-BE49-F238E27FC236}">
                <a16:creationId xmlns:a16="http://schemas.microsoft.com/office/drawing/2014/main" id="{8A4B59F6-70BB-4ADE-99FD-65EC24883534}"/>
              </a:ext>
            </a:extLst>
          </p:cNvPr>
          <p:cNvSpPr txBox="1">
            <a:spLocks/>
          </p:cNvSpPr>
          <p:nvPr/>
        </p:nvSpPr>
        <p:spPr>
          <a:xfrm>
            <a:off x="757637" y="500062"/>
            <a:ext cx="120719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70C0"/>
                </a:solidFill>
                <a:latin typeface="Segoe  "/>
              </a:rPr>
              <a:t>Class News – </a:t>
            </a:r>
            <a:r>
              <a:rPr lang="en-GB" b="1" dirty="0">
                <a:solidFill>
                  <a:srgbClr val="FF0000"/>
                </a:solidFill>
                <a:latin typeface="Segoe  "/>
              </a:rPr>
              <a:t>HOLLY</a:t>
            </a:r>
            <a:r>
              <a:rPr lang="en-GB" b="1" dirty="0">
                <a:solidFill>
                  <a:srgbClr val="0070C0"/>
                </a:solidFill>
                <a:latin typeface="Segoe  "/>
              </a:rPr>
              <a:t> </a:t>
            </a:r>
            <a:r>
              <a:rPr lang="en-GB" sz="4000" b="1" dirty="0">
                <a:solidFill>
                  <a:srgbClr val="0070C0"/>
                </a:solidFill>
                <a:latin typeface="Segoe  "/>
              </a:rPr>
              <a:t>(cont.)</a:t>
            </a:r>
            <a:endParaRPr lang="en-GB" sz="4000" dirty="0"/>
          </a:p>
        </p:txBody>
      </p:sp>
      <p:pic>
        <p:nvPicPr>
          <p:cNvPr id="5" name="Picture 4">
            <a:extLst>
              <a:ext uri="{FF2B5EF4-FFF2-40B4-BE49-F238E27FC236}">
                <a16:creationId xmlns:a16="http://schemas.microsoft.com/office/drawing/2014/main" id="{3FFAB42D-DB9D-4CF0-B256-4877B2757936}"/>
              </a:ext>
            </a:extLst>
          </p:cNvPr>
          <p:cNvPicPr>
            <a:picLocks noChangeAspect="1"/>
          </p:cNvPicPr>
          <p:nvPr/>
        </p:nvPicPr>
        <p:blipFill>
          <a:blip r:embed="rId2"/>
          <a:stretch>
            <a:fillRect/>
          </a:stretch>
        </p:blipFill>
        <p:spPr>
          <a:xfrm>
            <a:off x="10742468" y="5569672"/>
            <a:ext cx="1366405" cy="1214582"/>
          </a:xfrm>
          <a:prstGeom prst="rect">
            <a:avLst/>
          </a:prstGeom>
        </p:spPr>
      </p:pic>
    </p:spTree>
    <p:extLst>
      <p:ext uri="{BB962C8B-B14F-4D97-AF65-F5344CB8AC3E}">
        <p14:creationId xmlns:p14="http://schemas.microsoft.com/office/powerpoint/2010/main" val="838861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06D89C-BCFD-429E-A228-DBFB1616AB34}"/>
              </a:ext>
            </a:extLst>
          </p:cNvPr>
          <p:cNvSpPr>
            <a:spLocks noGrp="1"/>
          </p:cNvSpPr>
          <p:nvPr>
            <p:ph idx="1"/>
          </p:nvPr>
        </p:nvSpPr>
        <p:spPr/>
        <p:txBody>
          <a:bodyPr>
            <a:normAutofit/>
          </a:bodyPr>
          <a:lstStyle/>
          <a:p>
            <a:pPr marL="0" indent="0">
              <a:buNone/>
            </a:pPr>
            <a:r>
              <a:rPr lang="en-GB" dirty="0">
                <a:solidFill>
                  <a:schemeClr val="accent1"/>
                </a:solidFill>
              </a:rPr>
              <a:t>Netball After School Club</a:t>
            </a:r>
          </a:p>
          <a:p>
            <a:pPr marL="0" indent="0">
              <a:buNone/>
            </a:pPr>
            <a:r>
              <a:rPr lang="en-GB" dirty="0"/>
              <a:t>Sadly this cannot proceed on the basis of the numbers currently signed up. The coach has kindly agreed to run a session later in the year and we will look to offer the club again next term.</a:t>
            </a:r>
          </a:p>
          <a:p>
            <a:pPr marL="0" indent="0">
              <a:buNone/>
            </a:pPr>
            <a:endParaRPr lang="en-GB" dirty="0">
              <a:solidFill>
                <a:schemeClr val="accent1"/>
              </a:solidFill>
            </a:endParaRPr>
          </a:p>
          <a:p>
            <a:pPr marL="0" indent="0">
              <a:buNone/>
            </a:pPr>
            <a:r>
              <a:rPr lang="en-GB" dirty="0">
                <a:solidFill>
                  <a:schemeClr val="accent1"/>
                </a:solidFill>
              </a:rPr>
              <a:t>Harvest Experience – St Cuthbert’s Church</a:t>
            </a:r>
          </a:p>
          <a:p>
            <a:pPr marL="0" indent="0">
              <a:buNone/>
            </a:pPr>
            <a:r>
              <a:rPr lang="en-GB" dirty="0"/>
              <a:t>REMINDER: On </a:t>
            </a:r>
            <a:r>
              <a:rPr lang="en-GB" dirty="0">
                <a:solidFill>
                  <a:srgbClr val="FF0000"/>
                </a:solidFill>
              </a:rPr>
              <a:t>Monday 2 October </a:t>
            </a:r>
            <a:r>
              <a:rPr lang="en-GB" dirty="0"/>
              <a:t>children will be participating in a local visit to church to undertake activities relating to Harvest. </a:t>
            </a:r>
            <a:r>
              <a:rPr lang="en-GB" dirty="0">
                <a:solidFill>
                  <a:srgbClr val="FF0000"/>
                </a:solidFill>
              </a:rPr>
              <a:t>Please make sure your child has a warm coat and appropriate footwear.</a:t>
            </a:r>
          </a:p>
          <a:p>
            <a:pPr marL="0" indent="0">
              <a:buNone/>
            </a:pPr>
            <a:endParaRPr lang="en-GB" dirty="0">
              <a:solidFill>
                <a:schemeClr val="accent1"/>
              </a:solidFill>
            </a:endParaRPr>
          </a:p>
        </p:txBody>
      </p:sp>
      <p:sp>
        <p:nvSpPr>
          <p:cNvPr id="4" name="Title 1">
            <a:extLst>
              <a:ext uri="{FF2B5EF4-FFF2-40B4-BE49-F238E27FC236}">
                <a16:creationId xmlns:a16="http://schemas.microsoft.com/office/drawing/2014/main" id="{C0905568-35C5-49D3-9DB4-E9452B555EB9}"/>
              </a:ext>
            </a:extLst>
          </p:cNvPr>
          <p:cNvSpPr txBox="1">
            <a:spLocks/>
          </p:cNvSpPr>
          <p:nvPr/>
        </p:nvSpPr>
        <p:spPr>
          <a:xfrm>
            <a:off x="838200" y="5000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70C0"/>
                </a:solidFill>
                <a:latin typeface="Segoe  "/>
              </a:rPr>
              <a:t>Class News - </a:t>
            </a:r>
            <a:r>
              <a:rPr lang="en-GB" b="1" dirty="0">
                <a:solidFill>
                  <a:srgbClr val="7030A0"/>
                </a:solidFill>
                <a:latin typeface="Segoe  "/>
              </a:rPr>
              <a:t>OAK</a:t>
            </a:r>
            <a:endParaRPr lang="en-GB" dirty="0">
              <a:solidFill>
                <a:srgbClr val="7030A0"/>
              </a:solidFill>
            </a:endParaRPr>
          </a:p>
        </p:txBody>
      </p:sp>
      <p:pic>
        <p:nvPicPr>
          <p:cNvPr id="2" name="Picture 1">
            <a:extLst>
              <a:ext uri="{FF2B5EF4-FFF2-40B4-BE49-F238E27FC236}">
                <a16:creationId xmlns:a16="http://schemas.microsoft.com/office/drawing/2014/main" id="{3B200135-64F2-4238-822E-415255E4E73B}"/>
              </a:ext>
            </a:extLst>
          </p:cNvPr>
          <p:cNvPicPr>
            <a:picLocks noChangeAspect="1"/>
          </p:cNvPicPr>
          <p:nvPr/>
        </p:nvPicPr>
        <p:blipFill>
          <a:blip r:embed="rId2"/>
          <a:stretch>
            <a:fillRect/>
          </a:stretch>
        </p:blipFill>
        <p:spPr>
          <a:xfrm>
            <a:off x="10873139" y="5377253"/>
            <a:ext cx="1172613" cy="1325563"/>
          </a:xfrm>
          <a:prstGeom prst="rect">
            <a:avLst/>
          </a:prstGeom>
        </p:spPr>
      </p:pic>
    </p:spTree>
    <p:extLst>
      <p:ext uri="{BB962C8B-B14F-4D97-AF65-F5344CB8AC3E}">
        <p14:creationId xmlns:p14="http://schemas.microsoft.com/office/powerpoint/2010/main" val="1203362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2381B0-8B8A-4D34-994A-C98769FA1106}"/>
              </a:ext>
            </a:extLst>
          </p:cNvPr>
          <p:cNvPicPr>
            <a:picLocks noChangeAspect="1"/>
          </p:cNvPicPr>
          <p:nvPr/>
        </p:nvPicPr>
        <p:blipFill>
          <a:blip r:embed="rId2"/>
          <a:stretch>
            <a:fillRect/>
          </a:stretch>
        </p:blipFill>
        <p:spPr>
          <a:xfrm>
            <a:off x="6515932" y="2175104"/>
            <a:ext cx="5127831" cy="3347923"/>
          </a:xfrm>
          <a:prstGeom prst="rect">
            <a:avLst/>
          </a:prstGeom>
        </p:spPr>
      </p:pic>
      <p:sp>
        <p:nvSpPr>
          <p:cNvPr id="3" name="Content Placeholder 2">
            <a:extLst>
              <a:ext uri="{FF2B5EF4-FFF2-40B4-BE49-F238E27FC236}">
                <a16:creationId xmlns:a16="http://schemas.microsoft.com/office/drawing/2014/main" id="{9C2B4068-6B5E-48B1-B80A-2AC1653207BC}"/>
              </a:ext>
            </a:extLst>
          </p:cNvPr>
          <p:cNvSpPr>
            <a:spLocks noGrp="1"/>
          </p:cNvSpPr>
          <p:nvPr>
            <p:ph idx="1"/>
          </p:nvPr>
        </p:nvSpPr>
        <p:spPr>
          <a:xfrm>
            <a:off x="228600" y="1025915"/>
            <a:ext cx="10515600" cy="4351338"/>
          </a:xfrm>
        </p:spPr>
        <p:txBody>
          <a:bodyPr>
            <a:normAutofit/>
          </a:bodyPr>
          <a:lstStyle/>
          <a:p>
            <a:pPr marL="0" indent="0">
              <a:buNone/>
            </a:pPr>
            <a:r>
              <a:rPr lang="en-GB" sz="1800" dirty="0"/>
              <a:t>In our history lesson, children in Oak class learnt how the much smaller Athenian army managed to defeat the Persian army in the Battle of Marathon. They got to explore the phalanx formation using their shields (whiteboards) and spears (rulers) and how this formation, along with other tactics was crucial to the Greeks success in this famous battle. They were wonderful historians, thinking critically about the tactics of both sides and linking it to their previous learning on Athens and Sparta. </a:t>
            </a:r>
          </a:p>
          <a:p>
            <a:pPr marL="0" indent="0">
              <a:buNone/>
            </a:pPr>
            <a:r>
              <a:rPr lang="en-GB" sz="1800" i="1" dirty="0"/>
              <a:t>Mrs Rayner</a:t>
            </a:r>
          </a:p>
        </p:txBody>
      </p:sp>
      <p:sp>
        <p:nvSpPr>
          <p:cNvPr id="4" name="Title 1">
            <a:extLst>
              <a:ext uri="{FF2B5EF4-FFF2-40B4-BE49-F238E27FC236}">
                <a16:creationId xmlns:a16="http://schemas.microsoft.com/office/drawing/2014/main" id="{C6871D23-00C9-4694-B447-D88D67208BAD}"/>
              </a:ext>
            </a:extLst>
          </p:cNvPr>
          <p:cNvSpPr txBox="1">
            <a:spLocks/>
          </p:cNvSpPr>
          <p:nvPr/>
        </p:nvSpPr>
        <p:spPr>
          <a:xfrm>
            <a:off x="2286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70C0"/>
                </a:solidFill>
                <a:latin typeface="Segoe  "/>
              </a:rPr>
              <a:t>Class News - </a:t>
            </a:r>
            <a:r>
              <a:rPr lang="en-GB" b="1" dirty="0">
                <a:solidFill>
                  <a:srgbClr val="7030A0"/>
                </a:solidFill>
                <a:latin typeface="Segoe  "/>
              </a:rPr>
              <a:t>OAK</a:t>
            </a:r>
            <a:endParaRPr lang="en-GB" dirty="0">
              <a:solidFill>
                <a:srgbClr val="7030A0"/>
              </a:solidFill>
            </a:endParaRPr>
          </a:p>
        </p:txBody>
      </p:sp>
      <p:pic>
        <p:nvPicPr>
          <p:cNvPr id="5" name="Picture 4">
            <a:extLst>
              <a:ext uri="{FF2B5EF4-FFF2-40B4-BE49-F238E27FC236}">
                <a16:creationId xmlns:a16="http://schemas.microsoft.com/office/drawing/2014/main" id="{ACEC56F6-3AF4-4A53-A252-89BEAEE0090B}"/>
              </a:ext>
            </a:extLst>
          </p:cNvPr>
          <p:cNvPicPr>
            <a:picLocks noChangeAspect="1"/>
          </p:cNvPicPr>
          <p:nvPr/>
        </p:nvPicPr>
        <p:blipFill>
          <a:blip r:embed="rId3"/>
          <a:stretch>
            <a:fillRect/>
          </a:stretch>
        </p:blipFill>
        <p:spPr>
          <a:xfrm>
            <a:off x="10873139" y="5377253"/>
            <a:ext cx="1172613" cy="1325563"/>
          </a:xfrm>
          <a:prstGeom prst="rect">
            <a:avLst/>
          </a:prstGeom>
        </p:spPr>
      </p:pic>
      <p:pic>
        <p:nvPicPr>
          <p:cNvPr id="6" name="Picture 5">
            <a:extLst>
              <a:ext uri="{FF2B5EF4-FFF2-40B4-BE49-F238E27FC236}">
                <a16:creationId xmlns:a16="http://schemas.microsoft.com/office/drawing/2014/main" id="{06CABBFA-B6B8-4FB4-B2DD-45C0472375E6}"/>
              </a:ext>
            </a:extLst>
          </p:cNvPr>
          <p:cNvPicPr>
            <a:picLocks noChangeAspect="1"/>
          </p:cNvPicPr>
          <p:nvPr/>
        </p:nvPicPr>
        <p:blipFill>
          <a:blip r:embed="rId4"/>
          <a:stretch>
            <a:fillRect/>
          </a:stretch>
        </p:blipFill>
        <p:spPr>
          <a:xfrm>
            <a:off x="365980" y="2791951"/>
            <a:ext cx="6576292" cy="3611217"/>
          </a:xfrm>
          <a:prstGeom prst="rect">
            <a:avLst/>
          </a:prstGeom>
        </p:spPr>
      </p:pic>
    </p:spTree>
    <p:extLst>
      <p:ext uri="{BB962C8B-B14F-4D97-AF65-F5344CB8AC3E}">
        <p14:creationId xmlns:p14="http://schemas.microsoft.com/office/powerpoint/2010/main" val="3419972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1A287-0FF6-4DBD-A84F-568D53E0D891}"/>
              </a:ext>
            </a:extLst>
          </p:cNvPr>
          <p:cNvSpPr>
            <a:spLocks noGrp="1"/>
          </p:cNvSpPr>
          <p:nvPr>
            <p:ph type="title"/>
          </p:nvPr>
        </p:nvSpPr>
        <p:spPr/>
        <p:txBody>
          <a:bodyPr/>
          <a:lstStyle/>
          <a:p>
            <a:r>
              <a:rPr lang="en-GB" b="1" dirty="0">
                <a:solidFill>
                  <a:schemeClr val="accent1"/>
                </a:solidFill>
              </a:rPr>
              <a:t>Upcoming events</a:t>
            </a:r>
          </a:p>
        </p:txBody>
      </p:sp>
      <p:sp>
        <p:nvSpPr>
          <p:cNvPr id="3" name="Content Placeholder 2">
            <a:extLst>
              <a:ext uri="{FF2B5EF4-FFF2-40B4-BE49-F238E27FC236}">
                <a16:creationId xmlns:a16="http://schemas.microsoft.com/office/drawing/2014/main" id="{BC2FD3CD-F250-413B-BDFD-B2C4429006E2}"/>
              </a:ext>
            </a:extLst>
          </p:cNvPr>
          <p:cNvSpPr>
            <a:spLocks noGrp="1"/>
          </p:cNvSpPr>
          <p:nvPr>
            <p:ph idx="1"/>
          </p:nvPr>
        </p:nvSpPr>
        <p:spPr/>
        <p:txBody>
          <a:bodyPr/>
          <a:lstStyle/>
          <a:p>
            <a:pPr marL="0" indent="0">
              <a:buNone/>
            </a:pPr>
            <a:r>
              <a:rPr lang="en-GB" dirty="0">
                <a:solidFill>
                  <a:srgbClr val="FF0000"/>
                </a:solidFill>
              </a:rPr>
              <a:t>HARVEST SERVICE – Wednesday 4 October 2023</a:t>
            </a:r>
          </a:p>
          <a:p>
            <a:pPr marL="0" indent="0">
              <a:buNone/>
            </a:pPr>
            <a:r>
              <a:rPr lang="en-GB" dirty="0"/>
              <a:t>Parents and carers of children from ALL classes are warmly welcomed to join us at St Cuthbert’s Church for next week’s Harvest Service. This will be led by Holly Class on the theme of Thankfulness.</a:t>
            </a:r>
          </a:p>
          <a:p>
            <a:pPr marL="0" indent="0">
              <a:buNone/>
            </a:pPr>
            <a:r>
              <a:rPr lang="en-GB" dirty="0"/>
              <a:t>Please meet us at church for an 11am start.</a:t>
            </a:r>
          </a:p>
          <a:p>
            <a:pPr marL="0" indent="0">
              <a:buNone/>
            </a:pPr>
            <a:r>
              <a:rPr lang="en-GB" dirty="0"/>
              <a:t>We look forward to seeing you there.</a:t>
            </a:r>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2CDF4527-1EFF-499E-85C4-520A0C395D1B}"/>
              </a:ext>
            </a:extLst>
          </p:cNvPr>
          <p:cNvPicPr>
            <a:picLocks noChangeAspect="1"/>
          </p:cNvPicPr>
          <p:nvPr/>
        </p:nvPicPr>
        <p:blipFill>
          <a:blip r:embed="rId2"/>
          <a:stretch>
            <a:fillRect/>
          </a:stretch>
        </p:blipFill>
        <p:spPr>
          <a:xfrm>
            <a:off x="6398418" y="4056973"/>
            <a:ext cx="5662092" cy="2577417"/>
          </a:xfrm>
          <a:prstGeom prst="rect">
            <a:avLst/>
          </a:prstGeom>
        </p:spPr>
      </p:pic>
    </p:spTree>
    <p:extLst>
      <p:ext uri="{BB962C8B-B14F-4D97-AF65-F5344CB8AC3E}">
        <p14:creationId xmlns:p14="http://schemas.microsoft.com/office/powerpoint/2010/main" val="919903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ECF8-9452-4BD9-861B-89436BDFB714}"/>
              </a:ext>
            </a:extLst>
          </p:cNvPr>
          <p:cNvSpPr>
            <a:spLocks noGrp="1"/>
          </p:cNvSpPr>
          <p:nvPr>
            <p:ph type="title"/>
          </p:nvPr>
        </p:nvSpPr>
        <p:spPr/>
        <p:txBody>
          <a:bodyPr/>
          <a:lstStyle/>
          <a:p>
            <a:r>
              <a:rPr lang="en-GB" b="1" dirty="0">
                <a:solidFill>
                  <a:srgbClr val="0070C0"/>
                </a:solidFill>
                <a:latin typeface="Segoe  "/>
              </a:rPr>
              <a:t>Awards in School This Week</a:t>
            </a:r>
          </a:p>
        </p:txBody>
      </p:sp>
      <p:graphicFrame>
        <p:nvGraphicFramePr>
          <p:cNvPr id="4" name="Table 3">
            <a:extLst>
              <a:ext uri="{FF2B5EF4-FFF2-40B4-BE49-F238E27FC236}">
                <a16:creationId xmlns:a16="http://schemas.microsoft.com/office/drawing/2014/main" id="{99AC8AD3-AE16-4ED4-9DC3-822274D2E689}"/>
              </a:ext>
            </a:extLst>
          </p:cNvPr>
          <p:cNvGraphicFramePr>
            <a:graphicFrameLocks noGrp="1"/>
          </p:cNvGraphicFramePr>
          <p:nvPr>
            <p:extLst>
              <p:ext uri="{D42A27DB-BD31-4B8C-83A1-F6EECF244321}">
                <p14:modId xmlns:p14="http://schemas.microsoft.com/office/powerpoint/2010/main" val="2002154401"/>
              </p:ext>
            </p:extLst>
          </p:nvPr>
        </p:nvGraphicFramePr>
        <p:xfrm>
          <a:off x="302004" y="1995810"/>
          <a:ext cx="11367081" cy="3337869"/>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712623989"/>
                    </a:ext>
                  </a:extLst>
                </a:gridCol>
                <a:gridCol w="2273416">
                  <a:extLst>
                    <a:ext uri="{9D8B030D-6E8A-4147-A177-3AD203B41FA5}">
                      <a16:colId xmlns:a16="http://schemas.microsoft.com/office/drawing/2014/main" val="2973566520"/>
                    </a:ext>
                  </a:extLst>
                </a:gridCol>
                <a:gridCol w="2486746">
                  <a:extLst>
                    <a:ext uri="{9D8B030D-6E8A-4147-A177-3AD203B41FA5}">
                      <a16:colId xmlns:a16="http://schemas.microsoft.com/office/drawing/2014/main" val="653362783"/>
                    </a:ext>
                  </a:extLst>
                </a:gridCol>
                <a:gridCol w="2060087">
                  <a:extLst>
                    <a:ext uri="{9D8B030D-6E8A-4147-A177-3AD203B41FA5}">
                      <a16:colId xmlns:a16="http://schemas.microsoft.com/office/drawing/2014/main" val="3689442591"/>
                    </a:ext>
                  </a:extLst>
                </a:gridCol>
                <a:gridCol w="2273416">
                  <a:extLst>
                    <a:ext uri="{9D8B030D-6E8A-4147-A177-3AD203B41FA5}">
                      <a16:colId xmlns:a16="http://schemas.microsoft.com/office/drawing/2014/main" val="2910945454"/>
                    </a:ext>
                  </a:extLst>
                </a:gridCol>
              </a:tblGrid>
              <a:tr h="594463">
                <a:tc>
                  <a:txBody>
                    <a:bodyPr/>
                    <a:lstStyle/>
                    <a:p>
                      <a:endParaRPr lang="en-GB" dirty="0"/>
                    </a:p>
                  </a:txBody>
                  <a:tcPr/>
                </a:tc>
                <a:tc>
                  <a:txBody>
                    <a:bodyPr/>
                    <a:lstStyle/>
                    <a:p>
                      <a:pPr algn="ctr"/>
                      <a:r>
                        <a:rPr lang="en-GB" dirty="0"/>
                        <a:t>Apple</a:t>
                      </a:r>
                    </a:p>
                  </a:txBody>
                  <a:tcPr/>
                </a:tc>
                <a:tc>
                  <a:txBody>
                    <a:bodyPr/>
                    <a:lstStyle/>
                    <a:p>
                      <a:pPr algn="ctr"/>
                      <a:r>
                        <a:rPr lang="en-GB" dirty="0"/>
                        <a:t>Beech</a:t>
                      </a:r>
                    </a:p>
                  </a:txBody>
                  <a:tcPr/>
                </a:tc>
                <a:tc>
                  <a:txBody>
                    <a:bodyPr/>
                    <a:lstStyle/>
                    <a:p>
                      <a:pPr algn="ctr"/>
                      <a:r>
                        <a:rPr lang="en-GB" dirty="0"/>
                        <a:t>Holly</a:t>
                      </a:r>
                    </a:p>
                  </a:txBody>
                  <a:tcPr/>
                </a:tc>
                <a:tc>
                  <a:txBody>
                    <a:bodyPr/>
                    <a:lstStyle/>
                    <a:p>
                      <a:pPr algn="ctr"/>
                      <a:r>
                        <a:rPr lang="en-GB" dirty="0"/>
                        <a:t>Oak</a:t>
                      </a:r>
                    </a:p>
                  </a:txBody>
                  <a:tcPr/>
                </a:tc>
                <a:extLst>
                  <a:ext uri="{0D108BD9-81ED-4DB2-BD59-A6C34878D82A}">
                    <a16:rowId xmlns:a16="http://schemas.microsoft.com/office/drawing/2014/main" val="860757442"/>
                  </a:ext>
                </a:extLst>
              </a:tr>
              <a:tr h="594463">
                <a:tc rowSpan="2">
                  <a:txBody>
                    <a:bodyPr/>
                    <a:lstStyle/>
                    <a:p>
                      <a:r>
                        <a:rPr lang="en-GB" b="1" dirty="0"/>
                        <a:t>Stars of the Week</a:t>
                      </a:r>
                    </a:p>
                  </a:txBody>
                  <a:tcPr>
                    <a:solidFill>
                      <a:schemeClr val="accent1">
                        <a:lumMod val="20000"/>
                        <a:lumOff val="80000"/>
                      </a:schemeClr>
                    </a:solidFill>
                  </a:tcPr>
                </a:tc>
                <a:tc rowSpan="2">
                  <a:txBody>
                    <a:bodyPr/>
                    <a:lstStyle/>
                    <a:p>
                      <a:pPr algn="ctr"/>
                      <a:endParaRPr lang="en-GB" dirty="0"/>
                    </a:p>
                    <a:p>
                      <a:pPr algn="ctr"/>
                      <a:r>
                        <a:rPr lang="en-GB" dirty="0"/>
                        <a:t>Wilfred </a:t>
                      </a:r>
                      <a:r>
                        <a:rPr lang="en-GB" dirty="0" err="1"/>
                        <a:t>Ferreday</a:t>
                      </a:r>
                      <a:endParaRPr lang="en-GB" dirty="0"/>
                    </a:p>
                  </a:txBody>
                  <a:tcPr>
                    <a:solidFill>
                      <a:schemeClr val="accent1">
                        <a:lumMod val="20000"/>
                        <a:lumOff val="80000"/>
                      </a:schemeClr>
                    </a:solidFill>
                  </a:tcPr>
                </a:tc>
                <a:tc>
                  <a:txBody>
                    <a:bodyPr/>
                    <a:lstStyle/>
                    <a:p>
                      <a:pPr algn="ctr"/>
                      <a:r>
                        <a:rPr lang="en-GB" dirty="0"/>
                        <a:t>Esmond Tsang</a:t>
                      </a:r>
                    </a:p>
                  </a:txBody>
                  <a:tcPr>
                    <a:solidFill>
                      <a:schemeClr val="accent1">
                        <a:lumMod val="20000"/>
                        <a:lumOff val="80000"/>
                      </a:schemeClr>
                    </a:solidFill>
                  </a:tcPr>
                </a:tc>
                <a:tc>
                  <a:txBody>
                    <a:bodyPr/>
                    <a:lstStyle/>
                    <a:p>
                      <a:pPr algn="ctr"/>
                      <a:r>
                        <a:rPr lang="en-GB" dirty="0"/>
                        <a:t>Elise Fenton</a:t>
                      </a:r>
                    </a:p>
                  </a:txBody>
                  <a:tcPr>
                    <a:solidFill>
                      <a:schemeClr val="accent1">
                        <a:lumMod val="20000"/>
                        <a:lumOff val="80000"/>
                      </a:schemeClr>
                    </a:solidFill>
                  </a:tcPr>
                </a:tc>
                <a:tc>
                  <a:txBody>
                    <a:bodyPr/>
                    <a:lstStyle/>
                    <a:p>
                      <a:pPr algn="ctr"/>
                      <a:r>
                        <a:rPr lang="en-GB" dirty="0"/>
                        <a:t>Arwen Dawson</a:t>
                      </a:r>
                    </a:p>
                  </a:txBody>
                  <a:tcPr>
                    <a:solidFill>
                      <a:schemeClr val="accent1">
                        <a:lumMod val="20000"/>
                        <a:lumOff val="80000"/>
                      </a:schemeClr>
                    </a:solidFill>
                  </a:tcPr>
                </a:tc>
                <a:extLst>
                  <a:ext uri="{0D108BD9-81ED-4DB2-BD59-A6C34878D82A}">
                    <a16:rowId xmlns:a16="http://schemas.microsoft.com/office/drawing/2014/main" val="964532015"/>
                  </a:ext>
                </a:extLst>
              </a:tr>
              <a:tr h="594463">
                <a:tc vMerge="1">
                  <a:txBody>
                    <a:bodyPr/>
                    <a:lstStyle/>
                    <a:p>
                      <a:endParaRPr lang="en-GB" dirty="0"/>
                    </a:p>
                  </a:txBody>
                  <a:tcPr/>
                </a:tc>
                <a:tc vMerge="1">
                  <a:txBody>
                    <a:bodyPr/>
                    <a:lstStyle/>
                    <a:p>
                      <a:endParaRPr lang="en-GB" dirty="0"/>
                    </a:p>
                  </a:txBody>
                  <a:tcPr/>
                </a:tc>
                <a:tc>
                  <a:txBody>
                    <a:bodyPr/>
                    <a:lstStyle/>
                    <a:p>
                      <a:pPr algn="ctr"/>
                      <a:r>
                        <a:rPr lang="en-GB" dirty="0"/>
                        <a:t>Sean Unsworth</a:t>
                      </a:r>
                    </a:p>
                  </a:txBody>
                  <a:tcPr>
                    <a:solidFill>
                      <a:schemeClr val="accent1">
                        <a:lumMod val="20000"/>
                        <a:lumOff val="80000"/>
                      </a:schemeClr>
                    </a:solidFill>
                  </a:tcPr>
                </a:tc>
                <a:tc>
                  <a:txBody>
                    <a:bodyPr/>
                    <a:lstStyle/>
                    <a:p>
                      <a:pPr algn="ctr"/>
                      <a:r>
                        <a:rPr lang="en-GB" dirty="0"/>
                        <a:t>Arthur Barrett</a:t>
                      </a:r>
                    </a:p>
                  </a:txBody>
                  <a:tcPr>
                    <a:solidFill>
                      <a:schemeClr val="accent1">
                        <a:lumMod val="20000"/>
                        <a:lumOff val="80000"/>
                      </a:schemeClr>
                    </a:solidFill>
                  </a:tcPr>
                </a:tc>
                <a:tc>
                  <a:txBody>
                    <a:bodyPr/>
                    <a:lstStyle/>
                    <a:p>
                      <a:pPr algn="ctr"/>
                      <a:r>
                        <a:rPr lang="en-GB" dirty="0"/>
                        <a:t>Asa Champion</a:t>
                      </a:r>
                    </a:p>
                  </a:txBody>
                  <a:tcPr>
                    <a:solidFill>
                      <a:schemeClr val="accent1">
                        <a:lumMod val="20000"/>
                        <a:lumOff val="80000"/>
                      </a:schemeClr>
                    </a:solidFill>
                  </a:tcPr>
                </a:tc>
                <a:extLst>
                  <a:ext uri="{0D108BD9-81ED-4DB2-BD59-A6C34878D82A}">
                    <a16:rowId xmlns:a16="http://schemas.microsoft.com/office/drawing/2014/main" val="3946535011"/>
                  </a:ext>
                </a:extLst>
              </a:tr>
              <a:tr h="594463">
                <a:tc>
                  <a:txBody>
                    <a:bodyPr/>
                    <a:lstStyle/>
                    <a:p>
                      <a:r>
                        <a:rPr lang="en-GB" b="1" dirty="0"/>
                        <a:t>Gold Awards </a:t>
                      </a:r>
                    </a:p>
                    <a:p>
                      <a:r>
                        <a:rPr lang="en-GB" b="1" dirty="0"/>
                        <a:t>for Sport</a:t>
                      </a:r>
                    </a:p>
                  </a:txBody>
                  <a:tcPr>
                    <a:solidFill>
                      <a:schemeClr val="accent1">
                        <a:lumMod val="20000"/>
                        <a:lumOff val="80000"/>
                      </a:schemeClr>
                    </a:solidFill>
                  </a:tcPr>
                </a:tc>
                <a:tc>
                  <a:txBody>
                    <a:bodyPr/>
                    <a:lstStyle/>
                    <a:p>
                      <a:pPr algn="ctr"/>
                      <a:r>
                        <a:rPr lang="en-GB" dirty="0"/>
                        <a:t>Jackson Harker</a:t>
                      </a:r>
                    </a:p>
                  </a:txBody>
                  <a:tcPr>
                    <a:solidFill>
                      <a:schemeClr val="accent1">
                        <a:lumMod val="20000"/>
                        <a:lumOff val="80000"/>
                      </a:schemeClr>
                    </a:solidFill>
                  </a:tcPr>
                </a:tc>
                <a:tc>
                  <a:txBody>
                    <a:bodyPr/>
                    <a:lstStyle/>
                    <a:p>
                      <a:pPr algn="ctr"/>
                      <a:r>
                        <a:rPr lang="en-GB" dirty="0"/>
                        <a:t>Jacob Watson</a:t>
                      </a:r>
                    </a:p>
                  </a:txBody>
                  <a:tcPr>
                    <a:solidFill>
                      <a:schemeClr val="accent1">
                        <a:lumMod val="20000"/>
                        <a:lumOff val="80000"/>
                      </a:schemeClr>
                    </a:solidFill>
                  </a:tcPr>
                </a:tc>
                <a:tc>
                  <a:txBody>
                    <a:bodyPr/>
                    <a:lstStyle/>
                    <a:p>
                      <a:pPr algn="ctr"/>
                      <a:r>
                        <a:rPr lang="en-GB" dirty="0"/>
                        <a:t>Riley-Mae Simpson</a:t>
                      </a:r>
                    </a:p>
                  </a:txBody>
                  <a:tcPr>
                    <a:solidFill>
                      <a:schemeClr val="accent1">
                        <a:lumMod val="20000"/>
                        <a:lumOff val="80000"/>
                      </a:schemeClr>
                    </a:solidFill>
                  </a:tcPr>
                </a:tc>
                <a:tc>
                  <a:txBody>
                    <a:bodyPr/>
                    <a:lstStyle/>
                    <a:p>
                      <a:pPr algn="ctr"/>
                      <a:r>
                        <a:rPr lang="en-GB" dirty="0"/>
                        <a:t>Leonard Liddell</a:t>
                      </a:r>
                    </a:p>
                  </a:txBody>
                  <a:tcPr>
                    <a:solidFill>
                      <a:schemeClr val="accent1">
                        <a:lumMod val="20000"/>
                        <a:lumOff val="80000"/>
                      </a:schemeClr>
                    </a:solidFill>
                  </a:tcPr>
                </a:tc>
                <a:extLst>
                  <a:ext uri="{0D108BD9-81ED-4DB2-BD59-A6C34878D82A}">
                    <a16:rowId xmlns:a16="http://schemas.microsoft.com/office/drawing/2014/main" val="611890926"/>
                  </a:ext>
                </a:extLst>
              </a:tr>
              <a:tr h="594463">
                <a:tc>
                  <a:txBody>
                    <a:bodyPr/>
                    <a:lstStyle/>
                    <a:p>
                      <a:r>
                        <a:rPr lang="en-GB" b="1" dirty="0"/>
                        <a:t>Headteacher Awards </a:t>
                      </a:r>
                      <a:r>
                        <a:rPr lang="en-GB" b="1" dirty="0">
                          <a:solidFill>
                            <a:srgbClr val="FFC000"/>
                          </a:solidFill>
                        </a:rPr>
                        <a:t>Random Act of Kindness</a:t>
                      </a:r>
                    </a:p>
                  </a:txBody>
                  <a:tcPr>
                    <a:solidFill>
                      <a:schemeClr val="accent1">
                        <a:lumMod val="20000"/>
                        <a:lumOff val="80000"/>
                      </a:schemeClr>
                    </a:solidFill>
                  </a:tcPr>
                </a:tc>
                <a:tc gridSpan="2">
                  <a:txBody>
                    <a:bodyPr/>
                    <a:lstStyle/>
                    <a:p>
                      <a:pPr algn="ctr"/>
                      <a:endParaRPr lang="en-GB" dirty="0"/>
                    </a:p>
                    <a:p>
                      <a:pPr algn="ctr"/>
                      <a:r>
                        <a:rPr lang="en-GB" dirty="0"/>
                        <a:t>Arabella </a:t>
                      </a:r>
                      <a:r>
                        <a:rPr lang="en-GB" dirty="0" err="1"/>
                        <a:t>Hinzpeter</a:t>
                      </a:r>
                      <a:endParaRPr lang="en-GB" dirty="0"/>
                    </a:p>
                  </a:txBody>
                  <a:tcPr>
                    <a:solidFill>
                      <a:schemeClr val="accent1">
                        <a:lumMod val="20000"/>
                        <a:lumOff val="80000"/>
                      </a:schemeClr>
                    </a:solidFill>
                  </a:tcPr>
                </a:tc>
                <a:tc hMerge="1">
                  <a:txBody>
                    <a:bodyPr/>
                    <a:lstStyle/>
                    <a:p>
                      <a:endParaRPr lang="en-GB" dirty="0"/>
                    </a:p>
                  </a:txBody>
                  <a:tcPr>
                    <a:solidFill>
                      <a:schemeClr val="accent1">
                        <a:lumMod val="20000"/>
                        <a:lumOff val="80000"/>
                      </a:schemeClr>
                    </a:solidFill>
                  </a:tcPr>
                </a:tc>
                <a:tc gridSpan="2">
                  <a:txBody>
                    <a:bodyPr/>
                    <a:lstStyle/>
                    <a:p>
                      <a:pPr algn="ctr"/>
                      <a:endParaRPr lang="en-GB" dirty="0"/>
                    </a:p>
                    <a:p>
                      <a:pPr algn="ctr"/>
                      <a:r>
                        <a:rPr lang="en-GB" dirty="0"/>
                        <a:t>Toby Seligman</a:t>
                      </a:r>
                    </a:p>
                  </a:txBody>
                  <a:tcPr>
                    <a:solidFill>
                      <a:schemeClr val="accent1">
                        <a:lumMod val="20000"/>
                        <a:lumOff val="80000"/>
                      </a:schemeClr>
                    </a:solidFill>
                  </a:tcPr>
                </a:tc>
                <a:tc hMerge="1">
                  <a:txBody>
                    <a:bodyPr/>
                    <a:lstStyle/>
                    <a:p>
                      <a:endParaRPr lang="en-GB" dirty="0"/>
                    </a:p>
                  </a:txBody>
                  <a:tcPr>
                    <a:solidFill>
                      <a:schemeClr val="accent1">
                        <a:lumMod val="20000"/>
                        <a:lumOff val="80000"/>
                      </a:schemeClr>
                    </a:solidFill>
                  </a:tcPr>
                </a:tc>
                <a:extLst>
                  <a:ext uri="{0D108BD9-81ED-4DB2-BD59-A6C34878D82A}">
                    <a16:rowId xmlns:a16="http://schemas.microsoft.com/office/drawing/2014/main" val="3818598996"/>
                  </a:ext>
                </a:extLst>
              </a:tr>
            </a:tbl>
          </a:graphicData>
        </a:graphic>
      </p:graphicFrame>
    </p:spTree>
    <p:extLst>
      <p:ext uri="{BB962C8B-B14F-4D97-AF65-F5344CB8AC3E}">
        <p14:creationId xmlns:p14="http://schemas.microsoft.com/office/powerpoint/2010/main" val="1002461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15D17-D34E-436A-95F0-B17DE46B2F6B}"/>
              </a:ext>
            </a:extLst>
          </p:cNvPr>
          <p:cNvSpPr>
            <a:spLocks noGrp="1"/>
          </p:cNvSpPr>
          <p:nvPr>
            <p:ph type="title"/>
          </p:nvPr>
        </p:nvSpPr>
        <p:spPr/>
        <p:txBody>
          <a:bodyPr/>
          <a:lstStyle/>
          <a:p>
            <a:r>
              <a:rPr lang="en-GB" b="1" dirty="0">
                <a:solidFill>
                  <a:srgbClr val="0070C0"/>
                </a:solidFill>
                <a:latin typeface="Segoe  "/>
              </a:rPr>
              <a:t>Team Points</a:t>
            </a:r>
            <a:endParaRPr lang="en-GB" dirty="0"/>
          </a:p>
        </p:txBody>
      </p:sp>
      <p:graphicFrame>
        <p:nvGraphicFramePr>
          <p:cNvPr id="3" name="Table 2">
            <a:extLst>
              <a:ext uri="{FF2B5EF4-FFF2-40B4-BE49-F238E27FC236}">
                <a16:creationId xmlns:a16="http://schemas.microsoft.com/office/drawing/2014/main" id="{F02C1B1A-9294-4801-A223-C8FF475F589E}"/>
              </a:ext>
            </a:extLst>
          </p:cNvPr>
          <p:cNvGraphicFramePr>
            <a:graphicFrameLocks noGrp="1"/>
          </p:cNvGraphicFramePr>
          <p:nvPr>
            <p:extLst>
              <p:ext uri="{D42A27DB-BD31-4B8C-83A1-F6EECF244321}">
                <p14:modId xmlns:p14="http://schemas.microsoft.com/office/powerpoint/2010/main" val="216409636"/>
              </p:ext>
            </p:extLst>
          </p:nvPr>
        </p:nvGraphicFramePr>
        <p:xfrm>
          <a:off x="2032000" y="2078683"/>
          <a:ext cx="8128000" cy="1854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121731535"/>
                    </a:ext>
                  </a:extLst>
                </a:gridCol>
                <a:gridCol w="4064000">
                  <a:extLst>
                    <a:ext uri="{9D8B030D-6E8A-4147-A177-3AD203B41FA5}">
                      <a16:colId xmlns:a16="http://schemas.microsoft.com/office/drawing/2014/main" val="477815127"/>
                    </a:ext>
                  </a:extLst>
                </a:gridCol>
              </a:tblGrid>
              <a:tr h="370840">
                <a:tc>
                  <a:txBody>
                    <a:bodyPr/>
                    <a:lstStyle/>
                    <a:p>
                      <a:r>
                        <a:rPr lang="en-GB" dirty="0"/>
                        <a:t>Team</a:t>
                      </a:r>
                    </a:p>
                  </a:txBody>
                  <a:tcPr/>
                </a:tc>
                <a:tc>
                  <a:txBody>
                    <a:bodyPr/>
                    <a:lstStyle/>
                    <a:p>
                      <a:r>
                        <a:rPr lang="en-GB" dirty="0"/>
                        <a:t>Points</a:t>
                      </a:r>
                    </a:p>
                  </a:txBody>
                  <a:tcPr/>
                </a:tc>
                <a:extLst>
                  <a:ext uri="{0D108BD9-81ED-4DB2-BD59-A6C34878D82A}">
                    <a16:rowId xmlns:a16="http://schemas.microsoft.com/office/drawing/2014/main" val="694617373"/>
                  </a:ext>
                </a:extLst>
              </a:tr>
              <a:tr h="370840">
                <a:tc>
                  <a:txBody>
                    <a:bodyPr/>
                    <a:lstStyle/>
                    <a:p>
                      <a:r>
                        <a:rPr lang="en-GB" dirty="0">
                          <a:solidFill>
                            <a:srgbClr val="FF0000"/>
                          </a:solidFill>
                        </a:rPr>
                        <a:t>Red</a:t>
                      </a:r>
                    </a:p>
                  </a:txBody>
                  <a:tcPr/>
                </a:tc>
                <a:tc>
                  <a:txBody>
                    <a:bodyPr/>
                    <a:lstStyle/>
                    <a:p>
                      <a:r>
                        <a:rPr lang="en-GB" dirty="0"/>
                        <a:t>576</a:t>
                      </a:r>
                    </a:p>
                  </a:txBody>
                  <a:tcPr/>
                </a:tc>
                <a:extLst>
                  <a:ext uri="{0D108BD9-81ED-4DB2-BD59-A6C34878D82A}">
                    <a16:rowId xmlns:a16="http://schemas.microsoft.com/office/drawing/2014/main" val="1505806640"/>
                  </a:ext>
                </a:extLst>
              </a:tr>
              <a:tr h="370840">
                <a:tc>
                  <a:txBody>
                    <a:bodyPr/>
                    <a:lstStyle/>
                    <a:p>
                      <a:r>
                        <a:rPr lang="en-GB" dirty="0">
                          <a:solidFill>
                            <a:schemeClr val="accent1"/>
                          </a:solidFill>
                        </a:rPr>
                        <a:t>Blue</a:t>
                      </a:r>
                    </a:p>
                  </a:txBody>
                  <a:tcPr/>
                </a:tc>
                <a:tc>
                  <a:txBody>
                    <a:bodyPr/>
                    <a:lstStyle/>
                    <a:p>
                      <a:r>
                        <a:rPr lang="en-GB" dirty="0"/>
                        <a:t>1085</a:t>
                      </a:r>
                    </a:p>
                  </a:txBody>
                  <a:tcPr/>
                </a:tc>
                <a:extLst>
                  <a:ext uri="{0D108BD9-81ED-4DB2-BD59-A6C34878D82A}">
                    <a16:rowId xmlns:a16="http://schemas.microsoft.com/office/drawing/2014/main" val="747584618"/>
                  </a:ext>
                </a:extLst>
              </a:tr>
              <a:tr h="370840">
                <a:tc>
                  <a:txBody>
                    <a:bodyPr/>
                    <a:lstStyle/>
                    <a:p>
                      <a:r>
                        <a:rPr lang="en-GB" dirty="0">
                          <a:solidFill>
                            <a:srgbClr val="00B050"/>
                          </a:solidFill>
                        </a:rPr>
                        <a:t>Green</a:t>
                      </a:r>
                    </a:p>
                  </a:txBody>
                  <a:tcPr/>
                </a:tc>
                <a:tc>
                  <a:txBody>
                    <a:bodyPr/>
                    <a:lstStyle/>
                    <a:p>
                      <a:r>
                        <a:rPr lang="en-GB" dirty="0"/>
                        <a:t>1059</a:t>
                      </a:r>
                    </a:p>
                  </a:txBody>
                  <a:tcPr/>
                </a:tc>
                <a:extLst>
                  <a:ext uri="{0D108BD9-81ED-4DB2-BD59-A6C34878D82A}">
                    <a16:rowId xmlns:a16="http://schemas.microsoft.com/office/drawing/2014/main" val="4093545337"/>
                  </a:ext>
                </a:extLst>
              </a:tr>
              <a:tr h="370840">
                <a:tc>
                  <a:txBody>
                    <a:bodyPr/>
                    <a:lstStyle/>
                    <a:p>
                      <a:r>
                        <a:rPr lang="en-GB" dirty="0">
                          <a:solidFill>
                            <a:srgbClr val="FFFF00"/>
                          </a:solidFill>
                        </a:rPr>
                        <a:t>Yellow</a:t>
                      </a:r>
                    </a:p>
                  </a:txBody>
                  <a:tcPr/>
                </a:tc>
                <a:tc>
                  <a:txBody>
                    <a:bodyPr/>
                    <a:lstStyle/>
                    <a:p>
                      <a:r>
                        <a:rPr lang="en-GB" dirty="0"/>
                        <a:t>733</a:t>
                      </a:r>
                    </a:p>
                  </a:txBody>
                  <a:tcPr/>
                </a:tc>
                <a:extLst>
                  <a:ext uri="{0D108BD9-81ED-4DB2-BD59-A6C34878D82A}">
                    <a16:rowId xmlns:a16="http://schemas.microsoft.com/office/drawing/2014/main" val="4283979554"/>
                  </a:ext>
                </a:extLst>
              </a:tr>
            </a:tbl>
          </a:graphicData>
        </a:graphic>
      </p:graphicFrame>
      <p:sp>
        <p:nvSpPr>
          <p:cNvPr id="4" name="TextBox 3">
            <a:extLst>
              <a:ext uri="{FF2B5EF4-FFF2-40B4-BE49-F238E27FC236}">
                <a16:creationId xmlns:a16="http://schemas.microsoft.com/office/drawing/2014/main" id="{ECAE4ED4-40F2-4BF3-8605-324FB4EB3DB6}"/>
              </a:ext>
            </a:extLst>
          </p:cNvPr>
          <p:cNvSpPr txBox="1"/>
          <p:nvPr/>
        </p:nvSpPr>
        <p:spPr>
          <a:xfrm>
            <a:off x="4790113" y="4253218"/>
            <a:ext cx="2608213" cy="369332"/>
          </a:xfrm>
          <a:prstGeom prst="rect">
            <a:avLst/>
          </a:prstGeom>
          <a:noFill/>
        </p:spPr>
        <p:txBody>
          <a:bodyPr wrap="square" rtlCol="0">
            <a:spAutoFit/>
          </a:bodyPr>
          <a:lstStyle/>
          <a:p>
            <a:r>
              <a:rPr lang="en-GB" dirty="0"/>
              <a:t>Well done </a:t>
            </a:r>
            <a:r>
              <a:rPr lang="en-GB" dirty="0">
                <a:solidFill>
                  <a:schemeClr val="accent1"/>
                </a:solidFill>
              </a:rPr>
              <a:t>BLUE</a:t>
            </a:r>
            <a:r>
              <a:rPr lang="en-GB" dirty="0"/>
              <a:t> team!</a:t>
            </a:r>
          </a:p>
        </p:txBody>
      </p:sp>
      <p:sp>
        <p:nvSpPr>
          <p:cNvPr id="5" name="TextBox 4">
            <a:extLst>
              <a:ext uri="{FF2B5EF4-FFF2-40B4-BE49-F238E27FC236}">
                <a16:creationId xmlns:a16="http://schemas.microsoft.com/office/drawing/2014/main" id="{E52C93AD-925E-4F86-BD70-A7F7C9BE8C33}"/>
              </a:ext>
            </a:extLst>
          </p:cNvPr>
          <p:cNvSpPr txBox="1"/>
          <p:nvPr/>
        </p:nvSpPr>
        <p:spPr>
          <a:xfrm>
            <a:off x="1828800" y="4974672"/>
            <a:ext cx="8825218" cy="923330"/>
          </a:xfrm>
          <a:prstGeom prst="rect">
            <a:avLst/>
          </a:prstGeom>
          <a:noFill/>
        </p:spPr>
        <p:txBody>
          <a:bodyPr wrap="square" rtlCol="0">
            <a:spAutoFit/>
          </a:bodyPr>
          <a:lstStyle/>
          <a:p>
            <a:r>
              <a:rPr lang="en-GB" dirty="0"/>
              <a:t>School Council have been tasked with focussing on making further developments to our team point system this term, including coming up with some new names and some more meaningful rewards for the winning team. I can’t wait to see what they come up with!</a:t>
            </a:r>
          </a:p>
        </p:txBody>
      </p:sp>
    </p:spTree>
    <p:extLst>
      <p:ext uri="{BB962C8B-B14F-4D97-AF65-F5344CB8AC3E}">
        <p14:creationId xmlns:p14="http://schemas.microsoft.com/office/powerpoint/2010/main" val="2044337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F4633-BD26-4DE1-9E77-7831A57A661E}"/>
              </a:ext>
            </a:extLst>
          </p:cNvPr>
          <p:cNvSpPr>
            <a:spLocks noGrp="1"/>
          </p:cNvSpPr>
          <p:nvPr>
            <p:ph type="title"/>
          </p:nvPr>
        </p:nvSpPr>
        <p:spPr/>
        <p:txBody>
          <a:bodyPr/>
          <a:lstStyle/>
          <a:p>
            <a:r>
              <a:rPr lang="en-GB" b="1" dirty="0">
                <a:solidFill>
                  <a:srgbClr val="0070C0"/>
                </a:solidFill>
                <a:latin typeface="Segoe  "/>
              </a:rPr>
              <a:t>In our newsletter this week…</a:t>
            </a:r>
            <a:endParaRPr lang="en-GB" dirty="0"/>
          </a:p>
        </p:txBody>
      </p:sp>
      <p:sp>
        <p:nvSpPr>
          <p:cNvPr id="3" name="TextBox 2">
            <a:extLst>
              <a:ext uri="{FF2B5EF4-FFF2-40B4-BE49-F238E27FC236}">
                <a16:creationId xmlns:a16="http://schemas.microsoft.com/office/drawing/2014/main" id="{78E49EB9-A3B5-4301-935A-999833F8686D}"/>
              </a:ext>
            </a:extLst>
          </p:cNvPr>
          <p:cNvSpPr txBox="1"/>
          <p:nvPr/>
        </p:nvSpPr>
        <p:spPr>
          <a:xfrm>
            <a:off x="678961" y="1339443"/>
            <a:ext cx="10515600" cy="5632311"/>
          </a:xfrm>
          <a:prstGeom prst="rect">
            <a:avLst/>
          </a:prstGeom>
          <a:noFill/>
        </p:spPr>
        <p:txBody>
          <a:bodyPr wrap="square" rtlCol="0">
            <a:spAutoFit/>
          </a:bodyPr>
          <a:lstStyle/>
          <a:p>
            <a:endParaRPr lang="en-GB" dirty="0"/>
          </a:p>
          <a:p>
            <a:r>
              <a:rPr lang="en-GB" dirty="0"/>
              <a:t>…Find out what the children have been learning by looking at our </a:t>
            </a:r>
            <a:r>
              <a:rPr lang="en-GB" dirty="0">
                <a:solidFill>
                  <a:srgbClr val="FF0000"/>
                </a:solidFill>
              </a:rPr>
              <a:t>Gallery</a:t>
            </a:r>
          </a:p>
          <a:p>
            <a:r>
              <a:rPr lang="en-GB" dirty="0"/>
              <a:t>…Read about the comments from the </a:t>
            </a:r>
            <a:r>
              <a:rPr lang="en-GB" dirty="0">
                <a:solidFill>
                  <a:srgbClr val="FF0000"/>
                </a:solidFill>
              </a:rPr>
              <a:t>parent survey </a:t>
            </a:r>
            <a:r>
              <a:rPr lang="en-GB" dirty="0"/>
              <a:t>and the actions we have taken as a result</a:t>
            </a:r>
          </a:p>
          <a:p>
            <a:r>
              <a:rPr lang="en-GB" dirty="0"/>
              <a:t>…Find out which </a:t>
            </a:r>
            <a:r>
              <a:rPr lang="en-GB" dirty="0">
                <a:solidFill>
                  <a:srgbClr val="FF0000"/>
                </a:solidFill>
              </a:rPr>
              <a:t>educational visits </a:t>
            </a:r>
            <a:r>
              <a:rPr lang="en-GB" dirty="0"/>
              <a:t>are planned for your child/ren this year</a:t>
            </a:r>
          </a:p>
          <a:p>
            <a:r>
              <a:rPr lang="en-GB" dirty="0"/>
              <a:t>…Learn about our new initiative “</a:t>
            </a:r>
            <a:r>
              <a:rPr lang="en-GB" dirty="0">
                <a:solidFill>
                  <a:srgbClr val="FF0000"/>
                </a:solidFill>
              </a:rPr>
              <a:t>Musician of the Month</a:t>
            </a:r>
            <a:r>
              <a:rPr lang="en-GB" dirty="0"/>
              <a:t>” and get a sneak preview of the upcoming musicians</a:t>
            </a:r>
          </a:p>
          <a:p>
            <a:r>
              <a:rPr lang="en-GB" dirty="0"/>
              <a:t>…Check the </a:t>
            </a:r>
            <a:r>
              <a:rPr lang="en-GB" dirty="0">
                <a:solidFill>
                  <a:srgbClr val="FF0000"/>
                </a:solidFill>
              </a:rPr>
              <a:t>class pages </a:t>
            </a:r>
            <a:r>
              <a:rPr lang="en-GB" dirty="0"/>
              <a:t>for any information relevant to each individual class</a:t>
            </a:r>
          </a:p>
          <a:p>
            <a:r>
              <a:rPr lang="en-GB" dirty="0"/>
              <a:t>…Find out about </a:t>
            </a:r>
            <a:r>
              <a:rPr lang="en-GB" dirty="0">
                <a:solidFill>
                  <a:srgbClr val="FF0000"/>
                </a:solidFill>
              </a:rPr>
              <a:t>upcoming events </a:t>
            </a:r>
            <a:r>
              <a:rPr lang="en-GB" dirty="0"/>
              <a:t>next week</a:t>
            </a:r>
          </a:p>
          <a:p>
            <a:endParaRPr lang="en-GB" dirty="0"/>
          </a:p>
          <a:p>
            <a:r>
              <a:rPr lang="en-GB" dirty="0"/>
              <a:t>Our regular items then follow:</a:t>
            </a:r>
          </a:p>
          <a:p>
            <a:endParaRPr lang="en-GB" dirty="0"/>
          </a:p>
          <a:p>
            <a:r>
              <a:rPr lang="en-GB" dirty="0"/>
              <a:t>…Awards in school</a:t>
            </a:r>
          </a:p>
          <a:p>
            <a:r>
              <a:rPr lang="en-GB" dirty="0"/>
              <a:t>…Team Points</a:t>
            </a:r>
          </a:p>
          <a:p>
            <a:r>
              <a:rPr lang="en-GB" dirty="0"/>
              <a:t>…PE Kits next week</a:t>
            </a:r>
          </a:p>
          <a:p>
            <a:r>
              <a:rPr lang="en-GB" dirty="0"/>
              <a:t>…Attendance and Punctuality</a:t>
            </a:r>
          </a:p>
          <a:p>
            <a:r>
              <a:rPr lang="en-GB" dirty="0"/>
              <a:t>…Extra curricular clubs</a:t>
            </a:r>
          </a:p>
          <a:p>
            <a:r>
              <a:rPr lang="en-GB" dirty="0"/>
              <a:t>…CHASA news</a:t>
            </a:r>
          </a:p>
          <a:p>
            <a:r>
              <a:rPr lang="en-GB" dirty="0"/>
              <a:t>…Solar panel link to Aviva match funding</a:t>
            </a:r>
          </a:p>
          <a:p>
            <a:endParaRPr lang="en-GB" dirty="0"/>
          </a:p>
          <a:p>
            <a:pPr algn="r"/>
            <a:r>
              <a:rPr lang="en-GB" dirty="0"/>
              <a:t>Have a lovely weekend!</a:t>
            </a:r>
          </a:p>
          <a:p>
            <a:endParaRPr lang="en-GB" dirty="0"/>
          </a:p>
        </p:txBody>
      </p:sp>
    </p:spTree>
    <p:extLst>
      <p:ext uri="{BB962C8B-B14F-4D97-AF65-F5344CB8AC3E}">
        <p14:creationId xmlns:p14="http://schemas.microsoft.com/office/powerpoint/2010/main" val="2151067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0EE4E-BAE3-4814-A0DC-66AE83BB76F8}"/>
              </a:ext>
            </a:extLst>
          </p:cNvPr>
          <p:cNvSpPr>
            <a:spLocks noGrp="1"/>
          </p:cNvSpPr>
          <p:nvPr>
            <p:ph type="title"/>
          </p:nvPr>
        </p:nvSpPr>
        <p:spPr/>
        <p:txBody>
          <a:bodyPr/>
          <a:lstStyle/>
          <a:p>
            <a:r>
              <a:rPr lang="en-GB" b="1" dirty="0">
                <a:solidFill>
                  <a:schemeClr val="accent1"/>
                </a:solidFill>
                <a:latin typeface="Segoe  "/>
              </a:rPr>
              <a:t>PE Kits next week</a:t>
            </a:r>
          </a:p>
        </p:txBody>
      </p:sp>
      <p:graphicFrame>
        <p:nvGraphicFramePr>
          <p:cNvPr id="6" name="Table 5">
            <a:extLst>
              <a:ext uri="{FF2B5EF4-FFF2-40B4-BE49-F238E27FC236}">
                <a16:creationId xmlns:a16="http://schemas.microsoft.com/office/drawing/2014/main" id="{05E2AA91-950C-4A73-8BA2-8F86948CCCDB}"/>
              </a:ext>
            </a:extLst>
          </p:cNvPr>
          <p:cNvGraphicFramePr>
            <a:graphicFrameLocks noGrp="1"/>
          </p:cNvGraphicFramePr>
          <p:nvPr>
            <p:extLst>
              <p:ext uri="{D42A27DB-BD31-4B8C-83A1-F6EECF244321}">
                <p14:modId xmlns:p14="http://schemas.microsoft.com/office/powerpoint/2010/main" val="3021979232"/>
              </p:ext>
            </p:extLst>
          </p:nvPr>
        </p:nvGraphicFramePr>
        <p:xfrm>
          <a:off x="1597891" y="1690688"/>
          <a:ext cx="8128002" cy="148336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2766434152"/>
                    </a:ext>
                  </a:extLst>
                </a:gridCol>
                <a:gridCol w="1354667">
                  <a:extLst>
                    <a:ext uri="{9D8B030D-6E8A-4147-A177-3AD203B41FA5}">
                      <a16:colId xmlns:a16="http://schemas.microsoft.com/office/drawing/2014/main" val="2104237821"/>
                    </a:ext>
                  </a:extLst>
                </a:gridCol>
                <a:gridCol w="1354667">
                  <a:extLst>
                    <a:ext uri="{9D8B030D-6E8A-4147-A177-3AD203B41FA5}">
                      <a16:colId xmlns:a16="http://schemas.microsoft.com/office/drawing/2014/main" val="764433829"/>
                    </a:ext>
                  </a:extLst>
                </a:gridCol>
                <a:gridCol w="1354667">
                  <a:extLst>
                    <a:ext uri="{9D8B030D-6E8A-4147-A177-3AD203B41FA5}">
                      <a16:colId xmlns:a16="http://schemas.microsoft.com/office/drawing/2014/main" val="2202058668"/>
                    </a:ext>
                  </a:extLst>
                </a:gridCol>
                <a:gridCol w="1354667">
                  <a:extLst>
                    <a:ext uri="{9D8B030D-6E8A-4147-A177-3AD203B41FA5}">
                      <a16:colId xmlns:a16="http://schemas.microsoft.com/office/drawing/2014/main" val="1020867237"/>
                    </a:ext>
                  </a:extLst>
                </a:gridCol>
                <a:gridCol w="1354667">
                  <a:extLst>
                    <a:ext uri="{9D8B030D-6E8A-4147-A177-3AD203B41FA5}">
                      <a16:colId xmlns:a16="http://schemas.microsoft.com/office/drawing/2014/main" val="4122305582"/>
                    </a:ext>
                  </a:extLst>
                </a:gridCol>
              </a:tblGrid>
              <a:tr h="370840">
                <a:tc>
                  <a:txBody>
                    <a:bodyPr/>
                    <a:lstStyle/>
                    <a:p>
                      <a:endParaRPr lang="en-GB" dirty="0"/>
                    </a:p>
                  </a:txBody>
                  <a:tcPr/>
                </a:tc>
                <a:tc>
                  <a:txBody>
                    <a:bodyPr/>
                    <a:lstStyle/>
                    <a:p>
                      <a:pPr algn="ctr"/>
                      <a:r>
                        <a:rPr lang="en-GB" dirty="0"/>
                        <a:t>Monday</a:t>
                      </a:r>
                    </a:p>
                  </a:txBody>
                  <a:tcPr/>
                </a:tc>
                <a:tc>
                  <a:txBody>
                    <a:bodyPr/>
                    <a:lstStyle/>
                    <a:p>
                      <a:pPr algn="ctr"/>
                      <a:r>
                        <a:rPr lang="en-GB" dirty="0"/>
                        <a:t>Tuesday</a:t>
                      </a:r>
                    </a:p>
                  </a:txBody>
                  <a:tcPr/>
                </a:tc>
                <a:tc>
                  <a:txBody>
                    <a:bodyPr/>
                    <a:lstStyle/>
                    <a:p>
                      <a:pPr algn="ctr"/>
                      <a:r>
                        <a:rPr lang="en-GB" dirty="0"/>
                        <a:t>Wednesday</a:t>
                      </a:r>
                    </a:p>
                  </a:txBody>
                  <a:tcPr/>
                </a:tc>
                <a:tc>
                  <a:txBody>
                    <a:bodyPr/>
                    <a:lstStyle/>
                    <a:p>
                      <a:pPr algn="ctr"/>
                      <a:r>
                        <a:rPr lang="en-GB" dirty="0"/>
                        <a:t>Thursday</a:t>
                      </a:r>
                    </a:p>
                  </a:txBody>
                  <a:tcPr/>
                </a:tc>
                <a:tc>
                  <a:txBody>
                    <a:bodyPr/>
                    <a:lstStyle/>
                    <a:p>
                      <a:pPr algn="ctr"/>
                      <a:r>
                        <a:rPr lang="en-GB" dirty="0"/>
                        <a:t>Friday</a:t>
                      </a:r>
                    </a:p>
                  </a:txBody>
                  <a:tcPr/>
                </a:tc>
                <a:extLst>
                  <a:ext uri="{0D108BD9-81ED-4DB2-BD59-A6C34878D82A}">
                    <a16:rowId xmlns:a16="http://schemas.microsoft.com/office/drawing/2014/main" val="4262891286"/>
                  </a:ext>
                </a:extLst>
              </a:tr>
              <a:tr h="370840">
                <a:tc>
                  <a:txBody>
                    <a:bodyPr/>
                    <a:lstStyle/>
                    <a:p>
                      <a:r>
                        <a:rPr lang="en-GB" dirty="0"/>
                        <a:t>Beech</a:t>
                      </a:r>
                    </a:p>
                  </a:txBody>
                  <a:tcPr/>
                </a:tc>
                <a:tc>
                  <a:txBody>
                    <a:bodyPr/>
                    <a:lstStyle/>
                    <a:p>
                      <a:endParaRPr lang="en-GB"/>
                    </a:p>
                  </a:txBody>
                  <a:tcPr/>
                </a:tc>
                <a:tc>
                  <a:txBody>
                    <a:bodyPr/>
                    <a:lstStyle/>
                    <a:p>
                      <a:pPr algn="ctr"/>
                      <a:endParaRPr lang="en-GB" dirty="0"/>
                    </a:p>
                  </a:txBody>
                  <a:tcPr/>
                </a:tc>
                <a:tc>
                  <a:txBody>
                    <a:bodyPr/>
                    <a:lstStyle/>
                    <a:p>
                      <a:pPr algn="ctr"/>
                      <a:endParaRPr lang="en-GB" dirty="0"/>
                    </a:p>
                  </a:txBody>
                  <a:tcPr/>
                </a:tc>
                <a:tc>
                  <a:txBody>
                    <a:bodyPr/>
                    <a:lstStyle/>
                    <a:p>
                      <a:pPr algn="ctr"/>
                      <a:r>
                        <a:rPr lang="en-GB" dirty="0"/>
                        <a:t>X</a:t>
                      </a:r>
                    </a:p>
                  </a:txBody>
                  <a:tcPr/>
                </a:tc>
                <a:tc>
                  <a:txBody>
                    <a:bodyPr/>
                    <a:lstStyle/>
                    <a:p>
                      <a:pPr algn="ctr"/>
                      <a:r>
                        <a:rPr lang="en-GB" dirty="0"/>
                        <a:t>X</a:t>
                      </a:r>
                    </a:p>
                  </a:txBody>
                  <a:tcPr/>
                </a:tc>
                <a:extLst>
                  <a:ext uri="{0D108BD9-81ED-4DB2-BD59-A6C34878D82A}">
                    <a16:rowId xmlns:a16="http://schemas.microsoft.com/office/drawing/2014/main" val="2802834382"/>
                  </a:ext>
                </a:extLst>
              </a:tr>
              <a:tr h="370840">
                <a:tc>
                  <a:txBody>
                    <a:bodyPr/>
                    <a:lstStyle/>
                    <a:p>
                      <a:r>
                        <a:rPr lang="en-GB" dirty="0"/>
                        <a:t>Holly</a:t>
                      </a:r>
                    </a:p>
                  </a:txBody>
                  <a:tcPr/>
                </a:tc>
                <a:tc>
                  <a:txBody>
                    <a:bodyPr/>
                    <a:lstStyle/>
                    <a:p>
                      <a:endParaRPr lang="en-GB" dirty="0"/>
                    </a:p>
                  </a:txBody>
                  <a:tcPr/>
                </a:tc>
                <a:tc>
                  <a:txBody>
                    <a:bodyPr/>
                    <a:lstStyle/>
                    <a:p>
                      <a:pPr algn="ctr"/>
                      <a:r>
                        <a:rPr lang="en-GB" dirty="0"/>
                        <a:t>X</a:t>
                      </a:r>
                    </a:p>
                  </a:txBody>
                  <a:tcPr/>
                </a:tc>
                <a:tc>
                  <a:txBody>
                    <a:bodyPr/>
                    <a:lstStyle/>
                    <a:p>
                      <a:pPr algn="ctr"/>
                      <a:endParaRPr lang="en-GB" dirty="0"/>
                    </a:p>
                  </a:txBody>
                  <a:tcPr/>
                </a:tc>
                <a:tc>
                  <a:txBody>
                    <a:bodyPr/>
                    <a:lstStyle/>
                    <a:p>
                      <a:pPr algn="ctr"/>
                      <a:endParaRPr lang="en-GB" dirty="0"/>
                    </a:p>
                  </a:txBody>
                  <a:tcPr/>
                </a:tc>
                <a:tc>
                  <a:txBody>
                    <a:bodyPr/>
                    <a:lstStyle/>
                    <a:p>
                      <a:pPr algn="ctr"/>
                      <a:r>
                        <a:rPr lang="en-GB" dirty="0"/>
                        <a:t>X</a:t>
                      </a:r>
                    </a:p>
                  </a:txBody>
                  <a:tcPr/>
                </a:tc>
                <a:extLst>
                  <a:ext uri="{0D108BD9-81ED-4DB2-BD59-A6C34878D82A}">
                    <a16:rowId xmlns:a16="http://schemas.microsoft.com/office/drawing/2014/main" val="3892188906"/>
                  </a:ext>
                </a:extLst>
              </a:tr>
              <a:tr h="370840">
                <a:tc>
                  <a:txBody>
                    <a:bodyPr/>
                    <a:lstStyle/>
                    <a:p>
                      <a:r>
                        <a:rPr lang="en-GB" dirty="0"/>
                        <a:t>Oak</a:t>
                      </a:r>
                    </a:p>
                  </a:txBody>
                  <a:tcPr/>
                </a:tc>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r>
                        <a:rPr lang="en-GB" dirty="0"/>
                        <a:t>X</a:t>
                      </a:r>
                    </a:p>
                  </a:txBody>
                  <a:tcPr/>
                </a:tc>
                <a:tc>
                  <a:txBody>
                    <a:bodyPr/>
                    <a:lstStyle/>
                    <a:p>
                      <a:pPr algn="ctr"/>
                      <a:r>
                        <a:rPr lang="en-GB" dirty="0"/>
                        <a:t>X</a:t>
                      </a:r>
                    </a:p>
                  </a:txBody>
                  <a:tcPr/>
                </a:tc>
                <a:extLst>
                  <a:ext uri="{0D108BD9-81ED-4DB2-BD59-A6C34878D82A}">
                    <a16:rowId xmlns:a16="http://schemas.microsoft.com/office/drawing/2014/main" val="4193258415"/>
                  </a:ext>
                </a:extLst>
              </a:tr>
            </a:tbl>
          </a:graphicData>
        </a:graphic>
      </p:graphicFrame>
      <p:sp>
        <p:nvSpPr>
          <p:cNvPr id="8" name="Content Placeholder 7">
            <a:extLst>
              <a:ext uri="{FF2B5EF4-FFF2-40B4-BE49-F238E27FC236}">
                <a16:creationId xmlns:a16="http://schemas.microsoft.com/office/drawing/2014/main" id="{F313511F-11F6-4236-AF7E-7A2BDEE75249}"/>
              </a:ext>
            </a:extLst>
          </p:cNvPr>
          <p:cNvSpPr>
            <a:spLocks noGrp="1"/>
          </p:cNvSpPr>
          <p:nvPr>
            <p:ph idx="1"/>
          </p:nvPr>
        </p:nvSpPr>
        <p:spPr/>
        <p:txBody>
          <a:bodyPr>
            <a:normAutofit fontScale="85000" lnSpcReduction="20000"/>
          </a:bodyPr>
          <a:lstStyle/>
          <a:p>
            <a:endParaRPr lang="en-GB" dirty="0"/>
          </a:p>
          <a:p>
            <a:endParaRPr lang="en-GB" dirty="0"/>
          </a:p>
          <a:p>
            <a:endParaRPr lang="en-GB" dirty="0"/>
          </a:p>
          <a:p>
            <a:pPr marL="0" indent="0">
              <a:buNone/>
            </a:pPr>
            <a:endParaRPr lang="en-GB" dirty="0"/>
          </a:p>
          <a:p>
            <a:pPr marL="0" indent="0">
              <a:buNone/>
            </a:pPr>
            <a:r>
              <a:rPr lang="en-GB" dirty="0"/>
              <a:t>Apple: Children in Apple Class need to bring their Forest School kit in each </a:t>
            </a:r>
            <a:r>
              <a:rPr lang="en-GB" dirty="0">
                <a:solidFill>
                  <a:srgbClr val="FF0000"/>
                </a:solidFill>
              </a:rPr>
              <a:t>Friday</a:t>
            </a:r>
            <a:r>
              <a:rPr lang="en-GB" dirty="0"/>
              <a:t>. Please send their PE kit in on Monday as children will change for PE in school. They will bring PE kits home for washing periodically.  </a:t>
            </a:r>
          </a:p>
          <a:p>
            <a:pPr marL="0" indent="0">
              <a:buNone/>
            </a:pPr>
            <a:r>
              <a:rPr lang="en-GB" dirty="0">
                <a:solidFill>
                  <a:srgbClr val="FF0000"/>
                </a:solidFill>
              </a:rPr>
              <a:t>NB: Apple and Beech are attending the Fun Run at Husthwaite on Thursday so need PE kits and a warm coat please.</a:t>
            </a:r>
          </a:p>
          <a:p>
            <a:pPr marL="0" indent="0" fontAlgn="base">
              <a:buNone/>
            </a:pPr>
            <a:r>
              <a:rPr lang="en-GB" b="1" dirty="0"/>
              <a:t>Please ensure that on PE days, the children wear their hoodies, school jumpers or cardigans alongside white or blue t-shirts and black or navy shorts or jogging bottoms.</a:t>
            </a:r>
            <a:endParaRPr lang="en-GB" dirty="0"/>
          </a:p>
          <a:p>
            <a:endParaRPr lang="en-GB" dirty="0"/>
          </a:p>
        </p:txBody>
      </p:sp>
    </p:spTree>
    <p:extLst>
      <p:ext uri="{BB962C8B-B14F-4D97-AF65-F5344CB8AC3E}">
        <p14:creationId xmlns:p14="http://schemas.microsoft.com/office/powerpoint/2010/main" val="1114108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EB0F4-0795-44FB-B560-0FCA67081CC8}"/>
              </a:ext>
            </a:extLst>
          </p:cNvPr>
          <p:cNvSpPr>
            <a:spLocks noGrp="1"/>
          </p:cNvSpPr>
          <p:nvPr>
            <p:ph type="title"/>
          </p:nvPr>
        </p:nvSpPr>
        <p:spPr/>
        <p:txBody>
          <a:bodyPr/>
          <a:lstStyle/>
          <a:p>
            <a:r>
              <a:rPr lang="en-GB" b="1" dirty="0">
                <a:solidFill>
                  <a:srgbClr val="0070C0"/>
                </a:solidFill>
                <a:latin typeface="Segoe  "/>
              </a:rPr>
              <a:t>Attendance and Punctuality</a:t>
            </a:r>
          </a:p>
        </p:txBody>
      </p:sp>
      <p:graphicFrame>
        <p:nvGraphicFramePr>
          <p:cNvPr id="4" name="Content Placeholder 3">
            <a:extLst>
              <a:ext uri="{FF2B5EF4-FFF2-40B4-BE49-F238E27FC236}">
                <a16:creationId xmlns:a16="http://schemas.microsoft.com/office/drawing/2014/main" id="{87C9748E-1AB4-475B-B0D7-66E8FF037C57}"/>
              </a:ext>
            </a:extLst>
          </p:cNvPr>
          <p:cNvGraphicFramePr>
            <a:graphicFrameLocks noGrp="1"/>
          </p:cNvGraphicFramePr>
          <p:nvPr>
            <p:ph idx="1"/>
            <p:extLst>
              <p:ext uri="{D42A27DB-BD31-4B8C-83A1-F6EECF244321}">
                <p14:modId xmlns:p14="http://schemas.microsoft.com/office/powerpoint/2010/main" val="898900320"/>
              </p:ext>
            </p:extLst>
          </p:nvPr>
        </p:nvGraphicFramePr>
        <p:xfrm>
          <a:off x="838200" y="1724246"/>
          <a:ext cx="10515600" cy="2123440"/>
        </p:xfrm>
        <a:graphic>
          <a:graphicData uri="http://schemas.openxmlformats.org/drawingml/2006/table">
            <a:tbl>
              <a:tblPr firstRow="1" bandRow="1">
                <a:tableStyleId>{5C22544A-7EE6-4342-B048-85BDC9FD1C3A}</a:tableStyleId>
              </a:tblPr>
              <a:tblGrid>
                <a:gridCol w="1636552">
                  <a:extLst>
                    <a:ext uri="{9D8B030D-6E8A-4147-A177-3AD203B41FA5}">
                      <a16:colId xmlns:a16="http://schemas.microsoft.com/office/drawing/2014/main" val="342491336"/>
                    </a:ext>
                  </a:extLst>
                </a:gridCol>
                <a:gridCol w="5373848">
                  <a:extLst>
                    <a:ext uri="{9D8B030D-6E8A-4147-A177-3AD203B41FA5}">
                      <a16:colId xmlns:a16="http://schemas.microsoft.com/office/drawing/2014/main" val="2041675329"/>
                    </a:ext>
                  </a:extLst>
                </a:gridCol>
                <a:gridCol w="3505200">
                  <a:extLst>
                    <a:ext uri="{9D8B030D-6E8A-4147-A177-3AD203B41FA5}">
                      <a16:colId xmlns:a16="http://schemas.microsoft.com/office/drawing/2014/main" val="2477756465"/>
                    </a:ext>
                  </a:extLst>
                </a:gridCol>
              </a:tblGrid>
              <a:tr h="370840">
                <a:tc>
                  <a:txBody>
                    <a:bodyPr/>
                    <a:lstStyle/>
                    <a:p>
                      <a:endParaRPr lang="en-GB" dirty="0"/>
                    </a:p>
                  </a:txBody>
                  <a:tcPr/>
                </a:tc>
                <a:tc>
                  <a:txBody>
                    <a:bodyPr/>
                    <a:lstStyle/>
                    <a:p>
                      <a:r>
                        <a:rPr lang="en-GB" dirty="0"/>
                        <a:t>Attendance </a:t>
                      </a:r>
                    </a:p>
                  </a:txBody>
                  <a:tcPr/>
                </a:tc>
                <a:tc>
                  <a:txBody>
                    <a:bodyPr/>
                    <a:lstStyle/>
                    <a:p>
                      <a:r>
                        <a:rPr lang="en-GB" dirty="0"/>
                        <a:t>Punctuality </a:t>
                      </a:r>
                    </a:p>
                  </a:txBody>
                  <a:tcPr/>
                </a:tc>
                <a:extLst>
                  <a:ext uri="{0D108BD9-81ED-4DB2-BD59-A6C34878D82A}">
                    <a16:rowId xmlns:a16="http://schemas.microsoft.com/office/drawing/2014/main" val="1864883430"/>
                  </a:ext>
                </a:extLst>
              </a:tr>
              <a:tr h="370840">
                <a:tc>
                  <a:txBody>
                    <a:bodyPr/>
                    <a:lstStyle/>
                    <a:p>
                      <a:r>
                        <a:rPr lang="en-GB" dirty="0"/>
                        <a:t>Apple</a:t>
                      </a:r>
                    </a:p>
                  </a:txBody>
                  <a:tcPr/>
                </a:tc>
                <a:tc>
                  <a:txBody>
                    <a:bodyPr/>
                    <a:lstStyle/>
                    <a:p>
                      <a:r>
                        <a:rPr lang="en-GB" dirty="0">
                          <a:solidFill>
                            <a:srgbClr val="00B050"/>
                          </a:solidFill>
                        </a:rPr>
                        <a:t>100% - Wow! What a great start to school life – all present for the whole month!!</a:t>
                      </a:r>
                    </a:p>
                  </a:txBody>
                  <a:tcPr/>
                </a:tc>
                <a:tc>
                  <a:txBody>
                    <a:bodyPr/>
                    <a:lstStyle/>
                    <a:p>
                      <a:r>
                        <a:rPr lang="en-GB" dirty="0">
                          <a:solidFill>
                            <a:srgbClr val="FF0000"/>
                          </a:solidFill>
                        </a:rPr>
                        <a:t>1 late</a:t>
                      </a:r>
                    </a:p>
                  </a:txBody>
                  <a:tcPr/>
                </a:tc>
                <a:extLst>
                  <a:ext uri="{0D108BD9-81ED-4DB2-BD59-A6C34878D82A}">
                    <a16:rowId xmlns:a16="http://schemas.microsoft.com/office/drawing/2014/main" val="2756590272"/>
                  </a:ext>
                </a:extLst>
              </a:tr>
              <a:tr h="370840">
                <a:tc>
                  <a:txBody>
                    <a:bodyPr/>
                    <a:lstStyle/>
                    <a:p>
                      <a:r>
                        <a:rPr lang="en-GB" dirty="0"/>
                        <a:t>Beech</a:t>
                      </a:r>
                    </a:p>
                  </a:txBody>
                  <a:tcPr/>
                </a:tc>
                <a:tc>
                  <a:txBody>
                    <a:bodyPr/>
                    <a:lstStyle/>
                    <a:p>
                      <a:r>
                        <a:rPr lang="en-GB" dirty="0">
                          <a:solidFill>
                            <a:srgbClr val="00B050"/>
                          </a:solidFill>
                        </a:rPr>
                        <a:t>97.7%</a:t>
                      </a:r>
                    </a:p>
                  </a:txBody>
                  <a:tcPr/>
                </a:tc>
                <a:tc>
                  <a:txBody>
                    <a:bodyPr/>
                    <a:lstStyle/>
                    <a:p>
                      <a:r>
                        <a:rPr lang="en-GB" dirty="0">
                          <a:solidFill>
                            <a:srgbClr val="FF0000"/>
                          </a:solidFill>
                        </a:rPr>
                        <a:t>5 lates (5 children)</a:t>
                      </a:r>
                    </a:p>
                  </a:txBody>
                  <a:tcPr/>
                </a:tc>
                <a:extLst>
                  <a:ext uri="{0D108BD9-81ED-4DB2-BD59-A6C34878D82A}">
                    <a16:rowId xmlns:a16="http://schemas.microsoft.com/office/drawing/2014/main" val="1360890696"/>
                  </a:ext>
                </a:extLst>
              </a:tr>
              <a:tr h="370840">
                <a:tc>
                  <a:txBody>
                    <a:bodyPr/>
                    <a:lstStyle/>
                    <a:p>
                      <a:r>
                        <a:rPr lang="en-GB" dirty="0"/>
                        <a:t>Holly</a:t>
                      </a:r>
                    </a:p>
                  </a:txBody>
                  <a:tcPr/>
                </a:tc>
                <a:tc>
                  <a:txBody>
                    <a:bodyPr/>
                    <a:lstStyle/>
                    <a:p>
                      <a:r>
                        <a:rPr lang="en-GB" dirty="0">
                          <a:solidFill>
                            <a:srgbClr val="FF0000"/>
                          </a:solidFill>
                        </a:rPr>
                        <a:t>94.1%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3 lates (3 children)</a:t>
                      </a:r>
                    </a:p>
                  </a:txBody>
                  <a:tcPr/>
                </a:tc>
                <a:extLst>
                  <a:ext uri="{0D108BD9-81ED-4DB2-BD59-A6C34878D82A}">
                    <a16:rowId xmlns:a16="http://schemas.microsoft.com/office/drawing/2014/main" val="3177642592"/>
                  </a:ext>
                </a:extLst>
              </a:tr>
              <a:tr h="370840">
                <a:tc>
                  <a:txBody>
                    <a:bodyPr/>
                    <a:lstStyle/>
                    <a:p>
                      <a:r>
                        <a:rPr lang="en-GB" dirty="0"/>
                        <a:t>Oak</a:t>
                      </a:r>
                    </a:p>
                  </a:txBody>
                  <a:tcPr/>
                </a:tc>
                <a:tc>
                  <a:txBody>
                    <a:bodyPr/>
                    <a:lstStyle/>
                    <a:p>
                      <a:r>
                        <a:rPr lang="en-GB" dirty="0">
                          <a:solidFill>
                            <a:srgbClr val="FF0000"/>
                          </a:solidFill>
                        </a:rPr>
                        <a:t>93.5%</a:t>
                      </a:r>
                    </a:p>
                  </a:txBody>
                  <a:tcPr/>
                </a:tc>
                <a:tc>
                  <a:txBody>
                    <a:bodyPr/>
                    <a:lstStyle/>
                    <a:p>
                      <a:r>
                        <a:rPr lang="en-GB" dirty="0">
                          <a:solidFill>
                            <a:srgbClr val="FF0000"/>
                          </a:solidFill>
                        </a:rPr>
                        <a:t>2 lates (2 children)</a:t>
                      </a:r>
                    </a:p>
                  </a:txBody>
                  <a:tcPr/>
                </a:tc>
                <a:extLst>
                  <a:ext uri="{0D108BD9-81ED-4DB2-BD59-A6C34878D82A}">
                    <a16:rowId xmlns:a16="http://schemas.microsoft.com/office/drawing/2014/main" val="2545361833"/>
                  </a:ext>
                </a:extLst>
              </a:tr>
            </a:tbl>
          </a:graphicData>
        </a:graphic>
      </p:graphicFrame>
      <p:pic>
        <p:nvPicPr>
          <p:cNvPr id="6" name="Picture 5">
            <a:extLst>
              <a:ext uri="{FF2B5EF4-FFF2-40B4-BE49-F238E27FC236}">
                <a16:creationId xmlns:a16="http://schemas.microsoft.com/office/drawing/2014/main" id="{244D5C25-0FFE-460C-9360-C1E286178B39}"/>
              </a:ext>
            </a:extLst>
          </p:cNvPr>
          <p:cNvPicPr>
            <a:picLocks noChangeAspect="1"/>
          </p:cNvPicPr>
          <p:nvPr/>
        </p:nvPicPr>
        <p:blipFill>
          <a:blip r:embed="rId2"/>
          <a:stretch>
            <a:fillRect/>
          </a:stretch>
        </p:blipFill>
        <p:spPr>
          <a:xfrm>
            <a:off x="4514629" y="3881245"/>
            <a:ext cx="3162741" cy="2753109"/>
          </a:xfrm>
          <a:prstGeom prst="rect">
            <a:avLst/>
          </a:prstGeom>
        </p:spPr>
      </p:pic>
      <p:pic>
        <p:nvPicPr>
          <p:cNvPr id="7" name="Picture 6">
            <a:extLst>
              <a:ext uri="{FF2B5EF4-FFF2-40B4-BE49-F238E27FC236}">
                <a16:creationId xmlns:a16="http://schemas.microsoft.com/office/drawing/2014/main" id="{0160A37F-C1CE-4060-B274-4CD4734CE11B}"/>
              </a:ext>
            </a:extLst>
          </p:cNvPr>
          <p:cNvPicPr>
            <a:picLocks noChangeAspect="1"/>
          </p:cNvPicPr>
          <p:nvPr/>
        </p:nvPicPr>
        <p:blipFill>
          <a:blip r:embed="rId3"/>
          <a:stretch>
            <a:fillRect/>
          </a:stretch>
        </p:blipFill>
        <p:spPr>
          <a:xfrm>
            <a:off x="8014630" y="3881245"/>
            <a:ext cx="3200847" cy="2743583"/>
          </a:xfrm>
          <a:prstGeom prst="rect">
            <a:avLst/>
          </a:prstGeom>
        </p:spPr>
      </p:pic>
      <p:sp>
        <p:nvSpPr>
          <p:cNvPr id="8" name="TextBox 7">
            <a:extLst>
              <a:ext uri="{FF2B5EF4-FFF2-40B4-BE49-F238E27FC236}">
                <a16:creationId xmlns:a16="http://schemas.microsoft.com/office/drawing/2014/main" id="{9F79D336-FC8D-4452-94CD-44BC9E5041BD}"/>
              </a:ext>
            </a:extLst>
          </p:cNvPr>
          <p:cNvSpPr txBox="1"/>
          <p:nvPr/>
        </p:nvSpPr>
        <p:spPr>
          <a:xfrm>
            <a:off x="905164" y="1388825"/>
            <a:ext cx="5689600" cy="369332"/>
          </a:xfrm>
          <a:prstGeom prst="rect">
            <a:avLst/>
          </a:prstGeom>
          <a:noFill/>
        </p:spPr>
        <p:txBody>
          <a:bodyPr wrap="square" rtlCol="0">
            <a:spAutoFit/>
          </a:bodyPr>
          <a:lstStyle/>
          <a:p>
            <a:r>
              <a:rPr lang="en-GB" dirty="0"/>
              <a:t>This week’s attendance figures: </a:t>
            </a:r>
            <a:r>
              <a:rPr lang="en-GB" dirty="0">
                <a:solidFill>
                  <a:srgbClr val="FF0000"/>
                </a:solidFill>
              </a:rPr>
              <a:t>95.7</a:t>
            </a:r>
            <a:r>
              <a:rPr lang="en-GB" b="1" dirty="0">
                <a:solidFill>
                  <a:srgbClr val="FF0000"/>
                </a:solidFill>
              </a:rPr>
              <a:t>%</a:t>
            </a:r>
            <a:r>
              <a:rPr lang="en-GB" dirty="0"/>
              <a:t>	School Target: </a:t>
            </a:r>
            <a:r>
              <a:rPr lang="en-GB" b="1" dirty="0"/>
              <a:t>96%</a:t>
            </a:r>
          </a:p>
        </p:txBody>
      </p:sp>
    </p:spTree>
    <p:extLst>
      <p:ext uri="{BB962C8B-B14F-4D97-AF65-F5344CB8AC3E}">
        <p14:creationId xmlns:p14="http://schemas.microsoft.com/office/powerpoint/2010/main" val="578276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39C30-1177-40E9-BA4D-82735B5934B7}"/>
              </a:ext>
            </a:extLst>
          </p:cNvPr>
          <p:cNvSpPr>
            <a:spLocks noGrp="1"/>
          </p:cNvSpPr>
          <p:nvPr>
            <p:ph type="title"/>
          </p:nvPr>
        </p:nvSpPr>
        <p:spPr>
          <a:xfrm>
            <a:off x="838200" y="237070"/>
            <a:ext cx="10515600" cy="767389"/>
          </a:xfrm>
        </p:spPr>
        <p:txBody>
          <a:bodyPr>
            <a:normAutofit/>
          </a:bodyPr>
          <a:lstStyle/>
          <a:p>
            <a:r>
              <a:rPr lang="en-GB" sz="4000" b="1" dirty="0">
                <a:solidFill>
                  <a:schemeClr val="accent1"/>
                </a:solidFill>
                <a:latin typeface="Segoe  "/>
              </a:rPr>
              <a:t>Extra Curricular Clubs - Autumn</a:t>
            </a:r>
          </a:p>
        </p:txBody>
      </p:sp>
      <p:sp>
        <p:nvSpPr>
          <p:cNvPr id="3" name="Content Placeholder 2">
            <a:extLst>
              <a:ext uri="{FF2B5EF4-FFF2-40B4-BE49-F238E27FC236}">
                <a16:creationId xmlns:a16="http://schemas.microsoft.com/office/drawing/2014/main" id="{DBF17CA5-9FE1-4BBF-8740-FE4503EBD7F4}"/>
              </a:ext>
            </a:extLst>
          </p:cNvPr>
          <p:cNvSpPr>
            <a:spLocks noGrp="1"/>
          </p:cNvSpPr>
          <p:nvPr>
            <p:ph idx="1"/>
          </p:nvPr>
        </p:nvSpPr>
        <p:spPr>
          <a:xfrm>
            <a:off x="838200" y="905951"/>
            <a:ext cx="10515600" cy="4351338"/>
          </a:xfrm>
        </p:spPr>
        <p:txBody>
          <a:bodyPr/>
          <a:lstStyle/>
          <a:p>
            <a:pPr marL="0" indent="0">
              <a:buNone/>
            </a:pPr>
            <a:r>
              <a:rPr lang="en-GB" sz="1200" dirty="0"/>
              <a:t>Some clubs have limited capacity and places will be allocated on a first come first served basis. In the event of a club being fully booked, your child’s name will be added to a waiting list and you will be advised if a place becomes available.  Booking is not required for before school or lunchtime clubs.  For after school clubs run by school staff (denoted with *) please email Mrs Bacon on </a:t>
            </a:r>
            <a:r>
              <a:rPr lang="en-GB" sz="1200" u="sng" dirty="0">
                <a:hlinkClick r:id="rId2"/>
              </a:rPr>
              <a:t>admin@crayke.n-yorks.sch.uk</a:t>
            </a:r>
            <a:r>
              <a:rPr lang="en-GB" sz="1200" dirty="0"/>
              <a:t> to book a place.  </a:t>
            </a:r>
          </a:p>
          <a:p>
            <a:pPr marL="0" indent="0">
              <a:buNone/>
            </a:pPr>
            <a:r>
              <a:rPr lang="en-GB" sz="1200" b="1" dirty="0">
                <a:solidFill>
                  <a:schemeClr val="accent1"/>
                </a:solidFill>
              </a:rPr>
              <a:t>Before School:</a:t>
            </a:r>
          </a:p>
          <a:p>
            <a:pPr marL="0" indent="0">
              <a:buNone/>
            </a:pPr>
            <a:endParaRPr lang="en-GB" dirty="0"/>
          </a:p>
          <a:p>
            <a:pPr marL="0" indent="0">
              <a:buNone/>
            </a:pPr>
            <a:endParaRPr lang="en-GB" sz="1200" b="1" dirty="0">
              <a:solidFill>
                <a:schemeClr val="accent1"/>
              </a:solidFill>
            </a:endParaRPr>
          </a:p>
          <a:p>
            <a:pPr marL="0" indent="0">
              <a:buNone/>
            </a:pPr>
            <a:r>
              <a:rPr lang="en-GB" sz="1200" b="1" dirty="0">
                <a:solidFill>
                  <a:schemeClr val="accent1"/>
                </a:solidFill>
              </a:rPr>
              <a:t>After School:</a:t>
            </a:r>
          </a:p>
          <a:p>
            <a:pPr marL="0" indent="0">
              <a:buNone/>
            </a:pPr>
            <a:endParaRPr lang="en-GB" dirty="0"/>
          </a:p>
        </p:txBody>
      </p:sp>
      <p:pic>
        <p:nvPicPr>
          <p:cNvPr id="5" name="Picture 4">
            <a:extLst>
              <a:ext uri="{FF2B5EF4-FFF2-40B4-BE49-F238E27FC236}">
                <a16:creationId xmlns:a16="http://schemas.microsoft.com/office/drawing/2014/main" id="{5990E4C4-C829-4C88-8E16-0AF106C81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9405" y="1482894"/>
            <a:ext cx="2301130" cy="1531297"/>
          </a:xfrm>
          <a:prstGeom prst="rect">
            <a:avLst/>
          </a:prstGeom>
        </p:spPr>
      </p:pic>
      <p:graphicFrame>
        <p:nvGraphicFramePr>
          <p:cNvPr id="11" name="Table 10">
            <a:extLst>
              <a:ext uri="{FF2B5EF4-FFF2-40B4-BE49-F238E27FC236}">
                <a16:creationId xmlns:a16="http://schemas.microsoft.com/office/drawing/2014/main" id="{672AD6E1-006C-48C9-84BB-BA35E14E9408}"/>
              </a:ext>
            </a:extLst>
          </p:cNvPr>
          <p:cNvGraphicFramePr>
            <a:graphicFrameLocks noGrp="1"/>
          </p:cNvGraphicFramePr>
          <p:nvPr>
            <p:extLst>
              <p:ext uri="{D42A27DB-BD31-4B8C-83A1-F6EECF244321}">
                <p14:modId xmlns:p14="http://schemas.microsoft.com/office/powerpoint/2010/main" val="2277019974"/>
              </p:ext>
            </p:extLst>
          </p:nvPr>
        </p:nvGraphicFramePr>
        <p:xfrm>
          <a:off x="2100802" y="1554308"/>
          <a:ext cx="5087620" cy="814847"/>
        </p:xfrm>
        <a:graphic>
          <a:graphicData uri="http://schemas.openxmlformats.org/drawingml/2006/table">
            <a:tbl>
              <a:tblPr firstRow="1" firstCol="1" bandRow="1">
                <a:tableStyleId>{5C22544A-7EE6-4342-B048-85BDC9FD1C3A}</a:tableStyleId>
              </a:tblPr>
              <a:tblGrid>
                <a:gridCol w="1695450">
                  <a:extLst>
                    <a:ext uri="{9D8B030D-6E8A-4147-A177-3AD203B41FA5}">
                      <a16:colId xmlns:a16="http://schemas.microsoft.com/office/drawing/2014/main" val="4178893622"/>
                    </a:ext>
                  </a:extLst>
                </a:gridCol>
                <a:gridCol w="1696085">
                  <a:extLst>
                    <a:ext uri="{9D8B030D-6E8A-4147-A177-3AD203B41FA5}">
                      <a16:colId xmlns:a16="http://schemas.microsoft.com/office/drawing/2014/main" val="139304064"/>
                    </a:ext>
                  </a:extLst>
                </a:gridCol>
                <a:gridCol w="1696085">
                  <a:extLst>
                    <a:ext uri="{9D8B030D-6E8A-4147-A177-3AD203B41FA5}">
                      <a16:colId xmlns:a16="http://schemas.microsoft.com/office/drawing/2014/main" val="4236329336"/>
                    </a:ext>
                  </a:extLst>
                </a:gridCol>
              </a:tblGrid>
              <a:tr h="135422">
                <a:tc>
                  <a:txBody>
                    <a:bodyPr/>
                    <a:lstStyle/>
                    <a:p>
                      <a:pPr algn="ctr">
                        <a:spcAft>
                          <a:spcPts val="1200"/>
                        </a:spcAft>
                      </a:pPr>
                      <a:r>
                        <a:rPr lang="en-GB" sz="1200" dirty="0">
                          <a:effectLst/>
                        </a:rPr>
                        <a:t>Club</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1200"/>
                        </a:spcAft>
                      </a:pPr>
                      <a:r>
                        <a:rPr lang="en-GB" sz="1200" dirty="0">
                          <a:effectLst/>
                        </a:rPr>
                        <a:t>Day and Time</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1200"/>
                        </a:spcAft>
                      </a:pPr>
                      <a:r>
                        <a:rPr lang="en-GB" sz="1200">
                          <a:effectLst/>
                        </a:rPr>
                        <a:t>Group</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922771854"/>
                  </a:ext>
                </a:extLst>
              </a:tr>
              <a:tr h="631967">
                <a:tc>
                  <a:txBody>
                    <a:bodyPr/>
                    <a:lstStyle/>
                    <a:p>
                      <a:pPr algn="ctr">
                        <a:spcAft>
                          <a:spcPts val="1200"/>
                        </a:spcAft>
                      </a:pPr>
                      <a:r>
                        <a:rPr lang="en-GB" sz="1200" dirty="0">
                          <a:effectLst/>
                        </a:rPr>
                        <a:t>Run a Mile</a:t>
                      </a:r>
                    </a:p>
                    <a:p>
                      <a:pPr>
                        <a:spcAft>
                          <a:spcPts val="0"/>
                        </a:spcAft>
                      </a:pPr>
                      <a:r>
                        <a:rPr lang="en-GB" sz="1200" dirty="0">
                          <a:effectLst/>
                        </a:rPr>
                        <a:t>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spcAft>
                          <a:spcPts val="0"/>
                        </a:spcAft>
                      </a:pPr>
                      <a:r>
                        <a:rPr lang="en-GB" sz="1200">
                          <a:effectLst/>
                        </a:rPr>
                        <a:t>Monday, Tuesday Thursday &amp; Friday</a:t>
                      </a:r>
                    </a:p>
                    <a:p>
                      <a:pPr algn="ctr">
                        <a:spcAft>
                          <a:spcPts val="0"/>
                        </a:spcAft>
                      </a:pPr>
                      <a:r>
                        <a:rPr lang="en-GB" sz="1200">
                          <a:effectLst/>
                        </a:rPr>
                        <a:t>8:30am</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1200"/>
                        </a:spcAft>
                      </a:pPr>
                      <a:r>
                        <a:rPr lang="en-GB" sz="1200" dirty="0">
                          <a:effectLst/>
                        </a:rPr>
                        <a:t>All welcome – parents and carers included!</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804439454"/>
                  </a:ext>
                </a:extLst>
              </a:tr>
            </a:tbl>
          </a:graphicData>
        </a:graphic>
      </p:graphicFrame>
      <p:graphicFrame>
        <p:nvGraphicFramePr>
          <p:cNvPr id="4" name="Table 3">
            <a:extLst>
              <a:ext uri="{FF2B5EF4-FFF2-40B4-BE49-F238E27FC236}">
                <a16:creationId xmlns:a16="http://schemas.microsoft.com/office/drawing/2014/main" id="{EC400B68-F033-4693-8A1E-BA520891CDCB}"/>
              </a:ext>
            </a:extLst>
          </p:cNvPr>
          <p:cNvGraphicFramePr>
            <a:graphicFrameLocks noGrp="1"/>
          </p:cNvGraphicFramePr>
          <p:nvPr>
            <p:extLst>
              <p:ext uri="{D42A27DB-BD31-4B8C-83A1-F6EECF244321}">
                <p14:modId xmlns:p14="http://schemas.microsoft.com/office/powerpoint/2010/main" val="781896695"/>
              </p:ext>
            </p:extLst>
          </p:nvPr>
        </p:nvGraphicFramePr>
        <p:xfrm>
          <a:off x="2100802" y="2575121"/>
          <a:ext cx="6918036" cy="3833229"/>
        </p:xfrm>
        <a:graphic>
          <a:graphicData uri="http://schemas.openxmlformats.org/drawingml/2006/table">
            <a:tbl>
              <a:tblPr firstRow="1" bandRow="1">
                <a:tableStyleId>{5C22544A-7EE6-4342-B048-85BDC9FD1C3A}</a:tableStyleId>
              </a:tblPr>
              <a:tblGrid>
                <a:gridCol w="1102562">
                  <a:extLst>
                    <a:ext uri="{9D8B030D-6E8A-4147-A177-3AD203B41FA5}">
                      <a16:colId xmlns:a16="http://schemas.microsoft.com/office/drawing/2014/main" val="2217749763"/>
                    </a:ext>
                  </a:extLst>
                </a:gridCol>
                <a:gridCol w="2803486">
                  <a:extLst>
                    <a:ext uri="{9D8B030D-6E8A-4147-A177-3AD203B41FA5}">
                      <a16:colId xmlns:a16="http://schemas.microsoft.com/office/drawing/2014/main" val="3368354452"/>
                    </a:ext>
                  </a:extLst>
                </a:gridCol>
                <a:gridCol w="3011988">
                  <a:extLst>
                    <a:ext uri="{9D8B030D-6E8A-4147-A177-3AD203B41FA5}">
                      <a16:colId xmlns:a16="http://schemas.microsoft.com/office/drawing/2014/main" val="2279467736"/>
                    </a:ext>
                  </a:extLst>
                </a:gridCol>
              </a:tblGrid>
              <a:tr h="541389">
                <a:tc>
                  <a:txBody>
                    <a:bodyPr/>
                    <a:lstStyle/>
                    <a:p>
                      <a:r>
                        <a:rPr lang="en-GB" dirty="0"/>
                        <a:t>Day</a:t>
                      </a:r>
                    </a:p>
                  </a:txBody>
                  <a:tcPr/>
                </a:tc>
                <a:tc gridSpan="2">
                  <a:txBody>
                    <a:bodyPr/>
                    <a:lstStyle/>
                    <a:p>
                      <a:pPr algn="ctr"/>
                      <a:r>
                        <a:rPr lang="en-GB" dirty="0"/>
                        <a:t>Club</a:t>
                      </a:r>
                    </a:p>
                  </a:txBody>
                  <a:tcPr/>
                </a:tc>
                <a:tc hMerge="1">
                  <a:txBody>
                    <a:bodyPr/>
                    <a:lstStyle/>
                    <a:p>
                      <a:endParaRPr lang="en-GB" dirty="0"/>
                    </a:p>
                  </a:txBody>
                  <a:tcPr/>
                </a:tc>
                <a:extLst>
                  <a:ext uri="{0D108BD9-81ED-4DB2-BD59-A6C34878D82A}">
                    <a16:rowId xmlns:a16="http://schemas.microsoft.com/office/drawing/2014/main" val="1188950722"/>
                  </a:ext>
                </a:extLst>
              </a:tr>
              <a:tr h="757681">
                <a:tc>
                  <a:txBody>
                    <a:bodyPr/>
                    <a:lstStyle/>
                    <a:p>
                      <a:r>
                        <a:rPr lang="en-GB" sz="1200" dirty="0"/>
                        <a:t>Monday</a:t>
                      </a:r>
                    </a:p>
                  </a:txBody>
                  <a:tcPr/>
                </a:tc>
                <a:tc>
                  <a:txBody>
                    <a:bodyPr/>
                    <a:lstStyle/>
                    <a:p>
                      <a:r>
                        <a:rPr lang="en-GB" sz="1200" b="1" kern="1200" dirty="0">
                          <a:solidFill>
                            <a:schemeClr val="dk1"/>
                          </a:solidFill>
                          <a:effectLst/>
                          <a:latin typeface="+mn-lt"/>
                          <a:ea typeface="+mn-ea"/>
                          <a:cs typeface="+mn-cs"/>
                        </a:rPr>
                        <a:t>Craft* </a:t>
                      </a:r>
                      <a:r>
                        <a:rPr lang="en-GB" sz="1200" kern="1200" dirty="0">
                          <a:solidFill>
                            <a:schemeClr val="dk1"/>
                          </a:solidFill>
                          <a:effectLst/>
                          <a:latin typeface="+mn-lt"/>
                          <a:ea typeface="+mn-ea"/>
                          <a:cs typeface="+mn-cs"/>
                        </a:rPr>
                        <a:t>(£10 pay via ParentPay)</a:t>
                      </a:r>
                    </a:p>
                    <a:p>
                      <a:r>
                        <a:rPr lang="en-GB" sz="1200" kern="1200" dirty="0">
                          <a:solidFill>
                            <a:schemeClr val="dk1"/>
                          </a:solidFill>
                          <a:effectLst/>
                          <a:latin typeface="+mn-lt"/>
                          <a:ea typeface="+mn-ea"/>
                          <a:cs typeface="+mn-cs"/>
                        </a:rPr>
                        <a:t>3:30 – 4:15pm</a:t>
                      </a:r>
                    </a:p>
                    <a:p>
                      <a:r>
                        <a:rPr lang="en-GB" sz="1200" kern="1200" dirty="0">
                          <a:solidFill>
                            <a:schemeClr val="dk1"/>
                          </a:solidFill>
                          <a:effectLst/>
                          <a:latin typeface="+mn-lt"/>
                          <a:ea typeface="+mn-ea"/>
                          <a:cs typeface="+mn-cs"/>
                        </a:rPr>
                        <a:t>Years 1 – 6</a:t>
                      </a:r>
                    </a:p>
                    <a:p>
                      <a:r>
                        <a:rPr lang="en-GB" sz="1200" kern="1200" dirty="0">
                          <a:solidFill>
                            <a:schemeClr val="dk1"/>
                          </a:solidFill>
                          <a:effectLst/>
                          <a:latin typeface="+mn-lt"/>
                          <a:ea typeface="+mn-ea"/>
                          <a:cs typeface="+mn-cs"/>
                        </a:rPr>
                        <a:t>Mrs Seligman</a:t>
                      </a:r>
                      <a:endParaRPr lang="en-GB" sz="1200" dirty="0"/>
                    </a:p>
                  </a:txBody>
                  <a:tcPr/>
                </a:tc>
                <a:tc>
                  <a:txBody>
                    <a:bodyPr/>
                    <a:lstStyle/>
                    <a:p>
                      <a:r>
                        <a:rPr lang="en-GB" sz="1200" b="1" dirty="0"/>
                        <a:t>Coding* STARTING 2 OCTOBER</a:t>
                      </a:r>
                    </a:p>
                    <a:p>
                      <a:r>
                        <a:rPr lang="en-GB" sz="1200" dirty="0"/>
                        <a:t>3:30pm – 4:15pm</a:t>
                      </a:r>
                    </a:p>
                    <a:p>
                      <a:r>
                        <a:rPr lang="en-GB" sz="1200" dirty="0"/>
                        <a:t>Years 3-6</a:t>
                      </a:r>
                    </a:p>
                    <a:p>
                      <a:r>
                        <a:rPr lang="en-GB" sz="1200" dirty="0"/>
                        <a:t>Mr Brown </a:t>
                      </a:r>
                    </a:p>
                  </a:txBody>
                  <a:tcPr/>
                </a:tc>
                <a:extLst>
                  <a:ext uri="{0D108BD9-81ED-4DB2-BD59-A6C34878D82A}">
                    <a16:rowId xmlns:a16="http://schemas.microsoft.com/office/drawing/2014/main" val="1683891791"/>
                  </a:ext>
                </a:extLst>
              </a:tr>
              <a:tr h="757681">
                <a:tc>
                  <a:txBody>
                    <a:bodyPr/>
                    <a:lstStyle/>
                    <a:p>
                      <a:r>
                        <a:rPr lang="en-GB" sz="1200" dirty="0"/>
                        <a:t>Tuesday</a:t>
                      </a:r>
                    </a:p>
                  </a:txBody>
                  <a:tcPr/>
                </a:tc>
                <a:tc>
                  <a:txBody>
                    <a:bodyPr/>
                    <a:lstStyle/>
                    <a:p>
                      <a:r>
                        <a:rPr lang="en-GB" sz="1200" b="1" kern="1200" dirty="0">
                          <a:solidFill>
                            <a:schemeClr val="dk1"/>
                          </a:solidFill>
                          <a:effectLst/>
                          <a:latin typeface="+mn-lt"/>
                          <a:ea typeface="+mn-ea"/>
                          <a:cs typeface="+mn-cs"/>
                        </a:rPr>
                        <a:t>Multi-Sports </a:t>
                      </a:r>
                      <a:r>
                        <a:rPr lang="en-GB" sz="1200" kern="1200" dirty="0">
                          <a:solidFill>
                            <a:schemeClr val="dk1"/>
                          </a:solidFill>
                          <a:effectLst/>
                          <a:latin typeface="+mn-lt"/>
                          <a:ea typeface="+mn-ea"/>
                          <a:cs typeface="+mn-cs"/>
                        </a:rPr>
                        <a:t>(fee paid direct) </a:t>
                      </a:r>
                    </a:p>
                    <a:p>
                      <a:r>
                        <a:rPr lang="en-GB" sz="1200" kern="1200" dirty="0">
                          <a:solidFill>
                            <a:schemeClr val="dk1"/>
                          </a:solidFill>
                          <a:effectLst/>
                          <a:latin typeface="+mn-lt"/>
                          <a:ea typeface="+mn-ea"/>
                          <a:cs typeface="+mn-cs"/>
                        </a:rPr>
                        <a:t>3:30 – 4:30pm</a:t>
                      </a:r>
                    </a:p>
                    <a:p>
                      <a:r>
                        <a:rPr lang="en-GB" sz="1200" kern="1200" dirty="0">
                          <a:solidFill>
                            <a:schemeClr val="dk1"/>
                          </a:solidFill>
                          <a:effectLst/>
                          <a:latin typeface="+mn-lt"/>
                          <a:ea typeface="+mn-ea"/>
                          <a:cs typeface="+mn-cs"/>
                        </a:rPr>
                        <a:t>Years 1 – 6</a:t>
                      </a:r>
                    </a:p>
                    <a:p>
                      <a:r>
                        <a:rPr lang="en-GB" sz="1200" kern="1200" dirty="0">
                          <a:solidFill>
                            <a:schemeClr val="dk1"/>
                          </a:solidFill>
                          <a:effectLst/>
                          <a:latin typeface="+mn-lt"/>
                          <a:ea typeface="+mn-ea"/>
                          <a:cs typeface="+mn-cs"/>
                        </a:rPr>
                        <a:t>Mark Cromack</a:t>
                      </a:r>
                      <a:r>
                        <a:rPr lang="en-GB" sz="1200" b="1" kern="1200" dirty="0">
                          <a:solidFill>
                            <a:schemeClr val="dk1"/>
                          </a:solidFill>
                          <a:effectLst/>
                          <a:latin typeface="+mn-lt"/>
                          <a:ea typeface="+mn-ea"/>
                          <a:cs typeface="+mn-cs"/>
                        </a:rPr>
                        <a:t> </a:t>
                      </a:r>
                      <a:endParaRPr lang="en-GB" sz="1200" dirty="0"/>
                    </a:p>
                  </a:txBody>
                  <a:tcPr/>
                </a:tc>
                <a:tc>
                  <a:txBody>
                    <a:bodyPr/>
                    <a:lstStyle/>
                    <a:p>
                      <a:endParaRPr lang="en-GB" sz="1200" dirty="0"/>
                    </a:p>
                  </a:txBody>
                  <a:tcPr/>
                </a:tc>
                <a:extLst>
                  <a:ext uri="{0D108BD9-81ED-4DB2-BD59-A6C34878D82A}">
                    <a16:rowId xmlns:a16="http://schemas.microsoft.com/office/drawing/2014/main" val="576618621"/>
                  </a:ext>
                </a:extLst>
              </a:tr>
              <a:tr h="757681">
                <a:tc>
                  <a:txBody>
                    <a:bodyPr/>
                    <a:lstStyle/>
                    <a:p>
                      <a:r>
                        <a:rPr lang="en-GB" sz="1200" dirty="0"/>
                        <a:t>Wednesday</a:t>
                      </a:r>
                    </a:p>
                  </a:txBody>
                  <a:tcPr/>
                </a:tc>
                <a:tc>
                  <a:txBody>
                    <a:bodyPr/>
                    <a:lstStyle/>
                    <a:p>
                      <a:r>
                        <a:rPr lang="en-GB" sz="1200" b="1" kern="1200" dirty="0">
                          <a:solidFill>
                            <a:schemeClr val="dk1"/>
                          </a:solidFill>
                          <a:effectLst/>
                          <a:latin typeface="+mn-lt"/>
                          <a:ea typeface="+mn-ea"/>
                          <a:cs typeface="+mn-cs"/>
                        </a:rPr>
                        <a:t>Junior Duke*</a:t>
                      </a:r>
                      <a:r>
                        <a:rPr lang="en-GB" sz="1200" kern="1200" dirty="0">
                          <a:solidFill>
                            <a:schemeClr val="dk1"/>
                          </a:solidFill>
                          <a:effectLst/>
                          <a:latin typeface="+mn-lt"/>
                          <a:ea typeface="+mn-ea"/>
                          <a:cs typeface="+mn-cs"/>
                        </a:rPr>
                        <a:t> (£10 pay via ParentPay)</a:t>
                      </a:r>
                    </a:p>
                    <a:p>
                      <a:r>
                        <a:rPr lang="en-GB" sz="1200" kern="1200" dirty="0">
                          <a:solidFill>
                            <a:schemeClr val="dk1"/>
                          </a:solidFill>
                          <a:effectLst/>
                          <a:latin typeface="+mn-lt"/>
                          <a:ea typeface="+mn-ea"/>
                          <a:cs typeface="+mn-cs"/>
                        </a:rPr>
                        <a:t>3:30pm – 4:15pm</a:t>
                      </a:r>
                    </a:p>
                    <a:p>
                      <a:r>
                        <a:rPr lang="en-GB" sz="1200" kern="1200" dirty="0">
                          <a:solidFill>
                            <a:schemeClr val="dk1"/>
                          </a:solidFill>
                          <a:effectLst/>
                          <a:latin typeface="+mn-lt"/>
                          <a:ea typeface="+mn-ea"/>
                          <a:cs typeface="+mn-cs"/>
                        </a:rPr>
                        <a:t>Year 3/4 </a:t>
                      </a:r>
                    </a:p>
                    <a:p>
                      <a:r>
                        <a:rPr lang="en-GB" sz="1200" kern="1200" dirty="0">
                          <a:solidFill>
                            <a:schemeClr val="dk1"/>
                          </a:solidFill>
                          <a:effectLst/>
                          <a:latin typeface="+mn-lt"/>
                          <a:ea typeface="+mn-ea"/>
                          <a:cs typeface="+mn-cs"/>
                        </a:rPr>
                        <a:t>Mrs Helfferich</a:t>
                      </a:r>
                      <a:endParaRPr lang="en-GB" sz="1200" dirty="0"/>
                    </a:p>
                  </a:txBody>
                  <a:tcPr/>
                </a:tc>
                <a:tc>
                  <a:txBody>
                    <a:bodyPr/>
                    <a:lstStyle/>
                    <a:p>
                      <a:r>
                        <a:rPr lang="en-GB" sz="1200" b="1" i="0" dirty="0"/>
                        <a:t>Football Team practice</a:t>
                      </a:r>
                    </a:p>
                    <a:p>
                      <a:r>
                        <a:rPr lang="en-GB" sz="1200" i="0" dirty="0"/>
                        <a:t>3:30-4:15pm</a:t>
                      </a:r>
                    </a:p>
                    <a:p>
                      <a:r>
                        <a:rPr lang="en-GB" sz="1200" i="0" dirty="0"/>
                        <a:t>Year 5/6 team</a:t>
                      </a:r>
                    </a:p>
                    <a:p>
                      <a:r>
                        <a:rPr lang="en-GB" sz="1200" i="0" dirty="0"/>
                        <a:t>Mr Palmer</a:t>
                      </a:r>
                    </a:p>
                  </a:txBody>
                  <a:tcPr/>
                </a:tc>
                <a:extLst>
                  <a:ext uri="{0D108BD9-81ED-4DB2-BD59-A6C34878D82A}">
                    <a16:rowId xmlns:a16="http://schemas.microsoft.com/office/drawing/2014/main" val="61531645"/>
                  </a:ext>
                </a:extLst>
              </a:tr>
              <a:tr h="619921">
                <a:tc>
                  <a:txBody>
                    <a:bodyPr/>
                    <a:lstStyle/>
                    <a:p>
                      <a:r>
                        <a:rPr lang="en-GB" sz="1200" dirty="0"/>
                        <a:t>Thursday</a:t>
                      </a:r>
                    </a:p>
                  </a:txBody>
                  <a:tcPr/>
                </a:tc>
                <a:tc>
                  <a:txBody>
                    <a:bodyPr/>
                    <a:lstStyle/>
                    <a:p>
                      <a:r>
                        <a:rPr lang="en-GB" sz="1200" b="1" kern="1200" dirty="0">
                          <a:solidFill>
                            <a:schemeClr val="dk1"/>
                          </a:solidFill>
                          <a:effectLst/>
                          <a:latin typeface="+mn-lt"/>
                          <a:ea typeface="+mn-ea"/>
                          <a:cs typeface="+mn-cs"/>
                        </a:rPr>
                        <a:t>Chess*</a:t>
                      </a:r>
                      <a:r>
                        <a:rPr lang="en-GB" sz="1200" kern="1200" dirty="0">
                          <a:solidFill>
                            <a:schemeClr val="dk1"/>
                          </a:solidFill>
                          <a:effectLst/>
                          <a:latin typeface="+mn-lt"/>
                          <a:ea typeface="+mn-ea"/>
                          <a:cs typeface="+mn-cs"/>
                        </a:rPr>
                        <a:t> (no charge) </a:t>
                      </a:r>
                    </a:p>
                    <a:p>
                      <a:r>
                        <a:rPr lang="en-GB" sz="1200" kern="1200" dirty="0">
                          <a:solidFill>
                            <a:schemeClr val="dk1"/>
                          </a:solidFill>
                          <a:effectLst/>
                          <a:latin typeface="+mn-lt"/>
                          <a:ea typeface="+mn-ea"/>
                          <a:cs typeface="+mn-cs"/>
                        </a:rPr>
                        <a:t>3:30pm – 4:15pm</a:t>
                      </a:r>
                    </a:p>
                    <a:p>
                      <a:r>
                        <a:rPr lang="en-GB" sz="1200" kern="1200" dirty="0">
                          <a:solidFill>
                            <a:schemeClr val="dk1"/>
                          </a:solidFill>
                          <a:effectLst/>
                          <a:latin typeface="+mn-lt"/>
                          <a:ea typeface="+mn-ea"/>
                          <a:cs typeface="+mn-cs"/>
                        </a:rPr>
                        <a:t>Year 1 - 6 </a:t>
                      </a:r>
                    </a:p>
                    <a:p>
                      <a:r>
                        <a:rPr lang="en-GB" sz="1200" kern="1200" dirty="0">
                          <a:solidFill>
                            <a:schemeClr val="dk1"/>
                          </a:solidFill>
                          <a:effectLst/>
                          <a:latin typeface="+mn-lt"/>
                          <a:ea typeface="+mn-ea"/>
                          <a:cs typeface="+mn-cs"/>
                        </a:rPr>
                        <a:t>Mrs Seligman</a:t>
                      </a:r>
                      <a:endParaRPr lang="en-GB" sz="1200" dirty="0"/>
                    </a:p>
                  </a:txBody>
                  <a:tcPr/>
                </a:tc>
                <a:tc>
                  <a:txBody>
                    <a:bodyPr/>
                    <a:lstStyle/>
                    <a:p>
                      <a:endParaRPr lang="en-GB" sz="1200" dirty="0"/>
                    </a:p>
                  </a:txBody>
                  <a:tcPr/>
                </a:tc>
                <a:extLst>
                  <a:ext uri="{0D108BD9-81ED-4DB2-BD59-A6C34878D82A}">
                    <a16:rowId xmlns:a16="http://schemas.microsoft.com/office/drawing/2014/main" val="2592778931"/>
                  </a:ext>
                </a:extLst>
              </a:tr>
            </a:tbl>
          </a:graphicData>
        </a:graphic>
      </p:graphicFrame>
    </p:spTree>
    <p:extLst>
      <p:ext uri="{BB962C8B-B14F-4D97-AF65-F5344CB8AC3E}">
        <p14:creationId xmlns:p14="http://schemas.microsoft.com/office/powerpoint/2010/main" val="3802330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F6ECCD-71C4-405A-8961-46DA3ED2B778}"/>
              </a:ext>
            </a:extLst>
          </p:cNvPr>
          <p:cNvPicPr>
            <a:picLocks noChangeAspect="1"/>
          </p:cNvPicPr>
          <p:nvPr/>
        </p:nvPicPr>
        <p:blipFill>
          <a:blip r:embed="rId2"/>
          <a:stretch>
            <a:fillRect/>
          </a:stretch>
        </p:blipFill>
        <p:spPr>
          <a:xfrm>
            <a:off x="4863458" y="528420"/>
            <a:ext cx="4391378" cy="6161870"/>
          </a:xfrm>
          <a:prstGeom prst="rect">
            <a:avLst/>
          </a:prstGeom>
        </p:spPr>
      </p:pic>
      <p:pic>
        <p:nvPicPr>
          <p:cNvPr id="5" name="Picture 4">
            <a:extLst>
              <a:ext uri="{FF2B5EF4-FFF2-40B4-BE49-F238E27FC236}">
                <a16:creationId xmlns:a16="http://schemas.microsoft.com/office/drawing/2014/main" id="{D2EE27DE-0880-4FAE-B332-4B5B63F57F5C}"/>
              </a:ext>
            </a:extLst>
          </p:cNvPr>
          <p:cNvPicPr/>
          <p:nvPr/>
        </p:nvPicPr>
        <p:blipFill>
          <a:blip r:embed="rId3">
            <a:extLst>
              <a:ext uri="{28A0092B-C50C-407E-A947-70E740481C1C}">
                <a14:useLocalDpi xmlns:a14="http://schemas.microsoft.com/office/drawing/2010/main" val="0"/>
              </a:ext>
            </a:extLst>
          </a:blip>
          <a:srcRect t="15063" b="22720"/>
          <a:stretch>
            <a:fillRect/>
          </a:stretch>
        </p:blipFill>
        <p:spPr bwMode="auto">
          <a:xfrm>
            <a:off x="838200" y="470693"/>
            <a:ext cx="3829050" cy="1114425"/>
          </a:xfrm>
          <a:prstGeom prst="rect">
            <a:avLst/>
          </a:prstGeom>
          <a:noFill/>
          <a:ln>
            <a:noFill/>
          </a:ln>
        </p:spPr>
      </p:pic>
      <p:sp>
        <p:nvSpPr>
          <p:cNvPr id="6" name="TextBox 5">
            <a:extLst>
              <a:ext uri="{FF2B5EF4-FFF2-40B4-BE49-F238E27FC236}">
                <a16:creationId xmlns:a16="http://schemas.microsoft.com/office/drawing/2014/main" id="{136A7BEF-F43C-4350-9D65-E74A2202D98D}"/>
              </a:ext>
            </a:extLst>
          </p:cNvPr>
          <p:cNvSpPr txBox="1"/>
          <p:nvPr/>
        </p:nvSpPr>
        <p:spPr>
          <a:xfrm>
            <a:off x="838200" y="2290618"/>
            <a:ext cx="3632200" cy="2308324"/>
          </a:xfrm>
          <a:prstGeom prst="rect">
            <a:avLst/>
          </a:prstGeom>
          <a:noFill/>
        </p:spPr>
        <p:txBody>
          <a:bodyPr wrap="square" rtlCol="0">
            <a:spAutoFit/>
          </a:bodyPr>
          <a:lstStyle/>
          <a:p>
            <a:pPr fontAlgn="base"/>
            <a:r>
              <a:rPr lang="en-GB" dirty="0"/>
              <a:t>CHASA are running this month’s Crayke Village Market. </a:t>
            </a:r>
          </a:p>
          <a:p>
            <a:pPr fontAlgn="base"/>
            <a:r>
              <a:rPr lang="en-GB" b="1" dirty="0"/>
              <a:t>Save The Date: </a:t>
            </a:r>
            <a:r>
              <a:rPr lang="en-GB" dirty="0"/>
              <a:t>30/9/23 </a:t>
            </a:r>
          </a:p>
          <a:p>
            <a:pPr fontAlgn="base"/>
            <a:r>
              <a:rPr lang="en-GB" dirty="0"/>
              <a:t>10:30-1:30</a:t>
            </a:r>
          </a:p>
          <a:p>
            <a:pPr fontAlgn="base"/>
            <a:r>
              <a:rPr lang="en-GB" dirty="0"/>
              <a:t>Please come along and support CHASA - all proceeds from the Cafe go towards our AMAZING school. </a:t>
            </a:r>
          </a:p>
          <a:p>
            <a:pPr fontAlgn="base"/>
            <a:r>
              <a:rPr lang="en-GB" dirty="0"/>
              <a:t>Thank You - CHASA Team. </a:t>
            </a:r>
          </a:p>
        </p:txBody>
      </p:sp>
    </p:spTree>
    <p:extLst>
      <p:ext uri="{BB962C8B-B14F-4D97-AF65-F5344CB8AC3E}">
        <p14:creationId xmlns:p14="http://schemas.microsoft.com/office/powerpoint/2010/main" val="2798652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F77E69-4A14-4BB8-B15A-60DFA5A0DF0B}"/>
              </a:ext>
            </a:extLst>
          </p:cNvPr>
          <p:cNvSpPr>
            <a:spLocks noGrp="1"/>
          </p:cNvSpPr>
          <p:nvPr>
            <p:ph idx="1"/>
          </p:nvPr>
        </p:nvSpPr>
        <p:spPr>
          <a:xfrm>
            <a:off x="838200" y="1825625"/>
            <a:ext cx="10515600" cy="3904056"/>
          </a:xfrm>
        </p:spPr>
        <p:txBody>
          <a:bodyPr>
            <a:normAutofit fontScale="92500" lnSpcReduction="20000"/>
          </a:bodyPr>
          <a:lstStyle/>
          <a:p>
            <a:pPr marL="0" indent="0">
              <a:buNone/>
            </a:pPr>
            <a:r>
              <a:rPr lang="en-GB" sz="3300" b="1" dirty="0"/>
              <a:t>Save the Date!</a:t>
            </a:r>
          </a:p>
          <a:p>
            <a:pPr marL="0" indent="0">
              <a:buNone/>
            </a:pPr>
            <a:r>
              <a:rPr lang="en-GB" dirty="0"/>
              <a:t>Family Bingo </a:t>
            </a:r>
          </a:p>
          <a:p>
            <a:pPr marL="0" indent="0">
              <a:buNone/>
            </a:pPr>
            <a:r>
              <a:rPr lang="en-GB" dirty="0"/>
              <a:t>Saturday 21st October </a:t>
            </a:r>
          </a:p>
          <a:p>
            <a:pPr marL="0" indent="0">
              <a:buNone/>
            </a:pPr>
            <a:r>
              <a:rPr lang="en-GB" dirty="0"/>
              <a:t>3-6pm </a:t>
            </a:r>
          </a:p>
          <a:p>
            <a:pPr marL="0" indent="0">
              <a:buNone/>
            </a:pPr>
            <a:r>
              <a:rPr lang="en-GB" dirty="0"/>
              <a:t>Crayke Sports Hall - hosted by CHASA. </a:t>
            </a:r>
          </a:p>
          <a:p>
            <a:pPr marL="0" indent="0">
              <a:buNone/>
            </a:pPr>
            <a:endParaRPr lang="en-GB" dirty="0"/>
          </a:p>
          <a:p>
            <a:pPr marL="0" indent="0">
              <a:buNone/>
            </a:pPr>
            <a:r>
              <a:rPr lang="en-GB" dirty="0"/>
              <a:t>All welcome, ticket details and more info to follow.</a:t>
            </a:r>
            <a:endParaRPr lang="en-GB" sz="3300" dirty="0"/>
          </a:p>
          <a:p>
            <a:pPr marL="0" indent="0">
              <a:buNone/>
            </a:pPr>
            <a:r>
              <a:rPr lang="en-GB" sz="3300" dirty="0"/>
              <a:t>    </a:t>
            </a:r>
          </a:p>
          <a:p>
            <a:pPr marL="0" indent="0">
              <a:buNone/>
            </a:pPr>
            <a:r>
              <a:rPr lang="en-GB" sz="3300" dirty="0"/>
              <a:t>The CHASA Team </a:t>
            </a:r>
          </a:p>
          <a:p>
            <a:pPr marL="0" indent="0">
              <a:buNone/>
            </a:pPr>
            <a:endParaRPr lang="en-GB" dirty="0"/>
          </a:p>
        </p:txBody>
      </p:sp>
      <p:pic>
        <p:nvPicPr>
          <p:cNvPr id="4" name="Picture 3">
            <a:extLst>
              <a:ext uri="{FF2B5EF4-FFF2-40B4-BE49-F238E27FC236}">
                <a16:creationId xmlns:a16="http://schemas.microsoft.com/office/drawing/2014/main" id="{38565DE0-C996-4207-AA7D-9B0495B0B876}"/>
              </a:ext>
            </a:extLst>
          </p:cNvPr>
          <p:cNvPicPr/>
          <p:nvPr/>
        </p:nvPicPr>
        <p:blipFill>
          <a:blip r:embed="rId2">
            <a:extLst>
              <a:ext uri="{28A0092B-C50C-407E-A947-70E740481C1C}">
                <a14:useLocalDpi xmlns:a14="http://schemas.microsoft.com/office/drawing/2010/main" val="0"/>
              </a:ext>
            </a:extLst>
          </a:blip>
          <a:srcRect t="15063" b="22720"/>
          <a:stretch>
            <a:fillRect/>
          </a:stretch>
        </p:blipFill>
        <p:spPr bwMode="auto">
          <a:xfrm>
            <a:off x="838200" y="470693"/>
            <a:ext cx="3829050" cy="1114425"/>
          </a:xfrm>
          <a:prstGeom prst="rect">
            <a:avLst/>
          </a:prstGeom>
          <a:noFill/>
          <a:ln>
            <a:noFill/>
          </a:ln>
        </p:spPr>
      </p:pic>
      <p:pic>
        <p:nvPicPr>
          <p:cNvPr id="2" name="Picture 1">
            <a:extLst>
              <a:ext uri="{FF2B5EF4-FFF2-40B4-BE49-F238E27FC236}">
                <a16:creationId xmlns:a16="http://schemas.microsoft.com/office/drawing/2014/main" id="{06603109-ECD7-46C7-BD61-1BE137FCD9BA}"/>
              </a:ext>
            </a:extLst>
          </p:cNvPr>
          <p:cNvPicPr>
            <a:picLocks noChangeAspect="1"/>
          </p:cNvPicPr>
          <p:nvPr/>
        </p:nvPicPr>
        <p:blipFill>
          <a:blip r:embed="rId3"/>
          <a:stretch>
            <a:fillRect/>
          </a:stretch>
        </p:blipFill>
        <p:spPr>
          <a:xfrm>
            <a:off x="8599000" y="4657573"/>
            <a:ext cx="2829320" cy="1552792"/>
          </a:xfrm>
          <a:prstGeom prst="rect">
            <a:avLst/>
          </a:prstGeom>
        </p:spPr>
      </p:pic>
    </p:spTree>
    <p:extLst>
      <p:ext uri="{BB962C8B-B14F-4D97-AF65-F5344CB8AC3E}">
        <p14:creationId xmlns:p14="http://schemas.microsoft.com/office/powerpoint/2010/main" val="2454046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EEA192A-007A-41DC-8E25-E77666299236}"/>
              </a:ext>
            </a:extLst>
          </p:cNvPr>
          <p:cNvPicPr>
            <a:picLocks noChangeAspect="1"/>
          </p:cNvPicPr>
          <p:nvPr/>
        </p:nvPicPr>
        <p:blipFill>
          <a:blip r:embed="rId2"/>
          <a:stretch>
            <a:fillRect/>
          </a:stretch>
        </p:blipFill>
        <p:spPr>
          <a:xfrm>
            <a:off x="6861318" y="3597470"/>
            <a:ext cx="4784630" cy="3062163"/>
          </a:xfrm>
          <a:prstGeom prst="rect">
            <a:avLst/>
          </a:prstGeom>
        </p:spPr>
      </p:pic>
      <p:pic>
        <p:nvPicPr>
          <p:cNvPr id="5" name="Picture 4">
            <a:extLst>
              <a:ext uri="{FF2B5EF4-FFF2-40B4-BE49-F238E27FC236}">
                <a16:creationId xmlns:a16="http://schemas.microsoft.com/office/drawing/2014/main" id="{564F9BAE-04AE-4849-9FE6-975FBA43CE50}"/>
              </a:ext>
            </a:extLst>
          </p:cNvPr>
          <p:cNvPicPr>
            <a:picLocks noChangeAspect="1"/>
          </p:cNvPicPr>
          <p:nvPr/>
        </p:nvPicPr>
        <p:blipFill>
          <a:blip r:embed="rId3"/>
          <a:stretch>
            <a:fillRect/>
          </a:stretch>
        </p:blipFill>
        <p:spPr>
          <a:xfrm>
            <a:off x="261570" y="328613"/>
            <a:ext cx="7111586" cy="3990144"/>
          </a:xfrm>
          <a:prstGeom prst="rect">
            <a:avLst/>
          </a:prstGeom>
        </p:spPr>
      </p:pic>
      <p:sp>
        <p:nvSpPr>
          <p:cNvPr id="6" name="Rectangle 5">
            <a:extLst>
              <a:ext uri="{FF2B5EF4-FFF2-40B4-BE49-F238E27FC236}">
                <a16:creationId xmlns:a16="http://schemas.microsoft.com/office/drawing/2014/main" id="{BFB1F7D1-82AA-491C-850F-51F0FE4EC820}"/>
              </a:ext>
            </a:extLst>
          </p:cNvPr>
          <p:cNvSpPr/>
          <p:nvPr/>
        </p:nvSpPr>
        <p:spPr>
          <a:xfrm>
            <a:off x="1211132" y="5128552"/>
            <a:ext cx="5013424" cy="646331"/>
          </a:xfrm>
          <a:prstGeom prst="rect">
            <a:avLst/>
          </a:prstGeom>
        </p:spPr>
        <p:txBody>
          <a:bodyPr wrap="none">
            <a:spAutoFit/>
          </a:bodyPr>
          <a:lstStyle/>
          <a:p>
            <a:r>
              <a:rPr lang="en-GB" dirty="0">
                <a:hlinkClick r:id="rId4"/>
              </a:rPr>
              <a:t>https://www.youtube.com/watch?v=-CUn_80wfSM</a:t>
            </a:r>
            <a:endParaRPr lang="en-GB" dirty="0"/>
          </a:p>
          <a:p>
            <a:endParaRPr lang="en-GB" dirty="0"/>
          </a:p>
        </p:txBody>
      </p:sp>
      <p:sp>
        <p:nvSpPr>
          <p:cNvPr id="2" name="Explosion: 14 Points 1">
            <a:extLst>
              <a:ext uri="{FF2B5EF4-FFF2-40B4-BE49-F238E27FC236}">
                <a16:creationId xmlns:a16="http://schemas.microsoft.com/office/drawing/2014/main" id="{630BC125-0134-40D9-B9C2-B7B17F4B7CC1}"/>
              </a:ext>
            </a:extLst>
          </p:cNvPr>
          <p:cNvSpPr/>
          <p:nvPr/>
        </p:nvSpPr>
        <p:spPr>
          <a:xfrm>
            <a:off x="6224556" y="1"/>
            <a:ext cx="5967444" cy="3990144"/>
          </a:xfrm>
          <a:prstGeom prst="irregularSeal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r>
              <a:rPr lang="en-GB" dirty="0"/>
              <a:t>LAST CHANCE for Aviva to double your donation – offer expires 2 October at 8:20am:</a:t>
            </a:r>
          </a:p>
          <a:p>
            <a:pPr algn="ctr"/>
            <a:r>
              <a:rPr lang="en-GB" dirty="0">
                <a:hlinkClick r:id="rId5"/>
              </a:rPr>
              <a:t>https://www.avivacommunityfund.co.uk/p/solar-panel-funding#start</a:t>
            </a:r>
            <a:endParaRPr lang="en-GB" dirty="0"/>
          </a:p>
          <a:p>
            <a:pPr algn="ctr"/>
            <a:endParaRPr lang="en-GB" dirty="0"/>
          </a:p>
        </p:txBody>
      </p:sp>
    </p:spTree>
    <p:extLst>
      <p:ext uri="{BB962C8B-B14F-4D97-AF65-F5344CB8AC3E}">
        <p14:creationId xmlns:p14="http://schemas.microsoft.com/office/powerpoint/2010/main" val="2786468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F4633-BD26-4DE1-9E77-7831A57A661E}"/>
              </a:ext>
            </a:extLst>
          </p:cNvPr>
          <p:cNvSpPr>
            <a:spLocks noGrp="1"/>
          </p:cNvSpPr>
          <p:nvPr>
            <p:ph type="title"/>
          </p:nvPr>
        </p:nvSpPr>
        <p:spPr/>
        <p:txBody>
          <a:bodyPr/>
          <a:lstStyle/>
          <a:p>
            <a:r>
              <a:rPr lang="en-GB" b="1" dirty="0">
                <a:solidFill>
                  <a:srgbClr val="0070C0"/>
                </a:solidFill>
                <a:latin typeface="Segoe  "/>
              </a:rPr>
              <a:t>Gallery</a:t>
            </a:r>
            <a:endParaRPr lang="en-GB" dirty="0"/>
          </a:p>
        </p:txBody>
      </p:sp>
      <p:sp>
        <p:nvSpPr>
          <p:cNvPr id="3" name="TextBox 2">
            <a:extLst>
              <a:ext uri="{FF2B5EF4-FFF2-40B4-BE49-F238E27FC236}">
                <a16:creationId xmlns:a16="http://schemas.microsoft.com/office/drawing/2014/main" id="{78E49EB9-A3B5-4301-935A-999833F8686D}"/>
              </a:ext>
            </a:extLst>
          </p:cNvPr>
          <p:cNvSpPr txBox="1"/>
          <p:nvPr/>
        </p:nvSpPr>
        <p:spPr>
          <a:xfrm>
            <a:off x="967409" y="1524000"/>
            <a:ext cx="10243930" cy="646331"/>
          </a:xfrm>
          <a:prstGeom prst="rect">
            <a:avLst/>
          </a:prstGeom>
          <a:noFill/>
        </p:spPr>
        <p:txBody>
          <a:bodyPr wrap="square" rtlCol="0">
            <a:spAutoFit/>
          </a:bodyPr>
          <a:lstStyle/>
          <a:p>
            <a:r>
              <a:rPr lang="en-GB" dirty="0"/>
              <a:t>A snapshot of learning from across the week… please use these photographs as an opportunity to talk to your children about what they have been learning!</a:t>
            </a:r>
          </a:p>
        </p:txBody>
      </p:sp>
      <p:pic>
        <p:nvPicPr>
          <p:cNvPr id="4" name="Picture 3">
            <a:extLst>
              <a:ext uri="{FF2B5EF4-FFF2-40B4-BE49-F238E27FC236}">
                <a16:creationId xmlns:a16="http://schemas.microsoft.com/office/drawing/2014/main" id="{D3A795D4-B3D8-4580-A1DC-5E1C4C41ACF3}"/>
              </a:ext>
            </a:extLst>
          </p:cNvPr>
          <p:cNvPicPr>
            <a:picLocks noChangeAspect="1"/>
          </p:cNvPicPr>
          <p:nvPr/>
        </p:nvPicPr>
        <p:blipFill>
          <a:blip r:embed="rId2"/>
          <a:stretch>
            <a:fillRect/>
          </a:stretch>
        </p:blipFill>
        <p:spPr>
          <a:xfrm>
            <a:off x="1291206" y="2290195"/>
            <a:ext cx="4430078" cy="3244475"/>
          </a:xfrm>
          <a:prstGeom prst="rect">
            <a:avLst/>
          </a:prstGeom>
        </p:spPr>
      </p:pic>
      <p:pic>
        <p:nvPicPr>
          <p:cNvPr id="5" name="Picture 4">
            <a:extLst>
              <a:ext uri="{FF2B5EF4-FFF2-40B4-BE49-F238E27FC236}">
                <a16:creationId xmlns:a16="http://schemas.microsoft.com/office/drawing/2014/main" id="{9E9038A8-C699-4941-92B0-C10E7889965B}"/>
              </a:ext>
            </a:extLst>
          </p:cNvPr>
          <p:cNvPicPr>
            <a:picLocks noChangeAspect="1"/>
          </p:cNvPicPr>
          <p:nvPr/>
        </p:nvPicPr>
        <p:blipFill>
          <a:blip r:embed="rId3"/>
          <a:stretch>
            <a:fillRect/>
          </a:stretch>
        </p:blipFill>
        <p:spPr>
          <a:xfrm>
            <a:off x="6367906" y="2887142"/>
            <a:ext cx="4843433" cy="3620414"/>
          </a:xfrm>
          <a:prstGeom prst="rect">
            <a:avLst/>
          </a:prstGeom>
        </p:spPr>
      </p:pic>
      <p:pic>
        <p:nvPicPr>
          <p:cNvPr id="6" name="Picture 5">
            <a:extLst>
              <a:ext uri="{FF2B5EF4-FFF2-40B4-BE49-F238E27FC236}">
                <a16:creationId xmlns:a16="http://schemas.microsoft.com/office/drawing/2014/main" id="{F6DFCF09-4340-4C50-B4B9-B53FFCC49E76}"/>
              </a:ext>
            </a:extLst>
          </p:cNvPr>
          <p:cNvPicPr>
            <a:picLocks noChangeAspect="1"/>
          </p:cNvPicPr>
          <p:nvPr/>
        </p:nvPicPr>
        <p:blipFill>
          <a:blip r:embed="rId4"/>
          <a:stretch>
            <a:fillRect/>
          </a:stretch>
        </p:blipFill>
        <p:spPr>
          <a:xfrm>
            <a:off x="10787803" y="158693"/>
            <a:ext cx="1131994" cy="1181211"/>
          </a:xfrm>
          <a:prstGeom prst="rect">
            <a:avLst/>
          </a:prstGeom>
        </p:spPr>
      </p:pic>
      <p:sp>
        <p:nvSpPr>
          <p:cNvPr id="7" name="TextBox 6">
            <a:extLst>
              <a:ext uri="{FF2B5EF4-FFF2-40B4-BE49-F238E27FC236}">
                <a16:creationId xmlns:a16="http://schemas.microsoft.com/office/drawing/2014/main" id="{7454842D-795D-452C-8961-7B5C22CCE3EB}"/>
              </a:ext>
            </a:extLst>
          </p:cNvPr>
          <p:cNvSpPr txBox="1"/>
          <p:nvPr/>
        </p:nvSpPr>
        <p:spPr>
          <a:xfrm>
            <a:off x="980661" y="5846964"/>
            <a:ext cx="3431097" cy="477054"/>
          </a:xfrm>
          <a:prstGeom prst="rect">
            <a:avLst/>
          </a:prstGeom>
          <a:noFill/>
        </p:spPr>
        <p:txBody>
          <a:bodyPr wrap="square" rtlCol="0">
            <a:spAutoFit/>
          </a:bodyPr>
          <a:lstStyle/>
          <a:p>
            <a:r>
              <a:rPr lang="en-GB" sz="2500" dirty="0">
                <a:solidFill>
                  <a:srgbClr val="00B050"/>
                </a:solidFill>
              </a:rPr>
              <a:t>Apple</a:t>
            </a:r>
            <a:r>
              <a:rPr lang="en-GB" sz="2500" dirty="0"/>
              <a:t> – Dough Disco</a:t>
            </a:r>
          </a:p>
        </p:txBody>
      </p:sp>
    </p:spTree>
    <p:extLst>
      <p:ext uri="{BB962C8B-B14F-4D97-AF65-F5344CB8AC3E}">
        <p14:creationId xmlns:p14="http://schemas.microsoft.com/office/powerpoint/2010/main" val="2748214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581EFE-1333-43CC-8F2D-0FF14C456D2D}"/>
              </a:ext>
            </a:extLst>
          </p:cNvPr>
          <p:cNvPicPr>
            <a:picLocks noChangeAspect="1"/>
          </p:cNvPicPr>
          <p:nvPr/>
        </p:nvPicPr>
        <p:blipFill>
          <a:blip r:embed="rId2"/>
          <a:stretch>
            <a:fillRect/>
          </a:stretch>
        </p:blipFill>
        <p:spPr>
          <a:xfrm>
            <a:off x="237476" y="240631"/>
            <a:ext cx="6163535" cy="4210638"/>
          </a:xfrm>
          <a:prstGeom prst="rect">
            <a:avLst/>
          </a:prstGeom>
        </p:spPr>
      </p:pic>
      <p:pic>
        <p:nvPicPr>
          <p:cNvPr id="4" name="Picture 3">
            <a:extLst>
              <a:ext uri="{FF2B5EF4-FFF2-40B4-BE49-F238E27FC236}">
                <a16:creationId xmlns:a16="http://schemas.microsoft.com/office/drawing/2014/main" id="{A7950034-781F-4C09-9F1F-3B5DFA549687}"/>
              </a:ext>
            </a:extLst>
          </p:cNvPr>
          <p:cNvPicPr>
            <a:picLocks noChangeAspect="1"/>
          </p:cNvPicPr>
          <p:nvPr/>
        </p:nvPicPr>
        <p:blipFill>
          <a:blip r:embed="rId3"/>
          <a:stretch>
            <a:fillRect/>
          </a:stretch>
        </p:blipFill>
        <p:spPr>
          <a:xfrm>
            <a:off x="6239003" y="2266030"/>
            <a:ext cx="5804669" cy="4351339"/>
          </a:xfrm>
          <a:prstGeom prst="rect">
            <a:avLst/>
          </a:prstGeom>
        </p:spPr>
      </p:pic>
      <p:sp>
        <p:nvSpPr>
          <p:cNvPr id="6" name="TextBox 5">
            <a:extLst>
              <a:ext uri="{FF2B5EF4-FFF2-40B4-BE49-F238E27FC236}">
                <a16:creationId xmlns:a16="http://schemas.microsoft.com/office/drawing/2014/main" id="{B29DE520-9097-4A89-99C4-7D28A101CDCA}"/>
              </a:ext>
            </a:extLst>
          </p:cNvPr>
          <p:cNvSpPr txBox="1"/>
          <p:nvPr/>
        </p:nvSpPr>
        <p:spPr>
          <a:xfrm>
            <a:off x="838899" y="5293453"/>
            <a:ext cx="3724712" cy="477054"/>
          </a:xfrm>
          <a:prstGeom prst="rect">
            <a:avLst/>
          </a:prstGeom>
          <a:noFill/>
        </p:spPr>
        <p:txBody>
          <a:bodyPr wrap="square" rtlCol="0">
            <a:spAutoFit/>
          </a:bodyPr>
          <a:lstStyle/>
          <a:p>
            <a:r>
              <a:rPr lang="en-GB" sz="2500" dirty="0">
                <a:solidFill>
                  <a:srgbClr val="FFC000"/>
                </a:solidFill>
              </a:rPr>
              <a:t>Beech</a:t>
            </a:r>
            <a:r>
              <a:rPr lang="en-GB" sz="2500" dirty="0"/>
              <a:t> - Phonics</a:t>
            </a:r>
          </a:p>
        </p:txBody>
      </p:sp>
      <p:pic>
        <p:nvPicPr>
          <p:cNvPr id="7" name="Picture 6">
            <a:extLst>
              <a:ext uri="{FF2B5EF4-FFF2-40B4-BE49-F238E27FC236}">
                <a16:creationId xmlns:a16="http://schemas.microsoft.com/office/drawing/2014/main" id="{3C125490-E892-43C4-873D-8E570F20C4ED}"/>
              </a:ext>
            </a:extLst>
          </p:cNvPr>
          <p:cNvPicPr>
            <a:picLocks noChangeAspect="1"/>
          </p:cNvPicPr>
          <p:nvPr/>
        </p:nvPicPr>
        <p:blipFill>
          <a:blip r:embed="rId4"/>
          <a:stretch>
            <a:fillRect/>
          </a:stretch>
        </p:blipFill>
        <p:spPr>
          <a:xfrm>
            <a:off x="10603935" y="240631"/>
            <a:ext cx="1350589" cy="1255683"/>
          </a:xfrm>
          <a:prstGeom prst="rect">
            <a:avLst/>
          </a:prstGeom>
        </p:spPr>
      </p:pic>
    </p:spTree>
    <p:extLst>
      <p:ext uri="{BB962C8B-B14F-4D97-AF65-F5344CB8AC3E}">
        <p14:creationId xmlns:p14="http://schemas.microsoft.com/office/powerpoint/2010/main" val="2278926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CE3349C-980F-45C6-B2DE-F475BD8B5629}"/>
              </a:ext>
            </a:extLst>
          </p:cNvPr>
          <p:cNvPicPr>
            <a:picLocks noGrp="1" noChangeAspect="1"/>
          </p:cNvPicPr>
          <p:nvPr>
            <p:ph idx="1"/>
          </p:nvPr>
        </p:nvPicPr>
        <p:blipFill>
          <a:blip r:embed="rId2"/>
          <a:stretch>
            <a:fillRect/>
          </a:stretch>
        </p:blipFill>
        <p:spPr>
          <a:xfrm>
            <a:off x="6096000" y="2182163"/>
            <a:ext cx="5178835" cy="4351338"/>
          </a:xfrm>
          <a:prstGeom prst="rect">
            <a:avLst/>
          </a:prstGeom>
        </p:spPr>
      </p:pic>
      <p:pic>
        <p:nvPicPr>
          <p:cNvPr id="4" name="Picture 3">
            <a:extLst>
              <a:ext uri="{FF2B5EF4-FFF2-40B4-BE49-F238E27FC236}">
                <a16:creationId xmlns:a16="http://schemas.microsoft.com/office/drawing/2014/main" id="{BEBDB217-A587-4EBA-9B13-138DE2629B53}"/>
              </a:ext>
            </a:extLst>
          </p:cNvPr>
          <p:cNvPicPr>
            <a:picLocks noChangeAspect="1"/>
          </p:cNvPicPr>
          <p:nvPr/>
        </p:nvPicPr>
        <p:blipFill>
          <a:blip r:embed="rId3"/>
          <a:stretch>
            <a:fillRect/>
          </a:stretch>
        </p:blipFill>
        <p:spPr>
          <a:xfrm>
            <a:off x="627661" y="365125"/>
            <a:ext cx="5157946" cy="3638261"/>
          </a:xfrm>
          <a:prstGeom prst="rect">
            <a:avLst/>
          </a:prstGeom>
        </p:spPr>
      </p:pic>
      <p:sp>
        <p:nvSpPr>
          <p:cNvPr id="7" name="TextBox 6">
            <a:extLst>
              <a:ext uri="{FF2B5EF4-FFF2-40B4-BE49-F238E27FC236}">
                <a16:creationId xmlns:a16="http://schemas.microsoft.com/office/drawing/2014/main" id="{F46FF4F6-D038-4E9B-BF24-12C20D6F22AF}"/>
              </a:ext>
            </a:extLst>
          </p:cNvPr>
          <p:cNvSpPr txBox="1"/>
          <p:nvPr/>
        </p:nvSpPr>
        <p:spPr>
          <a:xfrm>
            <a:off x="838899" y="5293453"/>
            <a:ext cx="3724712" cy="477054"/>
          </a:xfrm>
          <a:prstGeom prst="rect">
            <a:avLst/>
          </a:prstGeom>
          <a:noFill/>
        </p:spPr>
        <p:txBody>
          <a:bodyPr wrap="square" rtlCol="0">
            <a:spAutoFit/>
          </a:bodyPr>
          <a:lstStyle/>
          <a:p>
            <a:r>
              <a:rPr lang="en-GB" sz="2500" dirty="0">
                <a:solidFill>
                  <a:srgbClr val="FF0000"/>
                </a:solidFill>
              </a:rPr>
              <a:t>Holly</a:t>
            </a:r>
            <a:r>
              <a:rPr lang="en-GB" sz="2500" dirty="0"/>
              <a:t> - RE</a:t>
            </a:r>
          </a:p>
        </p:txBody>
      </p:sp>
      <p:pic>
        <p:nvPicPr>
          <p:cNvPr id="8" name="Picture 7">
            <a:extLst>
              <a:ext uri="{FF2B5EF4-FFF2-40B4-BE49-F238E27FC236}">
                <a16:creationId xmlns:a16="http://schemas.microsoft.com/office/drawing/2014/main" id="{7F7A0C8A-6421-40FF-B055-6E3714F2BC5A}"/>
              </a:ext>
            </a:extLst>
          </p:cNvPr>
          <p:cNvPicPr>
            <a:picLocks noChangeAspect="1"/>
          </p:cNvPicPr>
          <p:nvPr/>
        </p:nvPicPr>
        <p:blipFill>
          <a:blip r:embed="rId4"/>
          <a:stretch>
            <a:fillRect/>
          </a:stretch>
        </p:blipFill>
        <p:spPr>
          <a:xfrm>
            <a:off x="10348185" y="234274"/>
            <a:ext cx="1366405" cy="1214582"/>
          </a:xfrm>
          <a:prstGeom prst="rect">
            <a:avLst/>
          </a:prstGeom>
        </p:spPr>
      </p:pic>
    </p:spTree>
    <p:extLst>
      <p:ext uri="{BB962C8B-B14F-4D97-AF65-F5344CB8AC3E}">
        <p14:creationId xmlns:p14="http://schemas.microsoft.com/office/powerpoint/2010/main" val="105395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CA15496-612A-4061-B66A-F005E9857EEE}"/>
              </a:ext>
            </a:extLst>
          </p:cNvPr>
          <p:cNvPicPr>
            <a:picLocks noGrp="1" noChangeAspect="1"/>
          </p:cNvPicPr>
          <p:nvPr>
            <p:ph idx="1"/>
          </p:nvPr>
        </p:nvPicPr>
        <p:blipFill>
          <a:blip r:embed="rId2"/>
          <a:stretch>
            <a:fillRect/>
          </a:stretch>
        </p:blipFill>
        <p:spPr>
          <a:xfrm>
            <a:off x="6988605" y="2833865"/>
            <a:ext cx="4730882" cy="3735766"/>
          </a:xfrm>
          <a:prstGeom prst="rect">
            <a:avLst/>
          </a:prstGeom>
        </p:spPr>
      </p:pic>
      <p:pic>
        <p:nvPicPr>
          <p:cNvPr id="4" name="Picture 3">
            <a:extLst>
              <a:ext uri="{FF2B5EF4-FFF2-40B4-BE49-F238E27FC236}">
                <a16:creationId xmlns:a16="http://schemas.microsoft.com/office/drawing/2014/main" id="{0FBBA01E-D117-4B38-BFE6-A82D69C99365}"/>
              </a:ext>
            </a:extLst>
          </p:cNvPr>
          <p:cNvPicPr>
            <a:picLocks noChangeAspect="1"/>
          </p:cNvPicPr>
          <p:nvPr/>
        </p:nvPicPr>
        <p:blipFill>
          <a:blip r:embed="rId3"/>
          <a:stretch>
            <a:fillRect/>
          </a:stretch>
        </p:blipFill>
        <p:spPr>
          <a:xfrm>
            <a:off x="472513" y="365125"/>
            <a:ext cx="6188346" cy="3859880"/>
          </a:xfrm>
          <a:prstGeom prst="rect">
            <a:avLst/>
          </a:prstGeom>
        </p:spPr>
      </p:pic>
      <p:sp>
        <p:nvSpPr>
          <p:cNvPr id="6" name="TextBox 5">
            <a:extLst>
              <a:ext uri="{FF2B5EF4-FFF2-40B4-BE49-F238E27FC236}">
                <a16:creationId xmlns:a16="http://schemas.microsoft.com/office/drawing/2014/main" id="{1ED0D70B-9928-40AF-B4B0-0D4732970410}"/>
              </a:ext>
            </a:extLst>
          </p:cNvPr>
          <p:cNvSpPr txBox="1"/>
          <p:nvPr/>
        </p:nvSpPr>
        <p:spPr>
          <a:xfrm>
            <a:off x="838899" y="5293453"/>
            <a:ext cx="3724712" cy="477054"/>
          </a:xfrm>
          <a:prstGeom prst="rect">
            <a:avLst/>
          </a:prstGeom>
          <a:noFill/>
        </p:spPr>
        <p:txBody>
          <a:bodyPr wrap="square" rtlCol="0">
            <a:spAutoFit/>
          </a:bodyPr>
          <a:lstStyle/>
          <a:p>
            <a:r>
              <a:rPr lang="en-GB" sz="2500" dirty="0">
                <a:solidFill>
                  <a:srgbClr val="7030A0"/>
                </a:solidFill>
              </a:rPr>
              <a:t>Oak</a:t>
            </a:r>
            <a:r>
              <a:rPr lang="en-GB" sz="2500" dirty="0"/>
              <a:t> - Spanish</a:t>
            </a:r>
          </a:p>
        </p:txBody>
      </p:sp>
      <p:pic>
        <p:nvPicPr>
          <p:cNvPr id="7" name="Picture 6">
            <a:extLst>
              <a:ext uri="{FF2B5EF4-FFF2-40B4-BE49-F238E27FC236}">
                <a16:creationId xmlns:a16="http://schemas.microsoft.com/office/drawing/2014/main" id="{2DA2B185-68F0-48E2-A755-8CED672DE9D1}"/>
              </a:ext>
            </a:extLst>
          </p:cNvPr>
          <p:cNvPicPr>
            <a:picLocks noChangeAspect="1"/>
          </p:cNvPicPr>
          <p:nvPr/>
        </p:nvPicPr>
        <p:blipFill>
          <a:blip r:embed="rId4"/>
          <a:stretch>
            <a:fillRect/>
          </a:stretch>
        </p:blipFill>
        <p:spPr>
          <a:xfrm>
            <a:off x="10636407" y="365125"/>
            <a:ext cx="1170533" cy="1329043"/>
          </a:xfrm>
          <a:prstGeom prst="rect">
            <a:avLst/>
          </a:prstGeom>
        </p:spPr>
      </p:pic>
    </p:spTree>
    <p:extLst>
      <p:ext uri="{BB962C8B-B14F-4D97-AF65-F5344CB8AC3E}">
        <p14:creationId xmlns:p14="http://schemas.microsoft.com/office/powerpoint/2010/main" val="1729325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36AAE-9D4E-4545-A2BD-0736B82E2236}"/>
              </a:ext>
            </a:extLst>
          </p:cNvPr>
          <p:cNvSpPr>
            <a:spLocks noGrp="1"/>
          </p:cNvSpPr>
          <p:nvPr>
            <p:ph type="title"/>
          </p:nvPr>
        </p:nvSpPr>
        <p:spPr>
          <a:xfrm>
            <a:off x="371061" y="0"/>
            <a:ext cx="10515600" cy="1325563"/>
          </a:xfrm>
        </p:spPr>
        <p:txBody>
          <a:bodyPr/>
          <a:lstStyle/>
          <a:p>
            <a:r>
              <a:rPr lang="en-GB" b="1" dirty="0">
                <a:solidFill>
                  <a:schemeClr val="accent1"/>
                </a:solidFill>
              </a:rPr>
              <a:t>Parent Voice</a:t>
            </a:r>
          </a:p>
        </p:txBody>
      </p:sp>
      <p:graphicFrame>
        <p:nvGraphicFramePr>
          <p:cNvPr id="4" name="Table 3">
            <a:extLst>
              <a:ext uri="{FF2B5EF4-FFF2-40B4-BE49-F238E27FC236}">
                <a16:creationId xmlns:a16="http://schemas.microsoft.com/office/drawing/2014/main" id="{58071BA4-40F9-4BFC-8BAB-0B282685079B}"/>
              </a:ext>
            </a:extLst>
          </p:cNvPr>
          <p:cNvGraphicFramePr>
            <a:graphicFrameLocks noGrp="1"/>
          </p:cNvGraphicFramePr>
          <p:nvPr>
            <p:extLst>
              <p:ext uri="{D42A27DB-BD31-4B8C-83A1-F6EECF244321}">
                <p14:modId xmlns:p14="http://schemas.microsoft.com/office/powerpoint/2010/main" val="804252588"/>
              </p:ext>
            </p:extLst>
          </p:nvPr>
        </p:nvGraphicFramePr>
        <p:xfrm>
          <a:off x="371061" y="821636"/>
          <a:ext cx="11449878" cy="5956375"/>
        </p:xfrm>
        <a:graphic>
          <a:graphicData uri="http://schemas.openxmlformats.org/drawingml/2006/table">
            <a:tbl>
              <a:tblPr firstRow="1" firstCol="1" bandRow="1">
                <a:tableStyleId>{5C22544A-7EE6-4342-B048-85BDC9FD1C3A}</a:tableStyleId>
              </a:tblPr>
              <a:tblGrid>
                <a:gridCol w="3591339">
                  <a:extLst>
                    <a:ext uri="{9D8B030D-6E8A-4147-A177-3AD203B41FA5}">
                      <a16:colId xmlns:a16="http://schemas.microsoft.com/office/drawing/2014/main" val="279730719"/>
                    </a:ext>
                  </a:extLst>
                </a:gridCol>
                <a:gridCol w="7858539">
                  <a:extLst>
                    <a:ext uri="{9D8B030D-6E8A-4147-A177-3AD203B41FA5}">
                      <a16:colId xmlns:a16="http://schemas.microsoft.com/office/drawing/2014/main" val="779533906"/>
                    </a:ext>
                  </a:extLst>
                </a:gridCol>
              </a:tblGrid>
              <a:tr h="188263">
                <a:tc>
                  <a:txBody>
                    <a:bodyPr/>
                    <a:lstStyle/>
                    <a:p>
                      <a:pPr>
                        <a:lnSpc>
                          <a:spcPct val="107000"/>
                        </a:lnSpc>
                        <a:spcAft>
                          <a:spcPts val="0"/>
                        </a:spcAft>
                      </a:pPr>
                      <a:r>
                        <a:rPr lang="en-GB" sz="2000" dirty="0">
                          <a:effectLst/>
                        </a:rPr>
                        <a:t>You asked for…</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5669" marR="35669" marT="7134" marB="7134"/>
                </a:tc>
                <a:tc>
                  <a:txBody>
                    <a:bodyPr/>
                    <a:lstStyle/>
                    <a:p>
                      <a:pPr>
                        <a:lnSpc>
                          <a:spcPct val="107000"/>
                        </a:lnSpc>
                        <a:spcAft>
                          <a:spcPts val="0"/>
                        </a:spcAft>
                      </a:pPr>
                      <a:r>
                        <a:rPr lang="en-GB" sz="2000" dirty="0">
                          <a:effectLst/>
                        </a:rPr>
                        <a:t>We have…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5669" marR="35669" marT="7134" marB="7134"/>
                </a:tc>
                <a:extLst>
                  <a:ext uri="{0D108BD9-81ED-4DB2-BD59-A6C34878D82A}">
                    <a16:rowId xmlns:a16="http://schemas.microsoft.com/office/drawing/2014/main" val="1572083489"/>
                  </a:ext>
                </a:extLst>
              </a:tr>
              <a:tr h="729712">
                <a:tc>
                  <a:txBody>
                    <a:bodyPr/>
                    <a:lstStyle/>
                    <a:p>
                      <a:pPr>
                        <a:lnSpc>
                          <a:spcPct val="107000"/>
                        </a:lnSpc>
                        <a:spcAft>
                          <a:spcPts val="0"/>
                        </a:spcAft>
                      </a:pPr>
                      <a:r>
                        <a:rPr lang="en-GB" sz="1600" dirty="0">
                          <a:effectLst/>
                        </a:rPr>
                        <a:t>Increased levels of information about pupil progress throughout the year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669" marR="35669" marT="7134" marB="7134"/>
                </a:tc>
                <a:tc>
                  <a:txBody>
                    <a:bodyPr/>
                    <a:lstStyle/>
                    <a:p>
                      <a:pPr>
                        <a:lnSpc>
                          <a:spcPct val="107000"/>
                        </a:lnSpc>
                        <a:spcAft>
                          <a:spcPts val="0"/>
                        </a:spcAft>
                      </a:pPr>
                      <a:r>
                        <a:rPr lang="en-GB" sz="1600" dirty="0">
                          <a:effectLst/>
                        </a:rPr>
                        <a:t>Created interim pupil progress reports to be shared just prior to parent consultation evenings, which will help frame discussions more effectively and provide information around attitudes to learning and effort (October) and attainment (March)</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669" marR="35669" marT="7134" marB="7134"/>
                </a:tc>
                <a:extLst>
                  <a:ext uri="{0D108BD9-81ED-4DB2-BD59-A6C34878D82A}">
                    <a16:rowId xmlns:a16="http://schemas.microsoft.com/office/drawing/2014/main" val="3400051042"/>
                  </a:ext>
                </a:extLst>
              </a:tr>
              <a:tr h="368746">
                <a:tc>
                  <a:txBody>
                    <a:bodyPr/>
                    <a:lstStyle/>
                    <a:p>
                      <a:pPr>
                        <a:lnSpc>
                          <a:spcPct val="107000"/>
                        </a:lnSpc>
                        <a:spcAft>
                          <a:spcPts val="0"/>
                        </a:spcAft>
                      </a:pPr>
                      <a:r>
                        <a:rPr lang="en-GB" sz="1600">
                          <a:effectLst/>
                        </a:rPr>
                        <a:t>Improvements to homework systems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5669" marR="35669" marT="7134" marB="7134"/>
                </a:tc>
                <a:tc>
                  <a:txBody>
                    <a:bodyPr/>
                    <a:lstStyle/>
                    <a:p>
                      <a:pPr>
                        <a:lnSpc>
                          <a:spcPct val="107000"/>
                        </a:lnSpc>
                        <a:spcAft>
                          <a:spcPts val="0"/>
                        </a:spcAft>
                      </a:pPr>
                      <a:r>
                        <a:rPr lang="en-GB" sz="1600" dirty="0">
                          <a:effectLst/>
                        </a:rPr>
                        <a:t>Refined our arrangements to provide a core focus on reading, spelling and fluency of key maths skills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669" marR="35669" marT="7134" marB="7134"/>
                </a:tc>
                <a:extLst>
                  <a:ext uri="{0D108BD9-81ED-4DB2-BD59-A6C34878D82A}">
                    <a16:rowId xmlns:a16="http://schemas.microsoft.com/office/drawing/2014/main" val="250188130"/>
                  </a:ext>
                </a:extLst>
              </a:tr>
              <a:tr h="549229">
                <a:tc>
                  <a:txBody>
                    <a:bodyPr/>
                    <a:lstStyle/>
                    <a:p>
                      <a:pPr>
                        <a:lnSpc>
                          <a:spcPct val="107000"/>
                        </a:lnSpc>
                        <a:spcAft>
                          <a:spcPts val="0"/>
                        </a:spcAft>
                      </a:pPr>
                      <a:r>
                        <a:rPr lang="en-GB" sz="1600" dirty="0">
                          <a:effectLst/>
                        </a:rPr>
                        <a:t>Increased understanding about how to help your children at home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669" marR="35669" marT="7134" marB="7134"/>
                </a:tc>
                <a:tc>
                  <a:txBody>
                    <a:bodyPr/>
                    <a:lstStyle/>
                    <a:p>
                      <a:pPr>
                        <a:lnSpc>
                          <a:spcPct val="107000"/>
                        </a:lnSpc>
                        <a:spcAft>
                          <a:spcPts val="0"/>
                        </a:spcAft>
                      </a:pPr>
                      <a:r>
                        <a:rPr lang="en-GB" sz="1600">
                          <a:effectLst/>
                        </a:rPr>
                        <a:t>Developed and refined bespoke reading diaries with a wealth of key information; provided each parent with a paper copy of a reading contract to sign and return to school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5669" marR="35669" marT="7134" marB="7134"/>
                </a:tc>
                <a:extLst>
                  <a:ext uri="{0D108BD9-81ED-4DB2-BD59-A6C34878D82A}">
                    <a16:rowId xmlns:a16="http://schemas.microsoft.com/office/drawing/2014/main" val="1160906913"/>
                  </a:ext>
                </a:extLst>
              </a:tr>
              <a:tr h="910195">
                <a:tc>
                  <a:txBody>
                    <a:bodyPr/>
                    <a:lstStyle/>
                    <a:p>
                      <a:pPr>
                        <a:lnSpc>
                          <a:spcPct val="107000"/>
                        </a:lnSpc>
                        <a:spcAft>
                          <a:spcPts val="0"/>
                        </a:spcAft>
                      </a:pPr>
                      <a:r>
                        <a:rPr lang="en-GB" sz="1600">
                          <a:effectLst/>
                        </a:rPr>
                        <a:t>Improvements to the school newsletter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5669" marR="35669" marT="7134" marB="7134"/>
                </a:tc>
                <a:tc>
                  <a:txBody>
                    <a:bodyPr/>
                    <a:lstStyle/>
                    <a:p>
                      <a:pPr>
                        <a:lnSpc>
                          <a:spcPct val="107000"/>
                        </a:lnSpc>
                        <a:spcAft>
                          <a:spcPts val="0"/>
                        </a:spcAft>
                      </a:pPr>
                      <a:r>
                        <a:rPr lang="en-GB" sz="1600">
                          <a:effectLst/>
                        </a:rPr>
                        <a:t>Redesigned to be more easily readable; standing items removed and a separate document created; diary dates as a separate attachment and community news also separate, enabling a sharper focus on current news and important relevant information. Development of class pages further enhances opportunities for parents to access relevant information quickly.</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5669" marR="35669" marT="7134" marB="7134"/>
                </a:tc>
                <a:extLst>
                  <a:ext uri="{0D108BD9-81ED-4DB2-BD59-A6C34878D82A}">
                    <a16:rowId xmlns:a16="http://schemas.microsoft.com/office/drawing/2014/main" val="2146458805"/>
                  </a:ext>
                </a:extLst>
              </a:tr>
              <a:tr h="368746">
                <a:tc>
                  <a:txBody>
                    <a:bodyPr/>
                    <a:lstStyle/>
                    <a:p>
                      <a:pPr>
                        <a:lnSpc>
                          <a:spcPct val="107000"/>
                        </a:lnSpc>
                        <a:spcAft>
                          <a:spcPts val="0"/>
                        </a:spcAft>
                      </a:pPr>
                      <a:r>
                        <a:rPr lang="en-GB" sz="1600">
                          <a:effectLst/>
                        </a:rPr>
                        <a:t>A different range of extra curricular clubs including sports and life skills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5669" marR="35669" marT="7134" marB="7134"/>
                </a:tc>
                <a:tc>
                  <a:txBody>
                    <a:bodyPr/>
                    <a:lstStyle/>
                    <a:p>
                      <a:pPr>
                        <a:lnSpc>
                          <a:spcPct val="107000"/>
                        </a:lnSpc>
                        <a:spcAft>
                          <a:spcPts val="0"/>
                        </a:spcAft>
                      </a:pPr>
                      <a:r>
                        <a:rPr lang="en-GB" sz="1600">
                          <a:effectLst/>
                        </a:rPr>
                        <a:t>Netball coach sourced; coding club brought back; Junior Duke (life skills) implemented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5669" marR="35669" marT="7134" marB="7134"/>
                </a:tc>
                <a:extLst>
                  <a:ext uri="{0D108BD9-81ED-4DB2-BD59-A6C34878D82A}">
                    <a16:rowId xmlns:a16="http://schemas.microsoft.com/office/drawing/2014/main" val="2938900243"/>
                  </a:ext>
                </a:extLst>
              </a:tr>
              <a:tr h="368746">
                <a:tc>
                  <a:txBody>
                    <a:bodyPr/>
                    <a:lstStyle/>
                    <a:p>
                      <a:pPr>
                        <a:lnSpc>
                          <a:spcPct val="107000"/>
                        </a:lnSpc>
                        <a:spcAft>
                          <a:spcPts val="0"/>
                        </a:spcAft>
                      </a:pPr>
                      <a:r>
                        <a:rPr lang="en-GB" sz="1600">
                          <a:effectLst/>
                        </a:rPr>
                        <a:t>Competitive sporting opportunities against other schools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5669" marR="35669" marT="7134" marB="7134"/>
                </a:tc>
                <a:tc>
                  <a:txBody>
                    <a:bodyPr/>
                    <a:lstStyle/>
                    <a:p>
                      <a:pPr>
                        <a:lnSpc>
                          <a:spcPct val="107000"/>
                        </a:lnSpc>
                        <a:spcAft>
                          <a:spcPts val="0"/>
                        </a:spcAft>
                      </a:pPr>
                      <a:r>
                        <a:rPr lang="en-GB" sz="1600">
                          <a:effectLst/>
                        </a:rPr>
                        <a:t>Liaison with local primary schools- planned football tournament in Easingwold and others to follow</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5669" marR="35669" marT="7134" marB="7134"/>
                </a:tc>
                <a:extLst>
                  <a:ext uri="{0D108BD9-81ED-4DB2-BD59-A6C34878D82A}">
                    <a16:rowId xmlns:a16="http://schemas.microsoft.com/office/drawing/2014/main" val="1231218323"/>
                  </a:ext>
                </a:extLst>
              </a:tr>
              <a:tr h="368746">
                <a:tc>
                  <a:txBody>
                    <a:bodyPr/>
                    <a:lstStyle/>
                    <a:p>
                      <a:pPr>
                        <a:lnSpc>
                          <a:spcPct val="107000"/>
                        </a:lnSpc>
                        <a:spcAft>
                          <a:spcPts val="0"/>
                        </a:spcAft>
                      </a:pPr>
                      <a:r>
                        <a:rPr lang="en-GB" sz="1600">
                          <a:effectLst/>
                        </a:rPr>
                        <a:t>Increased understanding about bullying</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5669" marR="35669" marT="7134" marB="7134"/>
                </a:tc>
                <a:tc>
                  <a:txBody>
                    <a:bodyPr/>
                    <a:lstStyle/>
                    <a:p>
                      <a:pPr>
                        <a:lnSpc>
                          <a:spcPct val="107000"/>
                        </a:lnSpc>
                        <a:spcAft>
                          <a:spcPts val="0"/>
                        </a:spcAft>
                      </a:pPr>
                      <a:r>
                        <a:rPr lang="en-GB" sz="1600" dirty="0">
                          <a:effectLst/>
                        </a:rPr>
                        <a:t>Planned participation in anti-bullying week (November 2023) to raise children’s awareness,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669" marR="35669" marT="7134" marB="7134"/>
                </a:tc>
                <a:extLst>
                  <a:ext uri="{0D108BD9-81ED-4DB2-BD59-A6C34878D82A}">
                    <a16:rowId xmlns:a16="http://schemas.microsoft.com/office/drawing/2014/main" val="4260611068"/>
                  </a:ext>
                </a:extLst>
              </a:tr>
              <a:tr h="1090679">
                <a:tc>
                  <a:txBody>
                    <a:bodyPr/>
                    <a:lstStyle/>
                    <a:p>
                      <a:pPr>
                        <a:lnSpc>
                          <a:spcPct val="107000"/>
                        </a:lnSpc>
                        <a:spcAft>
                          <a:spcPts val="0"/>
                        </a:spcAft>
                      </a:pPr>
                      <a:r>
                        <a:rPr lang="en-GB" sz="1600" dirty="0">
                          <a:effectLst/>
                        </a:rPr>
                        <a:t>Improvements to the behaviour of a small minority of pupils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669" marR="35669" marT="7134" marB="7134"/>
                </a:tc>
                <a:tc>
                  <a:txBody>
                    <a:bodyPr/>
                    <a:lstStyle/>
                    <a:p>
                      <a:pPr>
                        <a:lnSpc>
                          <a:spcPct val="107000"/>
                        </a:lnSpc>
                        <a:spcAft>
                          <a:spcPts val="0"/>
                        </a:spcAft>
                      </a:pPr>
                      <a:r>
                        <a:rPr lang="en-GB" sz="1600" dirty="0">
                          <a:effectLst/>
                        </a:rPr>
                        <a:t>Reminded children and parents about our Crayke Conduct - school rules “ready respectful safe” shared refinements to our behaviour approach “Stepping stones” - in school, during open afternoon and in reading diaries; work with affected children and families as needed; engage support from external agencies where possible; put in place additional support for children who need it most; aim to get parents on board and communicate regularly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669" marR="35669" marT="7134" marB="7134"/>
                </a:tc>
                <a:extLst>
                  <a:ext uri="{0D108BD9-81ED-4DB2-BD59-A6C34878D82A}">
                    <a16:rowId xmlns:a16="http://schemas.microsoft.com/office/drawing/2014/main" val="56182153"/>
                  </a:ext>
                </a:extLst>
              </a:tr>
            </a:tbl>
          </a:graphicData>
        </a:graphic>
      </p:graphicFrame>
    </p:spTree>
    <p:extLst>
      <p:ext uri="{BB962C8B-B14F-4D97-AF65-F5344CB8AC3E}">
        <p14:creationId xmlns:p14="http://schemas.microsoft.com/office/powerpoint/2010/main" val="3242251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4CCD3-7560-4701-997A-81E068C9010A}"/>
              </a:ext>
            </a:extLst>
          </p:cNvPr>
          <p:cNvSpPr>
            <a:spLocks noGrp="1"/>
          </p:cNvSpPr>
          <p:nvPr>
            <p:ph type="title"/>
          </p:nvPr>
        </p:nvSpPr>
        <p:spPr>
          <a:xfrm>
            <a:off x="0" y="0"/>
            <a:ext cx="10515600" cy="1149394"/>
          </a:xfrm>
        </p:spPr>
        <p:txBody>
          <a:bodyPr/>
          <a:lstStyle/>
          <a:p>
            <a:r>
              <a:rPr lang="en-GB" b="1" dirty="0">
                <a:solidFill>
                  <a:schemeClr val="accent1"/>
                </a:solidFill>
              </a:rPr>
              <a:t>Educational Visits and Visitors – plan*</a:t>
            </a:r>
          </a:p>
        </p:txBody>
      </p:sp>
      <p:graphicFrame>
        <p:nvGraphicFramePr>
          <p:cNvPr id="4" name="Content Placeholder 3">
            <a:extLst>
              <a:ext uri="{FF2B5EF4-FFF2-40B4-BE49-F238E27FC236}">
                <a16:creationId xmlns:a16="http://schemas.microsoft.com/office/drawing/2014/main" id="{362CD6AA-14E6-4FEA-8DFA-2AB53342B374}"/>
              </a:ext>
            </a:extLst>
          </p:cNvPr>
          <p:cNvGraphicFramePr>
            <a:graphicFrameLocks noGrp="1"/>
          </p:cNvGraphicFramePr>
          <p:nvPr>
            <p:ph idx="1"/>
            <p:extLst>
              <p:ext uri="{D42A27DB-BD31-4B8C-83A1-F6EECF244321}">
                <p14:modId xmlns:p14="http://schemas.microsoft.com/office/powerpoint/2010/main" val="3869995449"/>
              </p:ext>
            </p:extLst>
          </p:nvPr>
        </p:nvGraphicFramePr>
        <p:xfrm>
          <a:off x="337930" y="794950"/>
          <a:ext cx="11516140" cy="5765800"/>
        </p:xfrm>
        <a:graphic>
          <a:graphicData uri="http://schemas.openxmlformats.org/drawingml/2006/table">
            <a:tbl>
              <a:tblPr firstRow="1" bandRow="1">
                <a:tableStyleId>{5C22544A-7EE6-4342-B048-85BDC9FD1C3A}</a:tableStyleId>
              </a:tblPr>
              <a:tblGrid>
                <a:gridCol w="3127514">
                  <a:extLst>
                    <a:ext uri="{9D8B030D-6E8A-4147-A177-3AD203B41FA5}">
                      <a16:colId xmlns:a16="http://schemas.microsoft.com/office/drawing/2014/main" val="1899385759"/>
                    </a:ext>
                  </a:extLst>
                </a:gridCol>
                <a:gridCol w="2213113">
                  <a:extLst>
                    <a:ext uri="{9D8B030D-6E8A-4147-A177-3AD203B41FA5}">
                      <a16:colId xmlns:a16="http://schemas.microsoft.com/office/drawing/2014/main" val="4043891261"/>
                    </a:ext>
                  </a:extLst>
                </a:gridCol>
                <a:gridCol w="1908313">
                  <a:extLst>
                    <a:ext uri="{9D8B030D-6E8A-4147-A177-3AD203B41FA5}">
                      <a16:colId xmlns:a16="http://schemas.microsoft.com/office/drawing/2014/main" val="783237249"/>
                    </a:ext>
                  </a:extLst>
                </a:gridCol>
                <a:gridCol w="4267200">
                  <a:extLst>
                    <a:ext uri="{9D8B030D-6E8A-4147-A177-3AD203B41FA5}">
                      <a16:colId xmlns:a16="http://schemas.microsoft.com/office/drawing/2014/main" val="2890462714"/>
                    </a:ext>
                  </a:extLst>
                </a:gridCol>
              </a:tblGrid>
              <a:tr h="370840">
                <a:tc>
                  <a:txBody>
                    <a:bodyPr/>
                    <a:lstStyle/>
                    <a:p>
                      <a:r>
                        <a:rPr lang="en-GB" dirty="0"/>
                        <a:t>Location</a:t>
                      </a:r>
                    </a:p>
                  </a:txBody>
                  <a:tcPr/>
                </a:tc>
                <a:tc>
                  <a:txBody>
                    <a:bodyPr/>
                    <a:lstStyle/>
                    <a:p>
                      <a:r>
                        <a:rPr lang="en-GB" dirty="0"/>
                        <a:t>Class/es</a:t>
                      </a:r>
                    </a:p>
                  </a:txBody>
                  <a:tcPr/>
                </a:tc>
                <a:tc>
                  <a:txBody>
                    <a:bodyPr/>
                    <a:lstStyle/>
                    <a:p>
                      <a:r>
                        <a:rPr lang="en-GB" dirty="0"/>
                        <a:t>Proposed estimated date</a:t>
                      </a:r>
                    </a:p>
                  </a:txBody>
                  <a:tcPr/>
                </a:tc>
                <a:tc>
                  <a:txBody>
                    <a:bodyPr/>
                    <a:lstStyle/>
                    <a:p>
                      <a:r>
                        <a:rPr lang="en-GB" dirty="0"/>
                        <a:t>Approximate cost</a:t>
                      </a:r>
                    </a:p>
                  </a:txBody>
                  <a:tcPr/>
                </a:tc>
                <a:extLst>
                  <a:ext uri="{0D108BD9-81ED-4DB2-BD59-A6C34878D82A}">
                    <a16:rowId xmlns:a16="http://schemas.microsoft.com/office/drawing/2014/main" val="1364672769"/>
                  </a:ext>
                </a:extLst>
              </a:tr>
              <a:tr h="196116">
                <a:tc>
                  <a:txBody>
                    <a:bodyPr/>
                    <a:lstStyle/>
                    <a:p>
                      <a:r>
                        <a:rPr lang="en-GB" sz="1400" dirty="0"/>
                        <a:t>Thirsk Sculpture Garden</a:t>
                      </a:r>
                    </a:p>
                  </a:txBody>
                  <a:tcPr/>
                </a:tc>
                <a:tc>
                  <a:txBody>
                    <a:bodyPr/>
                    <a:lstStyle/>
                    <a:p>
                      <a:r>
                        <a:rPr lang="en-GB" sz="1400" dirty="0"/>
                        <a:t>Holly</a:t>
                      </a:r>
                    </a:p>
                  </a:txBody>
                  <a:tcPr/>
                </a:tc>
                <a:tc>
                  <a:txBody>
                    <a:bodyPr/>
                    <a:lstStyle/>
                    <a:p>
                      <a:r>
                        <a:rPr lang="en-GB" sz="1400" dirty="0"/>
                        <a:t>October 2023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Free workshop – cost of travel £6.00</a:t>
                      </a:r>
                    </a:p>
                  </a:txBody>
                  <a:tcPr/>
                </a:tc>
                <a:extLst>
                  <a:ext uri="{0D108BD9-81ED-4DB2-BD59-A6C34878D82A}">
                    <a16:rowId xmlns:a16="http://schemas.microsoft.com/office/drawing/2014/main" val="391340004"/>
                  </a:ext>
                </a:extLst>
              </a:tr>
              <a:tr h="370840">
                <a:tc>
                  <a:txBody>
                    <a:bodyPr/>
                    <a:lstStyle/>
                    <a:p>
                      <a:r>
                        <a:rPr lang="en-GB" sz="1400" dirty="0"/>
                        <a:t>Robinwood Todmorden</a:t>
                      </a:r>
                    </a:p>
                  </a:txBody>
                  <a:tcPr/>
                </a:tc>
                <a:tc>
                  <a:txBody>
                    <a:bodyPr/>
                    <a:lstStyle/>
                    <a:p>
                      <a:r>
                        <a:rPr lang="en-GB" sz="1400" dirty="0"/>
                        <a:t>Oak</a:t>
                      </a:r>
                    </a:p>
                  </a:txBody>
                  <a:tcPr/>
                </a:tc>
                <a:tc>
                  <a:txBody>
                    <a:bodyPr/>
                    <a:lstStyle/>
                    <a:p>
                      <a:r>
                        <a:rPr lang="en-GB" sz="1400" dirty="0"/>
                        <a:t>October 2023</a:t>
                      </a:r>
                    </a:p>
                  </a:txBody>
                  <a:tcPr/>
                </a:tc>
                <a:tc>
                  <a:txBody>
                    <a:bodyPr/>
                    <a:lstStyle/>
                    <a:p>
                      <a:r>
                        <a:rPr lang="en-GB" sz="1400" dirty="0"/>
                        <a:t>£265</a:t>
                      </a:r>
                    </a:p>
                  </a:txBody>
                  <a:tcPr/>
                </a:tc>
                <a:extLst>
                  <a:ext uri="{0D108BD9-81ED-4DB2-BD59-A6C34878D82A}">
                    <a16:rowId xmlns:a16="http://schemas.microsoft.com/office/drawing/2014/main" val="1761967463"/>
                  </a:ext>
                </a:extLst>
              </a:tr>
              <a:tr h="370840">
                <a:tc>
                  <a:txBody>
                    <a:bodyPr/>
                    <a:lstStyle/>
                    <a:p>
                      <a:r>
                        <a:rPr lang="en-GB" sz="1400" dirty="0"/>
                        <a:t>Castle visit TBC</a:t>
                      </a:r>
                    </a:p>
                  </a:txBody>
                  <a:tcPr/>
                </a:tc>
                <a:tc>
                  <a:txBody>
                    <a:bodyPr/>
                    <a:lstStyle/>
                    <a:p>
                      <a:r>
                        <a:rPr lang="en-GB" sz="1400" dirty="0"/>
                        <a:t>Beech</a:t>
                      </a:r>
                    </a:p>
                  </a:txBody>
                  <a:tcPr/>
                </a:tc>
                <a:tc>
                  <a:txBody>
                    <a:bodyPr/>
                    <a:lstStyle/>
                    <a:p>
                      <a:r>
                        <a:rPr lang="en-GB" sz="1400" dirty="0"/>
                        <a:t>Autumn 2023</a:t>
                      </a:r>
                    </a:p>
                  </a:txBody>
                  <a:tcPr/>
                </a:tc>
                <a:tc>
                  <a:txBody>
                    <a:bodyPr/>
                    <a:lstStyle/>
                    <a:p>
                      <a:r>
                        <a:rPr lang="en-GB" sz="1400" dirty="0"/>
                        <a:t>TBC</a:t>
                      </a:r>
                    </a:p>
                  </a:txBody>
                  <a:tcPr/>
                </a:tc>
                <a:extLst>
                  <a:ext uri="{0D108BD9-81ED-4DB2-BD59-A6C34878D82A}">
                    <a16:rowId xmlns:a16="http://schemas.microsoft.com/office/drawing/2014/main" val="613012222"/>
                  </a:ext>
                </a:extLst>
              </a:tr>
              <a:tr h="370840">
                <a:tc>
                  <a:txBody>
                    <a:bodyPr/>
                    <a:lstStyle/>
                    <a:p>
                      <a:r>
                        <a:rPr lang="en-GB" sz="1400" dirty="0"/>
                        <a:t>Fun Run</a:t>
                      </a:r>
                    </a:p>
                  </a:txBody>
                  <a:tcPr/>
                </a:tc>
                <a:tc>
                  <a:txBody>
                    <a:bodyPr/>
                    <a:lstStyle/>
                    <a:p>
                      <a:r>
                        <a:rPr lang="en-GB" sz="1400" dirty="0"/>
                        <a:t>Apple and Beech</a:t>
                      </a:r>
                    </a:p>
                  </a:txBody>
                  <a:tcPr/>
                </a:tc>
                <a:tc>
                  <a:txBody>
                    <a:bodyPr/>
                    <a:lstStyle/>
                    <a:p>
                      <a:r>
                        <a:rPr lang="en-GB" sz="1400" dirty="0"/>
                        <a:t>October 2023</a:t>
                      </a:r>
                    </a:p>
                  </a:txBody>
                  <a:tcPr/>
                </a:tc>
                <a:tc>
                  <a:txBody>
                    <a:bodyPr/>
                    <a:lstStyle/>
                    <a:p>
                      <a:r>
                        <a:rPr lang="en-GB" sz="1400" dirty="0"/>
                        <a:t>Free to parents – funded by school</a:t>
                      </a:r>
                    </a:p>
                  </a:txBody>
                  <a:tcPr/>
                </a:tc>
                <a:extLst>
                  <a:ext uri="{0D108BD9-81ED-4DB2-BD59-A6C34878D82A}">
                    <a16:rowId xmlns:a16="http://schemas.microsoft.com/office/drawing/2014/main" val="188351693"/>
                  </a:ext>
                </a:extLst>
              </a:tr>
              <a:tr h="370840">
                <a:tc>
                  <a:txBody>
                    <a:bodyPr/>
                    <a:lstStyle/>
                    <a:p>
                      <a:r>
                        <a:rPr lang="en-GB" sz="1400" dirty="0"/>
                        <a:t>Crucial Crew</a:t>
                      </a:r>
                    </a:p>
                  </a:txBody>
                  <a:tcPr/>
                </a:tc>
                <a:tc>
                  <a:txBody>
                    <a:bodyPr/>
                    <a:lstStyle/>
                    <a:p>
                      <a:r>
                        <a:rPr lang="en-GB" sz="1400" dirty="0"/>
                        <a:t>Year 6</a:t>
                      </a:r>
                    </a:p>
                  </a:txBody>
                  <a:tcPr/>
                </a:tc>
                <a:tc>
                  <a:txBody>
                    <a:bodyPr/>
                    <a:lstStyle/>
                    <a:p>
                      <a:r>
                        <a:rPr lang="en-GB" sz="1400" dirty="0"/>
                        <a:t>November 2023</a:t>
                      </a:r>
                    </a:p>
                  </a:txBody>
                  <a:tcPr/>
                </a:tc>
                <a:tc>
                  <a:txBody>
                    <a:bodyPr/>
                    <a:lstStyle/>
                    <a:p>
                      <a:r>
                        <a:rPr lang="en-GB" sz="1400" dirty="0"/>
                        <a:t>£3 contribution per pupil – school to fund travel</a:t>
                      </a:r>
                    </a:p>
                  </a:txBody>
                  <a:tcPr/>
                </a:tc>
                <a:extLst>
                  <a:ext uri="{0D108BD9-81ED-4DB2-BD59-A6C34878D82A}">
                    <a16:rowId xmlns:a16="http://schemas.microsoft.com/office/drawing/2014/main" val="1870303031"/>
                  </a:ext>
                </a:extLst>
              </a:tr>
              <a:tr h="370840">
                <a:tc>
                  <a:txBody>
                    <a:bodyPr/>
                    <a:lstStyle/>
                    <a:p>
                      <a:r>
                        <a:rPr lang="en-GB" sz="1400" dirty="0"/>
                        <a:t>Local walk – farming focus</a:t>
                      </a:r>
                    </a:p>
                  </a:txBody>
                  <a:tcPr/>
                </a:tc>
                <a:tc>
                  <a:txBody>
                    <a:bodyPr/>
                    <a:lstStyle/>
                    <a:p>
                      <a:r>
                        <a:rPr lang="en-GB" sz="1400" dirty="0"/>
                        <a:t>Apple</a:t>
                      </a:r>
                    </a:p>
                  </a:txBody>
                  <a:tcPr/>
                </a:tc>
                <a:tc>
                  <a:txBody>
                    <a:bodyPr/>
                    <a:lstStyle/>
                    <a:p>
                      <a:r>
                        <a:rPr lang="en-GB" sz="1400" dirty="0"/>
                        <a:t>November 2023</a:t>
                      </a:r>
                    </a:p>
                  </a:txBody>
                  <a:tcPr/>
                </a:tc>
                <a:tc>
                  <a:txBody>
                    <a:bodyPr/>
                    <a:lstStyle/>
                    <a:p>
                      <a:r>
                        <a:rPr lang="en-GB" sz="1400" dirty="0"/>
                        <a:t>Free</a:t>
                      </a:r>
                    </a:p>
                  </a:txBody>
                  <a:tcPr/>
                </a:tc>
                <a:extLst>
                  <a:ext uri="{0D108BD9-81ED-4DB2-BD59-A6C34878D82A}">
                    <a16:rowId xmlns:a16="http://schemas.microsoft.com/office/drawing/2014/main" val="615588366"/>
                  </a:ext>
                </a:extLst>
              </a:tr>
              <a:tr h="370840">
                <a:tc>
                  <a:txBody>
                    <a:bodyPr/>
                    <a:lstStyle/>
                    <a:p>
                      <a:r>
                        <a:rPr lang="en-GB" sz="1400" dirty="0"/>
                        <a:t>Panto at Crayke Sports Hall</a:t>
                      </a:r>
                    </a:p>
                  </a:txBody>
                  <a:tcPr/>
                </a:tc>
                <a:tc>
                  <a:txBody>
                    <a:bodyPr/>
                    <a:lstStyle/>
                    <a:p>
                      <a:r>
                        <a:rPr lang="en-GB" sz="1400" dirty="0"/>
                        <a:t>Whole School</a:t>
                      </a:r>
                    </a:p>
                  </a:txBody>
                  <a:tcPr/>
                </a:tc>
                <a:tc>
                  <a:txBody>
                    <a:bodyPr/>
                    <a:lstStyle/>
                    <a:p>
                      <a:r>
                        <a:rPr lang="en-GB" sz="1400" dirty="0"/>
                        <a:t>December 2023</a:t>
                      </a:r>
                    </a:p>
                  </a:txBody>
                  <a:tcPr/>
                </a:tc>
                <a:tc>
                  <a:txBody>
                    <a:bodyPr/>
                    <a:lstStyle/>
                    <a:p>
                      <a:r>
                        <a:rPr lang="en-GB" sz="1400" dirty="0"/>
                        <a:t>Free to parents – funded by CHASA</a:t>
                      </a:r>
                    </a:p>
                  </a:txBody>
                  <a:tcPr/>
                </a:tc>
                <a:extLst>
                  <a:ext uri="{0D108BD9-81ED-4DB2-BD59-A6C34878D82A}">
                    <a16:rowId xmlns:a16="http://schemas.microsoft.com/office/drawing/2014/main" val="2571461044"/>
                  </a:ext>
                </a:extLst>
              </a:tr>
              <a:tr h="370840">
                <a:tc>
                  <a:txBody>
                    <a:bodyPr/>
                    <a:lstStyle/>
                    <a:p>
                      <a:r>
                        <a:rPr lang="en-GB" sz="1400" dirty="0"/>
                        <a:t>Young Voices – Sheffield Arena</a:t>
                      </a:r>
                    </a:p>
                  </a:txBody>
                  <a:tcPr/>
                </a:tc>
                <a:tc>
                  <a:txBody>
                    <a:bodyPr/>
                    <a:lstStyle/>
                    <a:p>
                      <a:r>
                        <a:rPr lang="en-GB" sz="1400" dirty="0"/>
                        <a:t>Oak</a:t>
                      </a:r>
                    </a:p>
                  </a:txBody>
                  <a:tcPr/>
                </a:tc>
                <a:tc>
                  <a:txBody>
                    <a:bodyPr/>
                    <a:lstStyle/>
                    <a:p>
                      <a:r>
                        <a:rPr lang="en-GB" sz="1400" dirty="0"/>
                        <a:t>January 2024</a:t>
                      </a:r>
                    </a:p>
                  </a:txBody>
                  <a:tcPr/>
                </a:tc>
                <a:tc>
                  <a:txBody>
                    <a:bodyPr/>
                    <a:lstStyle/>
                    <a:p>
                      <a:r>
                        <a:rPr lang="en-GB" sz="1400" dirty="0"/>
                        <a:t>£25 per person</a:t>
                      </a:r>
                    </a:p>
                  </a:txBody>
                  <a:tcPr/>
                </a:tc>
                <a:extLst>
                  <a:ext uri="{0D108BD9-81ED-4DB2-BD59-A6C34878D82A}">
                    <a16:rowId xmlns:a16="http://schemas.microsoft.com/office/drawing/2014/main" val="1591034395"/>
                  </a:ext>
                </a:extLst>
              </a:tr>
              <a:tr h="370840">
                <a:tc>
                  <a:txBody>
                    <a:bodyPr/>
                    <a:lstStyle/>
                    <a:p>
                      <a:r>
                        <a:rPr lang="en-GB" sz="1400" dirty="0"/>
                        <a:t>Dinosaur day</a:t>
                      </a:r>
                    </a:p>
                  </a:txBody>
                  <a:tcPr/>
                </a:tc>
                <a:tc>
                  <a:txBody>
                    <a:bodyPr/>
                    <a:lstStyle/>
                    <a:p>
                      <a:r>
                        <a:rPr lang="en-GB" sz="1400" dirty="0"/>
                        <a:t>Apple</a:t>
                      </a:r>
                    </a:p>
                  </a:txBody>
                  <a:tcPr/>
                </a:tc>
                <a:tc>
                  <a:txBody>
                    <a:bodyPr/>
                    <a:lstStyle/>
                    <a:p>
                      <a:r>
                        <a:rPr lang="en-GB" sz="1400" dirty="0"/>
                        <a:t>January 2024</a:t>
                      </a:r>
                    </a:p>
                  </a:txBody>
                  <a:tcPr/>
                </a:tc>
                <a:tc>
                  <a:txBody>
                    <a:bodyPr/>
                    <a:lstStyle/>
                    <a:p>
                      <a:r>
                        <a:rPr lang="en-GB" sz="1400" dirty="0"/>
                        <a:t>Free</a:t>
                      </a:r>
                    </a:p>
                  </a:txBody>
                  <a:tcPr/>
                </a:tc>
                <a:extLst>
                  <a:ext uri="{0D108BD9-81ED-4DB2-BD59-A6C34878D82A}">
                    <a16:rowId xmlns:a16="http://schemas.microsoft.com/office/drawing/2014/main" val="668927262"/>
                  </a:ext>
                </a:extLst>
              </a:tr>
              <a:tr h="370840">
                <a:tc>
                  <a:txBody>
                    <a:bodyPr/>
                    <a:lstStyle/>
                    <a:p>
                      <a:r>
                        <a:rPr lang="en-GB" sz="1400" dirty="0"/>
                        <a:t>Cross Country</a:t>
                      </a:r>
                    </a:p>
                  </a:txBody>
                  <a:tcPr/>
                </a:tc>
                <a:tc>
                  <a:txBody>
                    <a:bodyPr/>
                    <a:lstStyle/>
                    <a:p>
                      <a:r>
                        <a:rPr lang="en-GB" sz="1400" dirty="0"/>
                        <a:t>Holly and Oak</a:t>
                      </a:r>
                    </a:p>
                  </a:txBody>
                  <a:tcPr/>
                </a:tc>
                <a:tc>
                  <a:txBody>
                    <a:bodyPr/>
                    <a:lstStyle/>
                    <a:p>
                      <a:r>
                        <a:rPr lang="en-GB" sz="1400" dirty="0"/>
                        <a:t>January 2024</a:t>
                      </a:r>
                    </a:p>
                  </a:txBody>
                  <a:tcPr/>
                </a:tc>
                <a:tc>
                  <a:txBody>
                    <a:bodyPr/>
                    <a:lstStyle/>
                    <a:p>
                      <a:r>
                        <a:rPr lang="en-GB" sz="1400" dirty="0"/>
                        <a:t>Free to parents – funded by school</a:t>
                      </a:r>
                    </a:p>
                  </a:txBody>
                  <a:tcPr/>
                </a:tc>
                <a:extLst>
                  <a:ext uri="{0D108BD9-81ED-4DB2-BD59-A6C34878D82A}">
                    <a16:rowId xmlns:a16="http://schemas.microsoft.com/office/drawing/2014/main" val="3524024021"/>
                  </a:ext>
                </a:extLst>
              </a:tr>
              <a:tr h="370840">
                <a:tc>
                  <a:txBody>
                    <a:bodyPr/>
                    <a:lstStyle/>
                    <a:p>
                      <a:r>
                        <a:rPr lang="en-GB" sz="1400" dirty="0"/>
                        <a:t>Leeds Art Gallery</a:t>
                      </a:r>
                    </a:p>
                  </a:txBody>
                  <a:tcPr/>
                </a:tc>
                <a:tc>
                  <a:txBody>
                    <a:bodyPr/>
                    <a:lstStyle/>
                    <a:p>
                      <a:r>
                        <a:rPr lang="en-GB" sz="1400" dirty="0"/>
                        <a:t>Oak</a:t>
                      </a:r>
                    </a:p>
                  </a:txBody>
                  <a:tcPr/>
                </a:tc>
                <a:tc>
                  <a:txBody>
                    <a:bodyPr/>
                    <a:lstStyle/>
                    <a:p>
                      <a:r>
                        <a:rPr lang="en-GB" sz="1400" dirty="0"/>
                        <a:t>March 2024</a:t>
                      </a:r>
                    </a:p>
                  </a:txBody>
                  <a:tcPr/>
                </a:tc>
                <a:tc>
                  <a:txBody>
                    <a:bodyPr/>
                    <a:lstStyle/>
                    <a:p>
                      <a:r>
                        <a:rPr lang="en-GB" sz="1400" dirty="0"/>
                        <a:t>Free workshop – cost of travel £11.50</a:t>
                      </a:r>
                    </a:p>
                  </a:txBody>
                  <a:tcPr/>
                </a:tc>
                <a:extLst>
                  <a:ext uri="{0D108BD9-81ED-4DB2-BD59-A6C34878D82A}">
                    <a16:rowId xmlns:a16="http://schemas.microsoft.com/office/drawing/2014/main" val="1612383807"/>
                  </a:ext>
                </a:extLst>
              </a:tr>
              <a:tr h="370840">
                <a:tc>
                  <a:txBody>
                    <a:bodyPr/>
                    <a:lstStyle/>
                    <a:p>
                      <a:r>
                        <a:rPr lang="en-GB" sz="1400" dirty="0"/>
                        <a:t>Crayke local walk</a:t>
                      </a:r>
                    </a:p>
                  </a:txBody>
                  <a:tcPr/>
                </a:tc>
                <a:tc>
                  <a:txBody>
                    <a:bodyPr/>
                    <a:lstStyle/>
                    <a:p>
                      <a:r>
                        <a:rPr lang="en-GB" sz="1400" dirty="0"/>
                        <a:t>Beech</a:t>
                      </a:r>
                    </a:p>
                  </a:txBody>
                  <a:tcPr/>
                </a:tc>
                <a:tc>
                  <a:txBody>
                    <a:bodyPr/>
                    <a:lstStyle/>
                    <a:p>
                      <a:r>
                        <a:rPr lang="en-GB" sz="1400" dirty="0"/>
                        <a:t>Summer term 2024</a:t>
                      </a:r>
                    </a:p>
                  </a:txBody>
                  <a:tcPr/>
                </a:tc>
                <a:tc>
                  <a:txBody>
                    <a:bodyPr/>
                    <a:lstStyle/>
                    <a:p>
                      <a:r>
                        <a:rPr lang="en-GB" sz="1400" dirty="0"/>
                        <a:t>Free</a:t>
                      </a:r>
                    </a:p>
                  </a:txBody>
                  <a:tcPr/>
                </a:tc>
                <a:extLst>
                  <a:ext uri="{0D108BD9-81ED-4DB2-BD59-A6C34878D82A}">
                    <a16:rowId xmlns:a16="http://schemas.microsoft.com/office/drawing/2014/main" val="653561640"/>
                  </a:ext>
                </a:extLst>
              </a:tr>
              <a:tr h="370840">
                <a:tc>
                  <a:txBody>
                    <a:bodyPr/>
                    <a:lstStyle/>
                    <a:p>
                      <a:r>
                        <a:rPr lang="en-GB" sz="1400" dirty="0"/>
                        <a:t>Elvington Air Museum</a:t>
                      </a:r>
                    </a:p>
                  </a:txBody>
                  <a:tcPr/>
                </a:tc>
                <a:tc>
                  <a:txBody>
                    <a:bodyPr/>
                    <a:lstStyle/>
                    <a:p>
                      <a:r>
                        <a:rPr lang="en-GB" sz="1400" dirty="0"/>
                        <a:t>Apple</a:t>
                      </a:r>
                    </a:p>
                  </a:txBody>
                  <a:tcPr/>
                </a:tc>
                <a:tc>
                  <a:txBody>
                    <a:bodyPr/>
                    <a:lstStyle/>
                    <a:p>
                      <a:r>
                        <a:rPr lang="en-GB" sz="1400" dirty="0"/>
                        <a:t>July 2024</a:t>
                      </a:r>
                    </a:p>
                  </a:txBody>
                  <a:tcPr/>
                </a:tc>
                <a:tc>
                  <a:txBody>
                    <a:bodyPr/>
                    <a:lstStyle/>
                    <a:p>
                      <a:r>
                        <a:rPr lang="en-GB" sz="1400" dirty="0"/>
                        <a:t>TBC</a:t>
                      </a:r>
                    </a:p>
                  </a:txBody>
                  <a:tcPr/>
                </a:tc>
                <a:extLst>
                  <a:ext uri="{0D108BD9-81ED-4DB2-BD59-A6C34878D82A}">
                    <a16:rowId xmlns:a16="http://schemas.microsoft.com/office/drawing/2014/main" val="3211667708"/>
                  </a:ext>
                </a:extLst>
              </a:tr>
              <a:tr h="370840">
                <a:tc>
                  <a:txBody>
                    <a:bodyPr/>
                    <a:lstStyle/>
                    <a:p>
                      <a:r>
                        <a:rPr lang="en-GB" sz="1400" dirty="0"/>
                        <a:t>Virtual museum visit</a:t>
                      </a:r>
                    </a:p>
                  </a:txBody>
                  <a:tcPr/>
                </a:tc>
                <a:tc>
                  <a:txBody>
                    <a:bodyPr/>
                    <a:lstStyle/>
                    <a:p>
                      <a:r>
                        <a:rPr lang="en-GB" sz="1400" dirty="0"/>
                        <a:t>Holly</a:t>
                      </a:r>
                    </a:p>
                  </a:txBody>
                  <a:tcPr/>
                </a:tc>
                <a:tc>
                  <a:txBody>
                    <a:bodyPr/>
                    <a:lstStyle/>
                    <a:p>
                      <a:r>
                        <a:rPr lang="en-GB" sz="1400" dirty="0"/>
                        <a:t>Summer term 2024</a:t>
                      </a:r>
                    </a:p>
                  </a:txBody>
                  <a:tcPr/>
                </a:tc>
                <a:tc>
                  <a:txBody>
                    <a:bodyPr/>
                    <a:lstStyle/>
                    <a:p>
                      <a:r>
                        <a:rPr lang="en-GB" sz="1400" dirty="0"/>
                        <a:t>Free</a:t>
                      </a:r>
                    </a:p>
                  </a:txBody>
                  <a:tcPr/>
                </a:tc>
                <a:extLst>
                  <a:ext uri="{0D108BD9-81ED-4DB2-BD59-A6C34878D82A}">
                    <a16:rowId xmlns:a16="http://schemas.microsoft.com/office/drawing/2014/main" val="2696275642"/>
                  </a:ext>
                </a:extLst>
              </a:tr>
            </a:tbl>
          </a:graphicData>
        </a:graphic>
      </p:graphicFrame>
      <p:sp>
        <p:nvSpPr>
          <p:cNvPr id="3" name="TextBox 2">
            <a:extLst>
              <a:ext uri="{FF2B5EF4-FFF2-40B4-BE49-F238E27FC236}">
                <a16:creationId xmlns:a16="http://schemas.microsoft.com/office/drawing/2014/main" id="{CE5331CF-A90A-4580-87F8-59BBE006A516}"/>
              </a:ext>
            </a:extLst>
          </p:cNvPr>
          <p:cNvSpPr txBox="1"/>
          <p:nvPr/>
        </p:nvSpPr>
        <p:spPr>
          <a:xfrm>
            <a:off x="337930" y="6560750"/>
            <a:ext cx="11895589" cy="369332"/>
          </a:xfrm>
          <a:prstGeom prst="rect">
            <a:avLst/>
          </a:prstGeom>
          <a:noFill/>
        </p:spPr>
        <p:txBody>
          <a:bodyPr wrap="square" rtlCol="0">
            <a:spAutoFit/>
          </a:bodyPr>
          <a:lstStyle/>
          <a:p>
            <a:r>
              <a:rPr lang="en-GB" i="1" dirty="0"/>
              <a:t>*This plan may be subject to change but is intended to provide a rough outline regarding expected costs for visits this year.</a:t>
            </a:r>
          </a:p>
        </p:txBody>
      </p:sp>
    </p:spTree>
    <p:extLst>
      <p:ext uri="{BB962C8B-B14F-4D97-AF65-F5344CB8AC3E}">
        <p14:creationId xmlns:p14="http://schemas.microsoft.com/office/powerpoint/2010/main" val="3260311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06021-FE7A-47EE-9F48-C6824C943A2A}"/>
              </a:ext>
            </a:extLst>
          </p:cNvPr>
          <p:cNvSpPr>
            <a:spLocks noGrp="1"/>
          </p:cNvSpPr>
          <p:nvPr>
            <p:ph type="title"/>
          </p:nvPr>
        </p:nvSpPr>
        <p:spPr>
          <a:xfrm>
            <a:off x="838200" y="365126"/>
            <a:ext cx="10515600" cy="792556"/>
          </a:xfrm>
        </p:spPr>
        <p:txBody>
          <a:bodyPr/>
          <a:lstStyle/>
          <a:p>
            <a:r>
              <a:rPr lang="en-GB" b="1" dirty="0">
                <a:solidFill>
                  <a:srgbClr val="0070C0"/>
                </a:solidFill>
                <a:latin typeface="Segoe  "/>
              </a:rPr>
              <a:t>News From School This Week</a:t>
            </a:r>
            <a:endParaRPr lang="en-GB" dirty="0"/>
          </a:p>
        </p:txBody>
      </p:sp>
      <p:sp>
        <p:nvSpPr>
          <p:cNvPr id="3" name="Content Placeholder 2">
            <a:extLst>
              <a:ext uri="{FF2B5EF4-FFF2-40B4-BE49-F238E27FC236}">
                <a16:creationId xmlns:a16="http://schemas.microsoft.com/office/drawing/2014/main" id="{0AC30498-B0F2-4CA5-8D80-F81038CEDBA7}"/>
              </a:ext>
            </a:extLst>
          </p:cNvPr>
          <p:cNvSpPr>
            <a:spLocks noGrp="1"/>
          </p:cNvSpPr>
          <p:nvPr>
            <p:ph idx="1"/>
          </p:nvPr>
        </p:nvSpPr>
        <p:spPr>
          <a:xfrm>
            <a:off x="838200" y="1157682"/>
            <a:ext cx="10515600" cy="5125672"/>
          </a:xfrm>
        </p:spPr>
        <p:txBody>
          <a:bodyPr>
            <a:normAutofit/>
          </a:bodyPr>
          <a:lstStyle/>
          <a:p>
            <a:pPr marL="0" indent="0">
              <a:buNone/>
            </a:pPr>
            <a:r>
              <a:rPr lang="en-GB" dirty="0">
                <a:solidFill>
                  <a:schemeClr val="accent1"/>
                </a:solidFill>
              </a:rPr>
              <a:t>Musician of the Month</a:t>
            </a:r>
          </a:p>
          <a:p>
            <a:pPr marL="0" indent="0">
              <a:buNone/>
            </a:pPr>
            <a:r>
              <a:rPr lang="en-GB" dirty="0"/>
              <a:t>Here’s a sneak preview of the artists which we will be studying during this academic year. The children have loved learning about David Bowie and I am sure that they will be just as enthusiastic about the other musicians. </a:t>
            </a:r>
          </a:p>
        </p:txBody>
      </p:sp>
      <p:pic>
        <p:nvPicPr>
          <p:cNvPr id="5" name="Picture 4">
            <a:extLst>
              <a:ext uri="{FF2B5EF4-FFF2-40B4-BE49-F238E27FC236}">
                <a16:creationId xmlns:a16="http://schemas.microsoft.com/office/drawing/2014/main" id="{7F499F8A-6B51-49F9-B7F5-FB222D8E45D9}"/>
              </a:ext>
            </a:extLst>
          </p:cNvPr>
          <p:cNvPicPr>
            <a:picLocks noChangeAspect="1"/>
          </p:cNvPicPr>
          <p:nvPr/>
        </p:nvPicPr>
        <p:blipFill>
          <a:blip r:embed="rId2"/>
          <a:stretch>
            <a:fillRect/>
          </a:stretch>
        </p:blipFill>
        <p:spPr>
          <a:xfrm>
            <a:off x="2574026" y="2911685"/>
            <a:ext cx="6055464" cy="3581189"/>
          </a:xfrm>
          <a:prstGeom prst="rect">
            <a:avLst/>
          </a:prstGeom>
        </p:spPr>
      </p:pic>
    </p:spTree>
    <p:extLst>
      <p:ext uri="{BB962C8B-B14F-4D97-AF65-F5344CB8AC3E}">
        <p14:creationId xmlns:p14="http://schemas.microsoft.com/office/powerpoint/2010/main" val="32202885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11237</TotalTime>
  <Words>2151</Words>
  <Application>Microsoft Office PowerPoint</Application>
  <PresentationFormat>Widescreen</PresentationFormat>
  <Paragraphs>300</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MS Mincho</vt:lpstr>
      <vt:lpstr>Arial</vt:lpstr>
      <vt:lpstr>Calibri</vt:lpstr>
      <vt:lpstr>Calibri Light</vt:lpstr>
      <vt:lpstr>Cambria</vt:lpstr>
      <vt:lpstr>Segoe  </vt:lpstr>
      <vt:lpstr>Segoe UI</vt:lpstr>
      <vt:lpstr>Times New Roman</vt:lpstr>
      <vt:lpstr>Office Theme</vt:lpstr>
      <vt:lpstr>Crayke Chronicle</vt:lpstr>
      <vt:lpstr>In our newsletter this week…</vt:lpstr>
      <vt:lpstr>Gallery</vt:lpstr>
      <vt:lpstr>PowerPoint Presentation</vt:lpstr>
      <vt:lpstr>PowerPoint Presentation</vt:lpstr>
      <vt:lpstr>PowerPoint Presentation</vt:lpstr>
      <vt:lpstr>Parent Voice</vt:lpstr>
      <vt:lpstr>Educational Visits and Visitors – plan*</vt:lpstr>
      <vt:lpstr>News From School This Week</vt:lpstr>
      <vt:lpstr>News From School This Week</vt:lpstr>
      <vt:lpstr>PowerPoint Presentation</vt:lpstr>
      <vt:lpstr>PowerPoint Presentation</vt:lpstr>
      <vt:lpstr>PowerPoint Presentation</vt:lpstr>
      <vt:lpstr>PowerPoint Presentation</vt:lpstr>
      <vt:lpstr>PowerPoint Presentation</vt:lpstr>
      <vt:lpstr>PowerPoint Presentation</vt:lpstr>
      <vt:lpstr>Upcoming events</vt:lpstr>
      <vt:lpstr>Awards in School This Week</vt:lpstr>
      <vt:lpstr>Team Points</vt:lpstr>
      <vt:lpstr>PE Kits next week</vt:lpstr>
      <vt:lpstr>Attendance and Punctuality</vt:lpstr>
      <vt:lpstr>Extra Curricular Clubs - Autumn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Crayke Headteacher</dc:creator>
  <cp:lastModifiedBy>Crayke Admin</cp:lastModifiedBy>
  <cp:revision>156</cp:revision>
  <dcterms:created xsi:type="dcterms:W3CDTF">2023-07-26T15:44:08Z</dcterms:created>
  <dcterms:modified xsi:type="dcterms:W3CDTF">2023-09-29T10:17:41Z</dcterms:modified>
</cp:coreProperties>
</file>