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76" r:id="rId4"/>
    <p:sldId id="274" r:id="rId5"/>
    <p:sldId id="269" r:id="rId6"/>
    <p:sldId id="266" r:id="rId7"/>
    <p:sldId id="268" r:id="rId8"/>
    <p:sldId id="258" r:id="rId9"/>
    <p:sldId id="270" r:id="rId10"/>
    <p:sldId id="271" r:id="rId11"/>
    <p:sldId id="257" r:id="rId12"/>
    <p:sldId id="275" r:id="rId13"/>
    <p:sldId id="259" r:id="rId14"/>
    <p:sldId id="260" r:id="rId15"/>
    <p:sldId id="263" r:id="rId16"/>
    <p:sldId id="261" r:id="rId17"/>
    <p:sldId id="272" r:id="rId18"/>
    <p:sldId id="262" r:id="rId19"/>
    <p:sldId id="27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5431C-65A1-4EE5-8C2D-6BC3708796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288F9E0-CFAA-492F-BC26-5338AAD5F1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5AA159-B96A-4898-A9F3-B6662ECE942C}"/>
              </a:ext>
            </a:extLst>
          </p:cNvPr>
          <p:cNvSpPr>
            <a:spLocks noGrp="1"/>
          </p:cNvSpPr>
          <p:nvPr>
            <p:ph type="dt" sz="half" idx="10"/>
          </p:nvPr>
        </p:nvSpPr>
        <p:spPr/>
        <p:txBody>
          <a:bodyPr/>
          <a:lstStyle/>
          <a:p>
            <a:fld id="{CF316339-6BD3-4C78-B363-21AAFF672C1E}" type="datetimeFigureOut">
              <a:rPr lang="en-GB" smtClean="0"/>
              <a:t>08/09/2023</a:t>
            </a:fld>
            <a:endParaRPr lang="en-GB"/>
          </a:p>
        </p:txBody>
      </p:sp>
      <p:sp>
        <p:nvSpPr>
          <p:cNvPr id="5" name="Footer Placeholder 4">
            <a:extLst>
              <a:ext uri="{FF2B5EF4-FFF2-40B4-BE49-F238E27FC236}">
                <a16:creationId xmlns:a16="http://schemas.microsoft.com/office/drawing/2014/main" id="{352C4CBD-80A6-472F-9DE8-93F4A2C717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757516-13E0-4443-BC44-F743E2A83B4B}"/>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981157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1E46C-2D78-4ED7-8565-ABFF98D891F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7B6440B-1A16-4A0D-BE02-4E8CC0F8C3F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69BC49-73AA-45AB-AA9D-72BA48E071DA}"/>
              </a:ext>
            </a:extLst>
          </p:cNvPr>
          <p:cNvSpPr>
            <a:spLocks noGrp="1"/>
          </p:cNvSpPr>
          <p:nvPr>
            <p:ph type="dt" sz="half" idx="10"/>
          </p:nvPr>
        </p:nvSpPr>
        <p:spPr/>
        <p:txBody>
          <a:bodyPr/>
          <a:lstStyle/>
          <a:p>
            <a:fld id="{CF316339-6BD3-4C78-B363-21AAFF672C1E}" type="datetimeFigureOut">
              <a:rPr lang="en-GB" smtClean="0"/>
              <a:t>08/09/2023</a:t>
            </a:fld>
            <a:endParaRPr lang="en-GB"/>
          </a:p>
        </p:txBody>
      </p:sp>
      <p:sp>
        <p:nvSpPr>
          <p:cNvPr id="5" name="Footer Placeholder 4">
            <a:extLst>
              <a:ext uri="{FF2B5EF4-FFF2-40B4-BE49-F238E27FC236}">
                <a16:creationId xmlns:a16="http://schemas.microsoft.com/office/drawing/2014/main" id="{7C6305CA-1A96-44FA-95B1-58220B2504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00CADA-0616-4DB9-885C-5E69C3352021}"/>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1536228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522AE3-5EED-4F67-BEB6-1262923A96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4560B6E-D43E-4380-841E-EC6185E1200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28B338-1E14-4E73-A058-A917645F0F2E}"/>
              </a:ext>
            </a:extLst>
          </p:cNvPr>
          <p:cNvSpPr>
            <a:spLocks noGrp="1"/>
          </p:cNvSpPr>
          <p:nvPr>
            <p:ph type="dt" sz="half" idx="10"/>
          </p:nvPr>
        </p:nvSpPr>
        <p:spPr/>
        <p:txBody>
          <a:bodyPr/>
          <a:lstStyle/>
          <a:p>
            <a:fld id="{CF316339-6BD3-4C78-B363-21AAFF672C1E}" type="datetimeFigureOut">
              <a:rPr lang="en-GB" smtClean="0"/>
              <a:t>08/09/2023</a:t>
            </a:fld>
            <a:endParaRPr lang="en-GB"/>
          </a:p>
        </p:txBody>
      </p:sp>
      <p:sp>
        <p:nvSpPr>
          <p:cNvPr id="5" name="Footer Placeholder 4">
            <a:extLst>
              <a:ext uri="{FF2B5EF4-FFF2-40B4-BE49-F238E27FC236}">
                <a16:creationId xmlns:a16="http://schemas.microsoft.com/office/drawing/2014/main" id="{935D1B1F-D2EC-4BA2-9042-7AE1D9FC5F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5B2C1B-FCAB-497A-9814-590C0E90420D}"/>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329366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2E4FC-7F08-4D68-9764-A88B54D6E06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EA41EE6-FD9C-43AC-9AB9-9E275306A01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AA3F6A-7B21-4AAB-9E75-64166FFE3B02}"/>
              </a:ext>
            </a:extLst>
          </p:cNvPr>
          <p:cNvSpPr>
            <a:spLocks noGrp="1"/>
          </p:cNvSpPr>
          <p:nvPr>
            <p:ph type="dt" sz="half" idx="10"/>
          </p:nvPr>
        </p:nvSpPr>
        <p:spPr/>
        <p:txBody>
          <a:bodyPr/>
          <a:lstStyle/>
          <a:p>
            <a:fld id="{CF316339-6BD3-4C78-B363-21AAFF672C1E}" type="datetimeFigureOut">
              <a:rPr lang="en-GB" smtClean="0"/>
              <a:t>08/09/2023</a:t>
            </a:fld>
            <a:endParaRPr lang="en-GB"/>
          </a:p>
        </p:txBody>
      </p:sp>
      <p:sp>
        <p:nvSpPr>
          <p:cNvPr id="5" name="Footer Placeholder 4">
            <a:extLst>
              <a:ext uri="{FF2B5EF4-FFF2-40B4-BE49-F238E27FC236}">
                <a16:creationId xmlns:a16="http://schemas.microsoft.com/office/drawing/2014/main" id="{09D43B61-B964-4365-A8E6-5EFD54E0EC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C7D61D-4EB8-4981-93BD-4D84EC9B05AD}"/>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3611349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DCF41-CA4E-4369-AE75-40ACB8EDB7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A1F85A3-283D-4590-9D6D-56410E247A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70B2D66-6315-4583-A3DC-9C89D286C1AD}"/>
              </a:ext>
            </a:extLst>
          </p:cNvPr>
          <p:cNvSpPr>
            <a:spLocks noGrp="1"/>
          </p:cNvSpPr>
          <p:nvPr>
            <p:ph type="dt" sz="half" idx="10"/>
          </p:nvPr>
        </p:nvSpPr>
        <p:spPr/>
        <p:txBody>
          <a:bodyPr/>
          <a:lstStyle/>
          <a:p>
            <a:fld id="{CF316339-6BD3-4C78-B363-21AAFF672C1E}" type="datetimeFigureOut">
              <a:rPr lang="en-GB" smtClean="0"/>
              <a:t>08/09/2023</a:t>
            </a:fld>
            <a:endParaRPr lang="en-GB"/>
          </a:p>
        </p:txBody>
      </p:sp>
      <p:sp>
        <p:nvSpPr>
          <p:cNvPr id="5" name="Footer Placeholder 4">
            <a:extLst>
              <a:ext uri="{FF2B5EF4-FFF2-40B4-BE49-F238E27FC236}">
                <a16:creationId xmlns:a16="http://schemas.microsoft.com/office/drawing/2014/main" id="{9E00FF3C-6074-4CB9-B583-AF274A5387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837FF2-2EC8-4AD2-8834-005AA6B6D237}"/>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1673802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96CBF-4EF8-4CB3-AE1B-685C6B890E3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F2F163D-9AEA-49F2-A48A-563808670A9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061DD2F-73F4-4E65-8376-0899291099D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9F8980E-1C8A-4EF2-A9E8-B305FA015C2F}"/>
              </a:ext>
            </a:extLst>
          </p:cNvPr>
          <p:cNvSpPr>
            <a:spLocks noGrp="1"/>
          </p:cNvSpPr>
          <p:nvPr>
            <p:ph type="dt" sz="half" idx="10"/>
          </p:nvPr>
        </p:nvSpPr>
        <p:spPr/>
        <p:txBody>
          <a:bodyPr/>
          <a:lstStyle/>
          <a:p>
            <a:fld id="{CF316339-6BD3-4C78-B363-21AAFF672C1E}" type="datetimeFigureOut">
              <a:rPr lang="en-GB" smtClean="0"/>
              <a:t>08/09/2023</a:t>
            </a:fld>
            <a:endParaRPr lang="en-GB"/>
          </a:p>
        </p:txBody>
      </p:sp>
      <p:sp>
        <p:nvSpPr>
          <p:cNvPr id="6" name="Footer Placeholder 5">
            <a:extLst>
              <a:ext uri="{FF2B5EF4-FFF2-40B4-BE49-F238E27FC236}">
                <a16:creationId xmlns:a16="http://schemas.microsoft.com/office/drawing/2014/main" id="{3182B9AE-0992-4D6A-9885-F0790F0D93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1676A9-8C25-422D-A9CD-4432EAD02A7C}"/>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1691965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D4F6F-BA7D-41B3-BFC8-BF64BA25116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471F15B-7F2A-4CFD-A86A-136F792D90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3EAEB19-F3E6-4973-B2CF-AF65EE8D73D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9668C4C-A5B7-4279-814C-66FD51BB4A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CF18908-1299-4DB1-BEA4-7DEE18EABC4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E0022D0-BE3A-429B-BD52-D61BF2FC7F95}"/>
              </a:ext>
            </a:extLst>
          </p:cNvPr>
          <p:cNvSpPr>
            <a:spLocks noGrp="1"/>
          </p:cNvSpPr>
          <p:nvPr>
            <p:ph type="dt" sz="half" idx="10"/>
          </p:nvPr>
        </p:nvSpPr>
        <p:spPr/>
        <p:txBody>
          <a:bodyPr/>
          <a:lstStyle/>
          <a:p>
            <a:fld id="{CF316339-6BD3-4C78-B363-21AAFF672C1E}" type="datetimeFigureOut">
              <a:rPr lang="en-GB" smtClean="0"/>
              <a:t>08/09/2023</a:t>
            </a:fld>
            <a:endParaRPr lang="en-GB"/>
          </a:p>
        </p:txBody>
      </p:sp>
      <p:sp>
        <p:nvSpPr>
          <p:cNvPr id="8" name="Footer Placeholder 7">
            <a:extLst>
              <a:ext uri="{FF2B5EF4-FFF2-40B4-BE49-F238E27FC236}">
                <a16:creationId xmlns:a16="http://schemas.microsoft.com/office/drawing/2014/main" id="{14B0B042-E0A7-4019-B46C-34579B11417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1598C49-46C4-4B13-A837-FF31204CCEE3}"/>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651376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75511-A293-4CB9-B71B-404B33508E3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D2DA16E-F066-4471-AA68-6B5D0F74CDCD}"/>
              </a:ext>
            </a:extLst>
          </p:cNvPr>
          <p:cNvSpPr>
            <a:spLocks noGrp="1"/>
          </p:cNvSpPr>
          <p:nvPr>
            <p:ph type="dt" sz="half" idx="10"/>
          </p:nvPr>
        </p:nvSpPr>
        <p:spPr/>
        <p:txBody>
          <a:bodyPr/>
          <a:lstStyle/>
          <a:p>
            <a:fld id="{CF316339-6BD3-4C78-B363-21AAFF672C1E}" type="datetimeFigureOut">
              <a:rPr lang="en-GB" smtClean="0"/>
              <a:t>08/09/2023</a:t>
            </a:fld>
            <a:endParaRPr lang="en-GB"/>
          </a:p>
        </p:txBody>
      </p:sp>
      <p:sp>
        <p:nvSpPr>
          <p:cNvPr id="4" name="Footer Placeholder 3">
            <a:extLst>
              <a:ext uri="{FF2B5EF4-FFF2-40B4-BE49-F238E27FC236}">
                <a16:creationId xmlns:a16="http://schemas.microsoft.com/office/drawing/2014/main" id="{D52398B1-DD34-4E6C-80E6-20804312609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63A01FA-CF32-422A-9E3B-201FF67D9A8B}"/>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2660934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8E24AE-61B9-4B3C-9CEF-8031B6C729FB}"/>
              </a:ext>
            </a:extLst>
          </p:cNvPr>
          <p:cNvSpPr>
            <a:spLocks noGrp="1"/>
          </p:cNvSpPr>
          <p:nvPr>
            <p:ph type="dt" sz="half" idx="10"/>
          </p:nvPr>
        </p:nvSpPr>
        <p:spPr/>
        <p:txBody>
          <a:bodyPr/>
          <a:lstStyle/>
          <a:p>
            <a:fld id="{CF316339-6BD3-4C78-B363-21AAFF672C1E}" type="datetimeFigureOut">
              <a:rPr lang="en-GB" smtClean="0"/>
              <a:t>08/09/2023</a:t>
            </a:fld>
            <a:endParaRPr lang="en-GB"/>
          </a:p>
        </p:txBody>
      </p:sp>
      <p:sp>
        <p:nvSpPr>
          <p:cNvPr id="3" name="Footer Placeholder 2">
            <a:extLst>
              <a:ext uri="{FF2B5EF4-FFF2-40B4-BE49-F238E27FC236}">
                <a16:creationId xmlns:a16="http://schemas.microsoft.com/office/drawing/2014/main" id="{FE61CF29-6028-407E-AAA5-618AD284C5C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7354F1-2BB7-4A53-90C2-D4FE76BE5C65}"/>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709488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53380-90F7-4ABF-A173-CEA66C8A96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5521C8E-979A-4C0B-98F1-F4A9475E0B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2FCCFA0-6950-494D-8B73-11B1A88F1B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F597309-04EA-4F69-984E-531140802D5F}"/>
              </a:ext>
            </a:extLst>
          </p:cNvPr>
          <p:cNvSpPr>
            <a:spLocks noGrp="1"/>
          </p:cNvSpPr>
          <p:nvPr>
            <p:ph type="dt" sz="half" idx="10"/>
          </p:nvPr>
        </p:nvSpPr>
        <p:spPr/>
        <p:txBody>
          <a:bodyPr/>
          <a:lstStyle/>
          <a:p>
            <a:fld id="{CF316339-6BD3-4C78-B363-21AAFF672C1E}" type="datetimeFigureOut">
              <a:rPr lang="en-GB" smtClean="0"/>
              <a:t>08/09/2023</a:t>
            </a:fld>
            <a:endParaRPr lang="en-GB"/>
          </a:p>
        </p:txBody>
      </p:sp>
      <p:sp>
        <p:nvSpPr>
          <p:cNvPr id="6" name="Footer Placeholder 5">
            <a:extLst>
              <a:ext uri="{FF2B5EF4-FFF2-40B4-BE49-F238E27FC236}">
                <a16:creationId xmlns:a16="http://schemas.microsoft.com/office/drawing/2014/main" id="{AD4CA9E0-98D1-4D31-B7F1-3DF4FA5A2E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47FD88-A26E-4B47-A665-5E7BEBEB13F4}"/>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3942622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105E0-DF3C-480C-9995-578EC17761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1556E6B-1DE7-44BA-A270-36EFDE89C8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185BE3E-44C0-433A-8C88-69A8FFE211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9C147D-AEF1-4788-9174-E50A1007B7AC}"/>
              </a:ext>
            </a:extLst>
          </p:cNvPr>
          <p:cNvSpPr>
            <a:spLocks noGrp="1"/>
          </p:cNvSpPr>
          <p:nvPr>
            <p:ph type="dt" sz="half" idx="10"/>
          </p:nvPr>
        </p:nvSpPr>
        <p:spPr/>
        <p:txBody>
          <a:bodyPr/>
          <a:lstStyle/>
          <a:p>
            <a:fld id="{CF316339-6BD3-4C78-B363-21AAFF672C1E}" type="datetimeFigureOut">
              <a:rPr lang="en-GB" smtClean="0"/>
              <a:t>08/09/2023</a:t>
            </a:fld>
            <a:endParaRPr lang="en-GB"/>
          </a:p>
        </p:txBody>
      </p:sp>
      <p:sp>
        <p:nvSpPr>
          <p:cNvPr id="6" name="Footer Placeholder 5">
            <a:extLst>
              <a:ext uri="{FF2B5EF4-FFF2-40B4-BE49-F238E27FC236}">
                <a16:creationId xmlns:a16="http://schemas.microsoft.com/office/drawing/2014/main" id="{B1B0973C-C09D-425A-B5DD-BAA137149F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DEB463-20D6-4FCE-A011-0E4E08F1FC2F}"/>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1384741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73D1FF-DEAC-4159-805A-CA70F9A2C2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43B525-9B25-4258-B52F-93CFF25664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59D631-CB7F-41E2-8CA2-1827E924BE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316339-6BD3-4C78-B363-21AAFF672C1E}" type="datetimeFigureOut">
              <a:rPr lang="en-GB" smtClean="0"/>
              <a:t>08/09/2023</a:t>
            </a:fld>
            <a:endParaRPr lang="en-GB"/>
          </a:p>
        </p:txBody>
      </p:sp>
      <p:sp>
        <p:nvSpPr>
          <p:cNvPr id="5" name="Footer Placeholder 4">
            <a:extLst>
              <a:ext uri="{FF2B5EF4-FFF2-40B4-BE49-F238E27FC236}">
                <a16:creationId xmlns:a16="http://schemas.microsoft.com/office/drawing/2014/main" id="{9F1D1A0C-8973-4CB5-8E02-18B635D103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890C288-4960-4DE9-969A-79270648D7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76686-BBAB-4A37-B3F9-A94111B2A7A5}" type="slidenum">
              <a:rPr lang="en-GB" smtClean="0"/>
              <a:t>‹#›</a:t>
            </a:fld>
            <a:endParaRPr lang="en-GB"/>
          </a:p>
        </p:txBody>
      </p:sp>
    </p:spTree>
    <p:extLst>
      <p:ext uri="{BB962C8B-B14F-4D97-AF65-F5344CB8AC3E}">
        <p14:creationId xmlns:p14="http://schemas.microsoft.com/office/powerpoint/2010/main" val="385204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avivacommunityfund.co.uk/p/solar-panel-fundin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B655D-5585-4CB6-A4D8-BC01571E04E8}"/>
              </a:ext>
            </a:extLst>
          </p:cNvPr>
          <p:cNvSpPr>
            <a:spLocks noGrp="1"/>
          </p:cNvSpPr>
          <p:nvPr>
            <p:ph type="ctrTitle"/>
          </p:nvPr>
        </p:nvSpPr>
        <p:spPr>
          <a:xfrm>
            <a:off x="1523999" y="1717964"/>
            <a:ext cx="9144000" cy="1136217"/>
          </a:xfrm>
        </p:spPr>
        <p:txBody>
          <a:bodyPr/>
          <a:lstStyle/>
          <a:p>
            <a:r>
              <a:rPr lang="en-GB" b="1" dirty="0">
                <a:solidFill>
                  <a:srgbClr val="0070C0"/>
                </a:solidFill>
                <a:latin typeface="Segoe  "/>
              </a:rPr>
              <a:t>Crayke Chronicle</a:t>
            </a:r>
          </a:p>
        </p:txBody>
      </p:sp>
      <p:sp>
        <p:nvSpPr>
          <p:cNvPr id="3" name="Subtitle 2">
            <a:extLst>
              <a:ext uri="{FF2B5EF4-FFF2-40B4-BE49-F238E27FC236}">
                <a16:creationId xmlns:a16="http://schemas.microsoft.com/office/drawing/2014/main" id="{AED3ED4D-37AD-4B8D-9CED-AC044069D60E}"/>
              </a:ext>
            </a:extLst>
          </p:cNvPr>
          <p:cNvSpPr>
            <a:spLocks noGrp="1"/>
          </p:cNvSpPr>
          <p:nvPr>
            <p:ph type="subTitle" idx="1"/>
          </p:nvPr>
        </p:nvSpPr>
        <p:spPr>
          <a:xfrm>
            <a:off x="1523999" y="3602037"/>
            <a:ext cx="9513455" cy="2133599"/>
          </a:xfrm>
        </p:spPr>
        <p:txBody>
          <a:bodyPr>
            <a:normAutofit fontScale="85000" lnSpcReduction="10000"/>
          </a:bodyPr>
          <a:lstStyle/>
          <a:p>
            <a:r>
              <a:rPr lang="en-GB" b="1" dirty="0">
                <a:solidFill>
                  <a:srgbClr val="0070C0"/>
                </a:solidFill>
                <a:latin typeface="Segoe  "/>
              </a:rPr>
              <a:t>FOLLOW YOUR PATHWAY AND WE GROW TOGETHER WITH CONFIDENCE</a:t>
            </a:r>
            <a:endParaRPr lang="en-GB" dirty="0">
              <a:solidFill>
                <a:srgbClr val="0070C0"/>
              </a:solidFill>
              <a:latin typeface="Segoe  "/>
            </a:endParaRPr>
          </a:p>
          <a:p>
            <a:endParaRPr lang="en-GB" i="1" dirty="0">
              <a:solidFill>
                <a:srgbClr val="0070C0"/>
              </a:solidFill>
              <a:latin typeface="Segoe  "/>
            </a:endParaRPr>
          </a:p>
          <a:p>
            <a:r>
              <a:rPr lang="en-GB" i="1" dirty="0">
                <a:solidFill>
                  <a:srgbClr val="0070C0"/>
                </a:solidFill>
                <a:latin typeface="Segoe  "/>
              </a:rPr>
              <a:t>You did not choose me, I chose you that you might </a:t>
            </a:r>
            <a:r>
              <a:rPr lang="en-GB" b="1" i="1" dirty="0">
                <a:solidFill>
                  <a:srgbClr val="0070C0"/>
                </a:solidFill>
                <a:latin typeface="Segoe  "/>
              </a:rPr>
              <a:t>go and bear fruit, fruit that will last</a:t>
            </a:r>
            <a:r>
              <a:rPr lang="en-GB" i="1" dirty="0">
                <a:solidFill>
                  <a:srgbClr val="0070C0"/>
                </a:solidFill>
                <a:latin typeface="Segoe  "/>
              </a:rPr>
              <a:t> so that whatever you ask in my name the Father will give you.</a:t>
            </a:r>
            <a:r>
              <a:rPr lang="en-GB" dirty="0">
                <a:solidFill>
                  <a:srgbClr val="0070C0"/>
                </a:solidFill>
                <a:latin typeface="Segoe  "/>
              </a:rPr>
              <a:t>    John 15:16</a:t>
            </a:r>
          </a:p>
          <a:p>
            <a:endParaRPr lang="en-GB" b="1" i="1" dirty="0">
              <a:solidFill>
                <a:srgbClr val="FFFF00"/>
              </a:solidFill>
              <a:latin typeface="Segoe UI" panose="020B0502040204020203" pitchFamily="34" charset="0"/>
              <a:cs typeface="Segoe UI" panose="020B0502040204020203" pitchFamily="34" charset="0"/>
            </a:endParaRPr>
          </a:p>
          <a:p>
            <a:r>
              <a:rPr lang="en-GB" b="1" i="1" dirty="0">
                <a:solidFill>
                  <a:srgbClr val="FFFF00"/>
                </a:solidFill>
                <a:latin typeface="Segoe UI" panose="020B0502040204020203" pitchFamily="34" charset="0"/>
                <a:cs typeface="Segoe UI" panose="020B0502040204020203" pitchFamily="34" charset="0"/>
              </a:rPr>
              <a:t>Respect</a:t>
            </a:r>
            <a:r>
              <a:rPr lang="en-GB" b="1" i="1" dirty="0">
                <a:solidFill>
                  <a:schemeClr val="accent1"/>
                </a:solidFill>
                <a:latin typeface="Segoe UI" panose="020B0502040204020203" pitchFamily="34" charset="0"/>
                <a:cs typeface="Segoe UI" panose="020B0502040204020203" pitchFamily="34" charset="0"/>
              </a:rPr>
              <a:t>	       </a:t>
            </a:r>
            <a:r>
              <a:rPr lang="en-GB" b="1" i="1" dirty="0">
                <a:solidFill>
                  <a:srgbClr val="00B050"/>
                </a:solidFill>
                <a:latin typeface="Segoe UI" panose="020B0502040204020203" pitchFamily="34" charset="0"/>
                <a:cs typeface="Segoe UI" panose="020B0502040204020203" pitchFamily="34" charset="0"/>
              </a:rPr>
              <a:t>Friendship</a:t>
            </a:r>
            <a:r>
              <a:rPr lang="en-GB" b="1" i="1" dirty="0">
                <a:solidFill>
                  <a:schemeClr val="accent1"/>
                </a:solidFill>
                <a:latin typeface="Segoe UI" panose="020B0502040204020203" pitchFamily="34" charset="0"/>
                <a:cs typeface="Segoe UI" panose="020B0502040204020203" pitchFamily="34" charset="0"/>
              </a:rPr>
              <a:t>   	      </a:t>
            </a:r>
            <a:r>
              <a:rPr lang="en-GB" b="1" i="1" dirty="0">
                <a:solidFill>
                  <a:srgbClr val="FF0000"/>
                </a:solidFill>
                <a:latin typeface="Segoe UI" panose="020B0502040204020203" pitchFamily="34" charset="0"/>
                <a:cs typeface="Segoe UI" panose="020B0502040204020203" pitchFamily="34" charset="0"/>
              </a:rPr>
              <a:t>Forgiveness</a:t>
            </a:r>
            <a:r>
              <a:rPr lang="en-GB" b="1" i="1" dirty="0">
                <a:solidFill>
                  <a:schemeClr val="accent1"/>
                </a:solidFill>
                <a:latin typeface="Segoe UI" panose="020B0502040204020203" pitchFamily="34" charset="0"/>
                <a:cs typeface="Segoe UI" panose="020B0502040204020203" pitchFamily="34" charset="0"/>
              </a:rPr>
              <a:t>  	     Determination</a:t>
            </a:r>
            <a:endParaRPr lang="en-GB" dirty="0"/>
          </a:p>
        </p:txBody>
      </p:sp>
      <p:pic>
        <p:nvPicPr>
          <p:cNvPr id="4" name="Picture 3">
            <a:extLst>
              <a:ext uri="{FF2B5EF4-FFF2-40B4-BE49-F238E27FC236}">
                <a16:creationId xmlns:a16="http://schemas.microsoft.com/office/drawing/2014/main" id="{096CBB75-AAFA-4509-99A8-2761882D65F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44632" y="236104"/>
            <a:ext cx="1028700" cy="1028700"/>
          </a:xfrm>
          <a:prstGeom prst="rect">
            <a:avLst/>
          </a:prstGeom>
          <a:noFill/>
          <a:ln>
            <a:noFill/>
          </a:ln>
        </p:spPr>
      </p:pic>
      <p:sp>
        <p:nvSpPr>
          <p:cNvPr id="5" name="TextBox 4">
            <a:extLst>
              <a:ext uri="{FF2B5EF4-FFF2-40B4-BE49-F238E27FC236}">
                <a16:creationId xmlns:a16="http://schemas.microsoft.com/office/drawing/2014/main" id="{5ADD7183-3E39-4258-8123-BF928B571C85}"/>
              </a:ext>
            </a:extLst>
          </p:cNvPr>
          <p:cNvSpPr txBox="1"/>
          <p:nvPr/>
        </p:nvSpPr>
        <p:spPr>
          <a:xfrm>
            <a:off x="6736360" y="381122"/>
            <a:ext cx="5251508" cy="369332"/>
          </a:xfrm>
          <a:prstGeom prst="rect">
            <a:avLst/>
          </a:prstGeom>
          <a:noFill/>
        </p:spPr>
        <p:txBody>
          <a:bodyPr wrap="square" rtlCol="0">
            <a:spAutoFit/>
          </a:bodyPr>
          <a:lstStyle/>
          <a:p>
            <a:r>
              <a:rPr lang="en-US" b="1" dirty="0"/>
              <a:t> Issue: </a:t>
            </a:r>
            <a:r>
              <a:rPr lang="en-US" dirty="0"/>
              <a:t>#1</a:t>
            </a:r>
            <a:r>
              <a:rPr lang="en-US" b="1" dirty="0"/>
              <a:t>   Term: </a:t>
            </a:r>
            <a:r>
              <a:rPr lang="en-US" dirty="0"/>
              <a:t>Autumn</a:t>
            </a:r>
            <a:r>
              <a:rPr lang="en-US" b="1" dirty="0"/>
              <a:t>     Date: </a:t>
            </a:r>
            <a:r>
              <a:rPr lang="en-US" dirty="0"/>
              <a:t>8 September 2023</a:t>
            </a:r>
            <a:endParaRPr lang="en-GB" dirty="0"/>
          </a:p>
        </p:txBody>
      </p:sp>
    </p:spTree>
    <p:extLst>
      <p:ext uri="{BB962C8B-B14F-4D97-AF65-F5344CB8AC3E}">
        <p14:creationId xmlns:p14="http://schemas.microsoft.com/office/powerpoint/2010/main" val="3252995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D9D6C-8873-4339-9DDB-2BC0334B4361}"/>
              </a:ext>
            </a:extLst>
          </p:cNvPr>
          <p:cNvSpPr>
            <a:spLocks noGrp="1"/>
          </p:cNvSpPr>
          <p:nvPr>
            <p:ph type="title"/>
          </p:nvPr>
        </p:nvSpPr>
        <p:spPr/>
        <p:txBody>
          <a:bodyPr/>
          <a:lstStyle/>
          <a:p>
            <a:r>
              <a:rPr lang="en-GB" b="1" dirty="0">
                <a:solidFill>
                  <a:schemeClr val="accent1"/>
                </a:solidFill>
                <a:latin typeface="Segoe  "/>
              </a:rPr>
              <a:t>Reading Update</a:t>
            </a:r>
          </a:p>
        </p:txBody>
      </p:sp>
      <p:sp>
        <p:nvSpPr>
          <p:cNvPr id="3" name="Content Placeholder 2">
            <a:extLst>
              <a:ext uri="{FF2B5EF4-FFF2-40B4-BE49-F238E27FC236}">
                <a16:creationId xmlns:a16="http://schemas.microsoft.com/office/drawing/2014/main" id="{3A3A2144-C1F3-46F5-8CE9-64873FBB3E72}"/>
              </a:ext>
            </a:extLst>
          </p:cNvPr>
          <p:cNvSpPr>
            <a:spLocks noGrp="1"/>
          </p:cNvSpPr>
          <p:nvPr>
            <p:ph idx="1"/>
          </p:nvPr>
        </p:nvSpPr>
        <p:spPr/>
        <p:txBody>
          <a:bodyPr/>
          <a:lstStyle/>
          <a:p>
            <a:pPr marL="0" indent="0">
              <a:buNone/>
            </a:pPr>
            <a:r>
              <a:rPr lang="en-GB" i="1" dirty="0"/>
              <a:t>Message from Mrs Dobson</a:t>
            </a:r>
          </a:p>
          <a:p>
            <a:pPr marL="0" indent="0" fontAlgn="base">
              <a:buNone/>
            </a:pPr>
            <a:r>
              <a:rPr lang="en-GB" dirty="0"/>
              <a:t>Beech Class Reading Books - All children will be coming home TODAY with their reading diary and a sharing book. Reading practice books will be given out next Friday 15 September.</a:t>
            </a:r>
          </a:p>
          <a:p>
            <a:pPr marL="0" indent="0" fontAlgn="base">
              <a:buNone/>
            </a:pPr>
            <a:r>
              <a:rPr lang="en-GB" dirty="0"/>
              <a:t>There is also a 'Reading Guide’ for all parents to read and sign; this includes further information about when books will be changed.</a:t>
            </a:r>
          </a:p>
          <a:p>
            <a:pPr marL="0" indent="0" fontAlgn="base">
              <a:buNone/>
            </a:pPr>
            <a:r>
              <a:rPr lang="en-GB" dirty="0"/>
              <a:t>Any questions, please ask!</a:t>
            </a:r>
          </a:p>
          <a:p>
            <a:pPr marL="0" indent="0" fontAlgn="base">
              <a:buNone/>
            </a:pPr>
            <a:r>
              <a:rPr lang="en-GB" dirty="0"/>
              <a:t>Thanks, </a:t>
            </a:r>
          </a:p>
          <a:p>
            <a:pPr marL="0" indent="0" fontAlgn="base">
              <a:buNone/>
            </a:pPr>
            <a:r>
              <a:rPr lang="en-GB" dirty="0"/>
              <a:t>Mrs Dobson</a:t>
            </a:r>
          </a:p>
          <a:p>
            <a:pPr marL="0" indent="0">
              <a:buNone/>
            </a:pPr>
            <a:endParaRPr lang="en-GB" dirty="0"/>
          </a:p>
        </p:txBody>
      </p:sp>
    </p:spTree>
    <p:extLst>
      <p:ext uri="{BB962C8B-B14F-4D97-AF65-F5344CB8AC3E}">
        <p14:creationId xmlns:p14="http://schemas.microsoft.com/office/powerpoint/2010/main" val="1081124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3ECF8-9452-4BD9-861B-89436BDFB714}"/>
              </a:ext>
            </a:extLst>
          </p:cNvPr>
          <p:cNvSpPr>
            <a:spLocks noGrp="1"/>
          </p:cNvSpPr>
          <p:nvPr>
            <p:ph type="title"/>
          </p:nvPr>
        </p:nvSpPr>
        <p:spPr/>
        <p:txBody>
          <a:bodyPr/>
          <a:lstStyle/>
          <a:p>
            <a:r>
              <a:rPr lang="en-GB" b="1" dirty="0">
                <a:solidFill>
                  <a:srgbClr val="0070C0"/>
                </a:solidFill>
                <a:latin typeface="Segoe  "/>
              </a:rPr>
              <a:t>Awards in School This Week</a:t>
            </a:r>
          </a:p>
        </p:txBody>
      </p:sp>
      <p:graphicFrame>
        <p:nvGraphicFramePr>
          <p:cNvPr id="4" name="Table 3">
            <a:extLst>
              <a:ext uri="{FF2B5EF4-FFF2-40B4-BE49-F238E27FC236}">
                <a16:creationId xmlns:a16="http://schemas.microsoft.com/office/drawing/2014/main" id="{99AC8AD3-AE16-4ED4-9DC3-822274D2E689}"/>
              </a:ext>
            </a:extLst>
          </p:cNvPr>
          <p:cNvGraphicFramePr>
            <a:graphicFrameLocks noGrp="1"/>
          </p:cNvGraphicFramePr>
          <p:nvPr>
            <p:extLst>
              <p:ext uri="{D42A27DB-BD31-4B8C-83A1-F6EECF244321}">
                <p14:modId xmlns:p14="http://schemas.microsoft.com/office/powerpoint/2010/main" val="2287923292"/>
              </p:ext>
            </p:extLst>
          </p:nvPr>
        </p:nvGraphicFramePr>
        <p:xfrm>
          <a:off x="1208015" y="1995810"/>
          <a:ext cx="9420835" cy="3429103"/>
        </p:xfrm>
        <a:graphic>
          <a:graphicData uri="http://schemas.openxmlformats.org/drawingml/2006/table">
            <a:tbl>
              <a:tblPr firstRow="1" bandRow="1">
                <a:tableStyleId>{5C22544A-7EE6-4342-B048-85BDC9FD1C3A}</a:tableStyleId>
              </a:tblPr>
              <a:tblGrid>
                <a:gridCol w="1884167">
                  <a:extLst>
                    <a:ext uri="{9D8B030D-6E8A-4147-A177-3AD203B41FA5}">
                      <a16:colId xmlns:a16="http://schemas.microsoft.com/office/drawing/2014/main" val="712623989"/>
                    </a:ext>
                  </a:extLst>
                </a:gridCol>
                <a:gridCol w="1884167">
                  <a:extLst>
                    <a:ext uri="{9D8B030D-6E8A-4147-A177-3AD203B41FA5}">
                      <a16:colId xmlns:a16="http://schemas.microsoft.com/office/drawing/2014/main" val="2973566520"/>
                    </a:ext>
                  </a:extLst>
                </a:gridCol>
                <a:gridCol w="2060971">
                  <a:extLst>
                    <a:ext uri="{9D8B030D-6E8A-4147-A177-3AD203B41FA5}">
                      <a16:colId xmlns:a16="http://schemas.microsoft.com/office/drawing/2014/main" val="653362783"/>
                    </a:ext>
                  </a:extLst>
                </a:gridCol>
                <a:gridCol w="1707363">
                  <a:extLst>
                    <a:ext uri="{9D8B030D-6E8A-4147-A177-3AD203B41FA5}">
                      <a16:colId xmlns:a16="http://schemas.microsoft.com/office/drawing/2014/main" val="3689442591"/>
                    </a:ext>
                  </a:extLst>
                </a:gridCol>
                <a:gridCol w="1884167">
                  <a:extLst>
                    <a:ext uri="{9D8B030D-6E8A-4147-A177-3AD203B41FA5}">
                      <a16:colId xmlns:a16="http://schemas.microsoft.com/office/drawing/2014/main" val="2910945454"/>
                    </a:ext>
                  </a:extLst>
                </a:gridCol>
              </a:tblGrid>
              <a:tr h="594463">
                <a:tc>
                  <a:txBody>
                    <a:bodyPr/>
                    <a:lstStyle/>
                    <a:p>
                      <a:endParaRPr lang="en-GB" dirty="0"/>
                    </a:p>
                  </a:txBody>
                  <a:tcPr/>
                </a:tc>
                <a:tc>
                  <a:txBody>
                    <a:bodyPr/>
                    <a:lstStyle/>
                    <a:p>
                      <a:pPr algn="ctr"/>
                      <a:r>
                        <a:rPr lang="en-GB" dirty="0"/>
                        <a:t>Apple</a:t>
                      </a:r>
                    </a:p>
                  </a:txBody>
                  <a:tcPr/>
                </a:tc>
                <a:tc>
                  <a:txBody>
                    <a:bodyPr/>
                    <a:lstStyle/>
                    <a:p>
                      <a:pPr algn="ctr"/>
                      <a:r>
                        <a:rPr lang="en-GB" dirty="0"/>
                        <a:t>Beech</a:t>
                      </a:r>
                    </a:p>
                  </a:txBody>
                  <a:tcPr/>
                </a:tc>
                <a:tc>
                  <a:txBody>
                    <a:bodyPr/>
                    <a:lstStyle/>
                    <a:p>
                      <a:pPr algn="ctr"/>
                      <a:r>
                        <a:rPr lang="en-GB" dirty="0"/>
                        <a:t>Holly</a:t>
                      </a:r>
                    </a:p>
                  </a:txBody>
                  <a:tcPr/>
                </a:tc>
                <a:tc>
                  <a:txBody>
                    <a:bodyPr/>
                    <a:lstStyle/>
                    <a:p>
                      <a:pPr algn="ctr"/>
                      <a:r>
                        <a:rPr lang="en-GB" dirty="0"/>
                        <a:t>Oak</a:t>
                      </a:r>
                    </a:p>
                  </a:txBody>
                  <a:tcPr/>
                </a:tc>
                <a:extLst>
                  <a:ext uri="{0D108BD9-81ED-4DB2-BD59-A6C34878D82A}">
                    <a16:rowId xmlns:a16="http://schemas.microsoft.com/office/drawing/2014/main" val="860757442"/>
                  </a:ext>
                </a:extLst>
              </a:tr>
              <a:tr h="594463">
                <a:tc rowSpan="2">
                  <a:txBody>
                    <a:bodyPr/>
                    <a:lstStyle/>
                    <a:p>
                      <a:r>
                        <a:rPr lang="en-GB" b="1" dirty="0"/>
                        <a:t>Stars of the Week</a:t>
                      </a:r>
                    </a:p>
                  </a:txBody>
                  <a:tcPr>
                    <a:solidFill>
                      <a:schemeClr val="accent1">
                        <a:lumMod val="20000"/>
                        <a:lumOff val="80000"/>
                      </a:schemeClr>
                    </a:solidFill>
                  </a:tcPr>
                </a:tc>
                <a:tc rowSpan="2">
                  <a:txBody>
                    <a:bodyPr/>
                    <a:lstStyle/>
                    <a:p>
                      <a:pPr algn="ctr"/>
                      <a:endParaRPr lang="en-GB" dirty="0"/>
                    </a:p>
                    <a:p>
                      <a:pPr algn="ctr"/>
                      <a:r>
                        <a:rPr lang="en-GB" dirty="0"/>
                        <a:t>The whole class!</a:t>
                      </a:r>
                    </a:p>
                  </a:txBody>
                  <a:tcPr>
                    <a:solidFill>
                      <a:schemeClr val="accent1">
                        <a:lumMod val="20000"/>
                        <a:lumOff val="80000"/>
                      </a:schemeClr>
                    </a:solidFill>
                  </a:tcPr>
                </a:tc>
                <a:tc>
                  <a:txBody>
                    <a:bodyPr/>
                    <a:lstStyle/>
                    <a:p>
                      <a:pPr algn="ctr"/>
                      <a:r>
                        <a:rPr lang="en-GB" dirty="0"/>
                        <a:t>Isabelle Kay</a:t>
                      </a:r>
                    </a:p>
                  </a:txBody>
                  <a:tcPr>
                    <a:solidFill>
                      <a:schemeClr val="accent1">
                        <a:lumMod val="20000"/>
                        <a:lumOff val="80000"/>
                      </a:schemeClr>
                    </a:solidFill>
                  </a:tcPr>
                </a:tc>
                <a:tc>
                  <a:txBody>
                    <a:bodyPr/>
                    <a:lstStyle/>
                    <a:p>
                      <a:pPr algn="ctr"/>
                      <a:r>
                        <a:rPr lang="en-GB" dirty="0"/>
                        <a:t>Scarlett Woodhouse</a:t>
                      </a:r>
                    </a:p>
                  </a:txBody>
                  <a:tcPr>
                    <a:solidFill>
                      <a:schemeClr val="accent1">
                        <a:lumMod val="20000"/>
                        <a:lumOff val="80000"/>
                      </a:schemeClr>
                    </a:solidFill>
                  </a:tcPr>
                </a:tc>
                <a:tc>
                  <a:txBody>
                    <a:bodyPr/>
                    <a:lstStyle/>
                    <a:p>
                      <a:pPr algn="ctr"/>
                      <a:r>
                        <a:rPr lang="en-GB" dirty="0"/>
                        <a:t>Sienna Jagger</a:t>
                      </a:r>
                    </a:p>
                  </a:txBody>
                  <a:tcPr>
                    <a:solidFill>
                      <a:schemeClr val="accent1">
                        <a:lumMod val="20000"/>
                        <a:lumOff val="80000"/>
                      </a:schemeClr>
                    </a:solidFill>
                  </a:tcPr>
                </a:tc>
                <a:extLst>
                  <a:ext uri="{0D108BD9-81ED-4DB2-BD59-A6C34878D82A}">
                    <a16:rowId xmlns:a16="http://schemas.microsoft.com/office/drawing/2014/main" val="964532015"/>
                  </a:ext>
                </a:extLst>
              </a:tr>
              <a:tr h="594463">
                <a:tc vMerge="1">
                  <a:txBody>
                    <a:bodyPr/>
                    <a:lstStyle/>
                    <a:p>
                      <a:endParaRPr lang="en-GB" dirty="0"/>
                    </a:p>
                  </a:txBody>
                  <a:tcPr/>
                </a:tc>
                <a:tc vMerge="1">
                  <a:txBody>
                    <a:bodyPr/>
                    <a:lstStyle/>
                    <a:p>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Arabella </a:t>
                      </a:r>
                      <a:r>
                        <a:rPr lang="en-GB" dirty="0" err="1"/>
                        <a:t>Hinzpeter</a:t>
                      </a:r>
                      <a:endParaRPr lang="en-GB" dirty="0"/>
                    </a:p>
                    <a:p>
                      <a:pPr algn="ctr"/>
                      <a:endParaRPr lang="en-GB" dirty="0"/>
                    </a:p>
                  </a:txBody>
                  <a:tcPr>
                    <a:solidFill>
                      <a:schemeClr val="accent1">
                        <a:lumMod val="20000"/>
                        <a:lumOff val="80000"/>
                      </a:schemeClr>
                    </a:solidFill>
                  </a:tcPr>
                </a:tc>
                <a:tc>
                  <a:txBody>
                    <a:bodyPr/>
                    <a:lstStyle/>
                    <a:p>
                      <a:pPr algn="ctr"/>
                      <a:r>
                        <a:rPr lang="en-GB" dirty="0"/>
                        <a:t>India Ward</a:t>
                      </a:r>
                    </a:p>
                  </a:txBody>
                  <a:tcPr>
                    <a:solidFill>
                      <a:schemeClr val="accent1">
                        <a:lumMod val="20000"/>
                        <a:lumOff val="80000"/>
                      </a:schemeClr>
                    </a:solidFill>
                  </a:tcPr>
                </a:tc>
                <a:tc>
                  <a:txBody>
                    <a:bodyPr/>
                    <a:lstStyle/>
                    <a:p>
                      <a:pPr algn="ctr"/>
                      <a:r>
                        <a:rPr lang="en-GB" dirty="0"/>
                        <a:t>Sam Stubbins</a:t>
                      </a:r>
                    </a:p>
                  </a:txBody>
                  <a:tcPr>
                    <a:solidFill>
                      <a:schemeClr val="accent1">
                        <a:lumMod val="20000"/>
                        <a:lumOff val="80000"/>
                      </a:schemeClr>
                    </a:solidFill>
                  </a:tcPr>
                </a:tc>
                <a:extLst>
                  <a:ext uri="{0D108BD9-81ED-4DB2-BD59-A6C34878D82A}">
                    <a16:rowId xmlns:a16="http://schemas.microsoft.com/office/drawing/2014/main" val="3946535011"/>
                  </a:ext>
                </a:extLst>
              </a:tr>
              <a:tr h="594463">
                <a:tc>
                  <a:txBody>
                    <a:bodyPr/>
                    <a:lstStyle/>
                    <a:p>
                      <a:r>
                        <a:rPr lang="en-GB" b="1" dirty="0"/>
                        <a:t>Gold Awards </a:t>
                      </a:r>
                    </a:p>
                    <a:p>
                      <a:r>
                        <a:rPr lang="en-GB" b="1" dirty="0"/>
                        <a:t>for Sport</a:t>
                      </a:r>
                    </a:p>
                  </a:txBody>
                  <a:tcPr>
                    <a:solidFill>
                      <a:schemeClr val="accent1">
                        <a:lumMod val="20000"/>
                        <a:lumOff val="80000"/>
                      </a:schemeClr>
                    </a:solidFill>
                  </a:tcPr>
                </a:tc>
                <a:tc>
                  <a:txBody>
                    <a:bodyPr/>
                    <a:lstStyle/>
                    <a:p>
                      <a:pPr algn="ctr"/>
                      <a:r>
                        <a:rPr lang="en-GB" dirty="0" err="1"/>
                        <a:t>Ottilie</a:t>
                      </a:r>
                      <a:r>
                        <a:rPr lang="en-GB" dirty="0"/>
                        <a:t> </a:t>
                      </a:r>
                      <a:r>
                        <a:rPr lang="en-GB" dirty="0" err="1"/>
                        <a:t>Hinzpeter</a:t>
                      </a:r>
                      <a:endParaRPr lang="en-GB" dirty="0"/>
                    </a:p>
                  </a:txBody>
                  <a:tcPr>
                    <a:solidFill>
                      <a:schemeClr val="accent1">
                        <a:lumMod val="20000"/>
                        <a:lumOff val="80000"/>
                      </a:schemeClr>
                    </a:solidFill>
                  </a:tcPr>
                </a:tc>
                <a:tc>
                  <a:txBody>
                    <a:bodyPr/>
                    <a:lstStyle/>
                    <a:p>
                      <a:pPr algn="ctr"/>
                      <a:r>
                        <a:rPr lang="en-GB" dirty="0" err="1"/>
                        <a:t>Zephie</a:t>
                      </a:r>
                      <a:r>
                        <a:rPr lang="en-GB"/>
                        <a:t> Brown</a:t>
                      </a:r>
                      <a:endParaRPr lang="en-GB" dirty="0"/>
                    </a:p>
                  </a:txBody>
                  <a:tcPr>
                    <a:solidFill>
                      <a:schemeClr val="accent1">
                        <a:lumMod val="20000"/>
                        <a:lumOff val="80000"/>
                      </a:schemeClr>
                    </a:solidFill>
                  </a:tcPr>
                </a:tc>
                <a:tc>
                  <a:txBody>
                    <a:bodyPr/>
                    <a:lstStyle/>
                    <a:p>
                      <a:pPr algn="ctr"/>
                      <a:r>
                        <a:rPr lang="en-GB" dirty="0"/>
                        <a:t>Isla Grant</a:t>
                      </a:r>
                    </a:p>
                  </a:txBody>
                  <a:tcPr>
                    <a:solidFill>
                      <a:schemeClr val="accent1">
                        <a:lumMod val="20000"/>
                        <a:lumOff val="80000"/>
                      </a:schemeClr>
                    </a:solidFill>
                  </a:tcPr>
                </a:tc>
                <a:tc>
                  <a:txBody>
                    <a:bodyPr/>
                    <a:lstStyle/>
                    <a:p>
                      <a:pPr algn="ctr"/>
                      <a:r>
                        <a:rPr lang="en-GB" dirty="0"/>
                        <a:t>Alice Unsworth</a:t>
                      </a:r>
                    </a:p>
                  </a:txBody>
                  <a:tcPr>
                    <a:solidFill>
                      <a:schemeClr val="accent1">
                        <a:lumMod val="20000"/>
                        <a:lumOff val="80000"/>
                      </a:schemeClr>
                    </a:solidFill>
                  </a:tcPr>
                </a:tc>
                <a:extLst>
                  <a:ext uri="{0D108BD9-81ED-4DB2-BD59-A6C34878D82A}">
                    <a16:rowId xmlns:a16="http://schemas.microsoft.com/office/drawing/2014/main" val="611890926"/>
                  </a:ext>
                </a:extLst>
              </a:tr>
              <a:tr h="594463">
                <a:tc>
                  <a:txBody>
                    <a:bodyPr/>
                    <a:lstStyle/>
                    <a:p>
                      <a:r>
                        <a:rPr lang="en-GB" b="1" dirty="0"/>
                        <a:t>Headteacher Awards – </a:t>
                      </a:r>
                    </a:p>
                    <a:p>
                      <a:r>
                        <a:rPr lang="en-GB" b="1" dirty="0"/>
                        <a:t>Settling in Stars</a:t>
                      </a:r>
                    </a:p>
                  </a:txBody>
                  <a:tcPr>
                    <a:solidFill>
                      <a:schemeClr val="accent1">
                        <a:lumMod val="20000"/>
                        <a:lumOff val="80000"/>
                      </a:schemeClr>
                    </a:solidFill>
                  </a:tcPr>
                </a:tc>
                <a:tc gridSpan="2">
                  <a:txBody>
                    <a:bodyPr/>
                    <a:lstStyle/>
                    <a:p>
                      <a:pPr algn="ctr"/>
                      <a:r>
                        <a:rPr lang="en-GB" dirty="0"/>
                        <a:t>Sylvia </a:t>
                      </a:r>
                      <a:r>
                        <a:rPr lang="en-GB" dirty="0" err="1"/>
                        <a:t>Hunsdale</a:t>
                      </a:r>
                      <a:endParaRPr lang="en-GB" dirty="0"/>
                    </a:p>
                  </a:txBody>
                  <a:tcPr>
                    <a:solidFill>
                      <a:schemeClr val="accent1">
                        <a:lumMod val="20000"/>
                        <a:lumOff val="80000"/>
                      </a:schemeClr>
                    </a:solidFill>
                  </a:tcPr>
                </a:tc>
                <a:tc hMerge="1">
                  <a:txBody>
                    <a:bodyPr/>
                    <a:lstStyle/>
                    <a:p>
                      <a:endParaRPr lang="en-GB" dirty="0"/>
                    </a:p>
                  </a:txBody>
                  <a:tcPr>
                    <a:solidFill>
                      <a:schemeClr val="accent1">
                        <a:lumMod val="20000"/>
                        <a:lumOff val="80000"/>
                      </a:schemeClr>
                    </a:solidFill>
                  </a:tcPr>
                </a:tc>
                <a:tc gridSpan="2">
                  <a:txBody>
                    <a:bodyPr/>
                    <a:lstStyle/>
                    <a:p>
                      <a:pPr algn="ctr"/>
                      <a:r>
                        <a:rPr lang="en-GB" dirty="0"/>
                        <a:t>Isla Howland</a:t>
                      </a:r>
                    </a:p>
                  </a:txBody>
                  <a:tcPr>
                    <a:solidFill>
                      <a:schemeClr val="accent1">
                        <a:lumMod val="20000"/>
                        <a:lumOff val="80000"/>
                      </a:schemeClr>
                    </a:solidFill>
                  </a:tcPr>
                </a:tc>
                <a:tc hMerge="1">
                  <a:txBody>
                    <a:bodyPr/>
                    <a:lstStyle/>
                    <a:p>
                      <a:endParaRPr lang="en-GB" dirty="0"/>
                    </a:p>
                  </a:txBody>
                  <a:tcPr>
                    <a:solidFill>
                      <a:schemeClr val="accent1">
                        <a:lumMod val="20000"/>
                        <a:lumOff val="80000"/>
                      </a:schemeClr>
                    </a:solidFill>
                  </a:tcPr>
                </a:tc>
                <a:extLst>
                  <a:ext uri="{0D108BD9-81ED-4DB2-BD59-A6C34878D82A}">
                    <a16:rowId xmlns:a16="http://schemas.microsoft.com/office/drawing/2014/main" val="3818598996"/>
                  </a:ext>
                </a:extLst>
              </a:tr>
            </a:tbl>
          </a:graphicData>
        </a:graphic>
      </p:graphicFrame>
    </p:spTree>
    <p:extLst>
      <p:ext uri="{BB962C8B-B14F-4D97-AF65-F5344CB8AC3E}">
        <p14:creationId xmlns:p14="http://schemas.microsoft.com/office/powerpoint/2010/main" val="1002461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15D17-D34E-436A-95F0-B17DE46B2F6B}"/>
              </a:ext>
            </a:extLst>
          </p:cNvPr>
          <p:cNvSpPr>
            <a:spLocks noGrp="1"/>
          </p:cNvSpPr>
          <p:nvPr>
            <p:ph type="title"/>
          </p:nvPr>
        </p:nvSpPr>
        <p:spPr/>
        <p:txBody>
          <a:bodyPr/>
          <a:lstStyle/>
          <a:p>
            <a:r>
              <a:rPr lang="en-GB" b="1" dirty="0">
                <a:solidFill>
                  <a:srgbClr val="0070C0"/>
                </a:solidFill>
                <a:latin typeface="Segoe  "/>
              </a:rPr>
              <a:t>Team Points</a:t>
            </a:r>
            <a:endParaRPr lang="en-GB" dirty="0"/>
          </a:p>
        </p:txBody>
      </p:sp>
      <p:pic>
        <p:nvPicPr>
          <p:cNvPr id="4" name="Picture 3">
            <a:extLst>
              <a:ext uri="{FF2B5EF4-FFF2-40B4-BE49-F238E27FC236}">
                <a16:creationId xmlns:a16="http://schemas.microsoft.com/office/drawing/2014/main" id="{8756A52C-1D43-4D8E-8B61-D14016161878}"/>
              </a:ext>
            </a:extLst>
          </p:cNvPr>
          <p:cNvPicPr>
            <a:picLocks noChangeAspect="1"/>
          </p:cNvPicPr>
          <p:nvPr/>
        </p:nvPicPr>
        <p:blipFill>
          <a:blip r:embed="rId2"/>
          <a:stretch>
            <a:fillRect/>
          </a:stretch>
        </p:blipFill>
        <p:spPr>
          <a:xfrm>
            <a:off x="3371247" y="1579258"/>
            <a:ext cx="4816408" cy="4450059"/>
          </a:xfrm>
          <a:prstGeom prst="rect">
            <a:avLst/>
          </a:prstGeom>
        </p:spPr>
      </p:pic>
    </p:spTree>
    <p:extLst>
      <p:ext uri="{BB962C8B-B14F-4D97-AF65-F5344CB8AC3E}">
        <p14:creationId xmlns:p14="http://schemas.microsoft.com/office/powerpoint/2010/main" val="2044337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0EE4E-BAE3-4814-A0DC-66AE83BB76F8}"/>
              </a:ext>
            </a:extLst>
          </p:cNvPr>
          <p:cNvSpPr>
            <a:spLocks noGrp="1"/>
          </p:cNvSpPr>
          <p:nvPr>
            <p:ph type="title"/>
          </p:nvPr>
        </p:nvSpPr>
        <p:spPr/>
        <p:txBody>
          <a:bodyPr/>
          <a:lstStyle/>
          <a:p>
            <a:r>
              <a:rPr lang="en-GB" b="1" dirty="0">
                <a:solidFill>
                  <a:schemeClr val="accent1"/>
                </a:solidFill>
                <a:latin typeface="Segoe  "/>
              </a:rPr>
              <a:t>PE Kits next week</a:t>
            </a:r>
          </a:p>
        </p:txBody>
      </p:sp>
      <p:graphicFrame>
        <p:nvGraphicFramePr>
          <p:cNvPr id="6" name="Table 5">
            <a:extLst>
              <a:ext uri="{FF2B5EF4-FFF2-40B4-BE49-F238E27FC236}">
                <a16:creationId xmlns:a16="http://schemas.microsoft.com/office/drawing/2014/main" id="{05E2AA91-950C-4A73-8BA2-8F86948CCCDB}"/>
              </a:ext>
            </a:extLst>
          </p:cNvPr>
          <p:cNvGraphicFramePr>
            <a:graphicFrameLocks noGrp="1"/>
          </p:cNvGraphicFramePr>
          <p:nvPr>
            <p:extLst>
              <p:ext uri="{D42A27DB-BD31-4B8C-83A1-F6EECF244321}">
                <p14:modId xmlns:p14="http://schemas.microsoft.com/office/powerpoint/2010/main" val="3021979232"/>
              </p:ext>
            </p:extLst>
          </p:nvPr>
        </p:nvGraphicFramePr>
        <p:xfrm>
          <a:off x="1597891" y="1690688"/>
          <a:ext cx="8128002" cy="148336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2766434152"/>
                    </a:ext>
                  </a:extLst>
                </a:gridCol>
                <a:gridCol w="1354667">
                  <a:extLst>
                    <a:ext uri="{9D8B030D-6E8A-4147-A177-3AD203B41FA5}">
                      <a16:colId xmlns:a16="http://schemas.microsoft.com/office/drawing/2014/main" val="2104237821"/>
                    </a:ext>
                  </a:extLst>
                </a:gridCol>
                <a:gridCol w="1354667">
                  <a:extLst>
                    <a:ext uri="{9D8B030D-6E8A-4147-A177-3AD203B41FA5}">
                      <a16:colId xmlns:a16="http://schemas.microsoft.com/office/drawing/2014/main" val="764433829"/>
                    </a:ext>
                  </a:extLst>
                </a:gridCol>
                <a:gridCol w="1354667">
                  <a:extLst>
                    <a:ext uri="{9D8B030D-6E8A-4147-A177-3AD203B41FA5}">
                      <a16:colId xmlns:a16="http://schemas.microsoft.com/office/drawing/2014/main" val="2202058668"/>
                    </a:ext>
                  </a:extLst>
                </a:gridCol>
                <a:gridCol w="1354667">
                  <a:extLst>
                    <a:ext uri="{9D8B030D-6E8A-4147-A177-3AD203B41FA5}">
                      <a16:colId xmlns:a16="http://schemas.microsoft.com/office/drawing/2014/main" val="1020867237"/>
                    </a:ext>
                  </a:extLst>
                </a:gridCol>
                <a:gridCol w="1354667">
                  <a:extLst>
                    <a:ext uri="{9D8B030D-6E8A-4147-A177-3AD203B41FA5}">
                      <a16:colId xmlns:a16="http://schemas.microsoft.com/office/drawing/2014/main" val="4122305582"/>
                    </a:ext>
                  </a:extLst>
                </a:gridCol>
              </a:tblGrid>
              <a:tr h="370840">
                <a:tc>
                  <a:txBody>
                    <a:bodyPr/>
                    <a:lstStyle/>
                    <a:p>
                      <a:endParaRPr lang="en-GB" dirty="0"/>
                    </a:p>
                  </a:txBody>
                  <a:tcPr/>
                </a:tc>
                <a:tc>
                  <a:txBody>
                    <a:bodyPr/>
                    <a:lstStyle/>
                    <a:p>
                      <a:pPr algn="ctr"/>
                      <a:r>
                        <a:rPr lang="en-GB" dirty="0"/>
                        <a:t>Monday</a:t>
                      </a:r>
                    </a:p>
                  </a:txBody>
                  <a:tcPr/>
                </a:tc>
                <a:tc>
                  <a:txBody>
                    <a:bodyPr/>
                    <a:lstStyle/>
                    <a:p>
                      <a:pPr algn="ctr"/>
                      <a:r>
                        <a:rPr lang="en-GB" dirty="0"/>
                        <a:t>Tuesday</a:t>
                      </a:r>
                    </a:p>
                  </a:txBody>
                  <a:tcPr/>
                </a:tc>
                <a:tc>
                  <a:txBody>
                    <a:bodyPr/>
                    <a:lstStyle/>
                    <a:p>
                      <a:pPr algn="ctr"/>
                      <a:r>
                        <a:rPr lang="en-GB" dirty="0"/>
                        <a:t>Wednesday</a:t>
                      </a:r>
                    </a:p>
                  </a:txBody>
                  <a:tcPr/>
                </a:tc>
                <a:tc>
                  <a:txBody>
                    <a:bodyPr/>
                    <a:lstStyle/>
                    <a:p>
                      <a:pPr algn="ctr"/>
                      <a:r>
                        <a:rPr lang="en-GB" dirty="0"/>
                        <a:t>Thursday</a:t>
                      </a:r>
                    </a:p>
                  </a:txBody>
                  <a:tcPr/>
                </a:tc>
                <a:tc>
                  <a:txBody>
                    <a:bodyPr/>
                    <a:lstStyle/>
                    <a:p>
                      <a:pPr algn="ctr"/>
                      <a:r>
                        <a:rPr lang="en-GB" dirty="0"/>
                        <a:t>Friday</a:t>
                      </a:r>
                    </a:p>
                  </a:txBody>
                  <a:tcPr/>
                </a:tc>
                <a:extLst>
                  <a:ext uri="{0D108BD9-81ED-4DB2-BD59-A6C34878D82A}">
                    <a16:rowId xmlns:a16="http://schemas.microsoft.com/office/drawing/2014/main" val="4262891286"/>
                  </a:ext>
                </a:extLst>
              </a:tr>
              <a:tr h="370840">
                <a:tc>
                  <a:txBody>
                    <a:bodyPr/>
                    <a:lstStyle/>
                    <a:p>
                      <a:r>
                        <a:rPr lang="en-GB" dirty="0"/>
                        <a:t>Beech</a:t>
                      </a:r>
                    </a:p>
                  </a:txBody>
                  <a:tcPr/>
                </a:tc>
                <a:tc>
                  <a:txBody>
                    <a:bodyPr/>
                    <a:lstStyle/>
                    <a:p>
                      <a:endParaRPr lang="en-GB"/>
                    </a:p>
                  </a:txBody>
                  <a:tcPr/>
                </a:tc>
                <a:tc>
                  <a:txBody>
                    <a:bodyPr/>
                    <a:lstStyle/>
                    <a:p>
                      <a:pPr algn="ctr"/>
                      <a:endParaRPr lang="en-GB" dirty="0"/>
                    </a:p>
                  </a:txBody>
                  <a:tcPr/>
                </a:tc>
                <a:tc>
                  <a:txBody>
                    <a:bodyPr/>
                    <a:lstStyle/>
                    <a:p>
                      <a:pPr algn="ctr"/>
                      <a:endParaRPr lang="en-GB" dirty="0"/>
                    </a:p>
                  </a:txBody>
                  <a:tcPr/>
                </a:tc>
                <a:tc>
                  <a:txBody>
                    <a:bodyPr/>
                    <a:lstStyle/>
                    <a:p>
                      <a:pPr algn="ctr"/>
                      <a:r>
                        <a:rPr lang="en-GB" dirty="0"/>
                        <a:t>X</a:t>
                      </a:r>
                    </a:p>
                  </a:txBody>
                  <a:tcPr/>
                </a:tc>
                <a:tc>
                  <a:txBody>
                    <a:bodyPr/>
                    <a:lstStyle/>
                    <a:p>
                      <a:pPr algn="ctr"/>
                      <a:r>
                        <a:rPr lang="en-GB" dirty="0"/>
                        <a:t>X</a:t>
                      </a:r>
                    </a:p>
                  </a:txBody>
                  <a:tcPr/>
                </a:tc>
                <a:extLst>
                  <a:ext uri="{0D108BD9-81ED-4DB2-BD59-A6C34878D82A}">
                    <a16:rowId xmlns:a16="http://schemas.microsoft.com/office/drawing/2014/main" val="2802834382"/>
                  </a:ext>
                </a:extLst>
              </a:tr>
              <a:tr h="370840">
                <a:tc>
                  <a:txBody>
                    <a:bodyPr/>
                    <a:lstStyle/>
                    <a:p>
                      <a:r>
                        <a:rPr lang="en-GB" dirty="0"/>
                        <a:t>Holly</a:t>
                      </a:r>
                    </a:p>
                  </a:txBody>
                  <a:tcPr/>
                </a:tc>
                <a:tc>
                  <a:txBody>
                    <a:bodyPr/>
                    <a:lstStyle/>
                    <a:p>
                      <a:endParaRPr lang="en-GB" dirty="0"/>
                    </a:p>
                  </a:txBody>
                  <a:tcPr/>
                </a:tc>
                <a:tc>
                  <a:txBody>
                    <a:bodyPr/>
                    <a:lstStyle/>
                    <a:p>
                      <a:pPr algn="ctr"/>
                      <a:r>
                        <a:rPr lang="en-GB" dirty="0"/>
                        <a:t>X</a:t>
                      </a:r>
                    </a:p>
                  </a:txBody>
                  <a:tcPr/>
                </a:tc>
                <a:tc>
                  <a:txBody>
                    <a:bodyPr/>
                    <a:lstStyle/>
                    <a:p>
                      <a:pPr algn="ctr"/>
                      <a:endParaRPr lang="en-GB" dirty="0"/>
                    </a:p>
                  </a:txBody>
                  <a:tcPr/>
                </a:tc>
                <a:tc>
                  <a:txBody>
                    <a:bodyPr/>
                    <a:lstStyle/>
                    <a:p>
                      <a:pPr algn="ctr"/>
                      <a:endParaRPr lang="en-GB" dirty="0"/>
                    </a:p>
                  </a:txBody>
                  <a:tcPr/>
                </a:tc>
                <a:tc>
                  <a:txBody>
                    <a:bodyPr/>
                    <a:lstStyle/>
                    <a:p>
                      <a:pPr algn="ctr"/>
                      <a:r>
                        <a:rPr lang="en-GB" dirty="0"/>
                        <a:t>X</a:t>
                      </a:r>
                    </a:p>
                  </a:txBody>
                  <a:tcPr/>
                </a:tc>
                <a:extLst>
                  <a:ext uri="{0D108BD9-81ED-4DB2-BD59-A6C34878D82A}">
                    <a16:rowId xmlns:a16="http://schemas.microsoft.com/office/drawing/2014/main" val="3892188906"/>
                  </a:ext>
                </a:extLst>
              </a:tr>
              <a:tr h="370840">
                <a:tc>
                  <a:txBody>
                    <a:bodyPr/>
                    <a:lstStyle/>
                    <a:p>
                      <a:r>
                        <a:rPr lang="en-GB" dirty="0"/>
                        <a:t>Oak</a:t>
                      </a:r>
                    </a:p>
                  </a:txBody>
                  <a:tcPr/>
                </a:tc>
                <a:tc>
                  <a:txBody>
                    <a:bodyPr/>
                    <a:lstStyle/>
                    <a:p>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r>
                        <a:rPr lang="en-GB" dirty="0"/>
                        <a:t>X</a:t>
                      </a:r>
                    </a:p>
                  </a:txBody>
                  <a:tcPr/>
                </a:tc>
                <a:tc>
                  <a:txBody>
                    <a:bodyPr/>
                    <a:lstStyle/>
                    <a:p>
                      <a:pPr algn="ctr"/>
                      <a:r>
                        <a:rPr lang="en-GB" dirty="0"/>
                        <a:t>X</a:t>
                      </a:r>
                    </a:p>
                  </a:txBody>
                  <a:tcPr/>
                </a:tc>
                <a:extLst>
                  <a:ext uri="{0D108BD9-81ED-4DB2-BD59-A6C34878D82A}">
                    <a16:rowId xmlns:a16="http://schemas.microsoft.com/office/drawing/2014/main" val="4193258415"/>
                  </a:ext>
                </a:extLst>
              </a:tr>
            </a:tbl>
          </a:graphicData>
        </a:graphic>
      </p:graphicFrame>
      <p:sp>
        <p:nvSpPr>
          <p:cNvPr id="8" name="Content Placeholder 7">
            <a:extLst>
              <a:ext uri="{FF2B5EF4-FFF2-40B4-BE49-F238E27FC236}">
                <a16:creationId xmlns:a16="http://schemas.microsoft.com/office/drawing/2014/main" id="{F313511F-11F6-4236-AF7E-7A2BDEE75249}"/>
              </a:ext>
            </a:extLst>
          </p:cNvPr>
          <p:cNvSpPr>
            <a:spLocks noGrp="1"/>
          </p:cNvSpPr>
          <p:nvPr>
            <p:ph idx="1"/>
          </p:nvPr>
        </p:nvSpPr>
        <p:spPr/>
        <p:txBody>
          <a:bodyPr>
            <a:normAutofit fontScale="92500" lnSpcReduction="10000"/>
          </a:bodyPr>
          <a:lstStyle/>
          <a:p>
            <a:endParaRPr lang="en-GB" dirty="0"/>
          </a:p>
          <a:p>
            <a:endParaRPr lang="en-GB" dirty="0"/>
          </a:p>
          <a:p>
            <a:endParaRPr lang="en-GB" dirty="0"/>
          </a:p>
          <a:p>
            <a:pPr marL="0" indent="0">
              <a:buNone/>
            </a:pPr>
            <a:endParaRPr lang="en-GB" dirty="0"/>
          </a:p>
          <a:p>
            <a:pPr marL="0" indent="0">
              <a:buNone/>
            </a:pPr>
            <a:r>
              <a:rPr lang="en-GB" dirty="0"/>
              <a:t>Apple: Children in Apple Class need to bring their Forest School kit in each Monday. Please send their PE kit in on Monday as children will change for PE in school. They will bring PE kits home for washing periodically.  </a:t>
            </a:r>
          </a:p>
          <a:p>
            <a:pPr marL="0" indent="0">
              <a:buNone/>
            </a:pPr>
            <a:endParaRPr lang="en-GB" dirty="0"/>
          </a:p>
          <a:p>
            <a:pPr marL="0" indent="0" fontAlgn="base">
              <a:buNone/>
            </a:pPr>
            <a:r>
              <a:rPr lang="en-GB" b="1" dirty="0"/>
              <a:t>Please ensure that on PE days, the children wear their hoodies, school jumpers or cardigans alongside white or blue t-shirts and black or navy shorts or jogging bottoms.</a:t>
            </a:r>
            <a:endParaRPr lang="en-GB" dirty="0"/>
          </a:p>
          <a:p>
            <a:endParaRPr lang="en-GB" dirty="0"/>
          </a:p>
        </p:txBody>
      </p:sp>
    </p:spTree>
    <p:extLst>
      <p:ext uri="{BB962C8B-B14F-4D97-AF65-F5344CB8AC3E}">
        <p14:creationId xmlns:p14="http://schemas.microsoft.com/office/powerpoint/2010/main" val="1114108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EB0F4-0795-44FB-B560-0FCA67081CC8}"/>
              </a:ext>
            </a:extLst>
          </p:cNvPr>
          <p:cNvSpPr>
            <a:spLocks noGrp="1"/>
          </p:cNvSpPr>
          <p:nvPr>
            <p:ph type="title"/>
          </p:nvPr>
        </p:nvSpPr>
        <p:spPr/>
        <p:txBody>
          <a:bodyPr/>
          <a:lstStyle/>
          <a:p>
            <a:r>
              <a:rPr lang="en-GB" b="1" dirty="0">
                <a:solidFill>
                  <a:srgbClr val="0070C0"/>
                </a:solidFill>
                <a:latin typeface="Segoe  "/>
              </a:rPr>
              <a:t>Attendance and Punctuality</a:t>
            </a:r>
          </a:p>
        </p:txBody>
      </p:sp>
      <p:graphicFrame>
        <p:nvGraphicFramePr>
          <p:cNvPr id="4" name="Content Placeholder 3">
            <a:extLst>
              <a:ext uri="{FF2B5EF4-FFF2-40B4-BE49-F238E27FC236}">
                <a16:creationId xmlns:a16="http://schemas.microsoft.com/office/drawing/2014/main" id="{87C9748E-1AB4-475B-B0D7-66E8FF037C57}"/>
              </a:ext>
            </a:extLst>
          </p:cNvPr>
          <p:cNvGraphicFramePr>
            <a:graphicFrameLocks noGrp="1"/>
          </p:cNvGraphicFramePr>
          <p:nvPr>
            <p:ph idx="1"/>
            <p:extLst>
              <p:ext uri="{D42A27DB-BD31-4B8C-83A1-F6EECF244321}">
                <p14:modId xmlns:p14="http://schemas.microsoft.com/office/powerpoint/2010/main" val="3934686984"/>
              </p:ext>
            </p:extLst>
          </p:nvPr>
        </p:nvGraphicFramePr>
        <p:xfrm>
          <a:off x="838200" y="1825625"/>
          <a:ext cx="10515600" cy="185420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342491336"/>
                    </a:ext>
                  </a:extLst>
                </a:gridCol>
                <a:gridCol w="3505200">
                  <a:extLst>
                    <a:ext uri="{9D8B030D-6E8A-4147-A177-3AD203B41FA5}">
                      <a16:colId xmlns:a16="http://schemas.microsoft.com/office/drawing/2014/main" val="2041675329"/>
                    </a:ext>
                  </a:extLst>
                </a:gridCol>
                <a:gridCol w="3505200">
                  <a:extLst>
                    <a:ext uri="{9D8B030D-6E8A-4147-A177-3AD203B41FA5}">
                      <a16:colId xmlns:a16="http://schemas.microsoft.com/office/drawing/2014/main" val="2477756465"/>
                    </a:ext>
                  </a:extLst>
                </a:gridCol>
              </a:tblGrid>
              <a:tr h="370840">
                <a:tc>
                  <a:txBody>
                    <a:bodyPr/>
                    <a:lstStyle/>
                    <a:p>
                      <a:endParaRPr lang="en-GB" dirty="0"/>
                    </a:p>
                  </a:txBody>
                  <a:tcPr/>
                </a:tc>
                <a:tc>
                  <a:txBody>
                    <a:bodyPr/>
                    <a:lstStyle/>
                    <a:p>
                      <a:r>
                        <a:rPr lang="en-GB" dirty="0"/>
                        <a:t>Attendance </a:t>
                      </a:r>
                    </a:p>
                  </a:txBody>
                  <a:tcPr/>
                </a:tc>
                <a:tc>
                  <a:txBody>
                    <a:bodyPr/>
                    <a:lstStyle/>
                    <a:p>
                      <a:r>
                        <a:rPr lang="en-GB" dirty="0"/>
                        <a:t>Punctuality </a:t>
                      </a:r>
                    </a:p>
                  </a:txBody>
                  <a:tcPr/>
                </a:tc>
                <a:extLst>
                  <a:ext uri="{0D108BD9-81ED-4DB2-BD59-A6C34878D82A}">
                    <a16:rowId xmlns:a16="http://schemas.microsoft.com/office/drawing/2014/main" val="1864883430"/>
                  </a:ext>
                </a:extLst>
              </a:tr>
              <a:tr h="370840">
                <a:tc>
                  <a:txBody>
                    <a:bodyPr/>
                    <a:lstStyle/>
                    <a:p>
                      <a:r>
                        <a:rPr lang="en-GB" dirty="0"/>
                        <a:t>Apple</a:t>
                      </a:r>
                    </a:p>
                  </a:txBody>
                  <a:tcPr/>
                </a:tc>
                <a:tc>
                  <a:txBody>
                    <a:bodyPr/>
                    <a:lstStyle/>
                    <a:p>
                      <a:r>
                        <a:rPr lang="en-GB" dirty="0">
                          <a:solidFill>
                            <a:srgbClr val="00B050"/>
                          </a:solidFill>
                        </a:rPr>
                        <a:t>100% - well done!</a:t>
                      </a:r>
                    </a:p>
                  </a:txBody>
                  <a:tcPr/>
                </a:tc>
                <a:tc>
                  <a:txBody>
                    <a:bodyPr/>
                    <a:lstStyle/>
                    <a:p>
                      <a:r>
                        <a:rPr lang="en-GB" dirty="0">
                          <a:solidFill>
                            <a:srgbClr val="00B050"/>
                          </a:solidFill>
                        </a:rPr>
                        <a:t>0 lates</a:t>
                      </a:r>
                    </a:p>
                  </a:txBody>
                  <a:tcPr/>
                </a:tc>
                <a:extLst>
                  <a:ext uri="{0D108BD9-81ED-4DB2-BD59-A6C34878D82A}">
                    <a16:rowId xmlns:a16="http://schemas.microsoft.com/office/drawing/2014/main" val="2756590272"/>
                  </a:ext>
                </a:extLst>
              </a:tr>
              <a:tr h="370840">
                <a:tc>
                  <a:txBody>
                    <a:bodyPr/>
                    <a:lstStyle/>
                    <a:p>
                      <a:r>
                        <a:rPr lang="en-GB" dirty="0"/>
                        <a:t>Beech</a:t>
                      </a:r>
                    </a:p>
                  </a:txBody>
                  <a:tcPr/>
                </a:tc>
                <a:tc>
                  <a:txBody>
                    <a:bodyPr/>
                    <a:lstStyle/>
                    <a:p>
                      <a:r>
                        <a:rPr lang="en-GB" dirty="0">
                          <a:solidFill>
                            <a:srgbClr val="00B050"/>
                          </a:solidFill>
                        </a:rPr>
                        <a:t>98.3%</a:t>
                      </a:r>
                    </a:p>
                  </a:txBody>
                  <a:tcPr/>
                </a:tc>
                <a:tc>
                  <a:txBody>
                    <a:bodyPr/>
                    <a:lstStyle/>
                    <a:p>
                      <a:r>
                        <a:rPr lang="en-GB" dirty="0">
                          <a:solidFill>
                            <a:srgbClr val="FF0000"/>
                          </a:solidFill>
                        </a:rPr>
                        <a:t>2 lates (2 children)</a:t>
                      </a:r>
                    </a:p>
                  </a:txBody>
                  <a:tcPr/>
                </a:tc>
                <a:extLst>
                  <a:ext uri="{0D108BD9-81ED-4DB2-BD59-A6C34878D82A}">
                    <a16:rowId xmlns:a16="http://schemas.microsoft.com/office/drawing/2014/main" val="1360890696"/>
                  </a:ext>
                </a:extLst>
              </a:tr>
              <a:tr h="370840">
                <a:tc>
                  <a:txBody>
                    <a:bodyPr/>
                    <a:lstStyle/>
                    <a:p>
                      <a:r>
                        <a:rPr lang="en-GB" dirty="0"/>
                        <a:t>Holly</a:t>
                      </a:r>
                    </a:p>
                  </a:txBody>
                  <a:tcPr/>
                </a:tc>
                <a:tc>
                  <a:txBody>
                    <a:bodyPr/>
                    <a:lstStyle/>
                    <a:p>
                      <a:r>
                        <a:rPr lang="en-GB" dirty="0">
                          <a:solidFill>
                            <a:srgbClr val="FF0000"/>
                          </a:solidFill>
                        </a:rPr>
                        <a:t>94.1%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F0000"/>
                          </a:solidFill>
                        </a:rPr>
                        <a:t>2 lates (2 children)</a:t>
                      </a:r>
                    </a:p>
                  </a:txBody>
                  <a:tcPr/>
                </a:tc>
                <a:extLst>
                  <a:ext uri="{0D108BD9-81ED-4DB2-BD59-A6C34878D82A}">
                    <a16:rowId xmlns:a16="http://schemas.microsoft.com/office/drawing/2014/main" val="3177642592"/>
                  </a:ext>
                </a:extLst>
              </a:tr>
              <a:tr h="370840">
                <a:tc>
                  <a:txBody>
                    <a:bodyPr/>
                    <a:lstStyle/>
                    <a:p>
                      <a:r>
                        <a:rPr lang="en-GB" dirty="0"/>
                        <a:t>Oak</a:t>
                      </a:r>
                    </a:p>
                  </a:txBody>
                  <a:tcPr/>
                </a:tc>
                <a:tc>
                  <a:txBody>
                    <a:bodyPr/>
                    <a:lstStyle/>
                    <a:p>
                      <a:r>
                        <a:rPr lang="en-GB" dirty="0">
                          <a:solidFill>
                            <a:srgbClr val="FF0000"/>
                          </a:solidFill>
                        </a:rPr>
                        <a:t>90.4%</a:t>
                      </a:r>
                    </a:p>
                  </a:txBody>
                  <a:tcPr/>
                </a:tc>
                <a:tc>
                  <a:txBody>
                    <a:bodyPr/>
                    <a:lstStyle/>
                    <a:p>
                      <a:r>
                        <a:rPr lang="en-GB" dirty="0">
                          <a:solidFill>
                            <a:srgbClr val="00B050"/>
                          </a:solidFill>
                        </a:rPr>
                        <a:t>0 lates</a:t>
                      </a:r>
                    </a:p>
                  </a:txBody>
                  <a:tcPr/>
                </a:tc>
                <a:extLst>
                  <a:ext uri="{0D108BD9-81ED-4DB2-BD59-A6C34878D82A}">
                    <a16:rowId xmlns:a16="http://schemas.microsoft.com/office/drawing/2014/main" val="2545361833"/>
                  </a:ext>
                </a:extLst>
              </a:tr>
            </a:tbl>
          </a:graphicData>
        </a:graphic>
      </p:graphicFrame>
      <p:pic>
        <p:nvPicPr>
          <p:cNvPr id="6" name="Picture 5">
            <a:extLst>
              <a:ext uri="{FF2B5EF4-FFF2-40B4-BE49-F238E27FC236}">
                <a16:creationId xmlns:a16="http://schemas.microsoft.com/office/drawing/2014/main" id="{244D5C25-0FFE-460C-9360-C1E286178B39}"/>
              </a:ext>
            </a:extLst>
          </p:cNvPr>
          <p:cNvPicPr>
            <a:picLocks noChangeAspect="1"/>
          </p:cNvPicPr>
          <p:nvPr/>
        </p:nvPicPr>
        <p:blipFill>
          <a:blip r:embed="rId2"/>
          <a:stretch>
            <a:fillRect/>
          </a:stretch>
        </p:blipFill>
        <p:spPr>
          <a:xfrm>
            <a:off x="4514629" y="3881245"/>
            <a:ext cx="3162741" cy="2753109"/>
          </a:xfrm>
          <a:prstGeom prst="rect">
            <a:avLst/>
          </a:prstGeom>
        </p:spPr>
      </p:pic>
      <p:pic>
        <p:nvPicPr>
          <p:cNvPr id="7" name="Picture 6">
            <a:extLst>
              <a:ext uri="{FF2B5EF4-FFF2-40B4-BE49-F238E27FC236}">
                <a16:creationId xmlns:a16="http://schemas.microsoft.com/office/drawing/2014/main" id="{0160A37F-C1CE-4060-B274-4CD4734CE11B}"/>
              </a:ext>
            </a:extLst>
          </p:cNvPr>
          <p:cNvPicPr>
            <a:picLocks noChangeAspect="1"/>
          </p:cNvPicPr>
          <p:nvPr/>
        </p:nvPicPr>
        <p:blipFill>
          <a:blip r:embed="rId3"/>
          <a:stretch>
            <a:fillRect/>
          </a:stretch>
        </p:blipFill>
        <p:spPr>
          <a:xfrm>
            <a:off x="8014630" y="3881245"/>
            <a:ext cx="3200847" cy="2743583"/>
          </a:xfrm>
          <a:prstGeom prst="rect">
            <a:avLst/>
          </a:prstGeom>
        </p:spPr>
      </p:pic>
      <p:sp>
        <p:nvSpPr>
          <p:cNvPr id="8" name="TextBox 7">
            <a:extLst>
              <a:ext uri="{FF2B5EF4-FFF2-40B4-BE49-F238E27FC236}">
                <a16:creationId xmlns:a16="http://schemas.microsoft.com/office/drawing/2014/main" id="{9F79D336-FC8D-4452-94CD-44BC9E5041BD}"/>
              </a:ext>
            </a:extLst>
          </p:cNvPr>
          <p:cNvSpPr txBox="1"/>
          <p:nvPr/>
        </p:nvSpPr>
        <p:spPr>
          <a:xfrm>
            <a:off x="905164" y="1388825"/>
            <a:ext cx="5689600" cy="369332"/>
          </a:xfrm>
          <a:prstGeom prst="rect">
            <a:avLst/>
          </a:prstGeom>
          <a:noFill/>
        </p:spPr>
        <p:txBody>
          <a:bodyPr wrap="square" rtlCol="0">
            <a:spAutoFit/>
          </a:bodyPr>
          <a:lstStyle/>
          <a:p>
            <a:r>
              <a:rPr lang="en-GB" dirty="0"/>
              <a:t>This week’s attendance figures: </a:t>
            </a:r>
            <a:r>
              <a:rPr lang="en-GB" b="1" dirty="0">
                <a:solidFill>
                  <a:srgbClr val="FF0000"/>
                </a:solidFill>
              </a:rPr>
              <a:t>95.2%</a:t>
            </a:r>
            <a:r>
              <a:rPr lang="en-GB" dirty="0"/>
              <a:t>	School Target: </a:t>
            </a:r>
            <a:r>
              <a:rPr lang="en-GB" b="1" dirty="0"/>
              <a:t>96%</a:t>
            </a:r>
          </a:p>
        </p:txBody>
      </p:sp>
    </p:spTree>
    <p:extLst>
      <p:ext uri="{BB962C8B-B14F-4D97-AF65-F5344CB8AC3E}">
        <p14:creationId xmlns:p14="http://schemas.microsoft.com/office/powerpoint/2010/main" val="578276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39C30-1177-40E9-BA4D-82735B5934B7}"/>
              </a:ext>
            </a:extLst>
          </p:cNvPr>
          <p:cNvSpPr>
            <a:spLocks noGrp="1"/>
          </p:cNvSpPr>
          <p:nvPr>
            <p:ph type="title"/>
          </p:nvPr>
        </p:nvSpPr>
        <p:spPr/>
        <p:txBody>
          <a:bodyPr/>
          <a:lstStyle/>
          <a:p>
            <a:r>
              <a:rPr lang="en-GB" b="1" dirty="0">
                <a:solidFill>
                  <a:schemeClr val="accent1"/>
                </a:solidFill>
                <a:latin typeface="Segoe  "/>
              </a:rPr>
              <a:t>Extra Curricular Clubs</a:t>
            </a:r>
          </a:p>
        </p:txBody>
      </p:sp>
      <p:sp>
        <p:nvSpPr>
          <p:cNvPr id="3" name="Content Placeholder 2">
            <a:extLst>
              <a:ext uri="{FF2B5EF4-FFF2-40B4-BE49-F238E27FC236}">
                <a16:creationId xmlns:a16="http://schemas.microsoft.com/office/drawing/2014/main" id="{DBF17CA5-9FE1-4BBF-8740-FE4503EBD7F4}"/>
              </a:ext>
            </a:extLst>
          </p:cNvPr>
          <p:cNvSpPr>
            <a:spLocks noGrp="1"/>
          </p:cNvSpPr>
          <p:nvPr>
            <p:ph idx="1"/>
          </p:nvPr>
        </p:nvSpPr>
        <p:spPr/>
        <p:txBody>
          <a:bodyPr/>
          <a:lstStyle/>
          <a:p>
            <a:pPr marL="0" indent="0">
              <a:buNone/>
            </a:pPr>
            <a:r>
              <a:rPr lang="en-GB" dirty="0"/>
              <a:t>Clubs will resume w/c 18 September 2023.  Further details will follow next week about the booking process and systems.</a:t>
            </a:r>
          </a:p>
        </p:txBody>
      </p:sp>
      <p:pic>
        <p:nvPicPr>
          <p:cNvPr id="5" name="Picture 4">
            <a:extLst>
              <a:ext uri="{FF2B5EF4-FFF2-40B4-BE49-F238E27FC236}">
                <a16:creationId xmlns:a16="http://schemas.microsoft.com/office/drawing/2014/main" id="{5990E4C4-C829-4C88-8E16-0AF106C81C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2853450"/>
            <a:ext cx="5029200" cy="3346704"/>
          </a:xfrm>
          <a:prstGeom prst="rect">
            <a:avLst/>
          </a:prstGeom>
        </p:spPr>
      </p:pic>
    </p:spTree>
    <p:extLst>
      <p:ext uri="{BB962C8B-B14F-4D97-AF65-F5344CB8AC3E}">
        <p14:creationId xmlns:p14="http://schemas.microsoft.com/office/powerpoint/2010/main" val="3802330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F77E69-4A14-4BB8-B15A-60DFA5A0DF0B}"/>
              </a:ext>
            </a:extLst>
          </p:cNvPr>
          <p:cNvSpPr>
            <a:spLocks noGrp="1"/>
          </p:cNvSpPr>
          <p:nvPr>
            <p:ph idx="1"/>
          </p:nvPr>
        </p:nvSpPr>
        <p:spPr>
          <a:xfrm>
            <a:off x="838200" y="1825625"/>
            <a:ext cx="10515600" cy="3904056"/>
          </a:xfrm>
        </p:spPr>
        <p:txBody>
          <a:bodyPr>
            <a:normAutofit fontScale="70000" lnSpcReduction="20000"/>
          </a:bodyPr>
          <a:lstStyle/>
          <a:p>
            <a:pPr marL="0" indent="0">
              <a:buNone/>
            </a:pPr>
            <a:r>
              <a:rPr lang="en-GB" sz="3300" b="1" dirty="0"/>
              <a:t>New parents/carers welcome evening at the Durham Ox - Thursday 21st September at 7pm - hosted by CHASA</a:t>
            </a:r>
            <a:r>
              <a:rPr lang="en-GB" sz="3300" dirty="0"/>
              <a:t> </a:t>
            </a:r>
          </a:p>
          <a:p>
            <a:pPr marL="0" indent="0">
              <a:buNone/>
            </a:pPr>
            <a:r>
              <a:rPr lang="en-GB" sz="3300" dirty="0"/>
              <a:t>Reception new starter parents/carers: Please come and join us at the Durham Ox, Crayke, for a complimentary drink and nibbles. It will be a great opportunity to meet other new parents and members of the CHASA team (Crayke Home And School Association).  </a:t>
            </a:r>
          </a:p>
          <a:p>
            <a:pPr marL="0" indent="0">
              <a:buNone/>
            </a:pPr>
            <a:r>
              <a:rPr lang="en-GB" sz="3300" dirty="0"/>
              <a:t> </a:t>
            </a:r>
          </a:p>
          <a:p>
            <a:pPr marL="0" indent="0">
              <a:buNone/>
            </a:pPr>
            <a:r>
              <a:rPr lang="en-GB" sz="3300" b="1" dirty="0"/>
              <a:t>CHASA AGM – Thursday 21 September 8:30pm</a:t>
            </a:r>
          </a:p>
          <a:p>
            <a:pPr marL="0" indent="0">
              <a:buNone/>
            </a:pPr>
            <a:r>
              <a:rPr lang="en-GB" sz="3300" dirty="0"/>
              <a:t>All parents and carers are warmly welcomed to join us for the CHASA AGM which will be held at 8:3pm on Thursday 21 September at the Durham Ox. </a:t>
            </a:r>
          </a:p>
          <a:p>
            <a:pPr marL="0" indent="0">
              <a:buNone/>
            </a:pPr>
            <a:r>
              <a:rPr lang="en-GB" sz="3300" dirty="0"/>
              <a:t>    </a:t>
            </a:r>
          </a:p>
          <a:p>
            <a:pPr marL="0" indent="0">
              <a:buNone/>
            </a:pPr>
            <a:r>
              <a:rPr lang="en-GB" sz="3300" dirty="0"/>
              <a:t>The CHASA Team </a:t>
            </a:r>
          </a:p>
          <a:p>
            <a:pPr marL="0" indent="0">
              <a:buNone/>
            </a:pPr>
            <a:endParaRPr lang="en-GB" dirty="0"/>
          </a:p>
        </p:txBody>
      </p:sp>
      <p:pic>
        <p:nvPicPr>
          <p:cNvPr id="4" name="Picture 3">
            <a:extLst>
              <a:ext uri="{FF2B5EF4-FFF2-40B4-BE49-F238E27FC236}">
                <a16:creationId xmlns:a16="http://schemas.microsoft.com/office/drawing/2014/main" id="{38565DE0-C996-4207-AA7D-9B0495B0B876}"/>
              </a:ext>
            </a:extLst>
          </p:cNvPr>
          <p:cNvPicPr/>
          <p:nvPr/>
        </p:nvPicPr>
        <p:blipFill>
          <a:blip r:embed="rId2">
            <a:extLst>
              <a:ext uri="{28A0092B-C50C-407E-A947-70E740481C1C}">
                <a14:useLocalDpi xmlns:a14="http://schemas.microsoft.com/office/drawing/2010/main" val="0"/>
              </a:ext>
            </a:extLst>
          </a:blip>
          <a:srcRect t="15063" b="22720"/>
          <a:stretch>
            <a:fillRect/>
          </a:stretch>
        </p:blipFill>
        <p:spPr bwMode="auto">
          <a:xfrm>
            <a:off x="838200" y="470693"/>
            <a:ext cx="3829050" cy="1114425"/>
          </a:xfrm>
          <a:prstGeom prst="rect">
            <a:avLst/>
          </a:prstGeom>
          <a:noFill/>
          <a:ln>
            <a:noFill/>
          </a:ln>
        </p:spPr>
      </p:pic>
    </p:spTree>
    <p:extLst>
      <p:ext uri="{BB962C8B-B14F-4D97-AF65-F5344CB8AC3E}">
        <p14:creationId xmlns:p14="http://schemas.microsoft.com/office/powerpoint/2010/main" val="2454046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9CCCC-260B-44CB-94B9-42D7EBC08180}"/>
              </a:ext>
            </a:extLst>
          </p:cNvPr>
          <p:cNvSpPr>
            <a:spLocks noGrp="1"/>
          </p:cNvSpPr>
          <p:nvPr>
            <p:ph type="title"/>
          </p:nvPr>
        </p:nvSpPr>
        <p:spPr/>
        <p:txBody>
          <a:bodyPr/>
          <a:lstStyle/>
          <a:p>
            <a:r>
              <a:rPr lang="en-GB" b="1" dirty="0">
                <a:solidFill>
                  <a:schemeClr val="accent1"/>
                </a:solidFill>
                <a:latin typeface="Segoe  "/>
              </a:rPr>
              <a:t>Parking - Reminders</a:t>
            </a:r>
            <a:endParaRPr lang="en-GB" dirty="0"/>
          </a:p>
        </p:txBody>
      </p:sp>
      <p:sp>
        <p:nvSpPr>
          <p:cNvPr id="3" name="Content Placeholder 2">
            <a:extLst>
              <a:ext uri="{FF2B5EF4-FFF2-40B4-BE49-F238E27FC236}">
                <a16:creationId xmlns:a16="http://schemas.microsoft.com/office/drawing/2014/main" id="{2E8D1853-85CC-4113-A187-86627DC3A280}"/>
              </a:ext>
            </a:extLst>
          </p:cNvPr>
          <p:cNvSpPr>
            <a:spLocks noGrp="1"/>
          </p:cNvSpPr>
          <p:nvPr>
            <p:ph idx="1"/>
          </p:nvPr>
        </p:nvSpPr>
        <p:spPr/>
        <p:txBody>
          <a:bodyPr/>
          <a:lstStyle/>
          <a:p>
            <a:pPr marL="0" indent="0">
              <a:buNone/>
            </a:pPr>
            <a:r>
              <a:rPr lang="en-GB" dirty="0"/>
              <a:t>A reminder at the start of the academic year to please be considerate of local residents when parking your car to drop or collect your children. </a:t>
            </a:r>
          </a:p>
          <a:p>
            <a:pPr marL="0" indent="0">
              <a:buNone/>
            </a:pPr>
            <a:r>
              <a:rPr lang="en-GB" dirty="0"/>
              <a:t>You are encouraged to use the Sports Hall for parking and to walk up to school. This avoids congestion along the road outside school.</a:t>
            </a:r>
          </a:p>
          <a:p>
            <a:pPr marL="0" indent="0">
              <a:buNone/>
            </a:pPr>
            <a:r>
              <a:rPr lang="en-GB" dirty="0"/>
              <a:t>The layby is in regular use by the school bus and for deliveries so is NOT to be used by parents other than by prior agreement with the Headteacher. </a:t>
            </a:r>
          </a:p>
          <a:p>
            <a:pPr marL="0" indent="0">
              <a:buNone/>
            </a:pPr>
            <a:r>
              <a:rPr lang="en-GB" dirty="0"/>
              <a:t>Thank you for your support with this important matter. </a:t>
            </a:r>
          </a:p>
        </p:txBody>
      </p:sp>
    </p:spTree>
    <p:extLst>
      <p:ext uri="{BB962C8B-B14F-4D97-AF65-F5344CB8AC3E}">
        <p14:creationId xmlns:p14="http://schemas.microsoft.com/office/powerpoint/2010/main" val="613213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EA71DB-ACF3-43AA-9FE9-50E8FBFD4D64}"/>
              </a:ext>
            </a:extLst>
          </p:cNvPr>
          <p:cNvPicPr>
            <a:picLocks noChangeAspect="1"/>
          </p:cNvPicPr>
          <p:nvPr/>
        </p:nvPicPr>
        <p:blipFill>
          <a:blip r:embed="rId2"/>
          <a:stretch>
            <a:fillRect/>
          </a:stretch>
        </p:blipFill>
        <p:spPr>
          <a:xfrm>
            <a:off x="628910" y="322989"/>
            <a:ext cx="1672507" cy="1799426"/>
          </a:xfrm>
          <a:prstGeom prst="rect">
            <a:avLst/>
          </a:prstGeom>
        </p:spPr>
      </p:pic>
      <p:sp>
        <p:nvSpPr>
          <p:cNvPr id="4" name="Title 1">
            <a:extLst>
              <a:ext uri="{FF2B5EF4-FFF2-40B4-BE49-F238E27FC236}">
                <a16:creationId xmlns:a16="http://schemas.microsoft.com/office/drawing/2014/main" id="{60BA5D19-CBE4-45AA-9B14-B74264073F08}"/>
              </a:ext>
            </a:extLst>
          </p:cNvPr>
          <p:cNvSpPr>
            <a:spLocks noGrp="1"/>
          </p:cNvSpPr>
          <p:nvPr>
            <p:ph type="title"/>
          </p:nvPr>
        </p:nvSpPr>
        <p:spPr>
          <a:xfrm>
            <a:off x="2549554" y="390292"/>
            <a:ext cx="10515600" cy="1325563"/>
          </a:xfrm>
        </p:spPr>
        <p:txBody>
          <a:bodyPr/>
          <a:lstStyle/>
          <a:p>
            <a:r>
              <a:rPr lang="en-GB" b="1" dirty="0">
                <a:solidFill>
                  <a:schemeClr val="accent1"/>
                </a:solidFill>
                <a:latin typeface="Segoe  "/>
              </a:rPr>
              <a:t>Tiddlywinks OOSC Crayke</a:t>
            </a:r>
          </a:p>
        </p:txBody>
      </p:sp>
      <p:sp>
        <p:nvSpPr>
          <p:cNvPr id="3" name="TextBox 2">
            <a:extLst>
              <a:ext uri="{FF2B5EF4-FFF2-40B4-BE49-F238E27FC236}">
                <a16:creationId xmlns:a16="http://schemas.microsoft.com/office/drawing/2014/main" id="{116FB74F-0D27-4232-A388-BAFD92E80ABC}"/>
              </a:ext>
            </a:extLst>
          </p:cNvPr>
          <p:cNvSpPr txBox="1"/>
          <p:nvPr/>
        </p:nvSpPr>
        <p:spPr>
          <a:xfrm>
            <a:off x="940904" y="2319130"/>
            <a:ext cx="9316279" cy="923330"/>
          </a:xfrm>
          <a:prstGeom prst="rect">
            <a:avLst/>
          </a:prstGeom>
          <a:noFill/>
        </p:spPr>
        <p:txBody>
          <a:bodyPr wrap="square" rtlCol="0">
            <a:spAutoFit/>
          </a:bodyPr>
          <a:lstStyle/>
          <a:p>
            <a:r>
              <a:rPr lang="en-GB" dirty="0">
                <a:latin typeface="Segoe  "/>
              </a:rPr>
              <a:t>We are thrilled that Tiddlywinks OOSC Crayke is now officially in business! Children have enjoyed getting to know the new staff members, playing with the new toys, books and games and being outside.</a:t>
            </a:r>
          </a:p>
        </p:txBody>
      </p:sp>
      <p:pic>
        <p:nvPicPr>
          <p:cNvPr id="5" name="Picture 4">
            <a:extLst>
              <a:ext uri="{FF2B5EF4-FFF2-40B4-BE49-F238E27FC236}">
                <a16:creationId xmlns:a16="http://schemas.microsoft.com/office/drawing/2014/main" id="{70321F13-B510-4B7B-89F7-7814440B9506}"/>
              </a:ext>
            </a:extLst>
          </p:cNvPr>
          <p:cNvPicPr>
            <a:picLocks noChangeAspect="1"/>
          </p:cNvPicPr>
          <p:nvPr/>
        </p:nvPicPr>
        <p:blipFill>
          <a:blip r:embed="rId3"/>
          <a:stretch>
            <a:fillRect/>
          </a:stretch>
        </p:blipFill>
        <p:spPr>
          <a:xfrm>
            <a:off x="4866309" y="3242460"/>
            <a:ext cx="2096295" cy="3074565"/>
          </a:xfrm>
          <a:prstGeom prst="rect">
            <a:avLst/>
          </a:prstGeom>
        </p:spPr>
      </p:pic>
      <p:pic>
        <p:nvPicPr>
          <p:cNvPr id="6" name="Picture 5">
            <a:extLst>
              <a:ext uri="{FF2B5EF4-FFF2-40B4-BE49-F238E27FC236}">
                <a16:creationId xmlns:a16="http://schemas.microsoft.com/office/drawing/2014/main" id="{FB2F4FC5-3536-44FE-831B-267B691F4A1D}"/>
              </a:ext>
            </a:extLst>
          </p:cNvPr>
          <p:cNvPicPr>
            <a:picLocks noChangeAspect="1"/>
          </p:cNvPicPr>
          <p:nvPr/>
        </p:nvPicPr>
        <p:blipFill>
          <a:blip r:embed="rId4"/>
          <a:stretch>
            <a:fillRect/>
          </a:stretch>
        </p:blipFill>
        <p:spPr>
          <a:xfrm>
            <a:off x="1638300" y="3503578"/>
            <a:ext cx="2530613" cy="2813447"/>
          </a:xfrm>
          <a:prstGeom prst="rect">
            <a:avLst/>
          </a:prstGeom>
        </p:spPr>
      </p:pic>
      <p:pic>
        <p:nvPicPr>
          <p:cNvPr id="7" name="Picture 6">
            <a:extLst>
              <a:ext uri="{FF2B5EF4-FFF2-40B4-BE49-F238E27FC236}">
                <a16:creationId xmlns:a16="http://schemas.microsoft.com/office/drawing/2014/main" id="{118DBA65-3AA3-470E-BB0A-13A4276FAEAF}"/>
              </a:ext>
            </a:extLst>
          </p:cNvPr>
          <p:cNvPicPr>
            <a:picLocks noChangeAspect="1"/>
          </p:cNvPicPr>
          <p:nvPr/>
        </p:nvPicPr>
        <p:blipFill>
          <a:blip r:embed="rId5"/>
          <a:stretch>
            <a:fillRect/>
          </a:stretch>
        </p:blipFill>
        <p:spPr>
          <a:xfrm>
            <a:off x="7720025" y="3503578"/>
            <a:ext cx="2407854" cy="2803279"/>
          </a:xfrm>
          <a:prstGeom prst="rect">
            <a:avLst/>
          </a:prstGeom>
        </p:spPr>
      </p:pic>
    </p:spTree>
    <p:extLst>
      <p:ext uri="{BB962C8B-B14F-4D97-AF65-F5344CB8AC3E}">
        <p14:creationId xmlns:p14="http://schemas.microsoft.com/office/powerpoint/2010/main" val="3026970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6AD3A-2F1F-4286-8BC7-01F16B5FAF68}"/>
              </a:ext>
            </a:extLst>
          </p:cNvPr>
          <p:cNvSpPr>
            <a:spLocks noGrp="1"/>
          </p:cNvSpPr>
          <p:nvPr>
            <p:ph type="title"/>
          </p:nvPr>
        </p:nvSpPr>
        <p:spPr/>
        <p:txBody>
          <a:bodyPr/>
          <a:lstStyle/>
          <a:p>
            <a:r>
              <a:rPr lang="en-GB" b="1" dirty="0">
                <a:solidFill>
                  <a:schemeClr val="accent1"/>
                </a:solidFill>
                <a:latin typeface="Segoe  "/>
              </a:rPr>
              <a:t>Community News</a:t>
            </a:r>
            <a:endParaRPr lang="en-GB" dirty="0"/>
          </a:p>
        </p:txBody>
      </p:sp>
      <p:pic>
        <p:nvPicPr>
          <p:cNvPr id="4" name="Content Placeholder 3">
            <a:extLst>
              <a:ext uri="{FF2B5EF4-FFF2-40B4-BE49-F238E27FC236}">
                <a16:creationId xmlns:a16="http://schemas.microsoft.com/office/drawing/2014/main" id="{FACD2C7C-F01B-4B34-A380-2A29CC0E91C1}"/>
              </a:ext>
            </a:extLst>
          </p:cNvPr>
          <p:cNvPicPr>
            <a:picLocks noGrp="1" noChangeAspect="1"/>
          </p:cNvPicPr>
          <p:nvPr>
            <p:ph idx="1"/>
          </p:nvPr>
        </p:nvPicPr>
        <p:blipFill>
          <a:blip r:embed="rId2"/>
          <a:stretch>
            <a:fillRect/>
          </a:stretch>
        </p:blipFill>
        <p:spPr>
          <a:xfrm>
            <a:off x="3686408" y="1509880"/>
            <a:ext cx="4308299" cy="4982995"/>
          </a:xfrm>
          <a:prstGeom prst="rect">
            <a:avLst/>
          </a:prstGeom>
        </p:spPr>
      </p:pic>
    </p:spTree>
    <p:extLst>
      <p:ext uri="{BB962C8B-B14F-4D97-AF65-F5344CB8AC3E}">
        <p14:creationId xmlns:p14="http://schemas.microsoft.com/office/powerpoint/2010/main" val="952284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9E516-A921-4C46-B2F2-0D4B95FDF512}"/>
              </a:ext>
            </a:extLst>
          </p:cNvPr>
          <p:cNvSpPr>
            <a:spLocks noGrp="1"/>
          </p:cNvSpPr>
          <p:nvPr>
            <p:ph type="title"/>
          </p:nvPr>
        </p:nvSpPr>
        <p:spPr/>
        <p:txBody>
          <a:bodyPr/>
          <a:lstStyle/>
          <a:p>
            <a:r>
              <a:rPr lang="en-GB" b="1" dirty="0">
                <a:solidFill>
                  <a:srgbClr val="0070C0"/>
                </a:solidFill>
                <a:latin typeface="Segoe  "/>
              </a:rPr>
              <a:t>News From School This Week</a:t>
            </a:r>
            <a:endParaRPr lang="en-GB" dirty="0"/>
          </a:p>
        </p:txBody>
      </p:sp>
      <p:sp>
        <p:nvSpPr>
          <p:cNvPr id="3" name="Content Placeholder 2">
            <a:extLst>
              <a:ext uri="{FF2B5EF4-FFF2-40B4-BE49-F238E27FC236}">
                <a16:creationId xmlns:a16="http://schemas.microsoft.com/office/drawing/2014/main" id="{D834A98D-ADBA-4345-8C4F-6302EA183067}"/>
              </a:ext>
            </a:extLst>
          </p:cNvPr>
          <p:cNvSpPr>
            <a:spLocks noGrp="1"/>
          </p:cNvSpPr>
          <p:nvPr>
            <p:ph idx="1"/>
          </p:nvPr>
        </p:nvSpPr>
        <p:spPr>
          <a:xfrm>
            <a:off x="838200" y="1484243"/>
            <a:ext cx="10515600" cy="4692720"/>
          </a:xfrm>
        </p:spPr>
        <p:txBody>
          <a:bodyPr>
            <a:normAutofit fontScale="92500" lnSpcReduction="20000"/>
          </a:bodyPr>
          <a:lstStyle/>
          <a:p>
            <a:pPr marL="0" indent="0">
              <a:buNone/>
            </a:pPr>
            <a:r>
              <a:rPr lang="en-GB" dirty="0"/>
              <a:t>What a wonderful week it has been in school! Welcome back to all our fabulous children and families.</a:t>
            </a:r>
          </a:p>
          <a:p>
            <a:pPr marL="0" indent="0">
              <a:buNone/>
            </a:pPr>
            <a:r>
              <a:rPr lang="en-GB" dirty="0"/>
              <a:t>Here’s a summary of things we are excited about this week!</a:t>
            </a:r>
          </a:p>
          <a:p>
            <a:pPr marL="0" indent="0">
              <a:buNone/>
            </a:pPr>
            <a:r>
              <a:rPr lang="en-GB" dirty="0"/>
              <a:t>We are delighted to have welcomed 10 brand new families to Crayke; our Reception new starters have all been brilliant and children across school have made a really positive start to the new school year.</a:t>
            </a:r>
          </a:p>
          <a:p>
            <a:pPr marL="0" indent="0">
              <a:buNone/>
            </a:pPr>
            <a:r>
              <a:rPr lang="en-GB" dirty="0"/>
              <a:t>A warm welcome to Mrs Chandler who has returned to teaching Holly, to Mrs Peacock who has returned following her maternity leave and to Miss Ford who joins us as a Teaching Assistant.</a:t>
            </a:r>
          </a:p>
          <a:p>
            <a:pPr marL="0" indent="0">
              <a:buNone/>
            </a:pPr>
            <a:r>
              <a:rPr lang="en-GB" dirty="0"/>
              <a:t>We are also so excited by the official opening of the Wraparound Club, by the start of children in Holly and Oak learning Spanish, by the installation of the solar panels on the school roof and by the arrival of our hen house to keep our lovely chickens safe on the field!    </a:t>
            </a:r>
          </a:p>
          <a:p>
            <a:pPr marL="0" indent="0">
              <a:buNone/>
            </a:pPr>
            <a:r>
              <a:rPr lang="en-GB" i="1" dirty="0"/>
              <a:t>Read on to find out more!</a:t>
            </a:r>
          </a:p>
        </p:txBody>
      </p:sp>
    </p:spTree>
    <p:extLst>
      <p:ext uri="{BB962C8B-B14F-4D97-AF65-F5344CB8AC3E}">
        <p14:creationId xmlns:p14="http://schemas.microsoft.com/office/powerpoint/2010/main" val="2473778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E241E8-2748-4C73-8C49-D7F695F25AC2}"/>
              </a:ext>
            </a:extLst>
          </p:cNvPr>
          <p:cNvPicPr>
            <a:picLocks noChangeAspect="1"/>
          </p:cNvPicPr>
          <p:nvPr/>
        </p:nvPicPr>
        <p:blipFill>
          <a:blip r:embed="rId2"/>
          <a:stretch>
            <a:fillRect/>
          </a:stretch>
        </p:blipFill>
        <p:spPr>
          <a:xfrm>
            <a:off x="2027583" y="595137"/>
            <a:ext cx="7805530" cy="5436956"/>
          </a:xfrm>
          <a:prstGeom prst="rect">
            <a:avLst/>
          </a:prstGeom>
        </p:spPr>
      </p:pic>
    </p:spTree>
    <p:extLst>
      <p:ext uri="{BB962C8B-B14F-4D97-AF65-F5344CB8AC3E}">
        <p14:creationId xmlns:p14="http://schemas.microsoft.com/office/powerpoint/2010/main" val="3544878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D1863-6A22-4D8D-B167-E20C714411DB}"/>
              </a:ext>
            </a:extLst>
          </p:cNvPr>
          <p:cNvPicPr>
            <a:picLocks noChangeAspect="1"/>
          </p:cNvPicPr>
          <p:nvPr/>
        </p:nvPicPr>
        <p:blipFill>
          <a:blip r:embed="rId2"/>
          <a:stretch>
            <a:fillRect/>
          </a:stretch>
        </p:blipFill>
        <p:spPr>
          <a:xfrm>
            <a:off x="499013" y="382609"/>
            <a:ext cx="4651827" cy="2780984"/>
          </a:xfrm>
          <a:prstGeom prst="rect">
            <a:avLst/>
          </a:prstGeom>
        </p:spPr>
      </p:pic>
      <p:pic>
        <p:nvPicPr>
          <p:cNvPr id="5" name="Picture 4">
            <a:extLst>
              <a:ext uri="{FF2B5EF4-FFF2-40B4-BE49-F238E27FC236}">
                <a16:creationId xmlns:a16="http://schemas.microsoft.com/office/drawing/2014/main" id="{C913186E-FFB5-4390-A95E-7E2D4EA8A3E3}"/>
              </a:ext>
            </a:extLst>
          </p:cNvPr>
          <p:cNvPicPr>
            <a:picLocks noChangeAspect="1"/>
          </p:cNvPicPr>
          <p:nvPr/>
        </p:nvPicPr>
        <p:blipFill>
          <a:blip r:embed="rId3"/>
          <a:stretch>
            <a:fillRect/>
          </a:stretch>
        </p:blipFill>
        <p:spPr>
          <a:xfrm>
            <a:off x="6768092" y="299155"/>
            <a:ext cx="4211274" cy="2947891"/>
          </a:xfrm>
          <a:prstGeom prst="rect">
            <a:avLst/>
          </a:prstGeom>
        </p:spPr>
      </p:pic>
      <p:pic>
        <p:nvPicPr>
          <p:cNvPr id="6" name="Picture 5">
            <a:extLst>
              <a:ext uri="{FF2B5EF4-FFF2-40B4-BE49-F238E27FC236}">
                <a16:creationId xmlns:a16="http://schemas.microsoft.com/office/drawing/2014/main" id="{A46A57C6-B660-43A8-9A72-BAABE2BC7B54}"/>
              </a:ext>
            </a:extLst>
          </p:cNvPr>
          <p:cNvPicPr>
            <a:picLocks noChangeAspect="1"/>
          </p:cNvPicPr>
          <p:nvPr/>
        </p:nvPicPr>
        <p:blipFill>
          <a:blip r:embed="rId4"/>
          <a:stretch>
            <a:fillRect/>
          </a:stretch>
        </p:blipFill>
        <p:spPr>
          <a:xfrm>
            <a:off x="499013" y="3393347"/>
            <a:ext cx="4651827" cy="3114701"/>
          </a:xfrm>
          <a:prstGeom prst="rect">
            <a:avLst/>
          </a:prstGeom>
        </p:spPr>
      </p:pic>
      <p:pic>
        <p:nvPicPr>
          <p:cNvPr id="7" name="Picture 6">
            <a:extLst>
              <a:ext uri="{FF2B5EF4-FFF2-40B4-BE49-F238E27FC236}">
                <a16:creationId xmlns:a16="http://schemas.microsoft.com/office/drawing/2014/main" id="{1B6BEDDD-FA14-422D-8E1C-BDAD71498704}"/>
              </a:ext>
            </a:extLst>
          </p:cNvPr>
          <p:cNvPicPr>
            <a:picLocks noChangeAspect="1"/>
          </p:cNvPicPr>
          <p:nvPr/>
        </p:nvPicPr>
        <p:blipFill>
          <a:blip r:embed="rId5"/>
          <a:stretch>
            <a:fillRect/>
          </a:stretch>
        </p:blipFill>
        <p:spPr>
          <a:xfrm>
            <a:off x="6561164" y="3429000"/>
            <a:ext cx="4625130" cy="3178503"/>
          </a:xfrm>
          <a:prstGeom prst="rect">
            <a:avLst/>
          </a:prstGeom>
        </p:spPr>
      </p:pic>
    </p:spTree>
    <p:extLst>
      <p:ext uri="{BB962C8B-B14F-4D97-AF65-F5344CB8AC3E}">
        <p14:creationId xmlns:p14="http://schemas.microsoft.com/office/powerpoint/2010/main" val="2180076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1994A-4C4A-4DC5-A9ED-7467E774B704}"/>
              </a:ext>
            </a:extLst>
          </p:cNvPr>
          <p:cNvSpPr>
            <a:spLocks noGrp="1"/>
          </p:cNvSpPr>
          <p:nvPr>
            <p:ph type="title"/>
          </p:nvPr>
        </p:nvSpPr>
        <p:spPr/>
        <p:txBody>
          <a:bodyPr/>
          <a:lstStyle/>
          <a:p>
            <a:r>
              <a:rPr lang="en-GB" b="1" dirty="0">
                <a:solidFill>
                  <a:schemeClr val="accent1"/>
                </a:solidFill>
                <a:latin typeface="Segoe  "/>
              </a:rPr>
              <a:t>Curriculum Update</a:t>
            </a:r>
            <a:endParaRPr lang="en-GB" dirty="0"/>
          </a:p>
        </p:txBody>
      </p:sp>
      <p:sp>
        <p:nvSpPr>
          <p:cNvPr id="3" name="Content Placeholder 2">
            <a:extLst>
              <a:ext uri="{FF2B5EF4-FFF2-40B4-BE49-F238E27FC236}">
                <a16:creationId xmlns:a16="http://schemas.microsoft.com/office/drawing/2014/main" id="{23B5D9BC-D4C7-41E7-968E-5DF4BAC28320}"/>
              </a:ext>
            </a:extLst>
          </p:cNvPr>
          <p:cNvSpPr>
            <a:spLocks noGrp="1"/>
          </p:cNvSpPr>
          <p:nvPr>
            <p:ph idx="1"/>
          </p:nvPr>
        </p:nvSpPr>
        <p:spPr>
          <a:xfrm>
            <a:off x="838200" y="1520825"/>
            <a:ext cx="10515600" cy="4351338"/>
          </a:xfrm>
        </p:spPr>
        <p:txBody>
          <a:bodyPr/>
          <a:lstStyle/>
          <a:p>
            <a:pPr marL="0" indent="0">
              <a:buNone/>
            </a:pPr>
            <a:r>
              <a:rPr lang="en-GB" dirty="0"/>
              <a:t>Staff have been working really hard over the summer to refresh and update their classrooms and shared areas in school. Mrs Rayner has done an amazing job of creating a library area in the corridor, it has been transformed! Children in Key Stage 2 are excited by the chance to have a regular browse and to be able to borrow books from our new library. </a:t>
            </a:r>
          </a:p>
        </p:txBody>
      </p:sp>
      <p:pic>
        <p:nvPicPr>
          <p:cNvPr id="4" name="Picture 3">
            <a:extLst>
              <a:ext uri="{FF2B5EF4-FFF2-40B4-BE49-F238E27FC236}">
                <a16:creationId xmlns:a16="http://schemas.microsoft.com/office/drawing/2014/main" id="{843E4D00-09E1-42D9-AED4-7331336394E4}"/>
              </a:ext>
            </a:extLst>
          </p:cNvPr>
          <p:cNvPicPr>
            <a:picLocks noChangeAspect="1"/>
          </p:cNvPicPr>
          <p:nvPr/>
        </p:nvPicPr>
        <p:blipFill>
          <a:blip r:embed="rId2"/>
          <a:stretch>
            <a:fillRect/>
          </a:stretch>
        </p:blipFill>
        <p:spPr>
          <a:xfrm>
            <a:off x="879363" y="4069755"/>
            <a:ext cx="3372374" cy="2534839"/>
          </a:xfrm>
          <a:prstGeom prst="rect">
            <a:avLst/>
          </a:prstGeom>
        </p:spPr>
      </p:pic>
      <p:pic>
        <p:nvPicPr>
          <p:cNvPr id="5" name="Picture 4">
            <a:extLst>
              <a:ext uri="{FF2B5EF4-FFF2-40B4-BE49-F238E27FC236}">
                <a16:creationId xmlns:a16="http://schemas.microsoft.com/office/drawing/2014/main" id="{75E4F37F-E615-4987-99D4-8479E96CA661}"/>
              </a:ext>
            </a:extLst>
          </p:cNvPr>
          <p:cNvPicPr>
            <a:picLocks noChangeAspect="1"/>
          </p:cNvPicPr>
          <p:nvPr/>
        </p:nvPicPr>
        <p:blipFill>
          <a:blip r:embed="rId3"/>
          <a:stretch>
            <a:fillRect/>
          </a:stretch>
        </p:blipFill>
        <p:spPr>
          <a:xfrm>
            <a:off x="8362475" y="3898188"/>
            <a:ext cx="2698492" cy="2706406"/>
          </a:xfrm>
          <a:prstGeom prst="rect">
            <a:avLst/>
          </a:prstGeom>
        </p:spPr>
      </p:pic>
      <p:pic>
        <p:nvPicPr>
          <p:cNvPr id="6" name="Picture 5">
            <a:extLst>
              <a:ext uri="{FF2B5EF4-FFF2-40B4-BE49-F238E27FC236}">
                <a16:creationId xmlns:a16="http://schemas.microsoft.com/office/drawing/2014/main" id="{D3C8372E-D26B-443C-904C-925C7D9D6A9B}"/>
              </a:ext>
            </a:extLst>
          </p:cNvPr>
          <p:cNvPicPr>
            <a:picLocks noChangeAspect="1"/>
          </p:cNvPicPr>
          <p:nvPr/>
        </p:nvPicPr>
        <p:blipFill>
          <a:blip r:embed="rId4"/>
          <a:stretch>
            <a:fillRect/>
          </a:stretch>
        </p:blipFill>
        <p:spPr>
          <a:xfrm>
            <a:off x="5123661" y="3696494"/>
            <a:ext cx="2199431" cy="2797166"/>
          </a:xfrm>
          <a:prstGeom prst="rect">
            <a:avLst/>
          </a:prstGeom>
        </p:spPr>
      </p:pic>
    </p:spTree>
    <p:extLst>
      <p:ext uri="{BB962C8B-B14F-4D97-AF65-F5344CB8AC3E}">
        <p14:creationId xmlns:p14="http://schemas.microsoft.com/office/powerpoint/2010/main" val="256959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94944-D696-4591-BE09-8F14E5CE333A}"/>
              </a:ext>
            </a:extLst>
          </p:cNvPr>
          <p:cNvSpPr>
            <a:spLocks noGrp="1"/>
          </p:cNvSpPr>
          <p:nvPr>
            <p:ph type="title"/>
          </p:nvPr>
        </p:nvSpPr>
        <p:spPr/>
        <p:txBody>
          <a:bodyPr/>
          <a:lstStyle/>
          <a:p>
            <a:r>
              <a:rPr lang="en-GB" b="1" dirty="0">
                <a:solidFill>
                  <a:schemeClr val="accent1"/>
                </a:solidFill>
                <a:latin typeface="Segoe  "/>
              </a:rPr>
              <a:t>Solar Panel Installation News</a:t>
            </a:r>
          </a:p>
        </p:txBody>
      </p:sp>
      <p:sp>
        <p:nvSpPr>
          <p:cNvPr id="3" name="Content Placeholder 2">
            <a:extLst>
              <a:ext uri="{FF2B5EF4-FFF2-40B4-BE49-F238E27FC236}">
                <a16:creationId xmlns:a16="http://schemas.microsoft.com/office/drawing/2014/main" id="{CAC27268-C461-4044-80A9-D66EDFB9B2B7}"/>
              </a:ext>
            </a:extLst>
          </p:cNvPr>
          <p:cNvSpPr>
            <a:spLocks noGrp="1"/>
          </p:cNvSpPr>
          <p:nvPr>
            <p:ph idx="1"/>
          </p:nvPr>
        </p:nvSpPr>
        <p:spPr>
          <a:xfrm>
            <a:off x="838200" y="1286555"/>
            <a:ext cx="10515600" cy="3974557"/>
          </a:xfrm>
        </p:spPr>
        <p:txBody>
          <a:bodyPr>
            <a:noAutofit/>
          </a:bodyPr>
          <a:lstStyle/>
          <a:p>
            <a:pPr marL="0" indent="0" fontAlgn="base">
              <a:buNone/>
            </a:pPr>
            <a:r>
              <a:rPr lang="en-GB" sz="1500" dirty="0">
                <a:latin typeface="Segoe  "/>
              </a:rPr>
              <a:t>We are delighted to inform parents/carers that a bank of 50 solar panels was installed on the school roof during the holiday. We wanted them up and generating as soon as possible. The beautiful weather this week has meant that we have generated enough electricity to meet our needs. In the evenings and weekends we will be exporting much needed green energy to the National Grid for the next 25 years. </a:t>
            </a:r>
          </a:p>
          <a:p>
            <a:pPr marL="0" indent="0" fontAlgn="base">
              <a:buNone/>
            </a:pPr>
            <a:r>
              <a:rPr lang="en-GB" sz="1500" dirty="0">
                <a:latin typeface="Segoe  "/>
              </a:rPr>
              <a:t>Installation was only made possible through a capital deficit grant from North Yorkshire Council. This will have to be paid back over several years. To pay it off more quickly and free up money for other green initiatives </a:t>
            </a:r>
            <a:r>
              <a:rPr lang="en-GB" sz="1500" b="1" dirty="0">
                <a:latin typeface="Segoe  "/>
              </a:rPr>
              <a:t>our fundraising project will continue through the autumn term. </a:t>
            </a:r>
            <a:endParaRPr lang="en-GB" sz="1500" dirty="0">
              <a:latin typeface="Segoe  "/>
            </a:endParaRPr>
          </a:p>
          <a:p>
            <a:pPr marL="0" indent="0" fontAlgn="base">
              <a:buNone/>
            </a:pPr>
            <a:r>
              <a:rPr lang="en-GB" sz="1500" b="1" dirty="0">
                <a:latin typeface="Segoe  "/>
              </a:rPr>
              <a:t>We have been fortunate in getting a great offer from Aviva. </a:t>
            </a:r>
            <a:r>
              <a:rPr lang="en-GB" sz="1500" dirty="0">
                <a:latin typeface="Segoe  "/>
              </a:rPr>
              <a:t>They will match fund any donations to our appeal up to £250 until 2 October. If you would like to support and double your donation please visit </a:t>
            </a:r>
            <a:r>
              <a:rPr lang="en-GB" sz="1500" dirty="0">
                <a:latin typeface="Segoe  "/>
                <a:hlinkClick r:id="rId2"/>
              </a:rPr>
              <a:t>https://www.avivacommunityfund.co.uk/p/solar-panel-funding</a:t>
            </a:r>
            <a:endParaRPr lang="en-GB" sz="1500" dirty="0">
              <a:latin typeface="Segoe  "/>
            </a:endParaRPr>
          </a:p>
          <a:p>
            <a:pPr marL="0" indent="0" fontAlgn="base">
              <a:buNone/>
            </a:pPr>
            <a:r>
              <a:rPr lang="en-GB" sz="1500" dirty="0">
                <a:latin typeface="Segoe  "/>
              </a:rPr>
              <a:t>Do you work at </a:t>
            </a:r>
            <a:r>
              <a:rPr lang="en-GB" sz="1500" b="1" dirty="0">
                <a:latin typeface="Segoe  "/>
              </a:rPr>
              <a:t>Aviva</a:t>
            </a:r>
            <a:r>
              <a:rPr lang="en-GB" sz="1500" dirty="0">
                <a:latin typeface="Segoe  "/>
              </a:rPr>
              <a:t> or know someone who does? Their staff are given £40 to support a charity and the company will match fund this. That's £80 per person funded by Aviva and it would be nice if some of it could support our appeal. Please contact me at chairofgovernors@crayke.n-yorks.sch.uk for more details. </a:t>
            </a:r>
          </a:p>
          <a:p>
            <a:pPr marL="0" indent="0" fontAlgn="base">
              <a:buNone/>
            </a:pPr>
            <a:r>
              <a:rPr lang="en-GB" sz="1500" dirty="0">
                <a:latin typeface="Segoe  "/>
              </a:rPr>
              <a:t>So, a year ago we decided it was time to reduce the school's carbon output. Since then we have converted all our lights to LEDs and installed a 20Kw photovoltaic panel generation system. The children and staff have been doing their best to minimise energy use in school. When funds allow we would like to upgrade the loft insulation which is well below modern standards and replace our old hot water boiler. </a:t>
            </a:r>
          </a:p>
          <a:p>
            <a:pPr marL="0" indent="0" fontAlgn="base">
              <a:buNone/>
            </a:pPr>
            <a:r>
              <a:rPr lang="en-GB" sz="1500" dirty="0">
                <a:latin typeface="Segoe  "/>
              </a:rPr>
              <a:t>The children are concerned about the future impact of climate change on their lives. I feel we must do what we can, even in small ways, to reduce our carbon footprint. Thank you for your support in making this possible. </a:t>
            </a:r>
            <a:br>
              <a:rPr lang="en-GB" sz="1400" dirty="0"/>
            </a:br>
            <a:endParaRPr lang="en-GB" sz="1400" dirty="0"/>
          </a:p>
          <a:p>
            <a:pPr marL="0" indent="0" fontAlgn="base">
              <a:buNone/>
            </a:pPr>
            <a:r>
              <a:rPr lang="en-GB" sz="1400" dirty="0">
                <a:latin typeface="Segoe  "/>
              </a:rPr>
              <a:t>Hugh Porter</a:t>
            </a:r>
          </a:p>
          <a:p>
            <a:pPr marL="0" indent="0">
              <a:buNone/>
            </a:pPr>
            <a:r>
              <a:rPr lang="en-GB" sz="1400" dirty="0">
                <a:latin typeface="Segoe  "/>
              </a:rPr>
              <a:t>Chair of Governors</a:t>
            </a:r>
          </a:p>
        </p:txBody>
      </p:sp>
      <p:pic>
        <p:nvPicPr>
          <p:cNvPr id="5" name="Picture 4">
            <a:extLst>
              <a:ext uri="{FF2B5EF4-FFF2-40B4-BE49-F238E27FC236}">
                <a16:creationId xmlns:a16="http://schemas.microsoft.com/office/drawing/2014/main" id="{35B68D7D-B1A8-49B1-AEA4-FF4FEF0B954E}"/>
              </a:ext>
            </a:extLst>
          </p:cNvPr>
          <p:cNvPicPr>
            <a:picLocks noChangeAspect="1"/>
          </p:cNvPicPr>
          <p:nvPr/>
        </p:nvPicPr>
        <p:blipFill>
          <a:blip r:embed="rId3"/>
          <a:stretch>
            <a:fillRect/>
          </a:stretch>
        </p:blipFill>
        <p:spPr>
          <a:xfrm>
            <a:off x="9275267" y="86929"/>
            <a:ext cx="2393619" cy="1199626"/>
          </a:xfrm>
          <a:prstGeom prst="rect">
            <a:avLst/>
          </a:prstGeom>
        </p:spPr>
      </p:pic>
    </p:spTree>
    <p:extLst>
      <p:ext uri="{BB962C8B-B14F-4D97-AF65-F5344CB8AC3E}">
        <p14:creationId xmlns:p14="http://schemas.microsoft.com/office/powerpoint/2010/main" val="2107094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5AD13-3A4B-4324-A484-67C140F06F06}"/>
              </a:ext>
            </a:extLst>
          </p:cNvPr>
          <p:cNvSpPr>
            <a:spLocks noGrp="1"/>
          </p:cNvSpPr>
          <p:nvPr>
            <p:ph type="title"/>
          </p:nvPr>
        </p:nvSpPr>
        <p:spPr/>
        <p:txBody>
          <a:bodyPr/>
          <a:lstStyle/>
          <a:p>
            <a:r>
              <a:rPr lang="en-GB" b="1" dirty="0">
                <a:solidFill>
                  <a:schemeClr val="accent1"/>
                </a:solidFill>
                <a:latin typeface="Segoe  "/>
              </a:rPr>
              <a:t>Chick Update</a:t>
            </a:r>
          </a:p>
        </p:txBody>
      </p:sp>
      <p:sp>
        <p:nvSpPr>
          <p:cNvPr id="3" name="Content Placeholder 2">
            <a:extLst>
              <a:ext uri="{FF2B5EF4-FFF2-40B4-BE49-F238E27FC236}">
                <a16:creationId xmlns:a16="http://schemas.microsoft.com/office/drawing/2014/main" id="{ABA4527E-0DD4-40AC-952E-A7237E09EA79}"/>
              </a:ext>
            </a:extLst>
          </p:cNvPr>
          <p:cNvSpPr>
            <a:spLocks noGrp="1"/>
          </p:cNvSpPr>
          <p:nvPr>
            <p:ph idx="1"/>
          </p:nvPr>
        </p:nvSpPr>
        <p:spPr>
          <a:xfrm>
            <a:off x="838200" y="2355712"/>
            <a:ext cx="10515600" cy="4351338"/>
          </a:xfrm>
        </p:spPr>
        <p:txBody>
          <a:bodyPr/>
          <a:lstStyle/>
          <a:p>
            <a:pPr marL="0" indent="0">
              <a:buNone/>
            </a:pPr>
            <a:r>
              <a:rPr lang="en-GB" i="1" dirty="0">
                <a:latin typeface="Segoe  "/>
              </a:rPr>
              <a:t>Message from Mrs Helfferich</a:t>
            </a:r>
          </a:p>
          <a:p>
            <a:pPr marL="0" indent="0">
              <a:buNone/>
            </a:pPr>
            <a:r>
              <a:rPr lang="en-GB" dirty="0">
                <a:latin typeface="Segoe  "/>
              </a:rPr>
              <a:t>The ‘chicks’ are now happily living outside on the school field.</a:t>
            </a:r>
          </a:p>
          <a:p>
            <a:pPr marL="0" indent="0">
              <a:buNone/>
            </a:pPr>
            <a:r>
              <a:rPr lang="en-GB" dirty="0">
                <a:latin typeface="Segoe  "/>
              </a:rPr>
              <a:t>They caused great excitement on Tuesday, the children could not believe how big they have become. We have 4 girls and 2 boys; One of the boys may have to come and join my hens and goats.</a:t>
            </a:r>
          </a:p>
          <a:p>
            <a:pPr marL="0" indent="0">
              <a:buNone/>
            </a:pPr>
            <a:r>
              <a:rPr lang="en-GB" dirty="0">
                <a:latin typeface="Segoe  "/>
              </a:rPr>
              <a:t>Thank you to the Shepherd family for donating the hen hutch. Thank you to James Jefferson for delivering it.</a:t>
            </a:r>
          </a:p>
          <a:p>
            <a:pPr marL="0" indent="0">
              <a:buNone/>
            </a:pPr>
            <a:r>
              <a:rPr lang="en-GB" dirty="0">
                <a:latin typeface="Segoe  "/>
              </a:rPr>
              <a:t>I will be looking for monitors to help me clean out the hutch and feed/water the hens.</a:t>
            </a:r>
          </a:p>
          <a:p>
            <a:pPr marL="0" indent="0">
              <a:buNone/>
            </a:pPr>
            <a:endParaRPr lang="en-GB" dirty="0"/>
          </a:p>
        </p:txBody>
      </p:sp>
      <p:pic>
        <p:nvPicPr>
          <p:cNvPr id="4" name="Picture 3">
            <a:extLst>
              <a:ext uri="{FF2B5EF4-FFF2-40B4-BE49-F238E27FC236}">
                <a16:creationId xmlns:a16="http://schemas.microsoft.com/office/drawing/2014/main" id="{D9543368-2D84-474F-842D-27AC6C01A1D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9092192" y="221725"/>
            <a:ext cx="2332383" cy="2190833"/>
          </a:xfrm>
          <a:prstGeom prst="rect">
            <a:avLst/>
          </a:prstGeom>
          <a:noFill/>
          <a:ln>
            <a:noFill/>
          </a:ln>
        </p:spPr>
      </p:pic>
    </p:spTree>
    <p:extLst>
      <p:ext uri="{BB962C8B-B14F-4D97-AF65-F5344CB8AC3E}">
        <p14:creationId xmlns:p14="http://schemas.microsoft.com/office/powerpoint/2010/main" val="544646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E7B9EF-DC6B-4A5D-A701-868187FE9C5F}"/>
              </a:ext>
            </a:extLst>
          </p:cNvPr>
          <p:cNvSpPr>
            <a:spLocks noGrp="1"/>
          </p:cNvSpPr>
          <p:nvPr>
            <p:ph idx="1"/>
          </p:nvPr>
        </p:nvSpPr>
        <p:spPr/>
        <p:txBody>
          <a:bodyPr/>
          <a:lstStyle/>
          <a:p>
            <a:pPr marL="0" indent="0">
              <a:buNone/>
            </a:pPr>
            <a:r>
              <a:rPr lang="en-GB" dirty="0"/>
              <a:t>Please refer to the attached Dates for your Diary document which outlines the upcoming events in school each month.  New dates are added in red.</a:t>
            </a:r>
          </a:p>
          <a:p>
            <a:pPr marL="0" indent="0">
              <a:buNone/>
            </a:pPr>
            <a:r>
              <a:rPr lang="en-GB" dirty="0"/>
              <a:t>Next week, parents of children in Oak are invited to the school hall at </a:t>
            </a:r>
            <a:r>
              <a:rPr lang="en-GB" dirty="0">
                <a:solidFill>
                  <a:srgbClr val="FF0000"/>
                </a:solidFill>
              </a:rPr>
              <a:t>9:05am on Monday </a:t>
            </a:r>
            <a:r>
              <a:rPr lang="en-GB" dirty="0"/>
              <a:t>for a meeting about the upcoming residential to Robinwood. </a:t>
            </a:r>
          </a:p>
          <a:p>
            <a:pPr marL="0" indent="0">
              <a:buNone/>
            </a:pPr>
            <a:r>
              <a:rPr lang="en-GB" dirty="0"/>
              <a:t>We are also excited to launch our Sports for School event during a special assembly for the children on Wednesday when the name and details about our visiting athlete will be revealed.</a:t>
            </a:r>
          </a:p>
        </p:txBody>
      </p:sp>
      <p:sp>
        <p:nvSpPr>
          <p:cNvPr id="5" name="Title 1">
            <a:extLst>
              <a:ext uri="{FF2B5EF4-FFF2-40B4-BE49-F238E27FC236}">
                <a16:creationId xmlns:a16="http://schemas.microsoft.com/office/drawing/2014/main" id="{41B88440-88FD-4EA1-8675-487F1739D4A3}"/>
              </a:ext>
            </a:extLst>
          </p:cNvPr>
          <p:cNvSpPr>
            <a:spLocks noGrp="1"/>
          </p:cNvSpPr>
          <p:nvPr>
            <p:ph type="title"/>
          </p:nvPr>
        </p:nvSpPr>
        <p:spPr>
          <a:xfrm>
            <a:off x="838200" y="365125"/>
            <a:ext cx="10515600" cy="1325563"/>
          </a:xfrm>
        </p:spPr>
        <p:txBody>
          <a:bodyPr/>
          <a:lstStyle/>
          <a:p>
            <a:r>
              <a:rPr lang="en-GB" b="1" dirty="0">
                <a:solidFill>
                  <a:schemeClr val="accent1"/>
                </a:solidFill>
                <a:latin typeface="Segoe  "/>
              </a:rPr>
              <a:t>Upcoming Events</a:t>
            </a:r>
          </a:p>
        </p:txBody>
      </p:sp>
    </p:spTree>
    <p:extLst>
      <p:ext uri="{BB962C8B-B14F-4D97-AF65-F5344CB8AC3E}">
        <p14:creationId xmlns:p14="http://schemas.microsoft.com/office/powerpoint/2010/main" val="309794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C2CAF0-14DF-4268-B124-EAEA59F1DA66}"/>
              </a:ext>
            </a:extLst>
          </p:cNvPr>
          <p:cNvSpPr>
            <a:spLocks noGrp="1"/>
          </p:cNvSpPr>
          <p:nvPr>
            <p:ph idx="1"/>
          </p:nvPr>
        </p:nvSpPr>
        <p:spPr>
          <a:xfrm>
            <a:off x="838200" y="1510748"/>
            <a:ext cx="10515600" cy="4666215"/>
          </a:xfrm>
        </p:spPr>
        <p:txBody>
          <a:bodyPr>
            <a:normAutofit fontScale="92500"/>
          </a:bodyPr>
          <a:lstStyle/>
          <a:p>
            <a:pPr marL="0" indent="0">
              <a:buNone/>
            </a:pPr>
            <a:r>
              <a:rPr lang="en-GB" dirty="0"/>
              <a:t>As promised at the end of last term, staff have considered the views from the parent survey and as part of our training day on Monday, we discussed plans for the forthcoming academic year. </a:t>
            </a:r>
          </a:p>
          <a:p>
            <a:pPr marL="0" indent="0">
              <a:buNone/>
            </a:pPr>
            <a:r>
              <a:rPr lang="en-GB" dirty="0"/>
              <a:t>This year, we aim to focus on reading, spellings and key maths facts. This will form the basis of our core homework offer this year. This will allow enhanced time for you as families to enjoy reading together and talking about the books you read. Spelling lists are provided on the attached “Standing Items” document.  Parents are encouraged to download the 1 Minute Maths App to support with maths fact learning and practice – see “Standing Items”.</a:t>
            </a:r>
          </a:p>
          <a:p>
            <a:pPr marL="0" indent="0">
              <a:buNone/>
            </a:pPr>
            <a:r>
              <a:rPr lang="en-GB" dirty="0">
                <a:solidFill>
                  <a:srgbClr val="FF0000"/>
                </a:solidFill>
              </a:rPr>
              <a:t>Further details about reading and homework expectations will be provided at our Open Afternoon on Tuesday 19 September at 2pm, to which all parents and carers are warmly welcomed. </a:t>
            </a:r>
          </a:p>
        </p:txBody>
      </p:sp>
      <p:sp>
        <p:nvSpPr>
          <p:cNvPr id="4" name="Title 1">
            <a:extLst>
              <a:ext uri="{FF2B5EF4-FFF2-40B4-BE49-F238E27FC236}">
                <a16:creationId xmlns:a16="http://schemas.microsoft.com/office/drawing/2014/main" id="{47BCC3CC-BED4-4F2B-92AF-4BE22734A13D}"/>
              </a:ext>
            </a:extLst>
          </p:cNvPr>
          <p:cNvSpPr>
            <a:spLocks noGrp="1"/>
          </p:cNvSpPr>
          <p:nvPr>
            <p:ph type="title"/>
          </p:nvPr>
        </p:nvSpPr>
        <p:spPr>
          <a:xfrm>
            <a:off x="838200" y="365125"/>
            <a:ext cx="10515600" cy="1325563"/>
          </a:xfrm>
        </p:spPr>
        <p:txBody>
          <a:bodyPr/>
          <a:lstStyle/>
          <a:p>
            <a:r>
              <a:rPr lang="en-GB" b="1" dirty="0">
                <a:solidFill>
                  <a:schemeClr val="accent1"/>
                </a:solidFill>
                <a:latin typeface="Segoe  "/>
              </a:rPr>
              <a:t>Homework Update</a:t>
            </a:r>
          </a:p>
        </p:txBody>
      </p:sp>
    </p:spTree>
    <p:extLst>
      <p:ext uri="{BB962C8B-B14F-4D97-AF65-F5344CB8AC3E}">
        <p14:creationId xmlns:p14="http://schemas.microsoft.com/office/powerpoint/2010/main" val="9207498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868</TotalTime>
  <Words>1620</Words>
  <Application>Microsoft Office PowerPoint</Application>
  <PresentationFormat>Widescreen</PresentationFormat>
  <Paragraphs>126</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Segoe  </vt:lpstr>
      <vt:lpstr>Segoe UI</vt:lpstr>
      <vt:lpstr>Office Theme</vt:lpstr>
      <vt:lpstr>Crayke Chronicle</vt:lpstr>
      <vt:lpstr>News From School This Week</vt:lpstr>
      <vt:lpstr>PowerPoint Presentation</vt:lpstr>
      <vt:lpstr>PowerPoint Presentation</vt:lpstr>
      <vt:lpstr>Curriculum Update</vt:lpstr>
      <vt:lpstr>Solar Panel Installation News</vt:lpstr>
      <vt:lpstr>Chick Update</vt:lpstr>
      <vt:lpstr>Upcoming Events</vt:lpstr>
      <vt:lpstr>Homework Update</vt:lpstr>
      <vt:lpstr>Reading Update</vt:lpstr>
      <vt:lpstr>Awards in School This Week</vt:lpstr>
      <vt:lpstr>Team Points</vt:lpstr>
      <vt:lpstr>PE Kits next week</vt:lpstr>
      <vt:lpstr>Attendance and Punctuality</vt:lpstr>
      <vt:lpstr>Extra Curricular Clubs</vt:lpstr>
      <vt:lpstr>PowerPoint Presentation</vt:lpstr>
      <vt:lpstr>Parking - Reminders</vt:lpstr>
      <vt:lpstr>Tiddlywinks OOSC Crayke</vt:lpstr>
      <vt:lpstr>Community News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Crayke Headteacher</dc:creator>
  <cp:lastModifiedBy>Crayke Admin</cp:lastModifiedBy>
  <cp:revision>52</cp:revision>
  <dcterms:created xsi:type="dcterms:W3CDTF">2023-07-26T15:44:08Z</dcterms:created>
  <dcterms:modified xsi:type="dcterms:W3CDTF">2023-09-08T12:48:59Z</dcterms:modified>
</cp:coreProperties>
</file>