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60" r:id="rId5"/>
    <p:sldId id="257" r:id="rId6"/>
    <p:sldId id="268" r:id="rId7"/>
    <p:sldId id="259" r:id="rId8"/>
    <p:sldId id="262" r:id="rId9"/>
    <p:sldId id="263" r:id="rId10"/>
    <p:sldId id="264" r:id="rId11"/>
    <p:sldId id="265" r:id="rId12"/>
    <p:sldId id="266" r:id="rId13"/>
    <p:sldId id="267"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1F8ED-145E-4065-9D99-0D2682D8E0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862D8D5-567F-402A-BCB3-004B26E344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EFF57C3-BE57-4574-8E93-475CCEB99B63}"/>
              </a:ext>
            </a:extLst>
          </p:cNvPr>
          <p:cNvSpPr>
            <a:spLocks noGrp="1"/>
          </p:cNvSpPr>
          <p:nvPr>
            <p:ph type="dt" sz="half" idx="10"/>
          </p:nvPr>
        </p:nvSpPr>
        <p:spPr/>
        <p:txBody>
          <a:bodyPr/>
          <a:lstStyle/>
          <a:p>
            <a:fld id="{E5D23908-2066-465B-BEF6-7A4BEF8EC584}" type="datetimeFigureOut">
              <a:rPr lang="en-GB" smtClean="0"/>
              <a:t>08/09/2023</a:t>
            </a:fld>
            <a:endParaRPr lang="en-GB"/>
          </a:p>
        </p:txBody>
      </p:sp>
      <p:sp>
        <p:nvSpPr>
          <p:cNvPr id="5" name="Footer Placeholder 4">
            <a:extLst>
              <a:ext uri="{FF2B5EF4-FFF2-40B4-BE49-F238E27FC236}">
                <a16:creationId xmlns:a16="http://schemas.microsoft.com/office/drawing/2014/main" id="{F31F9733-75C7-4CE1-9EB0-0ECAAE459A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73B6F7-2662-454C-AA4D-98351804EF05}"/>
              </a:ext>
            </a:extLst>
          </p:cNvPr>
          <p:cNvSpPr>
            <a:spLocks noGrp="1"/>
          </p:cNvSpPr>
          <p:nvPr>
            <p:ph type="sldNum" sz="quarter" idx="12"/>
          </p:nvPr>
        </p:nvSpPr>
        <p:spPr/>
        <p:txBody>
          <a:bodyPr/>
          <a:lstStyle/>
          <a:p>
            <a:fld id="{C034D738-66D8-4DE4-93BF-9F1586B7BFA1}" type="slidenum">
              <a:rPr lang="en-GB" smtClean="0"/>
              <a:t>‹#›</a:t>
            </a:fld>
            <a:endParaRPr lang="en-GB"/>
          </a:p>
        </p:txBody>
      </p:sp>
    </p:spTree>
    <p:extLst>
      <p:ext uri="{BB962C8B-B14F-4D97-AF65-F5344CB8AC3E}">
        <p14:creationId xmlns:p14="http://schemas.microsoft.com/office/powerpoint/2010/main" val="4011381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D1DC1-2196-4B9D-BC15-8A50DB0DD4A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C02EB6-0A95-487F-9E34-F0F90EEEFEF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E391BC-28A9-483B-B046-B81EAD6351F6}"/>
              </a:ext>
            </a:extLst>
          </p:cNvPr>
          <p:cNvSpPr>
            <a:spLocks noGrp="1"/>
          </p:cNvSpPr>
          <p:nvPr>
            <p:ph type="dt" sz="half" idx="10"/>
          </p:nvPr>
        </p:nvSpPr>
        <p:spPr/>
        <p:txBody>
          <a:bodyPr/>
          <a:lstStyle/>
          <a:p>
            <a:fld id="{E5D23908-2066-465B-BEF6-7A4BEF8EC584}" type="datetimeFigureOut">
              <a:rPr lang="en-GB" smtClean="0"/>
              <a:t>08/09/2023</a:t>
            </a:fld>
            <a:endParaRPr lang="en-GB"/>
          </a:p>
        </p:txBody>
      </p:sp>
      <p:sp>
        <p:nvSpPr>
          <p:cNvPr id="5" name="Footer Placeholder 4">
            <a:extLst>
              <a:ext uri="{FF2B5EF4-FFF2-40B4-BE49-F238E27FC236}">
                <a16:creationId xmlns:a16="http://schemas.microsoft.com/office/drawing/2014/main" id="{7B866A86-BEC5-4E8B-A6F9-733613BD96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BDA580-8177-4F28-B7B2-DB90E4DC4FD5}"/>
              </a:ext>
            </a:extLst>
          </p:cNvPr>
          <p:cNvSpPr>
            <a:spLocks noGrp="1"/>
          </p:cNvSpPr>
          <p:nvPr>
            <p:ph type="sldNum" sz="quarter" idx="12"/>
          </p:nvPr>
        </p:nvSpPr>
        <p:spPr/>
        <p:txBody>
          <a:bodyPr/>
          <a:lstStyle/>
          <a:p>
            <a:fld id="{C034D738-66D8-4DE4-93BF-9F1586B7BFA1}" type="slidenum">
              <a:rPr lang="en-GB" smtClean="0"/>
              <a:t>‹#›</a:t>
            </a:fld>
            <a:endParaRPr lang="en-GB"/>
          </a:p>
        </p:txBody>
      </p:sp>
    </p:spTree>
    <p:extLst>
      <p:ext uri="{BB962C8B-B14F-4D97-AF65-F5344CB8AC3E}">
        <p14:creationId xmlns:p14="http://schemas.microsoft.com/office/powerpoint/2010/main" val="214337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65134F-680F-49C0-ACC6-41F8A694B5B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7C7A7B7-A954-440A-8A98-BCF47D60C4C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0CDCD3-172B-45EC-B8FC-F07A39F4908D}"/>
              </a:ext>
            </a:extLst>
          </p:cNvPr>
          <p:cNvSpPr>
            <a:spLocks noGrp="1"/>
          </p:cNvSpPr>
          <p:nvPr>
            <p:ph type="dt" sz="half" idx="10"/>
          </p:nvPr>
        </p:nvSpPr>
        <p:spPr/>
        <p:txBody>
          <a:bodyPr/>
          <a:lstStyle/>
          <a:p>
            <a:fld id="{E5D23908-2066-465B-BEF6-7A4BEF8EC584}" type="datetimeFigureOut">
              <a:rPr lang="en-GB" smtClean="0"/>
              <a:t>08/09/2023</a:t>
            </a:fld>
            <a:endParaRPr lang="en-GB"/>
          </a:p>
        </p:txBody>
      </p:sp>
      <p:sp>
        <p:nvSpPr>
          <p:cNvPr id="5" name="Footer Placeholder 4">
            <a:extLst>
              <a:ext uri="{FF2B5EF4-FFF2-40B4-BE49-F238E27FC236}">
                <a16:creationId xmlns:a16="http://schemas.microsoft.com/office/drawing/2014/main" id="{D23019AC-C0E5-4EFB-BBFD-99F8509732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197B57-27F7-41CB-A59B-D301AAFF6DBA}"/>
              </a:ext>
            </a:extLst>
          </p:cNvPr>
          <p:cNvSpPr>
            <a:spLocks noGrp="1"/>
          </p:cNvSpPr>
          <p:nvPr>
            <p:ph type="sldNum" sz="quarter" idx="12"/>
          </p:nvPr>
        </p:nvSpPr>
        <p:spPr/>
        <p:txBody>
          <a:bodyPr/>
          <a:lstStyle/>
          <a:p>
            <a:fld id="{C034D738-66D8-4DE4-93BF-9F1586B7BFA1}" type="slidenum">
              <a:rPr lang="en-GB" smtClean="0"/>
              <a:t>‹#›</a:t>
            </a:fld>
            <a:endParaRPr lang="en-GB"/>
          </a:p>
        </p:txBody>
      </p:sp>
    </p:spTree>
    <p:extLst>
      <p:ext uri="{BB962C8B-B14F-4D97-AF65-F5344CB8AC3E}">
        <p14:creationId xmlns:p14="http://schemas.microsoft.com/office/powerpoint/2010/main" val="240823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0E767-5F33-43EE-93A0-AA0403035A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F6055A-0701-4DBD-8B69-E4BCA613FB3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CFD7F0-F240-49CE-9507-E1CD55FAC8E5}"/>
              </a:ext>
            </a:extLst>
          </p:cNvPr>
          <p:cNvSpPr>
            <a:spLocks noGrp="1"/>
          </p:cNvSpPr>
          <p:nvPr>
            <p:ph type="dt" sz="half" idx="10"/>
          </p:nvPr>
        </p:nvSpPr>
        <p:spPr/>
        <p:txBody>
          <a:bodyPr/>
          <a:lstStyle/>
          <a:p>
            <a:fld id="{E5D23908-2066-465B-BEF6-7A4BEF8EC584}" type="datetimeFigureOut">
              <a:rPr lang="en-GB" smtClean="0"/>
              <a:t>08/09/2023</a:t>
            </a:fld>
            <a:endParaRPr lang="en-GB"/>
          </a:p>
        </p:txBody>
      </p:sp>
      <p:sp>
        <p:nvSpPr>
          <p:cNvPr id="5" name="Footer Placeholder 4">
            <a:extLst>
              <a:ext uri="{FF2B5EF4-FFF2-40B4-BE49-F238E27FC236}">
                <a16:creationId xmlns:a16="http://schemas.microsoft.com/office/drawing/2014/main" id="{6DE734AA-735D-4B4E-8B77-F99EADCA96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B05B46-F0FC-4B0C-AA9F-8B11FD749E18}"/>
              </a:ext>
            </a:extLst>
          </p:cNvPr>
          <p:cNvSpPr>
            <a:spLocks noGrp="1"/>
          </p:cNvSpPr>
          <p:nvPr>
            <p:ph type="sldNum" sz="quarter" idx="12"/>
          </p:nvPr>
        </p:nvSpPr>
        <p:spPr/>
        <p:txBody>
          <a:bodyPr/>
          <a:lstStyle/>
          <a:p>
            <a:fld id="{C034D738-66D8-4DE4-93BF-9F1586B7BFA1}" type="slidenum">
              <a:rPr lang="en-GB" smtClean="0"/>
              <a:t>‹#›</a:t>
            </a:fld>
            <a:endParaRPr lang="en-GB"/>
          </a:p>
        </p:txBody>
      </p:sp>
    </p:spTree>
    <p:extLst>
      <p:ext uri="{BB962C8B-B14F-4D97-AF65-F5344CB8AC3E}">
        <p14:creationId xmlns:p14="http://schemas.microsoft.com/office/powerpoint/2010/main" val="1831184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606C9-90A9-4498-B5B0-08F9751760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EC469BA-8F6C-4180-B60B-876C290F7D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EA049C9-53E5-470E-A471-F60E93BEE7C0}"/>
              </a:ext>
            </a:extLst>
          </p:cNvPr>
          <p:cNvSpPr>
            <a:spLocks noGrp="1"/>
          </p:cNvSpPr>
          <p:nvPr>
            <p:ph type="dt" sz="half" idx="10"/>
          </p:nvPr>
        </p:nvSpPr>
        <p:spPr/>
        <p:txBody>
          <a:bodyPr/>
          <a:lstStyle/>
          <a:p>
            <a:fld id="{E5D23908-2066-465B-BEF6-7A4BEF8EC584}" type="datetimeFigureOut">
              <a:rPr lang="en-GB" smtClean="0"/>
              <a:t>08/09/2023</a:t>
            </a:fld>
            <a:endParaRPr lang="en-GB"/>
          </a:p>
        </p:txBody>
      </p:sp>
      <p:sp>
        <p:nvSpPr>
          <p:cNvPr id="5" name="Footer Placeholder 4">
            <a:extLst>
              <a:ext uri="{FF2B5EF4-FFF2-40B4-BE49-F238E27FC236}">
                <a16:creationId xmlns:a16="http://schemas.microsoft.com/office/drawing/2014/main" id="{14C4935E-BA5D-41CB-B507-4234A830D1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659DFC-376F-46AC-B348-F31BE66F53A4}"/>
              </a:ext>
            </a:extLst>
          </p:cNvPr>
          <p:cNvSpPr>
            <a:spLocks noGrp="1"/>
          </p:cNvSpPr>
          <p:nvPr>
            <p:ph type="sldNum" sz="quarter" idx="12"/>
          </p:nvPr>
        </p:nvSpPr>
        <p:spPr/>
        <p:txBody>
          <a:bodyPr/>
          <a:lstStyle/>
          <a:p>
            <a:fld id="{C034D738-66D8-4DE4-93BF-9F1586B7BFA1}" type="slidenum">
              <a:rPr lang="en-GB" smtClean="0"/>
              <a:t>‹#›</a:t>
            </a:fld>
            <a:endParaRPr lang="en-GB"/>
          </a:p>
        </p:txBody>
      </p:sp>
    </p:spTree>
    <p:extLst>
      <p:ext uri="{BB962C8B-B14F-4D97-AF65-F5344CB8AC3E}">
        <p14:creationId xmlns:p14="http://schemas.microsoft.com/office/powerpoint/2010/main" val="316956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F6FF7-4BB7-41D4-BB58-03F4831CE9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D4D904-2142-4CEC-B502-69212043A06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AB4331A-86FA-467B-BEDA-6A1C4BA8300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63D85D5-9CE1-43E4-A837-BE0B1893FBCB}"/>
              </a:ext>
            </a:extLst>
          </p:cNvPr>
          <p:cNvSpPr>
            <a:spLocks noGrp="1"/>
          </p:cNvSpPr>
          <p:nvPr>
            <p:ph type="dt" sz="half" idx="10"/>
          </p:nvPr>
        </p:nvSpPr>
        <p:spPr/>
        <p:txBody>
          <a:bodyPr/>
          <a:lstStyle/>
          <a:p>
            <a:fld id="{E5D23908-2066-465B-BEF6-7A4BEF8EC584}" type="datetimeFigureOut">
              <a:rPr lang="en-GB" smtClean="0"/>
              <a:t>08/09/2023</a:t>
            </a:fld>
            <a:endParaRPr lang="en-GB"/>
          </a:p>
        </p:txBody>
      </p:sp>
      <p:sp>
        <p:nvSpPr>
          <p:cNvPr id="6" name="Footer Placeholder 5">
            <a:extLst>
              <a:ext uri="{FF2B5EF4-FFF2-40B4-BE49-F238E27FC236}">
                <a16:creationId xmlns:a16="http://schemas.microsoft.com/office/drawing/2014/main" id="{E15534C3-2A47-4052-A659-E9E109B0D3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E228A8-059F-485F-A643-3321C5608BA5}"/>
              </a:ext>
            </a:extLst>
          </p:cNvPr>
          <p:cNvSpPr>
            <a:spLocks noGrp="1"/>
          </p:cNvSpPr>
          <p:nvPr>
            <p:ph type="sldNum" sz="quarter" idx="12"/>
          </p:nvPr>
        </p:nvSpPr>
        <p:spPr/>
        <p:txBody>
          <a:bodyPr/>
          <a:lstStyle/>
          <a:p>
            <a:fld id="{C034D738-66D8-4DE4-93BF-9F1586B7BFA1}" type="slidenum">
              <a:rPr lang="en-GB" smtClean="0"/>
              <a:t>‹#›</a:t>
            </a:fld>
            <a:endParaRPr lang="en-GB"/>
          </a:p>
        </p:txBody>
      </p:sp>
    </p:spTree>
    <p:extLst>
      <p:ext uri="{BB962C8B-B14F-4D97-AF65-F5344CB8AC3E}">
        <p14:creationId xmlns:p14="http://schemas.microsoft.com/office/powerpoint/2010/main" val="2008434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BD907-FEDC-450A-9392-137B8D9A78F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B1D30A-A48C-4F55-B9EE-D9A2A7617A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9FAB569-5555-4F54-A0C7-9BB2B5FE8F2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C433694-902A-45AD-B038-0EDD0D8531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4FC15A5-9CE5-4745-AE9D-4F99EA7CC77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F4F2BA-9386-4D8E-9FC0-EB43BED3FFE6}"/>
              </a:ext>
            </a:extLst>
          </p:cNvPr>
          <p:cNvSpPr>
            <a:spLocks noGrp="1"/>
          </p:cNvSpPr>
          <p:nvPr>
            <p:ph type="dt" sz="half" idx="10"/>
          </p:nvPr>
        </p:nvSpPr>
        <p:spPr/>
        <p:txBody>
          <a:bodyPr/>
          <a:lstStyle/>
          <a:p>
            <a:fld id="{E5D23908-2066-465B-BEF6-7A4BEF8EC584}" type="datetimeFigureOut">
              <a:rPr lang="en-GB" smtClean="0"/>
              <a:t>08/09/2023</a:t>
            </a:fld>
            <a:endParaRPr lang="en-GB"/>
          </a:p>
        </p:txBody>
      </p:sp>
      <p:sp>
        <p:nvSpPr>
          <p:cNvPr id="8" name="Footer Placeholder 7">
            <a:extLst>
              <a:ext uri="{FF2B5EF4-FFF2-40B4-BE49-F238E27FC236}">
                <a16:creationId xmlns:a16="http://schemas.microsoft.com/office/drawing/2014/main" id="{3B49C41E-91C2-44CD-8820-12CC5499306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3E5DCC4-5CBE-435F-8B3A-AB3B26770A7F}"/>
              </a:ext>
            </a:extLst>
          </p:cNvPr>
          <p:cNvSpPr>
            <a:spLocks noGrp="1"/>
          </p:cNvSpPr>
          <p:nvPr>
            <p:ph type="sldNum" sz="quarter" idx="12"/>
          </p:nvPr>
        </p:nvSpPr>
        <p:spPr/>
        <p:txBody>
          <a:bodyPr/>
          <a:lstStyle/>
          <a:p>
            <a:fld id="{C034D738-66D8-4DE4-93BF-9F1586B7BFA1}" type="slidenum">
              <a:rPr lang="en-GB" smtClean="0"/>
              <a:t>‹#›</a:t>
            </a:fld>
            <a:endParaRPr lang="en-GB"/>
          </a:p>
        </p:txBody>
      </p:sp>
    </p:spTree>
    <p:extLst>
      <p:ext uri="{BB962C8B-B14F-4D97-AF65-F5344CB8AC3E}">
        <p14:creationId xmlns:p14="http://schemas.microsoft.com/office/powerpoint/2010/main" val="3481421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9E2E7-9A5E-420F-ABD3-FAD2254A405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01240E3-826D-4B0D-A293-850A96624D5D}"/>
              </a:ext>
            </a:extLst>
          </p:cNvPr>
          <p:cNvSpPr>
            <a:spLocks noGrp="1"/>
          </p:cNvSpPr>
          <p:nvPr>
            <p:ph type="dt" sz="half" idx="10"/>
          </p:nvPr>
        </p:nvSpPr>
        <p:spPr/>
        <p:txBody>
          <a:bodyPr/>
          <a:lstStyle/>
          <a:p>
            <a:fld id="{E5D23908-2066-465B-BEF6-7A4BEF8EC584}" type="datetimeFigureOut">
              <a:rPr lang="en-GB" smtClean="0"/>
              <a:t>08/09/2023</a:t>
            </a:fld>
            <a:endParaRPr lang="en-GB"/>
          </a:p>
        </p:txBody>
      </p:sp>
      <p:sp>
        <p:nvSpPr>
          <p:cNvPr id="4" name="Footer Placeholder 3">
            <a:extLst>
              <a:ext uri="{FF2B5EF4-FFF2-40B4-BE49-F238E27FC236}">
                <a16:creationId xmlns:a16="http://schemas.microsoft.com/office/drawing/2014/main" id="{A7EB4EC9-4E75-4B4A-A356-8286556B1E8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1D120CB-4573-45E8-A07E-9AD93857D147}"/>
              </a:ext>
            </a:extLst>
          </p:cNvPr>
          <p:cNvSpPr>
            <a:spLocks noGrp="1"/>
          </p:cNvSpPr>
          <p:nvPr>
            <p:ph type="sldNum" sz="quarter" idx="12"/>
          </p:nvPr>
        </p:nvSpPr>
        <p:spPr/>
        <p:txBody>
          <a:bodyPr/>
          <a:lstStyle/>
          <a:p>
            <a:fld id="{C034D738-66D8-4DE4-93BF-9F1586B7BFA1}" type="slidenum">
              <a:rPr lang="en-GB" smtClean="0"/>
              <a:t>‹#›</a:t>
            </a:fld>
            <a:endParaRPr lang="en-GB"/>
          </a:p>
        </p:txBody>
      </p:sp>
    </p:spTree>
    <p:extLst>
      <p:ext uri="{BB962C8B-B14F-4D97-AF65-F5344CB8AC3E}">
        <p14:creationId xmlns:p14="http://schemas.microsoft.com/office/powerpoint/2010/main" val="3219462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2C64C4-6C21-4369-9828-A704E9421183}"/>
              </a:ext>
            </a:extLst>
          </p:cNvPr>
          <p:cNvSpPr>
            <a:spLocks noGrp="1"/>
          </p:cNvSpPr>
          <p:nvPr>
            <p:ph type="dt" sz="half" idx="10"/>
          </p:nvPr>
        </p:nvSpPr>
        <p:spPr/>
        <p:txBody>
          <a:bodyPr/>
          <a:lstStyle/>
          <a:p>
            <a:fld id="{E5D23908-2066-465B-BEF6-7A4BEF8EC584}" type="datetimeFigureOut">
              <a:rPr lang="en-GB" smtClean="0"/>
              <a:t>08/09/2023</a:t>
            </a:fld>
            <a:endParaRPr lang="en-GB"/>
          </a:p>
        </p:txBody>
      </p:sp>
      <p:sp>
        <p:nvSpPr>
          <p:cNvPr id="3" name="Footer Placeholder 2">
            <a:extLst>
              <a:ext uri="{FF2B5EF4-FFF2-40B4-BE49-F238E27FC236}">
                <a16:creationId xmlns:a16="http://schemas.microsoft.com/office/drawing/2014/main" id="{2724B9C6-F331-4668-9DFF-4A28B175323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86875AA-2658-4889-8C3C-68EFFF2CEAA5}"/>
              </a:ext>
            </a:extLst>
          </p:cNvPr>
          <p:cNvSpPr>
            <a:spLocks noGrp="1"/>
          </p:cNvSpPr>
          <p:nvPr>
            <p:ph type="sldNum" sz="quarter" idx="12"/>
          </p:nvPr>
        </p:nvSpPr>
        <p:spPr/>
        <p:txBody>
          <a:bodyPr/>
          <a:lstStyle/>
          <a:p>
            <a:fld id="{C034D738-66D8-4DE4-93BF-9F1586B7BFA1}" type="slidenum">
              <a:rPr lang="en-GB" smtClean="0"/>
              <a:t>‹#›</a:t>
            </a:fld>
            <a:endParaRPr lang="en-GB"/>
          </a:p>
        </p:txBody>
      </p:sp>
    </p:spTree>
    <p:extLst>
      <p:ext uri="{BB962C8B-B14F-4D97-AF65-F5344CB8AC3E}">
        <p14:creationId xmlns:p14="http://schemas.microsoft.com/office/powerpoint/2010/main" val="1630471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E6D05-6339-4A40-B8A2-4447CD1D90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EC1B187-6786-492A-9CD0-44A57354A5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CDAD6C7-8592-423D-B377-9DF039FF3B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5CA793-B73C-4BFA-A082-CCF41EF5A158}"/>
              </a:ext>
            </a:extLst>
          </p:cNvPr>
          <p:cNvSpPr>
            <a:spLocks noGrp="1"/>
          </p:cNvSpPr>
          <p:nvPr>
            <p:ph type="dt" sz="half" idx="10"/>
          </p:nvPr>
        </p:nvSpPr>
        <p:spPr/>
        <p:txBody>
          <a:bodyPr/>
          <a:lstStyle/>
          <a:p>
            <a:fld id="{E5D23908-2066-465B-BEF6-7A4BEF8EC584}" type="datetimeFigureOut">
              <a:rPr lang="en-GB" smtClean="0"/>
              <a:t>08/09/2023</a:t>
            </a:fld>
            <a:endParaRPr lang="en-GB"/>
          </a:p>
        </p:txBody>
      </p:sp>
      <p:sp>
        <p:nvSpPr>
          <p:cNvPr id="6" name="Footer Placeholder 5">
            <a:extLst>
              <a:ext uri="{FF2B5EF4-FFF2-40B4-BE49-F238E27FC236}">
                <a16:creationId xmlns:a16="http://schemas.microsoft.com/office/drawing/2014/main" id="{AE5AC517-CD3F-4BE4-8C33-7C4C481853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63EF32-A88B-4C49-883E-12762E6263DA}"/>
              </a:ext>
            </a:extLst>
          </p:cNvPr>
          <p:cNvSpPr>
            <a:spLocks noGrp="1"/>
          </p:cNvSpPr>
          <p:nvPr>
            <p:ph type="sldNum" sz="quarter" idx="12"/>
          </p:nvPr>
        </p:nvSpPr>
        <p:spPr/>
        <p:txBody>
          <a:bodyPr/>
          <a:lstStyle/>
          <a:p>
            <a:fld id="{C034D738-66D8-4DE4-93BF-9F1586B7BFA1}" type="slidenum">
              <a:rPr lang="en-GB" smtClean="0"/>
              <a:t>‹#›</a:t>
            </a:fld>
            <a:endParaRPr lang="en-GB"/>
          </a:p>
        </p:txBody>
      </p:sp>
    </p:spTree>
    <p:extLst>
      <p:ext uri="{BB962C8B-B14F-4D97-AF65-F5344CB8AC3E}">
        <p14:creationId xmlns:p14="http://schemas.microsoft.com/office/powerpoint/2010/main" val="1927117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63467-9B17-45F8-B57D-F37F4799DA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8FE497A-941A-442B-827A-350EC677F6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5D9528-B7FD-4E91-91E0-3F7FABC88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39B858B-CF27-48D1-B298-2118EA24048D}"/>
              </a:ext>
            </a:extLst>
          </p:cNvPr>
          <p:cNvSpPr>
            <a:spLocks noGrp="1"/>
          </p:cNvSpPr>
          <p:nvPr>
            <p:ph type="dt" sz="half" idx="10"/>
          </p:nvPr>
        </p:nvSpPr>
        <p:spPr/>
        <p:txBody>
          <a:bodyPr/>
          <a:lstStyle/>
          <a:p>
            <a:fld id="{E5D23908-2066-465B-BEF6-7A4BEF8EC584}" type="datetimeFigureOut">
              <a:rPr lang="en-GB" smtClean="0"/>
              <a:t>08/09/2023</a:t>
            </a:fld>
            <a:endParaRPr lang="en-GB"/>
          </a:p>
        </p:txBody>
      </p:sp>
      <p:sp>
        <p:nvSpPr>
          <p:cNvPr id="6" name="Footer Placeholder 5">
            <a:extLst>
              <a:ext uri="{FF2B5EF4-FFF2-40B4-BE49-F238E27FC236}">
                <a16:creationId xmlns:a16="http://schemas.microsoft.com/office/drawing/2014/main" id="{267FF5D2-F96B-4C63-91E8-07587F33B6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433E19-8211-4FE2-86EC-D19F524B73BA}"/>
              </a:ext>
            </a:extLst>
          </p:cNvPr>
          <p:cNvSpPr>
            <a:spLocks noGrp="1"/>
          </p:cNvSpPr>
          <p:nvPr>
            <p:ph type="sldNum" sz="quarter" idx="12"/>
          </p:nvPr>
        </p:nvSpPr>
        <p:spPr/>
        <p:txBody>
          <a:bodyPr/>
          <a:lstStyle/>
          <a:p>
            <a:fld id="{C034D738-66D8-4DE4-93BF-9F1586B7BFA1}" type="slidenum">
              <a:rPr lang="en-GB" smtClean="0"/>
              <a:t>‹#›</a:t>
            </a:fld>
            <a:endParaRPr lang="en-GB"/>
          </a:p>
        </p:txBody>
      </p:sp>
    </p:spTree>
    <p:extLst>
      <p:ext uri="{BB962C8B-B14F-4D97-AF65-F5344CB8AC3E}">
        <p14:creationId xmlns:p14="http://schemas.microsoft.com/office/powerpoint/2010/main" val="786091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A5D3CA-E20F-4E02-915E-EEFE516A36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AB1091-D9EB-44E1-A9CD-38F6E694BA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EAED1C-54E6-42F6-8E67-F62975C80F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D23908-2066-465B-BEF6-7A4BEF8EC584}" type="datetimeFigureOut">
              <a:rPr lang="en-GB" smtClean="0"/>
              <a:t>08/09/2023</a:t>
            </a:fld>
            <a:endParaRPr lang="en-GB"/>
          </a:p>
        </p:txBody>
      </p:sp>
      <p:sp>
        <p:nvSpPr>
          <p:cNvPr id="5" name="Footer Placeholder 4">
            <a:extLst>
              <a:ext uri="{FF2B5EF4-FFF2-40B4-BE49-F238E27FC236}">
                <a16:creationId xmlns:a16="http://schemas.microsoft.com/office/drawing/2014/main" id="{86D5695A-CF70-4CF8-9F4B-F11C35C6DB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AB9F7BA-A27C-46F5-A7D7-F011BF3E84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4D738-66D8-4DE4-93BF-9F1586B7BFA1}" type="slidenum">
              <a:rPr lang="en-GB" smtClean="0"/>
              <a:t>‹#›</a:t>
            </a:fld>
            <a:endParaRPr lang="en-GB"/>
          </a:p>
        </p:txBody>
      </p:sp>
    </p:spTree>
    <p:extLst>
      <p:ext uri="{BB962C8B-B14F-4D97-AF65-F5344CB8AC3E}">
        <p14:creationId xmlns:p14="http://schemas.microsoft.com/office/powerpoint/2010/main" val="3355651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dsl@crayke.n-yorks.sch.uk" TargetMode="External"/><Relationship Id="rId2" Type="http://schemas.openxmlformats.org/officeDocument/2006/relationships/hyperlink" Target="https://craykeschool.org/safeguard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info.nationalonlinesafety.com/myleene-uk" TargetMode="External"/><Relationship Id="rId2" Type="http://schemas.openxmlformats.org/officeDocument/2006/relationships/hyperlink" Target="https://nationalonlinesafety.com/guid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northyorks.gov.uk/free-school-meal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fundme.com/f/solar-panels-for-crayke-primary-schoo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E89E9C-AEAA-4490-8797-30E3507826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911" y="226323"/>
            <a:ext cx="9965635" cy="663167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itle 1">
            <a:extLst>
              <a:ext uri="{FF2B5EF4-FFF2-40B4-BE49-F238E27FC236}">
                <a16:creationId xmlns:a16="http://schemas.microsoft.com/office/drawing/2014/main" id="{F98F06A9-17E8-47B4-8C87-F9749BED0922}"/>
              </a:ext>
            </a:extLst>
          </p:cNvPr>
          <p:cNvSpPr>
            <a:spLocks noGrp="1"/>
          </p:cNvSpPr>
          <p:nvPr>
            <p:ph type="ctrTitle"/>
          </p:nvPr>
        </p:nvSpPr>
        <p:spPr>
          <a:xfrm>
            <a:off x="2014327" y="4611066"/>
            <a:ext cx="7924801" cy="1257093"/>
          </a:xfrm>
        </p:spPr>
        <p:txBody>
          <a:bodyPr/>
          <a:lstStyle/>
          <a:p>
            <a:r>
              <a:rPr lang="en-GB" b="1" dirty="0">
                <a:solidFill>
                  <a:schemeClr val="accent1"/>
                </a:solidFill>
              </a:rPr>
              <a:t>Crayke CE Primary School</a:t>
            </a:r>
          </a:p>
        </p:txBody>
      </p:sp>
      <p:sp>
        <p:nvSpPr>
          <p:cNvPr id="3" name="Subtitle 2">
            <a:extLst>
              <a:ext uri="{FF2B5EF4-FFF2-40B4-BE49-F238E27FC236}">
                <a16:creationId xmlns:a16="http://schemas.microsoft.com/office/drawing/2014/main" id="{CD2600CC-198E-4B77-825A-0102AADD19DA}"/>
              </a:ext>
            </a:extLst>
          </p:cNvPr>
          <p:cNvSpPr>
            <a:spLocks noGrp="1"/>
          </p:cNvSpPr>
          <p:nvPr>
            <p:ph type="subTitle" idx="1"/>
          </p:nvPr>
        </p:nvSpPr>
        <p:spPr>
          <a:xfrm>
            <a:off x="1404729" y="5621912"/>
            <a:ext cx="9144000" cy="1655762"/>
          </a:xfrm>
        </p:spPr>
        <p:txBody>
          <a:bodyPr/>
          <a:lstStyle/>
          <a:p>
            <a:r>
              <a:rPr lang="en-GB" b="1" dirty="0">
                <a:solidFill>
                  <a:schemeClr val="accent1"/>
                </a:solidFill>
              </a:rPr>
              <a:t>Autumn Term 2023 </a:t>
            </a:r>
          </a:p>
          <a:p>
            <a:r>
              <a:rPr lang="en-GB" b="1" dirty="0">
                <a:solidFill>
                  <a:schemeClr val="accent1"/>
                </a:solidFill>
              </a:rPr>
              <a:t>Crayke Chronicle - Standing Items </a:t>
            </a:r>
          </a:p>
        </p:txBody>
      </p:sp>
    </p:spTree>
    <p:extLst>
      <p:ext uri="{BB962C8B-B14F-4D97-AF65-F5344CB8AC3E}">
        <p14:creationId xmlns:p14="http://schemas.microsoft.com/office/powerpoint/2010/main" val="3172876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496CCA6-2AF8-4F60-BA08-F22CD7AF95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1382" y="1825625"/>
            <a:ext cx="8469235" cy="4351338"/>
          </a:xfrm>
        </p:spPr>
      </p:pic>
      <p:sp>
        <p:nvSpPr>
          <p:cNvPr id="6" name="Title 1">
            <a:extLst>
              <a:ext uri="{FF2B5EF4-FFF2-40B4-BE49-F238E27FC236}">
                <a16:creationId xmlns:a16="http://schemas.microsoft.com/office/drawing/2014/main" id="{AE03C0E8-26B4-4C64-B77F-505E8D8695B0}"/>
              </a:ext>
            </a:extLst>
          </p:cNvPr>
          <p:cNvSpPr>
            <a:spLocks noGrp="1"/>
          </p:cNvSpPr>
          <p:nvPr>
            <p:ph type="title"/>
          </p:nvPr>
        </p:nvSpPr>
        <p:spPr>
          <a:xfrm>
            <a:off x="838200" y="365125"/>
            <a:ext cx="10515600" cy="1325563"/>
          </a:xfrm>
        </p:spPr>
        <p:txBody>
          <a:bodyPr/>
          <a:lstStyle/>
          <a:p>
            <a:r>
              <a:rPr lang="en-GB" b="1" dirty="0">
                <a:solidFill>
                  <a:schemeClr val="accent1"/>
                </a:solidFill>
              </a:rPr>
              <a:t>Autumn Term Spelling Lists – Holly Autumn 1</a:t>
            </a:r>
          </a:p>
        </p:txBody>
      </p:sp>
    </p:spTree>
    <p:extLst>
      <p:ext uri="{BB962C8B-B14F-4D97-AF65-F5344CB8AC3E}">
        <p14:creationId xmlns:p14="http://schemas.microsoft.com/office/powerpoint/2010/main" val="3383469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23DFDF-176F-4635-96D7-9047253D9D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0668" y="1825625"/>
            <a:ext cx="7830664" cy="4351338"/>
          </a:xfrm>
        </p:spPr>
      </p:pic>
      <p:sp>
        <p:nvSpPr>
          <p:cNvPr id="6" name="Title 1">
            <a:extLst>
              <a:ext uri="{FF2B5EF4-FFF2-40B4-BE49-F238E27FC236}">
                <a16:creationId xmlns:a16="http://schemas.microsoft.com/office/drawing/2014/main" id="{6F3AF8A1-B322-4124-A50A-D67F7CE9B55F}"/>
              </a:ext>
            </a:extLst>
          </p:cNvPr>
          <p:cNvSpPr>
            <a:spLocks noGrp="1"/>
          </p:cNvSpPr>
          <p:nvPr>
            <p:ph type="title"/>
          </p:nvPr>
        </p:nvSpPr>
        <p:spPr>
          <a:xfrm>
            <a:off x="838200" y="365125"/>
            <a:ext cx="10515600" cy="1325563"/>
          </a:xfrm>
        </p:spPr>
        <p:txBody>
          <a:bodyPr/>
          <a:lstStyle/>
          <a:p>
            <a:r>
              <a:rPr lang="en-GB" b="1" dirty="0">
                <a:solidFill>
                  <a:schemeClr val="accent1"/>
                </a:solidFill>
              </a:rPr>
              <a:t>Autumn Term Spelling Lists – Holly Autumn 2</a:t>
            </a:r>
          </a:p>
        </p:txBody>
      </p:sp>
    </p:spTree>
    <p:extLst>
      <p:ext uri="{BB962C8B-B14F-4D97-AF65-F5344CB8AC3E}">
        <p14:creationId xmlns:p14="http://schemas.microsoft.com/office/powerpoint/2010/main" val="1212073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C7D3B19-39A3-4FA5-9587-26D48C0B6E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5532" y="1825625"/>
            <a:ext cx="8460935" cy="4351338"/>
          </a:xfrm>
        </p:spPr>
      </p:pic>
      <p:sp>
        <p:nvSpPr>
          <p:cNvPr id="6" name="Title 1">
            <a:extLst>
              <a:ext uri="{FF2B5EF4-FFF2-40B4-BE49-F238E27FC236}">
                <a16:creationId xmlns:a16="http://schemas.microsoft.com/office/drawing/2014/main" id="{12A8BAC0-2A37-400B-846E-29B7B746AB2D}"/>
              </a:ext>
            </a:extLst>
          </p:cNvPr>
          <p:cNvSpPr>
            <a:spLocks noGrp="1"/>
          </p:cNvSpPr>
          <p:nvPr>
            <p:ph type="title"/>
          </p:nvPr>
        </p:nvSpPr>
        <p:spPr>
          <a:xfrm>
            <a:off x="838200" y="365125"/>
            <a:ext cx="10515600" cy="1325563"/>
          </a:xfrm>
        </p:spPr>
        <p:txBody>
          <a:bodyPr/>
          <a:lstStyle/>
          <a:p>
            <a:r>
              <a:rPr lang="en-GB" b="1" dirty="0">
                <a:solidFill>
                  <a:schemeClr val="accent1"/>
                </a:solidFill>
              </a:rPr>
              <a:t>Autumn Term Spelling Lists – Oak Autumn 1</a:t>
            </a:r>
          </a:p>
        </p:txBody>
      </p:sp>
    </p:spTree>
    <p:extLst>
      <p:ext uri="{BB962C8B-B14F-4D97-AF65-F5344CB8AC3E}">
        <p14:creationId xmlns:p14="http://schemas.microsoft.com/office/powerpoint/2010/main" val="2764318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19E017E-9504-4147-AC40-8965855D59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654" y="1825625"/>
            <a:ext cx="8600691" cy="4351338"/>
          </a:xfrm>
        </p:spPr>
      </p:pic>
      <p:sp>
        <p:nvSpPr>
          <p:cNvPr id="6" name="Title 1">
            <a:extLst>
              <a:ext uri="{FF2B5EF4-FFF2-40B4-BE49-F238E27FC236}">
                <a16:creationId xmlns:a16="http://schemas.microsoft.com/office/drawing/2014/main" id="{FB699BCD-587E-4F33-B4E6-3B0D8B0E5EA5}"/>
              </a:ext>
            </a:extLst>
          </p:cNvPr>
          <p:cNvSpPr>
            <a:spLocks noGrp="1"/>
          </p:cNvSpPr>
          <p:nvPr>
            <p:ph type="title"/>
          </p:nvPr>
        </p:nvSpPr>
        <p:spPr>
          <a:xfrm>
            <a:off x="838200" y="365125"/>
            <a:ext cx="10515600" cy="1325563"/>
          </a:xfrm>
        </p:spPr>
        <p:txBody>
          <a:bodyPr/>
          <a:lstStyle/>
          <a:p>
            <a:r>
              <a:rPr lang="en-GB" b="1" dirty="0">
                <a:solidFill>
                  <a:schemeClr val="accent1"/>
                </a:solidFill>
              </a:rPr>
              <a:t>Autumn Term Spelling Lists – Oak Autumn 2</a:t>
            </a:r>
          </a:p>
        </p:txBody>
      </p:sp>
    </p:spTree>
    <p:extLst>
      <p:ext uri="{BB962C8B-B14F-4D97-AF65-F5344CB8AC3E}">
        <p14:creationId xmlns:p14="http://schemas.microsoft.com/office/powerpoint/2010/main" val="510594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2D35D-9DA2-4006-9D5D-5B6B72C82E88}"/>
              </a:ext>
            </a:extLst>
          </p:cNvPr>
          <p:cNvSpPr>
            <a:spLocks noGrp="1"/>
          </p:cNvSpPr>
          <p:nvPr>
            <p:ph type="title"/>
          </p:nvPr>
        </p:nvSpPr>
        <p:spPr/>
        <p:txBody>
          <a:bodyPr/>
          <a:lstStyle/>
          <a:p>
            <a:r>
              <a:rPr lang="en-GB" b="1" dirty="0">
                <a:solidFill>
                  <a:schemeClr val="accent1"/>
                </a:solidFill>
                <a:latin typeface="Segoe  "/>
              </a:rPr>
              <a:t>1 minute maths </a:t>
            </a:r>
          </a:p>
        </p:txBody>
      </p:sp>
      <p:pic>
        <p:nvPicPr>
          <p:cNvPr id="4" name="Picture 3">
            <a:extLst>
              <a:ext uri="{FF2B5EF4-FFF2-40B4-BE49-F238E27FC236}">
                <a16:creationId xmlns:a16="http://schemas.microsoft.com/office/drawing/2014/main" id="{484C119F-3537-452C-8588-8E44EF807E9B}"/>
              </a:ext>
            </a:extLst>
          </p:cNvPr>
          <p:cNvPicPr>
            <a:picLocks noChangeAspect="1"/>
          </p:cNvPicPr>
          <p:nvPr/>
        </p:nvPicPr>
        <p:blipFill>
          <a:blip r:embed="rId2"/>
          <a:stretch>
            <a:fillRect/>
          </a:stretch>
        </p:blipFill>
        <p:spPr>
          <a:xfrm>
            <a:off x="170623" y="2037474"/>
            <a:ext cx="11850754" cy="4296375"/>
          </a:xfrm>
          <a:prstGeom prst="rect">
            <a:avLst/>
          </a:prstGeom>
        </p:spPr>
      </p:pic>
      <p:pic>
        <p:nvPicPr>
          <p:cNvPr id="5" name="Picture 4">
            <a:extLst>
              <a:ext uri="{FF2B5EF4-FFF2-40B4-BE49-F238E27FC236}">
                <a16:creationId xmlns:a16="http://schemas.microsoft.com/office/drawing/2014/main" id="{3F8950D7-8E18-4410-9ADB-6074F2311D29}"/>
              </a:ext>
            </a:extLst>
          </p:cNvPr>
          <p:cNvPicPr>
            <a:picLocks noChangeAspect="1"/>
          </p:cNvPicPr>
          <p:nvPr/>
        </p:nvPicPr>
        <p:blipFill>
          <a:blip r:embed="rId3"/>
          <a:stretch>
            <a:fillRect/>
          </a:stretch>
        </p:blipFill>
        <p:spPr>
          <a:xfrm>
            <a:off x="5751443" y="59357"/>
            <a:ext cx="3237596" cy="2526594"/>
          </a:xfrm>
          <a:prstGeom prst="rect">
            <a:avLst/>
          </a:prstGeom>
        </p:spPr>
      </p:pic>
    </p:spTree>
    <p:extLst>
      <p:ext uri="{BB962C8B-B14F-4D97-AF65-F5344CB8AC3E}">
        <p14:creationId xmlns:p14="http://schemas.microsoft.com/office/powerpoint/2010/main" val="1861361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2A33E-ED36-4556-B63F-21E29988BAFF}"/>
              </a:ext>
            </a:extLst>
          </p:cNvPr>
          <p:cNvSpPr>
            <a:spLocks noGrp="1"/>
          </p:cNvSpPr>
          <p:nvPr>
            <p:ph type="title"/>
          </p:nvPr>
        </p:nvSpPr>
        <p:spPr/>
        <p:txBody>
          <a:bodyPr/>
          <a:lstStyle/>
          <a:p>
            <a:r>
              <a:rPr lang="en-GB" b="1" dirty="0">
                <a:solidFill>
                  <a:schemeClr val="accent1"/>
                </a:solidFill>
              </a:rPr>
              <a:t>Our Safeguarding Team</a:t>
            </a:r>
          </a:p>
        </p:txBody>
      </p:sp>
      <p:sp>
        <p:nvSpPr>
          <p:cNvPr id="3" name="Content Placeholder 2">
            <a:extLst>
              <a:ext uri="{FF2B5EF4-FFF2-40B4-BE49-F238E27FC236}">
                <a16:creationId xmlns:a16="http://schemas.microsoft.com/office/drawing/2014/main" id="{05B7F9B4-37D0-4E18-880B-F5DC9DCC1EF7}"/>
              </a:ext>
            </a:extLst>
          </p:cNvPr>
          <p:cNvSpPr>
            <a:spLocks noGrp="1"/>
          </p:cNvSpPr>
          <p:nvPr>
            <p:ph idx="1"/>
          </p:nvPr>
        </p:nvSpPr>
        <p:spPr>
          <a:xfrm>
            <a:off x="838200" y="1464906"/>
            <a:ext cx="10515600" cy="4712057"/>
          </a:xfrm>
        </p:spPr>
        <p:txBody>
          <a:bodyPr>
            <a:normAutofit fontScale="85000" lnSpcReduction="20000"/>
          </a:bodyPr>
          <a:lstStyle/>
          <a:p>
            <a:pPr marL="0" indent="0">
              <a:buNone/>
            </a:pPr>
            <a:r>
              <a:rPr lang="en-GB" dirty="0"/>
              <a:t>At Crayke, we have three members of staff and a governor who make up our Safeguarding Leadership Team.  Mrs Jackson is the Designated Safeguarding Lead, which means that she is the lead person responsible for child protection and safeguarding issues.  Mrs Rayner and Mrs Helfferich (pending Mrs Chandler’s completion of phased return) are our Deputy Designated Safeguarding Leads (Deputy DSLs); a deputy DSL supports the DSL in their role of safeguarding and child protection.  Mr Hugh Porter is our Safeguarding Link Governor.  The role of the Safeguarding Governor is to support the DSL as well as to regularly review, ask questions and make suggestions about our safeguarding policies and procedures and to report back to the governing body.  All staff at Crayke know that safeguarding is EVERYONE’S responsibility.  Find out more on our dedicated website Safeguarding page: </a:t>
            </a:r>
            <a:r>
              <a:rPr lang="en-GB" u="sng" dirty="0">
                <a:hlinkClick r:id="rId2"/>
              </a:rPr>
              <a:t>https://craykeschool.org/safeguarding/</a:t>
            </a:r>
            <a:r>
              <a:rPr lang="en-GB" dirty="0"/>
              <a:t>    </a:t>
            </a:r>
          </a:p>
          <a:p>
            <a:pPr marL="0" indent="0">
              <a:buNone/>
            </a:pPr>
            <a:r>
              <a:rPr lang="en-GB" dirty="0"/>
              <a:t>You can also report any safeguarding concerns to our DSL email: </a:t>
            </a:r>
            <a:r>
              <a:rPr lang="en-GB" u="sng" dirty="0">
                <a:hlinkClick r:id="rId3"/>
              </a:rPr>
              <a:t>dsl@crayke.n-yorks.sch.uk</a:t>
            </a:r>
            <a:r>
              <a:rPr lang="en-GB" dirty="0"/>
              <a:t>  </a:t>
            </a:r>
          </a:p>
          <a:p>
            <a:pPr marL="0" indent="0">
              <a:buNone/>
            </a:pPr>
            <a:r>
              <a:rPr lang="en-GB" dirty="0"/>
              <a:t>Please also be aware that as a school we subscribe to Operation Encompass, whereby we are notified of any incidences of domestic violence where a pupil at our school has been present.  </a:t>
            </a:r>
          </a:p>
          <a:p>
            <a:pPr marL="0" indent="0">
              <a:buNone/>
            </a:pPr>
            <a:endParaRPr lang="en-GB" dirty="0"/>
          </a:p>
        </p:txBody>
      </p:sp>
    </p:spTree>
    <p:extLst>
      <p:ext uri="{BB962C8B-B14F-4D97-AF65-F5344CB8AC3E}">
        <p14:creationId xmlns:p14="http://schemas.microsoft.com/office/powerpoint/2010/main" val="402002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E3422-C55C-4FE4-A677-261D2ECEFE8F}"/>
              </a:ext>
            </a:extLst>
          </p:cNvPr>
          <p:cNvSpPr>
            <a:spLocks noGrp="1"/>
          </p:cNvSpPr>
          <p:nvPr>
            <p:ph type="title"/>
          </p:nvPr>
        </p:nvSpPr>
        <p:spPr/>
        <p:txBody>
          <a:bodyPr/>
          <a:lstStyle/>
          <a:p>
            <a:r>
              <a:rPr lang="en-GB" b="1" dirty="0">
                <a:solidFill>
                  <a:schemeClr val="accent1"/>
                </a:solidFill>
              </a:rPr>
              <a:t>Attendance and Punctuality</a:t>
            </a:r>
          </a:p>
        </p:txBody>
      </p:sp>
      <p:sp>
        <p:nvSpPr>
          <p:cNvPr id="3" name="Content Placeholder 2">
            <a:extLst>
              <a:ext uri="{FF2B5EF4-FFF2-40B4-BE49-F238E27FC236}">
                <a16:creationId xmlns:a16="http://schemas.microsoft.com/office/drawing/2014/main" id="{01FFC4CB-7FF6-47C2-996E-727E542B68F9}"/>
              </a:ext>
            </a:extLst>
          </p:cNvPr>
          <p:cNvSpPr>
            <a:spLocks noGrp="1"/>
          </p:cNvSpPr>
          <p:nvPr>
            <p:ph idx="1"/>
          </p:nvPr>
        </p:nvSpPr>
        <p:spPr/>
        <p:txBody>
          <a:bodyPr>
            <a:normAutofit fontScale="85000" lnSpcReduction="20000"/>
          </a:bodyPr>
          <a:lstStyle/>
          <a:p>
            <a:pPr marL="0" indent="0">
              <a:buNone/>
            </a:pPr>
            <a:r>
              <a:rPr lang="en-GB" b="1" dirty="0"/>
              <a:t>Attendance</a:t>
            </a:r>
            <a:endParaRPr lang="en-GB" dirty="0"/>
          </a:p>
          <a:p>
            <a:pPr marL="0" indent="0">
              <a:buNone/>
            </a:pPr>
            <a:r>
              <a:rPr lang="en-GB" dirty="0"/>
              <a:t>We strive for high levels of attendance at school.  Please try, wherever possible, to book holidays out of term time.  The impact of even one day’s absence on your child’s learning is huge.  Also, please try to book medical appointments out of school hours if possible as this also minimises the time missed.  If your child is very unwell and unable to attend school, please inform the office by phoning </a:t>
            </a:r>
            <a:r>
              <a:rPr lang="en-GB" b="1" dirty="0"/>
              <a:t>01347 821767 no later than 9:15am</a:t>
            </a:r>
            <a:r>
              <a:rPr lang="en-GB" dirty="0"/>
              <a:t>. Thank you for your support with this important matter.   </a:t>
            </a:r>
          </a:p>
          <a:p>
            <a:pPr marL="0" indent="0">
              <a:buNone/>
            </a:pPr>
            <a:r>
              <a:rPr lang="en-GB" b="1" dirty="0"/>
              <a:t>Punctuality</a:t>
            </a:r>
            <a:endParaRPr lang="en-GB" dirty="0"/>
          </a:p>
          <a:p>
            <a:pPr marL="0" indent="0">
              <a:buNone/>
            </a:pPr>
            <a:r>
              <a:rPr lang="en-GB" dirty="0"/>
              <a:t>It is very important that the children arrive to school on time so that:</a:t>
            </a:r>
            <a:br>
              <a:rPr lang="en-GB" dirty="0"/>
            </a:br>
            <a:r>
              <a:rPr lang="en-GB" dirty="0"/>
              <a:t>1. They take part in all of the learning opportunities for the day with complete focus and without interruption from late arrivals.</a:t>
            </a:r>
            <a:br>
              <a:rPr lang="en-GB" dirty="0"/>
            </a:br>
            <a:r>
              <a:rPr lang="en-GB" dirty="0"/>
              <a:t>2. Teachers can teach the best possible lessons without complete focus and without interruption from late arrivals.</a:t>
            </a:r>
          </a:p>
          <a:p>
            <a:pPr marL="0" indent="0">
              <a:buNone/>
            </a:pPr>
            <a:endParaRPr lang="en-GB" dirty="0"/>
          </a:p>
        </p:txBody>
      </p:sp>
    </p:spTree>
    <p:extLst>
      <p:ext uri="{BB962C8B-B14F-4D97-AF65-F5344CB8AC3E}">
        <p14:creationId xmlns:p14="http://schemas.microsoft.com/office/powerpoint/2010/main" val="834244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021A9-9BD4-4F82-ABE7-2B010CAAB3CB}"/>
              </a:ext>
            </a:extLst>
          </p:cNvPr>
          <p:cNvSpPr>
            <a:spLocks noGrp="1"/>
          </p:cNvSpPr>
          <p:nvPr>
            <p:ph type="title"/>
          </p:nvPr>
        </p:nvSpPr>
        <p:spPr/>
        <p:txBody>
          <a:bodyPr/>
          <a:lstStyle/>
          <a:p>
            <a:r>
              <a:rPr lang="en-GB" b="1" dirty="0">
                <a:solidFill>
                  <a:schemeClr val="accent1"/>
                </a:solidFill>
              </a:rPr>
              <a:t>Online Safety</a:t>
            </a:r>
          </a:p>
        </p:txBody>
      </p:sp>
      <p:sp>
        <p:nvSpPr>
          <p:cNvPr id="3" name="Content Placeholder 2">
            <a:extLst>
              <a:ext uri="{FF2B5EF4-FFF2-40B4-BE49-F238E27FC236}">
                <a16:creationId xmlns:a16="http://schemas.microsoft.com/office/drawing/2014/main" id="{78D91885-4399-45A6-806C-D37FF10E34E7}"/>
              </a:ext>
            </a:extLst>
          </p:cNvPr>
          <p:cNvSpPr>
            <a:spLocks noGrp="1"/>
          </p:cNvSpPr>
          <p:nvPr>
            <p:ph idx="1"/>
          </p:nvPr>
        </p:nvSpPr>
        <p:spPr>
          <a:xfrm>
            <a:off x="838200" y="1502229"/>
            <a:ext cx="10515600" cy="4674734"/>
          </a:xfrm>
        </p:spPr>
        <p:txBody>
          <a:bodyPr>
            <a:normAutofit fontScale="92500" lnSpcReduction="10000"/>
          </a:bodyPr>
          <a:lstStyle/>
          <a:p>
            <a:pPr marL="0" indent="0">
              <a:buNone/>
            </a:pPr>
            <a:r>
              <a:rPr lang="en-GB" dirty="0"/>
              <a:t>We recognise the importance of online safety and also understand that it is a fast paced, ever changing online world where parents can struggle to keep up with the technical knowledge and understanding demonstrated by their children.  The National Online Safety organisation produce regular guides, which we share with parents and carers weekly. These leaflets are also made available on the Online Safety section of our website.  Should you wish to access any of the other online safety parent guides available on a whole range of topics including what parents need to know about Amazon Fire Tablets, Google Chromebooks, and ways to champion equality online, please have a look at this weblink: </a:t>
            </a:r>
            <a:r>
              <a:rPr lang="en-GB" u="sng" dirty="0">
                <a:hlinkClick r:id="rId2"/>
              </a:rPr>
              <a:t>https://nationalonlinesafety.com/guides</a:t>
            </a:r>
            <a:r>
              <a:rPr lang="en-GB" dirty="0"/>
              <a:t> </a:t>
            </a:r>
          </a:p>
          <a:p>
            <a:pPr marL="0" indent="0">
              <a:buNone/>
            </a:pPr>
            <a:r>
              <a:rPr lang="en-GB" dirty="0"/>
              <a:t>Should you wish to access more information about how to support your child/ren with online safety at home, this course is available which explains in detail the risks they might be exposed to and what you can do to support them. </a:t>
            </a:r>
            <a:r>
              <a:rPr lang="en-GB" u="sng" dirty="0">
                <a:hlinkClick r:id="rId3"/>
              </a:rPr>
              <a:t>https://info.nationalonlinesafety.com/myleene-uk</a:t>
            </a:r>
            <a:r>
              <a:rPr lang="en-GB" dirty="0"/>
              <a:t> </a:t>
            </a:r>
          </a:p>
          <a:p>
            <a:pPr marL="0" indent="0">
              <a:buNone/>
            </a:pPr>
            <a:endParaRPr lang="en-GB" dirty="0"/>
          </a:p>
        </p:txBody>
      </p:sp>
    </p:spTree>
    <p:extLst>
      <p:ext uri="{BB962C8B-B14F-4D97-AF65-F5344CB8AC3E}">
        <p14:creationId xmlns:p14="http://schemas.microsoft.com/office/powerpoint/2010/main" val="2197604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8D176-D34D-4492-825F-443D9FCA4022}"/>
              </a:ext>
            </a:extLst>
          </p:cNvPr>
          <p:cNvSpPr>
            <a:spLocks noGrp="1"/>
          </p:cNvSpPr>
          <p:nvPr>
            <p:ph type="title"/>
          </p:nvPr>
        </p:nvSpPr>
        <p:spPr/>
        <p:txBody>
          <a:bodyPr/>
          <a:lstStyle/>
          <a:p>
            <a:r>
              <a:rPr lang="en-GB" b="1" dirty="0">
                <a:solidFill>
                  <a:schemeClr val="accent1"/>
                </a:solidFill>
              </a:rPr>
              <a:t>Cost of Living Crisis – Pupil Premium</a:t>
            </a:r>
          </a:p>
        </p:txBody>
      </p:sp>
      <p:sp>
        <p:nvSpPr>
          <p:cNvPr id="3" name="Content Placeholder 2">
            <a:extLst>
              <a:ext uri="{FF2B5EF4-FFF2-40B4-BE49-F238E27FC236}">
                <a16:creationId xmlns:a16="http://schemas.microsoft.com/office/drawing/2014/main" id="{857F95DF-C418-41A4-9704-F651051AB12C}"/>
              </a:ext>
            </a:extLst>
          </p:cNvPr>
          <p:cNvSpPr>
            <a:spLocks noGrp="1"/>
          </p:cNvSpPr>
          <p:nvPr>
            <p:ph idx="1"/>
          </p:nvPr>
        </p:nvSpPr>
        <p:spPr/>
        <p:txBody>
          <a:bodyPr>
            <a:normAutofit fontScale="92500"/>
          </a:bodyPr>
          <a:lstStyle/>
          <a:p>
            <a:r>
              <a:rPr lang="en-GB" dirty="0"/>
              <a:t>We are very aware that costs continue to rise and look set to do so for some time.  If you are encountering financial difficulties, we may be able to signpost support.  Please get in touch. </a:t>
            </a:r>
          </a:p>
          <a:p>
            <a:r>
              <a:rPr lang="en-GB" dirty="0"/>
              <a:t>If your circumstances have changed and you think your child may be eligible for free school meals, it has never been easier to apply.  There is no stigma attached to this, it is not highlighted to the children in any way, and the school gets valuable funding too.  If you would like a confidential conversation about whether you may be eligible for free school meals, please do not hesitate to speak to me.  To apply directly please use this weblink: </a:t>
            </a:r>
            <a:r>
              <a:rPr lang="en-GB" u="sng" dirty="0">
                <a:hlinkClick r:id="rId2"/>
              </a:rPr>
              <a:t>https://www.northyorks.gov.uk/free-school-meals</a:t>
            </a:r>
            <a:endParaRPr lang="en-GB" dirty="0"/>
          </a:p>
          <a:p>
            <a:r>
              <a:rPr lang="en-GB" b="1" dirty="0"/>
              <a:t> </a:t>
            </a:r>
            <a:endParaRPr lang="en-GB" dirty="0"/>
          </a:p>
          <a:p>
            <a:pPr marL="0" indent="0">
              <a:buNone/>
            </a:pPr>
            <a:endParaRPr lang="en-GB" dirty="0"/>
          </a:p>
        </p:txBody>
      </p:sp>
    </p:spTree>
    <p:extLst>
      <p:ext uri="{BB962C8B-B14F-4D97-AF65-F5344CB8AC3E}">
        <p14:creationId xmlns:p14="http://schemas.microsoft.com/office/powerpoint/2010/main" val="590391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432D9D1-9E1D-40B7-A783-FB9AC54B0092}"/>
              </a:ext>
            </a:extLst>
          </p:cNvPr>
          <p:cNvGraphicFramePr>
            <a:graphicFrameLocks/>
          </p:cNvGraphicFramePr>
          <p:nvPr>
            <p:extLst>
              <p:ext uri="{D42A27DB-BD31-4B8C-83A1-F6EECF244321}">
                <p14:modId xmlns:p14="http://schemas.microsoft.com/office/powerpoint/2010/main" val="1600125420"/>
              </p:ext>
            </p:extLst>
          </p:nvPr>
        </p:nvGraphicFramePr>
        <p:xfrm>
          <a:off x="299262" y="192451"/>
          <a:ext cx="11357113" cy="6473098"/>
        </p:xfrm>
        <a:graphic>
          <a:graphicData uri="http://schemas.openxmlformats.org/drawingml/2006/table">
            <a:tbl>
              <a:tblPr firstRow="1" firstCol="1" bandRow="1">
                <a:tableStyleId>{5C22544A-7EE6-4342-B048-85BDC9FD1C3A}</a:tableStyleId>
              </a:tblPr>
              <a:tblGrid>
                <a:gridCol w="1403347">
                  <a:extLst>
                    <a:ext uri="{9D8B030D-6E8A-4147-A177-3AD203B41FA5}">
                      <a16:colId xmlns:a16="http://schemas.microsoft.com/office/drawing/2014/main" val="1001214173"/>
                    </a:ext>
                  </a:extLst>
                </a:gridCol>
                <a:gridCol w="3179254">
                  <a:extLst>
                    <a:ext uri="{9D8B030D-6E8A-4147-A177-3AD203B41FA5}">
                      <a16:colId xmlns:a16="http://schemas.microsoft.com/office/drawing/2014/main" val="2255155921"/>
                    </a:ext>
                  </a:extLst>
                </a:gridCol>
                <a:gridCol w="3387800">
                  <a:extLst>
                    <a:ext uri="{9D8B030D-6E8A-4147-A177-3AD203B41FA5}">
                      <a16:colId xmlns:a16="http://schemas.microsoft.com/office/drawing/2014/main" val="3894996611"/>
                    </a:ext>
                  </a:extLst>
                </a:gridCol>
                <a:gridCol w="3386712">
                  <a:extLst>
                    <a:ext uri="{9D8B030D-6E8A-4147-A177-3AD203B41FA5}">
                      <a16:colId xmlns:a16="http://schemas.microsoft.com/office/drawing/2014/main" val="1887955382"/>
                    </a:ext>
                  </a:extLst>
                </a:gridCol>
              </a:tblGrid>
              <a:tr h="631150">
                <a:tc>
                  <a:txBody>
                    <a:bodyPr/>
                    <a:lstStyle/>
                    <a:p>
                      <a:pPr algn="ctr">
                        <a:lnSpc>
                          <a:spcPct val="107000"/>
                        </a:lnSpc>
                        <a:spcAft>
                          <a:spcPts val="0"/>
                        </a:spcAft>
                      </a:pPr>
                      <a:r>
                        <a:rPr lang="en-GB" sz="1400" dirty="0">
                          <a:effectLst/>
                          <a:latin typeface="Segoe  "/>
                        </a:rPr>
                        <a:t>LUNCH MENU</a:t>
                      </a:r>
                    </a:p>
                    <a:p>
                      <a:pPr algn="ctr">
                        <a:lnSpc>
                          <a:spcPct val="107000"/>
                        </a:lnSpc>
                        <a:spcAft>
                          <a:spcPts val="0"/>
                        </a:spcAft>
                      </a:pPr>
                      <a:r>
                        <a:rPr lang="en-GB" sz="1400" dirty="0">
                          <a:effectLst/>
                          <a:latin typeface="Segoe  "/>
                        </a:rPr>
                        <a:t>AUTUMN TERM 23</a:t>
                      </a:r>
                      <a:endParaRPr lang="en-GB" sz="1400" dirty="0">
                        <a:effectLst/>
                        <a:latin typeface="Segoe  "/>
                        <a:ea typeface="Calibri" panose="020F0502020204030204" pitchFamily="34" charset="0"/>
                        <a:cs typeface="Times New Roman" panose="02020603050405020304" pitchFamily="18" charset="0"/>
                      </a:endParaRPr>
                    </a:p>
                  </a:txBody>
                  <a:tcPr marL="41866" marR="41866" marT="0" marB="0"/>
                </a:tc>
                <a:tc>
                  <a:txBody>
                    <a:bodyPr/>
                    <a:lstStyle/>
                    <a:p>
                      <a:pPr algn="ctr">
                        <a:lnSpc>
                          <a:spcPct val="107000"/>
                        </a:lnSpc>
                        <a:spcAft>
                          <a:spcPts val="0"/>
                        </a:spcAft>
                      </a:pPr>
                      <a:r>
                        <a:rPr lang="en-GB" sz="1100" dirty="0">
                          <a:effectLst/>
                        </a:rPr>
                        <a:t>Week 1</a:t>
                      </a:r>
                    </a:p>
                    <a:p>
                      <a:pPr algn="ctr">
                        <a:lnSpc>
                          <a:spcPct val="107000"/>
                        </a:lnSpc>
                        <a:spcAft>
                          <a:spcPts val="0"/>
                        </a:spcAft>
                      </a:pPr>
                      <a:r>
                        <a:rPr lang="en-GB" sz="1100" dirty="0">
                          <a:effectLst/>
                        </a:rPr>
                        <a:t>Served w/c 4</a:t>
                      </a:r>
                      <a:r>
                        <a:rPr lang="en-GB" sz="1100" baseline="30000" dirty="0">
                          <a:effectLst/>
                        </a:rPr>
                        <a:t>th</a:t>
                      </a:r>
                      <a:r>
                        <a:rPr lang="en-GB" sz="1100" dirty="0">
                          <a:effectLst/>
                        </a:rPr>
                        <a:t> Sept, 25</a:t>
                      </a:r>
                      <a:r>
                        <a:rPr lang="en-GB" sz="1100" baseline="30000" dirty="0">
                          <a:effectLst/>
                        </a:rPr>
                        <a:t>th</a:t>
                      </a:r>
                      <a:r>
                        <a:rPr lang="en-GB" sz="1100" dirty="0">
                          <a:effectLst/>
                        </a:rPr>
                        <a:t> Sept, 16</a:t>
                      </a:r>
                      <a:r>
                        <a:rPr lang="en-GB" sz="1100" baseline="30000" dirty="0">
                          <a:effectLst/>
                        </a:rPr>
                        <a:t>th</a:t>
                      </a:r>
                      <a:r>
                        <a:rPr lang="en-GB" sz="1100" dirty="0">
                          <a:effectLst/>
                        </a:rPr>
                        <a:t> Oct, 13</a:t>
                      </a:r>
                      <a:r>
                        <a:rPr lang="en-GB" sz="1100" baseline="30000" dirty="0">
                          <a:effectLst/>
                        </a:rPr>
                        <a:t>th</a:t>
                      </a:r>
                      <a:r>
                        <a:rPr lang="en-GB" sz="1100" dirty="0">
                          <a:effectLst/>
                        </a:rPr>
                        <a:t> Nov &amp; 4</a:t>
                      </a:r>
                      <a:r>
                        <a:rPr lang="en-GB" sz="1100" baseline="30000" dirty="0">
                          <a:effectLst/>
                        </a:rPr>
                        <a:t>th</a:t>
                      </a:r>
                      <a:r>
                        <a:rPr lang="en-GB" sz="1100" dirty="0">
                          <a:effectLst/>
                        </a:rPr>
                        <a:t> Dec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1866" marR="41866" marT="0" marB="0"/>
                </a:tc>
                <a:tc>
                  <a:txBody>
                    <a:bodyPr/>
                    <a:lstStyle/>
                    <a:p>
                      <a:pPr algn="ctr">
                        <a:lnSpc>
                          <a:spcPct val="107000"/>
                        </a:lnSpc>
                        <a:spcAft>
                          <a:spcPts val="0"/>
                        </a:spcAft>
                      </a:pPr>
                      <a:r>
                        <a:rPr lang="en-GB" sz="1100" dirty="0">
                          <a:effectLst/>
                        </a:rPr>
                        <a:t>Week 2</a:t>
                      </a:r>
                    </a:p>
                    <a:p>
                      <a:pPr algn="ctr">
                        <a:lnSpc>
                          <a:spcPct val="107000"/>
                        </a:lnSpc>
                        <a:spcAft>
                          <a:spcPts val="0"/>
                        </a:spcAft>
                      </a:pPr>
                      <a:r>
                        <a:rPr lang="en-GB" sz="1100" dirty="0">
                          <a:effectLst/>
                        </a:rPr>
                        <a:t>Served w/c 11</a:t>
                      </a:r>
                      <a:r>
                        <a:rPr lang="en-GB" sz="1100" baseline="30000" dirty="0">
                          <a:effectLst/>
                        </a:rPr>
                        <a:t>th</a:t>
                      </a:r>
                      <a:r>
                        <a:rPr lang="en-GB" sz="1100" dirty="0">
                          <a:effectLst/>
                        </a:rPr>
                        <a:t> Sept, 2</a:t>
                      </a:r>
                      <a:r>
                        <a:rPr lang="en-GB" sz="1100" baseline="30000" dirty="0">
                          <a:effectLst/>
                        </a:rPr>
                        <a:t>nd</a:t>
                      </a:r>
                      <a:r>
                        <a:rPr lang="en-GB" sz="1100" dirty="0">
                          <a:effectLst/>
                        </a:rPr>
                        <a:t> Oct, 23</a:t>
                      </a:r>
                      <a:r>
                        <a:rPr lang="en-GB" sz="1100" baseline="30000" dirty="0">
                          <a:effectLst/>
                        </a:rPr>
                        <a:t>rd</a:t>
                      </a:r>
                      <a:r>
                        <a:rPr lang="en-GB" sz="1100" dirty="0">
                          <a:effectLst/>
                        </a:rPr>
                        <a:t> Oct, 20</a:t>
                      </a:r>
                      <a:r>
                        <a:rPr lang="en-GB" sz="1100" baseline="30000" dirty="0">
                          <a:effectLst/>
                        </a:rPr>
                        <a:t>th</a:t>
                      </a:r>
                      <a:r>
                        <a:rPr lang="en-GB" sz="1100" dirty="0">
                          <a:effectLst/>
                        </a:rPr>
                        <a:t> Nov &amp; 11</a:t>
                      </a:r>
                      <a:r>
                        <a:rPr lang="en-GB" sz="1100" baseline="30000" dirty="0">
                          <a:effectLst/>
                        </a:rPr>
                        <a:t>th</a:t>
                      </a:r>
                      <a:r>
                        <a:rPr lang="en-GB" sz="1100" dirty="0">
                          <a:effectLst/>
                        </a:rPr>
                        <a:t> Dec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1866" marR="41866" marT="0" marB="0"/>
                </a:tc>
                <a:tc>
                  <a:txBody>
                    <a:bodyPr/>
                    <a:lstStyle/>
                    <a:p>
                      <a:pPr algn="ctr">
                        <a:lnSpc>
                          <a:spcPct val="107000"/>
                        </a:lnSpc>
                        <a:spcAft>
                          <a:spcPts val="0"/>
                        </a:spcAft>
                      </a:pPr>
                      <a:r>
                        <a:rPr lang="en-GB" sz="1100" dirty="0">
                          <a:effectLst/>
                        </a:rPr>
                        <a:t>Week 3</a:t>
                      </a:r>
                    </a:p>
                    <a:p>
                      <a:pPr algn="ctr">
                        <a:lnSpc>
                          <a:spcPct val="107000"/>
                        </a:lnSpc>
                        <a:spcAft>
                          <a:spcPts val="0"/>
                        </a:spcAft>
                      </a:pPr>
                      <a:r>
                        <a:rPr lang="en-GB" sz="1100" dirty="0">
                          <a:effectLst/>
                        </a:rPr>
                        <a:t>Served w/c 18</a:t>
                      </a:r>
                      <a:r>
                        <a:rPr lang="en-GB" sz="1100" baseline="30000" dirty="0">
                          <a:effectLst/>
                        </a:rPr>
                        <a:t>th</a:t>
                      </a:r>
                      <a:r>
                        <a:rPr lang="en-GB" sz="1100" dirty="0">
                          <a:effectLst/>
                        </a:rPr>
                        <a:t> Sept, 9</a:t>
                      </a:r>
                      <a:r>
                        <a:rPr lang="en-GB" sz="1100" baseline="30000" dirty="0">
                          <a:effectLst/>
                        </a:rPr>
                        <a:t>th</a:t>
                      </a:r>
                      <a:r>
                        <a:rPr lang="en-GB" sz="1100" dirty="0">
                          <a:effectLst/>
                        </a:rPr>
                        <a:t> Oct, 6</a:t>
                      </a:r>
                      <a:r>
                        <a:rPr lang="en-GB" sz="1100" baseline="30000" dirty="0">
                          <a:effectLst/>
                        </a:rPr>
                        <a:t>th</a:t>
                      </a:r>
                      <a:r>
                        <a:rPr lang="en-GB" sz="1100" dirty="0">
                          <a:effectLst/>
                        </a:rPr>
                        <a:t> Nov, 27</a:t>
                      </a:r>
                      <a:r>
                        <a:rPr lang="en-GB" sz="1100" baseline="30000" dirty="0">
                          <a:effectLst/>
                        </a:rPr>
                        <a:t>th</a:t>
                      </a:r>
                      <a:r>
                        <a:rPr lang="en-GB" sz="1100" dirty="0">
                          <a:effectLst/>
                        </a:rPr>
                        <a:t> Nov &amp; 18</a:t>
                      </a:r>
                      <a:r>
                        <a:rPr lang="en-GB" sz="1100" baseline="30000" dirty="0">
                          <a:effectLst/>
                        </a:rPr>
                        <a:t>th</a:t>
                      </a:r>
                      <a:r>
                        <a:rPr lang="en-GB" sz="1100" dirty="0">
                          <a:effectLst/>
                        </a:rPr>
                        <a:t> Dec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1866" marR="41866" marT="0" marB="0"/>
                </a:tc>
                <a:extLst>
                  <a:ext uri="{0D108BD9-81ED-4DB2-BD59-A6C34878D82A}">
                    <a16:rowId xmlns:a16="http://schemas.microsoft.com/office/drawing/2014/main" val="2544372357"/>
                  </a:ext>
                </a:extLst>
              </a:tr>
              <a:tr h="1109770">
                <a:tc>
                  <a:txBody>
                    <a:bodyPr/>
                    <a:lstStyle/>
                    <a:p>
                      <a:pPr algn="ctr">
                        <a:lnSpc>
                          <a:spcPct val="107000"/>
                        </a:lnSpc>
                        <a:spcAft>
                          <a:spcPts val="0"/>
                        </a:spcAft>
                      </a:pPr>
                      <a:r>
                        <a:rPr lang="en-GB" sz="1100" dirty="0">
                          <a:effectLst/>
                        </a:rPr>
                        <a:t>Monday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1866" marR="41866" marT="0" marB="0"/>
                </a:tc>
                <a:tc>
                  <a:txBody>
                    <a:bodyPr/>
                    <a:lstStyle/>
                    <a:p>
                      <a:pPr algn="ctr">
                        <a:lnSpc>
                          <a:spcPct val="107000"/>
                        </a:lnSpc>
                        <a:spcAft>
                          <a:spcPts val="0"/>
                        </a:spcAft>
                      </a:pPr>
                      <a:r>
                        <a:rPr lang="en-GB" sz="1100" dirty="0">
                          <a:effectLst/>
                        </a:rPr>
                        <a:t>Pizza</a:t>
                      </a:r>
                    </a:p>
                    <a:p>
                      <a:pPr algn="ctr">
                        <a:lnSpc>
                          <a:spcPct val="107000"/>
                        </a:lnSpc>
                        <a:spcAft>
                          <a:spcPts val="0"/>
                        </a:spcAft>
                      </a:pPr>
                      <a:r>
                        <a:rPr lang="en-GB" sz="1100" dirty="0">
                          <a:effectLst/>
                        </a:rPr>
                        <a:t>Diced Potatoes</a:t>
                      </a:r>
                    </a:p>
                    <a:p>
                      <a:pPr algn="ctr">
                        <a:lnSpc>
                          <a:spcPct val="107000"/>
                        </a:lnSpc>
                        <a:spcAft>
                          <a:spcPts val="0"/>
                        </a:spcAft>
                      </a:pPr>
                      <a:r>
                        <a:rPr lang="en-GB" sz="1100" dirty="0">
                          <a:effectLst/>
                        </a:rPr>
                        <a:t>Crunchy Veggie Sticks</a:t>
                      </a:r>
                    </a:p>
                    <a:p>
                      <a:pPr>
                        <a:lnSpc>
                          <a:spcPct val="107000"/>
                        </a:lnSpc>
                        <a:spcAft>
                          <a:spcPts val="0"/>
                        </a:spcAft>
                      </a:pPr>
                      <a:r>
                        <a:rPr lang="en-GB" sz="1100" dirty="0">
                          <a:effectLst/>
                        </a:rPr>
                        <a:t> </a:t>
                      </a:r>
                    </a:p>
                    <a:p>
                      <a:pPr algn="ctr">
                        <a:lnSpc>
                          <a:spcPct val="107000"/>
                        </a:lnSpc>
                        <a:spcAft>
                          <a:spcPts val="0"/>
                        </a:spcAft>
                      </a:pPr>
                      <a:r>
                        <a:rPr lang="en-GB" sz="1100" dirty="0">
                          <a:effectLst/>
                        </a:rPr>
                        <a:t> Lemon Drizzle Muffin</a:t>
                      </a:r>
                    </a:p>
                    <a:p>
                      <a:pPr algn="ctr">
                        <a:lnSpc>
                          <a:spcPct val="107000"/>
                        </a:lnSpc>
                        <a:spcAft>
                          <a:spcPts val="0"/>
                        </a:spcAft>
                      </a:pPr>
                      <a:r>
                        <a:rPr lang="en-GB" sz="1100" dirty="0">
                          <a:effectLst/>
                        </a:rPr>
                        <a:t>Fresh Fruit or Fruit Yoghurt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1866" marR="41866" marT="0" marB="0"/>
                </a:tc>
                <a:tc>
                  <a:txBody>
                    <a:bodyPr/>
                    <a:lstStyle/>
                    <a:p>
                      <a:pPr algn="ctr">
                        <a:lnSpc>
                          <a:spcPct val="107000"/>
                        </a:lnSpc>
                        <a:spcAft>
                          <a:spcPts val="0"/>
                        </a:spcAft>
                      </a:pPr>
                      <a:r>
                        <a:rPr lang="en-GB" sz="1100" dirty="0">
                          <a:effectLst/>
                        </a:rPr>
                        <a:t>Pasta Bolognese Bake</a:t>
                      </a:r>
                    </a:p>
                    <a:p>
                      <a:pPr algn="ctr">
                        <a:lnSpc>
                          <a:spcPct val="107000"/>
                        </a:lnSpc>
                        <a:spcAft>
                          <a:spcPts val="0"/>
                        </a:spcAft>
                      </a:pPr>
                      <a:r>
                        <a:rPr lang="en-GB" sz="1100" dirty="0">
                          <a:effectLst/>
                        </a:rPr>
                        <a:t>Broccoli &amp; Sweetcorn</a:t>
                      </a:r>
                    </a:p>
                    <a:p>
                      <a:pPr algn="ctr">
                        <a:lnSpc>
                          <a:spcPct val="107000"/>
                        </a:lnSpc>
                        <a:spcAft>
                          <a:spcPts val="0"/>
                        </a:spcAft>
                      </a:pPr>
                      <a:r>
                        <a:rPr lang="en-GB" sz="1100" dirty="0">
                          <a:effectLst/>
                        </a:rPr>
                        <a:t>Garlic Flatbread</a:t>
                      </a:r>
                    </a:p>
                    <a:p>
                      <a:pPr>
                        <a:lnSpc>
                          <a:spcPct val="107000"/>
                        </a:lnSpc>
                        <a:spcAft>
                          <a:spcPts val="0"/>
                        </a:spcAft>
                      </a:pPr>
                      <a:r>
                        <a:rPr lang="en-GB" sz="1100" dirty="0">
                          <a:effectLst/>
                        </a:rPr>
                        <a:t> </a:t>
                      </a:r>
                    </a:p>
                    <a:p>
                      <a:pPr algn="ctr">
                        <a:lnSpc>
                          <a:spcPct val="107000"/>
                        </a:lnSpc>
                        <a:spcAft>
                          <a:spcPts val="0"/>
                        </a:spcAft>
                      </a:pPr>
                      <a:r>
                        <a:rPr lang="en-GB" sz="1100" dirty="0">
                          <a:effectLst/>
                        </a:rPr>
                        <a:t> Custard Cookie with Fruit  &amp; Ice-cream</a:t>
                      </a:r>
                    </a:p>
                    <a:p>
                      <a:pPr algn="ctr">
                        <a:lnSpc>
                          <a:spcPct val="107000"/>
                        </a:lnSpc>
                        <a:spcAft>
                          <a:spcPts val="0"/>
                        </a:spcAft>
                      </a:pPr>
                      <a:r>
                        <a:rPr lang="en-GB" sz="1100" dirty="0">
                          <a:effectLst/>
                        </a:rPr>
                        <a:t>Fresh Fruit or Fruit Yoghurt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1866" marR="41866" marT="0" marB="0"/>
                </a:tc>
                <a:tc>
                  <a:txBody>
                    <a:bodyPr/>
                    <a:lstStyle/>
                    <a:p>
                      <a:pPr algn="ctr">
                        <a:lnSpc>
                          <a:spcPct val="107000"/>
                        </a:lnSpc>
                        <a:spcAft>
                          <a:spcPts val="0"/>
                        </a:spcAft>
                      </a:pPr>
                      <a:r>
                        <a:rPr lang="en-GB" sz="1100" dirty="0">
                          <a:effectLst/>
                        </a:rPr>
                        <a:t>Creamy Mac &amp; Cheese</a:t>
                      </a:r>
                    </a:p>
                    <a:p>
                      <a:pPr algn="ctr">
                        <a:lnSpc>
                          <a:spcPct val="107000"/>
                        </a:lnSpc>
                        <a:spcAft>
                          <a:spcPts val="0"/>
                        </a:spcAft>
                      </a:pPr>
                      <a:r>
                        <a:rPr lang="en-GB" sz="1100" dirty="0">
                          <a:effectLst/>
                        </a:rPr>
                        <a:t>Broccoli &amp; Carrots</a:t>
                      </a:r>
                    </a:p>
                    <a:p>
                      <a:pPr algn="ctr">
                        <a:lnSpc>
                          <a:spcPct val="107000"/>
                        </a:lnSpc>
                        <a:spcAft>
                          <a:spcPts val="0"/>
                        </a:spcAft>
                      </a:pPr>
                      <a:r>
                        <a:rPr lang="en-GB" sz="1100" dirty="0">
                          <a:effectLst/>
                        </a:rPr>
                        <a:t>Home baked Garlic Bread</a:t>
                      </a:r>
                    </a:p>
                    <a:p>
                      <a:pPr>
                        <a:lnSpc>
                          <a:spcPct val="107000"/>
                        </a:lnSpc>
                        <a:spcAft>
                          <a:spcPts val="0"/>
                        </a:spcAft>
                      </a:pPr>
                      <a:r>
                        <a:rPr lang="en-GB" sz="1100" dirty="0">
                          <a:effectLst/>
                        </a:rPr>
                        <a:t> </a:t>
                      </a:r>
                    </a:p>
                    <a:p>
                      <a:pPr algn="ctr">
                        <a:lnSpc>
                          <a:spcPct val="107000"/>
                        </a:lnSpc>
                        <a:spcAft>
                          <a:spcPts val="0"/>
                        </a:spcAft>
                      </a:pPr>
                      <a:r>
                        <a:rPr lang="en-GB" sz="1100" dirty="0">
                          <a:effectLst/>
                        </a:rPr>
                        <a:t> Berry Crumble Mousse Pot</a:t>
                      </a:r>
                    </a:p>
                    <a:p>
                      <a:pPr algn="ctr">
                        <a:lnSpc>
                          <a:spcPct val="107000"/>
                        </a:lnSpc>
                        <a:spcAft>
                          <a:spcPts val="0"/>
                        </a:spcAft>
                      </a:pPr>
                      <a:r>
                        <a:rPr lang="en-GB" sz="1100" dirty="0">
                          <a:effectLst/>
                        </a:rPr>
                        <a:t>Fresh Fruit or Fruit Yoghurt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1866" marR="41866" marT="0" marB="0"/>
                </a:tc>
                <a:extLst>
                  <a:ext uri="{0D108BD9-81ED-4DB2-BD59-A6C34878D82A}">
                    <a16:rowId xmlns:a16="http://schemas.microsoft.com/office/drawing/2014/main" val="155904752"/>
                  </a:ext>
                </a:extLst>
              </a:tr>
              <a:tr h="1109770">
                <a:tc>
                  <a:txBody>
                    <a:bodyPr/>
                    <a:lstStyle/>
                    <a:p>
                      <a:pPr algn="ctr">
                        <a:lnSpc>
                          <a:spcPct val="107000"/>
                        </a:lnSpc>
                        <a:spcAft>
                          <a:spcPts val="0"/>
                        </a:spcAft>
                      </a:pPr>
                      <a:r>
                        <a:rPr lang="en-GB" sz="1100">
                          <a:effectLst/>
                        </a:rPr>
                        <a:t>Tuesday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1866" marR="41866" marT="0" marB="0"/>
                </a:tc>
                <a:tc>
                  <a:txBody>
                    <a:bodyPr/>
                    <a:lstStyle/>
                    <a:p>
                      <a:pPr algn="ctr">
                        <a:lnSpc>
                          <a:spcPct val="107000"/>
                        </a:lnSpc>
                        <a:spcAft>
                          <a:spcPts val="0"/>
                        </a:spcAft>
                      </a:pPr>
                      <a:r>
                        <a:rPr lang="en-GB" sz="1100" dirty="0">
                          <a:effectLst/>
                        </a:rPr>
                        <a:t>Chicken &amp; Tomato Pasta</a:t>
                      </a:r>
                    </a:p>
                    <a:p>
                      <a:pPr algn="ctr">
                        <a:lnSpc>
                          <a:spcPct val="107000"/>
                        </a:lnSpc>
                        <a:spcAft>
                          <a:spcPts val="0"/>
                        </a:spcAft>
                      </a:pPr>
                      <a:r>
                        <a:rPr lang="en-GB" sz="1100" dirty="0">
                          <a:effectLst/>
                        </a:rPr>
                        <a:t>Peas &amp; Sweetcorn</a:t>
                      </a:r>
                    </a:p>
                    <a:p>
                      <a:pPr algn="ctr">
                        <a:lnSpc>
                          <a:spcPct val="107000"/>
                        </a:lnSpc>
                        <a:spcAft>
                          <a:spcPts val="0"/>
                        </a:spcAft>
                      </a:pPr>
                      <a:r>
                        <a:rPr lang="en-GB" sz="1100" dirty="0">
                          <a:effectLst/>
                        </a:rPr>
                        <a:t>Homemade Garlic Bread</a:t>
                      </a:r>
                    </a:p>
                    <a:p>
                      <a:pPr algn="ctr">
                        <a:lnSpc>
                          <a:spcPct val="107000"/>
                        </a:lnSpc>
                        <a:spcAft>
                          <a:spcPts val="0"/>
                        </a:spcAft>
                      </a:pPr>
                      <a:r>
                        <a:rPr lang="en-GB" sz="1100" dirty="0">
                          <a:effectLst/>
                        </a:rPr>
                        <a:t> </a:t>
                      </a:r>
                    </a:p>
                    <a:p>
                      <a:pPr algn="ctr">
                        <a:lnSpc>
                          <a:spcPct val="107000"/>
                        </a:lnSpc>
                        <a:spcAft>
                          <a:spcPts val="0"/>
                        </a:spcAft>
                      </a:pPr>
                      <a:r>
                        <a:rPr lang="en-GB" sz="1100" dirty="0">
                          <a:effectLst/>
                        </a:rPr>
                        <a:t>Autumnal Fruit Crumble &amp; Custard</a:t>
                      </a:r>
                    </a:p>
                    <a:p>
                      <a:pPr algn="ctr">
                        <a:lnSpc>
                          <a:spcPct val="107000"/>
                        </a:lnSpc>
                        <a:spcAft>
                          <a:spcPts val="0"/>
                        </a:spcAft>
                      </a:pPr>
                      <a:r>
                        <a:rPr lang="en-GB" sz="1100" dirty="0">
                          <a:effectLst/>
                        </a:rPr>
                        <a:t>Fresh Fruit or Fruit Yoghurt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1866" marR="41866" marT="0" marB="0"/>
                </a:tc>
                <a:tc>
                  <a:txBody>
                    <a:bodyPr/>
                    <a:lstStyle/>
                    <a:p>
                      <a:pPr algn="ctr">
                        <a:lnSpc>
                          <a:spcPct val="107000"/>
                        </a:lnSpc>
                        <a:spcAft>
                          <a:spcPts val="0"/>
                        </a:spcAft>
                      </a:pPr>
                      <a:r>
                        <a:rPr lang="en-GB" sz="1100" dirty="0">
                          <a:effectLst/>
                        </a:rPr>
                        <a:t>Chicken Burger in a Bun</a:t>
                      </a:r>
                    </a:p>
                    <a:p>
                      <a:pPr algn="ctr">
                        <a:lnSpc>
                          <a:spcPct val="107000"/>
                        </a:lnSpc>
                        <a:spcAft>
                          <a:spcPts val="0"/>
                        </a:spcAft>
                      </a:pPr>
                      <a:r>
                        <a:rPr lang="en-GB" sz="1100" dirty="0">
                          <a:effectLst/>
                        </a:rPr>
                        <a:t>Potato Wedges</a:t>
                      </a:r>
                    </a:p>
                    <a:p>
                      <a:pPr algn="ctr">
                        <a:lnSpc>
                          <a:spcPct val="107000"/>
                        </a:lnSpc>
                        <a:spcAft>
                          <a:spcPts val="0"/>
                        </a:spcAft>
                      </a:pPr>
                      <a:r>
                        <a:rPr lang="en-GB" sz="1100" dirty="0">
                          <a:effectLst/>
                        </a:rPr>
                        <a:t>Peas &amp; Coleslaw</a:t>
                      </a:r>
                    </a:p>
                    <a:p>
                      <a:pPr algn="ctr">
                        <a:lnSpc>
                          <a:spcPct val="107000"/>
                        </a:lnSpc>
                        <a:spcAft>
                          <a:spcPts val="0"/>
                        </a:spcAft>
                      </a:pPr>
                      <a:r>
                        <a:rPr lang="en-GB" sz="1100" dirty="0">
                          <a:effectLst/>
                        </a:rPr>
                        <a:t> </a:t>
                      </a:r>
                    </a:p>
                    <a:p>
                      <a:pPr algn="ctr">
                        <a:lnSpc>
                          <a:spcPct val="107000"/>
                        </a:lnSpc>
                        <a:spcAft>
                          <a:spcPts val="0"/>
                        </a:spcAft>
                      </a:pPr>
                      <a:r>
                        <a:rPr lang="en-GB" sz="1100" dirty="0">
                          <a:effectLst/>
                        </a:rPr>
                        <a:t>Chocolate Sponge &amp; Chocolate Sauce</a:t>
                      </a:r>
                    </a:p>
                    <a:p>
                      <a:pPr algn="ctr">
                        <a:lnSpc>
                          <a:spcPct val="107000"/>
                        </a:lnSpc>
                        <a:spcAft>
                          <a:spcPts val="0"/>
                        </a:spcAft>
                      </a:pPr>
                      <a:r>
                        <a:rPr lang="en-GB" sz="1100" dirty="0">
                          <a:effectLst/>
                        </a:rPr>
                        <a:t>Fresh Fruit or Fruit Yoghurt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1866" marR="41866" marT="0" marB="0"/>
                </a:tc>
                <a:tc>
                  <a:txBody>
                    <a:bodyPr/>
                    <a:lstStyle/>
                    <a:p>
                      <a:pPr algn="ctr">
                        <a:lnSpc>
                          <a:spcPct val="107000"/>
                        </a:lnSpc>
                        <a:spcAft>
                          <a:spcPts val="0"/>
                        </a:spcAft>
                      </a:pPr>
                      <a:r>
                        <a:rPr lang="en-GB" sz="1100" dirty="0">
                          <a:effectLst/>
                        </a:rPr>
                        <a:t>Nacho Beef Bake</a:t>
                      </a:r>
                    </a:p>
                    <a:p>
                      <a:pPr algn="ctr">
                        <a:lnSpc>
                          <a:spcPct val="107000"/>
                        </a:lnSpc>
                        <a:spcAft>
                          <a:spcPts val="0"/>
                        </a:spcAft>
                      </a:pPr>
                      <a:r>
                        <a:rPr lang="en-GB" sz="1100" dirty="0">
                          <a:effectLst/>
                        </a:rPr>
                        <a:t>Rice</a:t>
                      </a:r>
                    </a:p>
                    <a:p>
                      <a:pPr algn="ctr">
                        <a:lnSpc>
                          <a:spcPct val="107000"/>
                        </a:lnSpc>
                        <a:spcAft>
                          <a:spcPts val="0"/>
                        </a:spcAft>
                      </a:pPr>
                      <a:r>
                        <a:rPr lang="en-GB" sz="1100" dirty="0">
                          <a:effectLst/>
                        </a:rPr>
                        <a:t>Sweetcorn &amp; Peas</a:t>
                      </a:r>
                    </a:p>
                    <a:p>
                      <a:pPr algn="ctr">
                        <a:lnSpc>
                          <a:spcPct val="107000"/>
                        </a:lnSpc>
                        <a:spcAft>
                          <a:spcPts val="0"/>
                        </a:spcAft>
                      </a:pPr>
                      <a:r>
                        <a:rPr lang="en-GB" sz="1100" dirty="0">
                          <a:effectLst/>
                        </a:rPr>
                        <a:t>  </a:t>
                      </a:r>
                    </a:p>
                    <a:p>
                      <a:pPr algn="ctr">
                        <a:lnSpc>
                          <a:spcPct val="107000"/>
                        </a:lnSpc>
                        <a:spcAft>
                          <a:spcPts val="0"/>
                        </a:spcAft>
                      </a:pPr>
                      <a:r>
                        <a:rPr lang="en-GB" sz="1100" dirty="0">
                          <a:effectLst/>
                        </a:rPr>
                        <a:t>Chocolate Berry Brownie</a:t>
                      </a:r>
                    </a:p>
                    <a:p>
                      <a:pPr algn="ctr">
                        <a:lnSpc>
                          <a:spcPct val="107000"/>
                        </a:lnSpc>
                        <a:spcAft>
                          <a:spcPts val="0"/>
                        </a:spcAft>
                      </a:pPr>
                      <a:r>
                        <a:rPr lang="en-GB" sz="1100" dirty="0">
                          <a:effectLst/>
                        </a:rPr>
                        <a:t>Fresh Fruit or Fruit Yoghurt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1866" marR="41866" marT="0" marB="0"/>
                </a:tc>
                <a:extLst>
                  <a:ext uri="{0D108BD9-81ED-4DB2-BD59-A6C34878D82A}">
                    <a16:rowId xmlns:a16="http://schemas.microsoft.com/office/drawing/2014/main" val="2824742151"/>
                  </a:ext>
                </a:extLst>
              </a:tr>
              <a:tr h="1105311">
                <a:tc>
                  <a:txBody>
                    <a:bodyPr/>
                    <a:lstStyle/>
                    <a:p>
                      <a:pPr algn="ctr">
                        <a:lnSpc>
                          <a:spcPct val="107000"/>
                        </a:lnSpc>
                        <a:spcAft>
                          <a:spcPts val="0"/>
                        </a:spcAft>
                      </a:pPr>
                      <a:r>
                        <a:rPr lang="en-GB" sz="1100">
                          <a:effectLst/>
                        </a:rPr>
                        <a:t>Wednesday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1866" marR="41866" marT="0" marB="0"/>
                </a:tc>
                <a:tc>
                  <a:txBody>
                    <a:bodyPr/>
                    <a:lstStyle/>
                    <a:p>
                      <a:pPr algn="ctr">
                        <a:lnSpc>
                          <a:spcPct val="107000"/>
                        </a:lnSpc>
                        <a:spcAft>
                          <a:spcPts val="0"/>
                        </a:spcAft>
                      </a:pPr>
                      <a:r>
                        <a:rPr lang="en-GB" sz="1100" dirty="0">
                          <a:effectLst/>
                        </a:rPr>
                        <a:t>Sausage &amp; Yorkshire Pudding</a:t>
                      </a:r>
                    </a:p>
                    <a:p>
                      <a:pPr algn="ctr">
                        <a:lnSpc>
                          <a:spcPct val="107000"/>
                        </a:lnSpc>
                        <a:spcAft>
                          <a:spcPts val="0"/>
                        </a:spcAft>
                      </a:pPr>
                      <a:r>
                        <a:rPr lang="en-GB" sz="1100" dirty="0">
                          <a:effectLst/>
                        </a:rPr>
                        <a:t>Mashed Potato</a:t>
                      </a:r>
                    </a:p>
                    <a:p>
                      <a:pPr algn="ctr">
                        <a:lnSpc>
                          <a:spcPct val="107000"/>
                        </a:lnSpc>
                        <a:spcAft>
                          <a:spcPts val="0"/>
                        </a:spcAft>
                      </a:pPr>
                      <a:r>
                        <a:rPr lang="en-GB" sz="1100" dirty="0">
                          <a:effectLst/>
                        </a:rPr>
                        <a:t>Medley of Vegetables</a:t>
                      </a:r>
                    </a:p>
                    <a:p>
                      <a:pPr algn="ctr">
                        <a:lnSpc>
                          <a:spcPct val="107000"/>
                        </a:lnSpc>
                        <a:spcAft>
                          <a:spcPts val="0"/>
                        </a:spcAft>
                      </a:pPr>
                      <a:r>
                        <a:rPr lang="en-GB" sz="1100" dirty="0">
                          <a:effectLst/>
                        </a:rPr>
                        <a:t>Crusty Bread</a:t>
                      </a:r>
                    </a:p>
                    <a:p>
                      <a:pPr algn="ctr">
                        <a:lnSpc>
                          <a:spcPct val="107000"/>
                        </a:lnSpc>
                        <a:spcAft>
                          <a:spcPts val="0"/>
                        </a:spcAft>
                      </a:pPr>
                      <a:r>
                        <a:rPr lang="en-GB" sz="1100" dirty="0">
                          <a:effectLst/>
                        </a:rPr>
                        <a:t> </a:t>
                      </a:r>
                    </a:p>
                    <a:p>
                      <a:pPr algn="ctr">
                        <a:lnSpc>
                          <a:spcPct val="107000"/>
                        </a:lnSpc>
                        <a:spcAft>
                          <a:spcPts val="0"/>
                        </a:spcAft>
                      </a:pPr>
                      <a:r>
                        <a:rPr lang="en-GB" sz="1100" dirty="0">
                          <a:effectLst/>
                        </a:rPr>
                        <a:t>Cheese &amp; Crackers</a:t>
                      </a:r>
                    </a:p>
                    <a:p>
                      <a:pPr algn="ctr">
                        <a:lnSpc>
                          <a:spcPct val="107000"/>
                        </a:lnSpc>
                        <a:spcAft>
                          <a:spcPts val="0"/>
                        </a:spcAft>
                      </a:pPr>
                      <a:r>
                        <a:rPr lang="en-GB" sz="1100" dirty="0">
                          <a:effectLst/>
                        </a:rPr>
                        <a:t>Fresh Fruit or Fruit Yoghurt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1866" marR="41866" marT="0" marB="0"/>
                </a:tc>
                <a:tc>
                  <a:txBody>
                    <a:bodyPr/>
                    <a:lstStyle/>
                    <a:p>
                      <a:pPr algn="ctr">
                        <a:lnSpc>
                          <a:spcPct val="107000"/>
                        </a:lnSpc>
                        <a:spcAft>
                          <a:spcPts val="0"/>
                        </a:spcAft>
                      </a:pPr>
                      <a:r>
                        <a:rPr lang="en-GB" sz="1100" dirty="0">
                          <a:effectLst/>
                        </a:rPr>
                        <a:t>Roast Loin of Pork with Apple Sauce &amp; Gravy</a:t>
                      </a:r>
                    </a:p>
                    <a:p>
                      <a:pPr algn="ctr">
                        <a:lnSpc>
                          <a:spcPct val="107000"/>
                        </a:lnSpc>
                        <a:spcAft>
                          <a:spcPts val="0"/>
                        </a:spcAft>
                      </a:pPr>
                      <a:r>
                        <a:rPr lang="en-GB" sz="1100" dirty="0">
                          <a:effectLst/>
                        </a:rPr>
                        <a:t>Boiled Potatoes</a:t>
                      </a:r>
                    </a:p>
                    <a:p>
                      <a:pPr algn="ctr">
                        <a:lnSpc>
                          <a:spcPct val="107000"/>
                        </a:lnSpc>
                        <a:spcAft>
                          <a:spcPts val="0"/>
                        </a:spcAft>
                      </a:pPr>
                      <a:r>
                        <a:rPr lang="en-GB" sz="1100" dirty="0">
                          <a:effectLst/>
                        </a:rPr>
                        <a:t>Carrots &amp; Green Beans</a:t>
                      </a:r>
                    </a:p>
                    <a:p>
                      <a:pPr algn="ctr">
                        <a:lnSpc>
                          <a:spcPct val="107000"/>
                        </a:lnSpc>
                        <a:spcAft>
                          <a:spcPts val="0"/>
                        </a:spcAft>
                      </a:pPr>
                      <a:r>
                        <a:rPr lang="en-GB" sz="1100" dirty="0">
                          <a:effectLst/>
                        </a:rPr>
                        <a:t>Home baked Bread</a:t>
                      </a:r>
                    </a:p>
                    <a:p>
                      <a:pPr algn="ctr">
                        <a:lnSpc>
                          <a:spcPct val="107000"/>
                        </a:lnSpc>
                        <a:spcAft>
                          <a:spcPts val="0"/>
                        </a:spcAft>
                      </a:pPr>
                      <a:r>
                        <a:rPr lang="en-GB" sz="1100" dirty="0">
                          <a:effectLst/>
                        </a:rPr>
                        <a:t> </a:t>
                      </a:r>
                    </a:p>
                    <a:p>
                      <a:pPr algn="ctr">
                        <a:lnSpc>
                          <a:spcPct val="107000"/>
                        </a:lnSpc>
                        <a:spcAft>
                          <a:spcPts val="0"/>
                        </a:spcAft>
                      </a:pPr>
                      <a:r>
                        <a:rPr lang="en-GB" sz="1100" dirty="0">
                          <a:effectLst/>
                        </a:rPr>
                        <a:t>Jam Bun &amp; Cheese</a:t>
                      </a:r>
                    </a:p>
                    <a:p>
                      <a:pPr algn="ctr">
                        <a:lnSpc>
                          <a:spcPct val="107000"/>
                        </a:lnSpc>
                        <a:spcAft>
                          <a:spcPts val="0"/>
                        </a:spcAft>
                      </a:pPr>
                      <a:r>
                        <a:rPr lang="en-GB" sz="1100" dirty="0">
                          <a:effectLst/>
                        </a:rPr>
                        <a:t>Fresh Fruit or Fruit Yoghurt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1866" marR="41866" marT="0" marB="0"/>
                </a:tc>
                <a:tc>
                  <a:txBody>
                    <a:bodyPr/>
                    <a:lstStyle/>
                    <a:p>
                      <a:pPr algn="ctr">
                        <a:lnSpc>
                          <a:spcPct val="107000"/>
                        </a:lnSpc>
                        <a:spcAft>
                          <a:spcPts val="0"/>
                        </a:spcAft>
                      </a:pPr>
                      <a:r>
                        <a:rPr lang="en-GB" sz="1100" dirty="0">
                          <a:effectLst/>
                        </a:rPr>
                        <a:t>Roast Chicken, Stuffing &amp; Gravy</a:t>
                      </a:r>
                    </a:p>
                    <a:p>
                      <a:pPr algn="ctr">
                        <a:lnSpc>
                          <a:spcPct val="107000"/>
                        </a:lnSpc>
                        <a:spcAft>
                          <a:spcPts val="0"/>
                        </a:spcAft>
                      </a:pPr>
                      <a:r>
                        <a:rPr lang="en-GB" sz="1100" dirty="0">
                          <a:effectLst/>
                        </a:rPr>
                        <a:t>Mashed Potato</a:t>
                      </a:r>
                    </a:p>
                    <a:p>
                      <a:pPr algn="ctr">
                        <a:lnSpc>
                          <a:spcPct val="107000"/>
                        </a:lnSpc>
                        <a:spcAft>
                          <a:spcPts val="0"/>
                        </a:spcAft>
                      </a:pPr>
                      <a:r>
                        <a:rPr lang="en-GB" sz="1100" dirty="0">
                          <a:effectLst/>
                        </a:rPr>
                        <a:t>Medley of Vegetables</a:t>
                      </a:r>
                    </a:p>
                    <a:p>
                      <a:pPr algn="ctr">
                        <a:lnSpc>
                          <a:spcPct val="107000"/>
                        </a:lnSpc>
                        <a:spcAft>
                          <a:spcPts val="0"/>
                        </a:spcAft>
                      </a:pPr>
                      <a:r>
                        <a:rPr lang="en-GB" sz="1100" dirty="0">
                          <a:effectLst/>
                        </a:rPr>
                        <a:t>Crusty Bread </a:t>
                      </a:r>
                    </a:p>
                    <a:p>
                      <a:pPr algn="ctr">
                        <a:lnSpc>
                          <a:spcPct val="107000"/>
                        </a:lnSpc>
                        <a:spcAft>
                          <a:spcPts val="0"/>
                        </a:spcAft>
                      </a:pPr>
                      <a:r>
                        <a:rPr lang="en-GB" sz="1100" dirty="0">
                          <a:effectLst/>
                        </a:rPr>
                        <a:t>  </a:t>
                      </a:r>
                    </a:p>
                    <a:p>
                      <a:pPr algn="ctr">
                        <a:lnSpc>
                          <a:spcPct val="107000"/>
                        </a:lnSpc>
                        <a:spcAft>
                          <a:spcPts val="0"/>
                        </a:spcAft>
                      </a:pPr>
                      <a:r>
                        <a:rPr lang="en-GB" sz="1100" dirty="0">
                          <a:effectLst/>
                        </a:rPr>
                        <a:t>Rice Pudding &amp; Peaches</a:t>
                      </a:r>
                    </a:p>
                    <a:p>
                      <a:pPr algn="ctr">
                        <a:lnSpc>
                          <a:spcPct val="107000"/>
                        </a:lnSpc>
                        <a:spcAft>
                          <a:spcPts val="0"/>
                        </a:spcAft>
                      </a:pPr>
                      <a:r>
                        <a:rPr lang="en-GB" sz="1100" dirty="0">
                          <a:effectLst/>
                        </a:rPr>
                        <a:t>Fresh Fruit or Fruit Yoghurt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1866" marR="41866" marT="0" marB="0"/>
                </a:tc>
                <a:extLst>
                  <a:ext uri="{0D108BD9-81ED-4DB2-BD59-A6C34878D82A}">
                    <a16:rowId xmlns:a16="http://schemas.microsoft.com/office/drawing/2014/main" val="1842180215"/>
                  </a:ext>
                </a:extLst>
              </a:tr>
              <a:tr h="936949">
                <a:tc>
                  <a:txBody>
                    <a:bodyPr/>
                    <a:lstStyle/>
                    <a:p>
                      <a:pPr algn="ctr">
                        <a:lnSpc>
                          <a:spcPct val="107000"/>
                        </a:lnSpc>
                        <a:spcAft>
                          <a:spcPts val="0"/>
                        </a:spcAft>
                      </a:pPr>
                      <a:r>
                        <a:rPr lang="en-GB" sz="1100">
                          <a:effectLst/>
                        </a:rPr>
                        <a:t>Thursday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1866" marR="41866" marT="0" marB="0"/>
                </a:tc>
                <a:tc>
                  <a:txBody>
                    <a:bodyPr/>
                    <a:lstStyle/>
                    <a:p>
                      <a:pPr algn="ctr">
                        <a:lnSpc>
                          <a:spcPct val="107000"/>
                        </a:lnSpc>
                        <a:spcAft>
                          <a:spcPts val="0"/>
                        </a:spcAft>
                      </a:pPr>
                      <a:r>
                        <a:rPr lang="en-GB" sz="1100">
                          <a:effectLst/>
                        </a:rPr>
                        <a:t>Chicken Korma &amp; Rice</a:t>
                      </a:r>
                    </a:p>
                    <a:p>
                      <a:pPr algn="ctr">
                        <a:lnSpc>
                          <a:spcPct val="107000"/>
                        </a:lnSpc>
                        <a:spcAft>
                          <a:spcPts val="0"/>
                        </a:spcAft>
                      </a:pPr>
                      <a:r>
                        <a:rPr lang="en-GB" sz="1100">
                          <a:effectLst/>
                        </a:rPr>
                        <a:t>Cauliflower &amp; Green Beans</a:t>
                      </a:r>
                    </a:p>
                    <a:p>
                      <a:pPr algn="ctr">
                        <a:lnSpc>
                          <a:spcPct val="107000"/>
                        </a:lnSpc>
                        <a:spcAft>
                          <a:spcPts val="0"/>
                        </a:spcAft>
                      </a:pPr>
                      <a:r>
                        <a:rPr lang="en-GB" sz="1100">
                          <a:effectLst/>
                        </a:rPr>
                        <a:t>Naan Bread</a:t>
                      </a:r>
                    </a:p>
                    <a:p>
                      <a:pPr>
                        <a:lnSpc>
                          <a:spcPct val="107000"/>
                        </a:lnSpc>
                        <a:spcAft>
                          <a:spcPts val="0"/>
                        </a:spcAft>
                      </a:pPr>
                      <a:r>
                        <a:rPr lang="en-GB" sz="1100">
                          <a:effectLst/>
                        </a:rPr>
                        <a:t> </a:t>
                      </a:r>
                    </a:p>
                    <a:p>
                      <a:pPr algn="ctr">
                        <a:lnSpc>
                          <a:spcPct val="107000"/>
                        </a:lnSpc>
                        <a:spcAft>
                          <a:spcPts val="0"/>
                        </a:spcAft>
                      </a:pPr>
                      <a:r>
                        <a:rPr lang="en-GB" sz="1100">
                          <a:effectLst/>
                        </a:rPr>
                        <a:t>Berry Marble Sponge &amp; Custard</a:t>
                      </a:r>
                    </a:p>
                    <a:p>
                      <a:pPr algn="ctr">
                        <a:lnSpc>
                          <a:spcPct val="107000"/>
                        </a:lnSpc>
                        <a:spcAft>
                          <a:spcPts val="0"/>
                        </a:spcAft>
                      </a:pPr>
                      <a:r>
                        <a:rPr lang="en-GB" sz="1100">
                          <a:effectLst/>
                        </a:rPr>
                        <a:t>Fresh Fruit or Fruit Yoghurt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1866" marR="41866" marT="0" marB="0"/>
                </a:tc>
                <a:tc>
                  <a:txBody>
                    <a:bodyPr/>
                    <a:lstStyle/>
                    <a:p>
                      <a:pPr algn="ctr">
                        <a:lnSpc>
                          <a:spcPct val="107000"/>
                        </a:lnSpc>
                        <a:spcAft>
                          <a:spcPts val="0"/>
                        </a:spcAft>
                      </a:pPr>
                      <a:r>
                        <a:rPr lang="en-GB" sz="1100" dirty="0">
                          <a:effectLst/>
                        </a:rPr>
                        <a:t>Mexican Beef Pitta with Rice</a:t>
                      </a:r>
                    </a:p>
                    <a:p>
                      <a:pPr algn="ctr">
                        <a:lnSpc>
                          <a:spcPct val="107000"/>
                        </a:lnSpc>
                        <a:spcAft>
                          <a:spcPts val="0"/>
                        </a:spcAft>
                      </a:pPr>
                      <a:r>
                        <a:rPr lang="en-GB" sz="1100" dirty="0">
                          <a:effectLst/>
                        </a:rPr>
                        <a:t>Medley of Vegetables</a:t>
                      </a:r>
                    </a:p>
                    <a:p>
                      <a:pPr algn="ctr">
                        <a:lnSpc>
                          <a:spcPct val="107000"/>
                        </a:lnSpc>
                        <a:spcAft>
                          <a:spcPts val="0"/>
                        </a:spcAft>
                      </a:pPr>
                      <a:r>
                        <a:rPr lang="en-GB" sz="1100" dirty="0">
                          <a:effectLst/>
                        </a:rPr>
                        <a:t>Home baked Sunflower Seed Bread</a:t>
                      </a:r>
                    </a:p>
                    <a:p>
                      <a:pPr>
                        <a:lnSpc>
                          <a:spcPct val="107000"/>
                        </a:lnSpc>
                        <a:spcAft>
                          <a:spcPts val="0"/>
                        </a:spcAft>
                      </a:pPr>
                      <a:r>
                        <a:rPr lang="en-GB" sz="1100" dirty="0">
                          <a:effectLst/>
                        </a:rPr>
                        <a:t> </a:t>
                      </a:r>
                    </a:p>
                    <a:p>
                      <a:pPr algn="ctr">
                        <a:lnSpc>
                          <a:spcPct val="107000"/>
                        </a:lnSpc>
                        <a:spcAft>
                          <a:spcPts val="0"/>
                        </a:spcAft>
                      </a:pPr>
                      <a:r>
                        <a:rPr lang="en-GB" sz="1100" dirty="0">
                          <a:effectLst/>
                        </a:rPr>
                        <a:t>Toffee Apple Muffin</a:t>
                      </a:r>
                    </a:p>
                    <a:p>
                      <a:pPr algn="ctr">
                        <a:lnSpc>
                          <a:spcPct val="107000"/>
                        </a:lnSpc>
                        <a:spcAft>
                          <a:spcPts val="0"/>
                        </a:spcAft>
                      </a:pPr>
                      <a:r>
                        <a:rPr lang="en-GB" sz="1100" dirty="0">
                          <a:effectLst/>
                        </a:rPr>
                        <a:t>Fresh Fruit or Fruit Yoghurt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1866" marR="41866" marT="0" marB="0"/>
                </a:tc>
                <a:tc>
                  <a:txBody>
                    <a:bodyPr/>
                    <a:lstStyle/>
                    <a:p>
                      <a:pPr algn="ctr">
                        <a:lnSpc>
                          <a:spcPct val="107000"/>
                        </a:lnSpc>
                        <a:spcAft>
                          <a:spcPts val="0"/>
                        </a:spcAft>
                      </a:pPr>
                      <a:r>
                        <a:rPr lang="en-GB" sz="1100" dirty="0">
                          <a:effectLst/>
                        </a:rPr>
                        <a:t>All Day Breakfast</a:t>
                      </a:r>
                    </a:p>
                    <a:p>
                      <a:pPr algn="ctr">
                        <a:lnSpc>
                          <a:spcPct val="107000"/>
                        </a:lnSpc>
                        <a:spcAft>
                          <a:spcPts val="0"/>
                        </a:spcAft>
                      </a:pPr>
                      <a:r>
                        <a:rPr lang="en-GB" sz="1100" dirty="0">
                          <a:effectLst/>
                        </a:rPr>
                        <a:t>Home baked Bread</a:t>
                      </a:r>
                    </a:p>
                    <a:p>
                      <a:pPr algn="ctr">
                        <a:lnSpc>
                          <a:spcPct val="107000"/>
                        </a:lnSpc>
                        <a:spcAft>
                          <a:spcPts val="0"/>
                        </a:spcAft>
                      </a:pPr>
                      <a:r>
                        <a:rPr lang="en-GB" sz="1100" dirty="0">
                          <a:effectLst/>
                        </a:rPr>
                        <a:t> </a:t>
                      </a:r>
                    </a:p>
                    <a:p>
                      <a:pPr>
                        <a:lnSpc>
                          <a:spcPct val="107000"/>
                        </a:lnSpc>
                        <a:spcAft>
                          <a:spcPts val="0"/>
                        </a:spcAft>
                      </a:pPr>
                      <a:r>
                        <a:rPr lang="en-GB" sz="1100" dirty="0">
                          <a:effectLst/>
                        </a:rPr>
                        <a:t> </a:t>
                      </a:r>
                    </a:p>
                    <a:p>
                      <a:pPr algn="ctr">
                        <a:lnSpc>
                          <a:spcPct val="107000"/>
                        </a:lnSpc>
                        <a:spcAft>
                          <a:spcPts val="0"/>
                        </a:spcAft>
                      </a:pPr>
                      <a:r>
                        <a:rPr lang="en-GB" sz="1100" dirty="0" err="1">
                          <a:effectLst/>
                        </a:rPr>
                        <a:t>Oaty</a:t>
                      </a:r>
                      <a:r>
                        <a:rPr lang="en-GB" sz="1100" dirty="0">
                          <a:effectLst/>
                        </a:rPr>
                        <a:t> Cookie &amp; Cheese</a:t>
                      </a:r>
                    </a:p>
                    <a:p>
                      <a:pPr algn="ctr">
                        <a:lnSpc>
                          <a:spcPct val="107000"/>
                        </a:lnSpc>
                        <a:spcAft>
                          <a:spcPts val="0"/>
                        </a:spcAft>
                      </a:pPr>
                      <a:r>
                        <a:rPr lang="en-GB" sz="1100" dirty="0">
                          <a:effectLst/>
                        </a:rPr>
                        <a:t>Fresh Fruit or Fruit Yoghurt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1866" marR="41866" marT="0" marB="0"/>
                </a:tc>
                <a:extLst>
                  <a:ext uri="{0D108BD9-81ED-4DB2-BD59-A6C34878D82A}">
                    <a16:rowId xmlns:a16="http://schemas.microsoft.com/office/drawing/2014/main" val="2865710741"/>
                  </a:ext>
                </a:extLst>
              </a:tr>
              <a:tr h="1269311">
                <a:tc>
                  <a:txBody>
                    <a:bodyPr/>
                    <a:lstStyle/>
                    <a:p>
                      <a:pPr algn="ctr">
                        <a:lnSpc>
                          <a:spcPct val="107000"/>
                        </a:lnSpc>
                        <a:spcAft>
                          <a:spcPts val="0"/>
                        </a:spcAft>
                      </a:pPr>
                      <a:r>
                        <a:rPr lang="en-GB" sz="1100" dirty="0">
                          <a:effectLst/>
                        </a:rPr>
                        <a:t>Friday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1866" marR="41866" marT="0" marB="0"/>
                </a:tc>
                <a:tc>
                  <a:txBody>
                    <a:bodyPr/>
                    <a:lstStyle/>
                    <a:p>
                      <a:pPr algn="ctr">
                        <a:lnSpc>
                          <a:spcPct val="107000"/>
                        </a:lnSpc>
                        <a:spcAft>
                          <a:spcPts val="0"/>
                        </a:spcAft>
                      </a:pPr>
                      <a:r>
                        <a:rPr lang="en-GB" sz="1100">
                          <a:effectLst/>
                        </a:rPr>
                        <a:t>Fish Fingers &amp; Chips with Ketchup</a:t>
                      </a:r>
                    </a:p>
                    <a:p>
                      <a:pPr algn="ctr">
                        <a:lnSpc>
                          <a:spcPct val="107000"/>
                        </a:lnSpc>
                        <a:spcAft>
                          <a:spcPts val="0"/>
                        </a:spcAft>
                      </a:pPr>
                      <a:r>
                        <a:rPr lang="en-GB" sz="1100">
                          <a:effectLst/>
                        </a:rPr>
                        <a:t>Carrots &amp; Peas</a:t>
                      </a:r>
                    </a:p>
                    <a:p>
                      <a:pPr algn="ctr">
                        <a:lnSpc>
                          <a:spcPct val="107000"/>
                        </a:lnSpc>
                        <a:spcAft>
                          <a:spcPts val="0"/>
                        </a:spcAft>
                      </a:pPr>
                      <a:r>
                        <a:rPr lang="en-GB" sz="1100">
                          <a:effectLst/>
                        </a:rPr>
                        <a:t>Sliced Wholemeal Bread</a:t>
                      </a:r>
                    </a:p>
                    <a:p>
                      <a:pPr>
                        <a:lnSpc>
                          <a:spcPct val="107000"/>
                        </a:lnSpc>
                        <a:spcAft>
                          <a:spcPts val="0"/>
                        </a:spcAft>
                      </a:pPr>
                      <a:r>
                        <a:rPr lang="en-GB" sz="1100">
                          <a:effectLst/>
                        </a:rPr>
                        <a:t> </a:t>
                      </a:r>
                    </a:p>
                    <a:p>
                      <a:pPr algn="ctr">
                        <a:lnSpc>
                          <a:spcPct val="107000"/>
                        </a:lnSpc>
                        <a:spcAft>
                          <a:spcPts val="0"/>
                        </a:spcAft>
                      </a:pPr>
                      <a:r>
                        <a:rPr lang="en-GB" sz="1100">
                          <a:effectLst/>
                        </a:rPr>
                        <a:t>Chocolate Orange Mousse Cake</a:t>
                      </a:r>
                    </a:p>
                    <a:p>
                      <a:pPr algn="ctr">
                        <a:lnSpc>
                          <a:spcPct val="107000"/>
                        </a:lnSpc>
                        <a:spcAft>
                          <a:spcPts val="0"/>
                        </a:spcAft>
                      </a:pPr>
                      <a:r>
                        <a:rPr lang="en-GB" sz="1100">
                          <a:effectLst/>
                        </a:rPr>
                        <a:t>Fresh Fruit or Fruit Yoghurt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1866" marR="41866" marT="0" marB="0"/>
                </a:tc>
                <a:tc>
                  <a:txBody>
                    <a:bodyPr/>
                    <a:lstStyle/>
                    <a:p>
                      <a:pPr algn="ctr">
                        <a:lnSpc>
                          <a:spcPct val="107000"/>
                        </a:lnSpc>
                        <a:spcAft>
                          <a:spcPts val="0"/>
                        </a:spcAft>
                      </a:pPr>
                      <a:r>
                        <a:rPr lang="en-GB" sz="1100" dirty="0">
                          <a:effectLst/>
                        </a:rPr>
                        <a:t>Battered Fish &amp; Chips </a:t>
                      </a:r>
                    </a:p>
                    <a:p>
                      <a:pPr algn="ctr">
                        <a:lnSpc>
                          <a:spcPct val="107000"/>
                        </a:lnSpc>
                        <a:spcAft>
                          <a:spcPts val="0"/>
                        </a:spcAft>
                      </a:pPr>
                      <a:r>
                        <a:rPr lang="en-GB" sz="1100" dirty="0">
                          <a:effectLst/>
                        </a:rPr>
                        <a:t>with Ketchup</a:t>
                      </a:r>
                    </a:p>
                    <a:p>
                      <a:pPr algn="ctr">
                        <a:lnSpc>
                          <a:spcPct val="107000"/>
                        </a:lnSpc>
                        <a:spcAft>
                          <a:spcPts val="0"/>
                        </a:spcAft>
                      </a:pPr>
                      <a:r>
                        <a:rPr lang="en-GB" sz="1100" dirty="0">
                          <a:effectLst/>
                        </a:rPr>
                        <a:t>Sweetcorn &amp; Peas</a:t>
                      </a:r>
                    </a:p>
                    <a:p>
                      <a:pPr algn="ctr">
                        <a:lnSpc>
                          <a:spcPct val="107000"/>
                        </a:lnSpc>
                        <a:spcAft>
                          <a:spcPts val="0"/>
                        </a:spcAft>
                      </a:pPr>
                      <a:r>
                        <a:rPr lang="en-GB" sz="1100" dirty="0">
                          <a:effectLst/>
                        </a:rPr>
                        <a:t>Crusty Bread</a:t>
                      </a:r>
                    </a:p>
                    <a:p>
                      <a:pPr algn="ctr">
                        <a:lnSpc>
                          <a:spcPct val="107000"/>
                        </a:lnSpc>
                        <a:spcAft>
                          <a:spcPts val="0"/>
                        </a:spcAft>
                      </a:pPr>
                      <a:r>
                        <a:rPr lang="en-GB" sz="1100" dirty="0">
                          <a:effectLst/>
                        </a:rPr>
                        <a:t> </a:t>
                      </a:r>
                    </a:p>
                    <a:p>
                      <a:pPr algn="ctr">
                        <a:lnSpc>
                          <a:spcPct val="107000"/>
                        </a:lnSpc>
                        <a:spcAft>
                          <a:spcPts val="0"/>
                        </a:spcAft>
                      </a:pPr>
                      <a:r>
                        <a:rPr lang="en-GB" sz="1100" dirty="0">
                          <a:effectLst/>
                        </a:rPr>
                        <a:t>Lemon Shortcake</a:t>
                      </a:r>
                    </a:p>
                    <a:p>
                      <a:pPr algn="ctr">
                        <a:lnSpc>
                          <a:spcPct val="107000"/>
                        </a:lnSpc>
                        <a:spcAft>
                          <a:spcPts val="0"/>
                        </a:spcAft>
                      </a:pPr>
                      <a:r>
                        <a:rPr lang="en-GB" sz="1100" dirty="0">
                          <a:effectLst/>
                        </a:rPr>
                        <a:t>Fresh Fruit or Fruit Yoghurt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1866" marR="41866" marT="0" marB="0"/>
                </a:tc>
                <a:tc>
                  <a:txBody>
                    <a:bodyPr/>
                    <a:lstStyle/>
                    <a:p>
                      <a:pPr algn="ctr">
                        <a:lnSpc>
                          <a:spcPct val="107000"/>
                        </a:lnSpc>
                        <a:spcAft>
                          <a:spcPts val="0"/>
                        </a:spcAft>
                      </a:pPr>
                      <a:r>
                        <a:rPr lang="en-GB" sz="1100" dirty="0">
                          <a:effectLst/>
                        </a:rPr>
                        <a:t>Fish Star &amp; Chips</a:t>
                      </a:r>
                    </a:p>
                    <a:p>
                      <a:pPr algn="ctr">
                        <a:lnSpc>
                          <a:spcPct val="107000"/>
                        </a:lnSpc>
                        <a:spcAft>
                          <a:spcPts val="0"/>
                        </a:spcAft>
                      </a:pPr>
                      <a:r>
                        <a:rPr lang="en-GB" sz="1100" dirty="0">
                          <a:effectLst/>
                        </a:rPr>
                        <a:t>Peas &amp; Carrots</a:t>
                      </a:r>
                    </a:p>
                    <a:p>
                      <a:pPr algn="ctr">
                        <a:lnSpc>
                          <a:spcPct val="107000"/>
                        </a:lnSpc>
                        <a:spcAft>
                          <a:spcPts val="0"/>
                        </a:spcAft>
                      </a:pPr>
                      <a:r>
                        <a:rPr lang="en-GB" sz="1100" dirty="0">
                          <a:effectLst/>
                        </a:rPr>
                        <a:t>Home baked Wholemeal Bread</a:t>
                      </a:r>
                    </a:p>
                    <a:p>
                      <a:pPr>
                        <a:lnSpc>
                          <a:spcPct val="107000"/>
                        </a:lnSpc>
                        <a:spcAft>
                          <a:spcPts val="0"/>
                        </a:spcAft>
                      </a:pPr>
                      <a:r>
                        <a:rPr lang="en-GB" sz="1100" dirty="0">
                          <a:effectLst/>
                        </a:rPr>
                        <a:t> </a:t>
                      </a:r>
                    </a:p>
                    <a:p>
                      <a:pPr>
                        <a:lnSpc>
                          <a:spcPct val="107000"/>
                        </a:lnSpc>
                        <a:spcAft>
                          <a:spcPts val="0"/>
                        </a:spcAft>
                      </a:pPr>
                      <a:r>
                        <a:rPr lang="en-GB" sz="1100" dirty="0">
                          <a:effectLst/>
                        </a:rPr>
                        <a:t> </a:t>
                      </a:r>
                    </a:p>
                    <a:p>
                      <a:pPr algn="ctr">
                        <a:lnSpc>
                          <a:spcPct val="107000"/>
                        </a:lnSpc>
                        <a:spcAft>
                          <a:spcPts val="0"/>
                        </a:spcAft>
                      </a:pPr>
                      <a:r>
                        <a:rPr lang="en-GB" sz="1100" dirty="0">
                          <a:effectLst/>
                        </a:rPr>
                        <a:t>Fruity Jam Sandwich &amp; Custard</a:t>
                      </a:r>
                    </a:p>
                    <a:p>
                      <a:pPr algn="ctr">
                        <a:lnSpc>
                          <a:spcPct val="107000"/>
                        </a:lnSpc>
                        <a:spcAft>
                          <a:spcPts val="0"/>
                        </a:spcAft>
                      </a:pPr>
                      <a:r>
                        <a:rPr lang="en-GB" sz="1100" dirty="0">
                          <a:effectLst/>
                        </a:rPr>
                        <a:t>Fresh Fruit or Fruit Yoghurt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1866" marR="41866" marT="0" marB="0"/>
                </a:tc>
                <a:extLst>
                  <a:ext uri="{0D108BD9-81ED-4DB2-BD59-A6C34878D82A}">
                    <a16:rowId xmlns:a16="http://schemas.microsoft.com/office/drawing/2014/main" val="2194392496"/>
                  </a:ext>
                </a:extLst>
              </a:tr>
            </a:tbl>
          </a:graphicData>
        </a:graphic>
      </p:graphicFrame>
    </p:spTree>
    <p:extLst>
      <p:ext uri="{BB962C8B-B14F-4D97-AF65-F5344CB8AC3E}">
        <p14:creationId xmlns:p14="http://schemas.microsoft.com/office/powerpoint/2010/main" val="2424951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AE829-6A3F-4D2A-B307-99A290704228}"/>
              </a:ext>
            </a:extLst>
          </p:cNvPr>
          <p:cNvSpPr>
            <a:spLocks noGrp="1"/>
          </p:cNvSpPr>
          <p:nvPr>
            <p:ph type="title"/>
          </p:nvPr>
        </p:nvSpPr>
        <p:spPr/>
        <p:txBody>
          <a:bodyPr/>
          <a:lstStyle/>
          <a:p>
            <a:r>
              <a:rPr lang="en-GB" b="1" dirty="0">
                <a:solidFill>
                  <a:schemeClr val="accent1"/>
                </a:solidFill>
              </a:rPr>
              <a:t>Solar Panel Fundraising Project</a:t>
            </a:r>
          </a:p>
        </p:txBody>
      </p:sp>
      <p:sp>
        <p:nvSpPr>
          <p:cNvPr id="3" name="Content Placeholder 2">
            <a:extLst>
              <a:ext uri="{FF2B5EF4-FFF2-40B4-BE49-F238E27FC236}">
                <a16:creationId xmlns:a16="http://schemas.microsoft.com/office/drawing/2014/main" id="{4A300871-F6B9-4232-888B-951B8620E775}"/>
              </a:ext>
            </a:extLst>
          </p:cNvPr>
          <p:cNvSpPr>
            <a:spLocks noGrp="1"/>
          </p:cNvSpPr>
          <p:nvPr>
            <p:ph idx="1"/>
          </p:nvPr>
        </p:nvSpPr>
        <p:spPr>
          <a:xfrm>
            <a:off x="838200" y="1464906"/>
            <a:ext cx="10515600" cy="4712057"/>
          </a:xfrm>
        </p:spPr>
        <p:txBody>
          <a:bodyPr/>
          <a:lstStyle/>
          <a:p>
            <a:pPr marL="0" indent="0">
              <a:buNone/>
            </a:pPr>
            <a:r>
              <a:rPr lang="en-GB" dirty="0"/>
              <a:t>Please visit </a:t>
            </a:r>
            <a:r>
              <a:rPr lang="en-GB" u="sng" dirty="0">
                <a:hlinkClick r:id="rId2"/>
              </a:rPr>
              <a:t>https://www.gofundme.com/f/solar-panels-for-crayke-primary-school</a:t>
            </a:r>
            <a:r>
              <a:rPr lang="en-GB" dirty="0"/>
              <a:t> to find out more and/or make a donation. </a:t>
            </a:r>
          </a:p>
          <a:p>
            <a:pPr marL="0" indent="0">
              <a:buNone/>
            </a:pPr>
            <a:r>
              <a:rPr lang="en-GB" dirty="0"/>
              <a:t>Please do Gift Aid any donations as it increases its value by 20%. Please share this link far and wide! The donation page includes a fabulous video featuring some very familiar faces.</a:t>
            </a:r>
          </a:p>
          <a:p>
            <a:pPr marL="0" indent="0">
              <a:buNone/>
            </a:pPr>
            <a:endParaRPr lang="en-GB" dirty="0"/>
          </a:p>
        </p:txBody>
      </p:sp>
      <p:pic>
        <p:nvPicPr>
          <p:cNvPr id="4" name="Picture 3">
            <a:extLst>
              <a:ext uri="{FF2B5EF4-FFF2-40B4-BE49-F238E27FC236}">
                <a16:creationId xmlns:a16="http://schemas.microsoft.com/office/drawing/2014/main" id="{C82B020A-6F8F-4BB7-AFFD-ED6351B236FD}"/>
              </a:ext>
            </a:extLst>
          </p:cNvPr>
          <p:cNvPicPr/>
          <p:nvPr/>
        </p:nvPicPr>
        <p:blipFill>
          <a:blip r:embed="rId3"/>
          <a:stretch>
            <a:fillRect/>
          </a:stretch>
        </p:blipFill>
        <p:spPr>
          <a:xfrm>
            <a:off x="3676260" y="3732246"/>
            <a:ext cx="4590661" cy="2760630"/>
          </a:xfrm>
          <a:prstGeom prst="rect">
            <a:avLst/>
          </a:prstGeom>
        </p:spPr>
      </p:pic>
    </p:spTree>
    <p:extLst>
      <p:ext uri="{BB962C8B-B14F-4D97-AF65-F5344CB8AC3E}">
        <p14:creationId xmlns:p14="http://schemas.microsoft.com/office/powerpoint/2010/main" val="3092041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488AF-0D61-4F18-B0CC-3687F758C8D6}"/>
              </a:ext>
            </a:extLst>
          </p:cNvPr>
          <p:cNvSpPr>
            <a:spLocks noGrp="1"/>
          </p:cNvSpPr>
          <p:nvPr>
            <p:ph type="title"/>
          </p:nvPr>
        </p:nvSpPr>
        <p:spPr/>
        <p:txBody>
          <a:bodyPr/>
          <a:lstStyle/>
          <a:p>
            <a:r>
              <a:rPr lang="en-GB" b="1" dirty="0">
                <a:solidFill>
                  <a:schemeClr val="accent1"/>
                </a:solidFill>
              </a:rPr>
              <a:t>Autumn Term Spelling Lists – Year 2 Autumn 1</a:t>
            </a:r>
          </a:p>
        </p:txBody>
      </p:sp>
      <p:pic>
        <p:nvPicPr>
          <p:cNvPr id="5" name="Picture 4">
            <a:extLst>
              <a:ext uri="{FF2B5EF4-FFF2-40B4-BE49-F238E27FC236}">
                <a16:creationId xmlns:a16="http://schemas.microsoft.com/office/drawing/2014/main" id="{C4405A81-5FBC-4F7E-8200-D1A9930142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8787" y="1690688"/>
            <a:ext cx="8734425" cy="4572000"/>
          </a:xfrm>
          <a:prstGeom prst="rect">
            <a:avLst/>
          </a:prstGeom>
        </p:spPr>
      </p:pic>
    </p:spTree>
    <p:extLst>
      <p:ext uri="{BB962C8B-B14F-4D97-AF65-F5344CB8AC3E}">
        <p14:creationId xmlns:p14="http://schemas.microsoft.com/office/powerpoint/2010/main" val="2468059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FA683F5-449B-428F-8963-723DE483BE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1387" y="1825625"/>
            <a:ext cx="8209225" cy="4351338"/>
          </a:xfrm>
        </p:spPr>
      </p:pic>
      <p:sp>
        <p:nvSpPr>
          <p:cNvPr id="6" name="Title 1">
            <a:extLst>
              <a:ext uri="{FF2B5EF4-FFF2-40B4-BE49-F238E27FC236}">
                <a16:creationId xmlns:a16="http://schemas.microsoft.com/office/drawing/2014/main" id="{2FFC0757-3281-4945-A7D8-92F5213EE5E7}"/>
              </a:ext>
            </a:extLst>
          </p:cNvPr>
          <p:cNvSpPr>
            <a:spLocks noGrp="1"/>
          </p:cNvSpPr>
          <p:nvPr>
            <p:ph type="title"/>
          </p:nvPr>
        </p:nvSpPr>
        <p:spPr>
          <a:xfrm>
            <a:off x="838200" y="365125"/>
            <a:ext cx="10515600" cy="1325563"/>
          </a:xfrm>
        </p:spPr>
        <p:txBody>
          <a:bodyPr/>
          <a:lstStyle/>
          <a:p>
            <a:r>
              <a:rPr lang="en-GB" b="1" dirty="0">
                <a:solidFill>
                  <a:schemeClr val="accent1"/>
                </a:solidFill>
              </a:rPr>
              <a:t>Autumn Term Spelling Lists – Year 2 Autumn 2</a:t>
            </a:r>
          </a:p>
        </p:txBody>
      </p:sp>
    </p:spTree>
    <p:extLst>
      <p:ext uri="{BB962C8B-B14F-4D97-AF65-F5344CB8AC3E}">
        <p14:creationId xmlns:p14="http://schemas.microsoft.com/office/powerpoint/2010/main" val="69822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1219</Words>
  <Application>Microsoft Office PowerPoint</Application>
  <PresentationFormat>Widescreen</PresentationFormat>
  <Paragraphs>137</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Segoe  </vt:lpstr>
      <vt:lpstr>Times New Roman</vt:lpstr>
      <vt:lpstr>Office Theme</vt:lpstr>
      <vt:lpstr>Crayke CE Primary School</vt:lpstr>
      <vt:lpstr>Our Safeguarding Team</vt:lpstr>
      <vt:lpstr>Attendance and Punctuality</vt:lpstr>
      <vt:lpstr>Online Safety</vt:lpstr>
      <vt:lpstr>Cost of Living Crisis – Pupil Premium</vt:lpstr>
      <vt:lpstr>PowerPoint Presentation</vt:lpstr>
      <vt:lpstr>Solar Panel Fundraising Project</vt:lpstr>
      <vt:lpstr>Autumn Term Spelling Lists – Year 2 Autumn 1</vt:lpstr>
      <vt:lpstr>Autumn Term Spelling Lists – Year 2 Autumn 2</vt:lpstr>
      <vt:lpstr>Autumn Term Spelling Lists – Holly Autumn 1</vt:lpstr>
      <vt:lpstr>Autumn Term Spelling Lists – Holly Autumn 2</vt:lpstr>
      <vt:lpstr>Autumn Term Spelling Lists – Oak Autumn 1</vt:lpstr>
      <vt:lpstr>Autumn Term Spelling Lists – Oak Autumn 2</vt:lpstr>
      <vt:lpstr>1 minute maths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Crayke CE Primary School</dc:title>
  <dc:creator>Crayke Headteacher</dc:creator>
  <cp:lastModifiedBy>Crayke Headteacher</cp:lastModifiedBy>
  <cp:revision>5</cp:revision>
  <dcterms:created xsi:type="dcterms:W3CDTF">2023-09-07T15:11:06Z</dcterms:created>
  <dcterms:modified xsi:type="dcterms:W3CDTF">2023-09-08T05:16:23Z</dcterms:modified>
</cp:coreProperties>
</file>