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F5B0-9B2B-4F31-A5B7-C34039899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B5F0-D793-4CE7-891F-2C481B776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1C4C0-FF4F-4693-AC4D-1B67E69D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E8414-13A3-4B15-8C45-164CFEA8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E13E-A643-49F9-9835-F3D87F4A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1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22E2-05D9-4425-830C-053B8C23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B143E-5EE7-4E3C-8DD2-736EC047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75BD-2A71-411F-9AED-4872EA69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7B529-0937-42FD-A9C9-F02AED30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BD9CA-E18E-4B02-A67C-A12BA02FE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CC954-6A4F-443D-A699-F9F0AE0A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8343-FDA1-4FDB-9990-2E20F77C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0F42A-D7F4-4C57-92E2-7D61D93A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FA99-418B-4F93-8CC4-40C5D6A8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DDFF6-D3F5-4E67-B693-5B4F051C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55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EDC-35D4-4000-85D0-9F5D7A8F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9FB8-2C2C-4446-984D-1A64B0B7D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6A34-DDBE-4AD0-A027-EB49F5BD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A3FC-CDB9-4344-BD87-66AC9A2F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BF6DB-7120-4A4B-BAF5-542F9FC6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5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99FF1-0783-489A-8E15-51514118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31F1-12BD-4336-B37F-B0122595A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95CE7-E15A-4B33-B811-05A85DE8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C70B-A7EB-47CD-9C19-A06B85C4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BA232-9BAE-47B2-9C5C-C377CD81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86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47D7D-CABD-4861-824D-4166F847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655D-D7D7-4BCB-AC04-48BFB0405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DA2BA-B3B3-4954-848C-9D674BAE1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47849-1FCE-46E5-9291-AE4405EB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EAECF-4203-445F-9D96-88B1EC9E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E2893-35AB-4336-AAD2-D325590F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8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2E78C-CE5F-457A-A14F-31EC1B64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DC25A-EEBD-44F0-8B0A-6666BD8E7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B02CB-A99C-4AB4-B881-9F5BA1F4B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68F6AE-B92D-40A9-B001-7647F5647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9AA57-056F-40D2-B34B-922DA7CB06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209BC-C2E3-47AE-9985-7A2B40281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08BE3-90F3-4463-A04C-85AEA644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4C060-040E-4904-9581-42B559D42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5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2E9-565A-4664-A519-B17E612F1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68C8C-553F-497F-9A62-6C9B3C16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BA1F2-BF16-4556-82F2-5248EB9C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11A93-FE6C-494B-AF91-BB8746277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1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70F4-6A3A-40F4-A292-5A7426DD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FB05-8631-4775-A955-0DA71FB52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9B7E7-4B47-4FE3-9204-7DFD3A6B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22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AAF0-222F-4645-A2A1-1B1619FEC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D34B-185B-4ADB-9506-57048296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1E390-52F6-479A-81D9-68AC9E689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D478D-4023-43CF-84DC-0261C448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56A3F-BA25-494B-9EF6-E7BA71268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D85E9-268D-4237-AB1D-BC9C6F7DF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52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7641-4979-4C14-BC1B-EA9E74D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786746-50CA-4057-8EF0-F6A1613A9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AEF99-F8C8-4E82-9627-8BF8F535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5343-E2A0-48BA-BE2D-9B0B1070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844F6-B275-49DE-B9ED-625369799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00D32-601C-4F13-978A-12058319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8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84976-093D-4C64-8729-AF6FDF26B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96B3A-C693-4B26-A8D0-8CC61D8EB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2DFD-7384-474E-8CD6-D06AA8162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6073-1636-46B5-8838-B9CA67374734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2A1BF-3634-4CC0-A90E-409C830FE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454AE-3C18-40AC-A64C-0734E5E9C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E90F-09AC-492E-B9D1-2CAF0FABE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1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521E-F109-459F-8CC1-39C07764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304" y="2527093"/>
            <a:ext cx="10349948" cy="2387600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Crayke Church of England Primary School</a:t>
            </a:r>
            <a:br>
              <a:rPr lang="en-GB" sz="11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50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5000" b="1" dirty="0">
                <a:latin typeface="Segoe UI" panose="020B0502040204020203" pitchFamily="34" charset="0"/>
                <a:cs typeface="Segoe UI" panose="020B0502040204020203" pitchFamily="34" charset="0"/>
              </a:rPr>
              <a:t>DATES FOR YOUR DIARY 2023/2024</a:t>
            </a:r>
            <a:b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9A4B81-DC40-4767-B879-CDA7FBAF1F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7990"/>
            <a:ext cx="91440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FOLLOW YOUR PATHWAY AND WE GROW TOGETHER WITH CONFIDENCE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did not choose me, I chose you that you might 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and bear fruit, fruit that will last</a:t>
            </a:r>
            <a:r>
              <a:rPr lang="en-GB" sz="1800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so that whatever you ask in my name the Father will give you.</a:t>
            </a:r>
            <a: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   John 15:16</a:t>
            </a:r>
            <a:br>
              <a:rPr lang="en-GB" sz="1800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GB" sz="1800" b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800" b="1" i="1" dirty="0">
                <a:solidFill>
                  <a:srgbClr val="FFFF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       </a:t>
            </a:r>
            <a:r>
              <a:rPr lang="en-GB" sz="1800" b="1" i="1" dirty="0">
                <a:solidFill>
                  <a:srgbClr val="00B05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Friendship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	      </a:t>
            </a:r>
            <a:r>
              <a:rPr lang="en-GB" sz="1800" b="1" i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Forgiveness</a:t>
            </a:r>
            <a:r>
              <a:rPr lang="en-GB" sz="1800" b="1" i="1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	     Determination</a:t>
            </a:r>
            <a:br>
              <a:rPr lang="en-GB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58351E-45F7-4559-9218-2AD2E33D365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611451"/>
            <a:ext cx="927652" cy="911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81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846299"/>
              </p:ext>
            </p:extLst>
          </p:nvPr>
        </p:nvGraphicFramePr>
        <p:xfrm>
          <a:off x="838200" y="927652"/>
          <a:ext cx="10515600" cy="10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278594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6974"/>
              </p:ext>
            </p:extLst>
          </p:nvPr>
        </p:nvGraphicFramePr>
        <p:xfrm>
          <a:off x="838200" y="927652"/>
          <a:ext cx="10515600" cy="1526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SATs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Tempest Photography – classes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34845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33813"/>
              </p:ext>
            </p:extLst>
          </p:nvPr>
        </p:nvGraphicFramePr>
        <p:xfrm>
          <a:off x="838200" y="927652"/>
          <a:ext cx="10515600" cy="3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Phonics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Multiplication Tables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Year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June </a:t>
                      </a:r>
                    </a:p>
                    <a:p>
                      <a:r>
                        <a:rPr lang="en-GB" dirty="0"/>
                        <a:t>5:30pm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parent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September 2024 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26 June -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95329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64605"/>
              </p:ext>
            </p:extLst>
          </p:nvPr>
        </p:nvGraphicFramePr>
        <p:xfrm>
          <a:off x="838200" y="927652"/>
          <a:ext cx="10515600" cy="523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July -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– dress rehearsal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July</a:t>
                      </a:r>
                    </a:p>
                    <a:p>
                      <a:r>
                        <a:rPr lang="en-GB" dirty="0"/>
                        <a:t>2pm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am +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new starter visit 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July</a:t>
                      </a:r>
                    </a:p>
                    <a:p>
                      <a:r>
                        <a:rPr lang="en-GB" dirty="0"/>
                        <a:t>6pm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 Performance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Day (Reserve)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1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/>
                        <a:t>19 July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Leavers’ Service – 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374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7B91E7-812A-423A-9E89-B294873E8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6" y="7336"/>
            <a:ext cx="10055918" cy="68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024535"/>
              </p:ext>
            </p:extLst>
          </p:nvPr>
        </p:nvGraphicFramePr>
        <p:xfrm>
          <a:off x="838200" y="927652"/>
          <a:ext cx="10515600" cy="53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 September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Robinwood residential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Parents/carers of Y5/6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for Schools assembly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Afternoon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parents/carers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Tempest Photography – individuals and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– pre-school siblings welcome at drop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CHASA meeting – time 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Power Down Pete assembly – energy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Athlete visit – Sports for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29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WOOFYT Science and Music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 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Easingwold Parish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69434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264939"/>
              </p:ext>
            </p:extLst>
          </p:nvPr>
        </p:nvGraphicFramePr>
        <p:xfrm>
          <a:off x="838200" y="927652"/>
          <a:ext cx="10515600" cy="574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Harvest themed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 and 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414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1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Harvest Festival - 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27209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 - 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– 8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Robinwood Residential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Dobroyd</a:t>
                      </a:r>
                      <a:r>
                        <a:rPr lang="en-GB" dirty="0"/>
                        <a:t> Castle Todmorden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10/17/24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Community Coffee Morning/Solar panel fundraiser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391726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891048"/>
              </p:ext>
            </p:extLst>
          </p:nvPr>
        </p:nvGraphicFramePr>
        <p:xfrm>
          <a:off x="838200" y="927652"/>
          <a:ext cx="10515600" cy="3315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7/14/21/28 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New starter Open Morning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Reception parents – 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Whole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Anti-bullying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Children in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Flu vaccinations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who provide consent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Meeting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November 2023</a:t>
            </a:r>
          </a:p>
        </p:txBody>
      </p:sp>
    </p:spTree>
    <p:extLst>
      <p:ext uri="{BB962C8B-B14F-4D97-AF65-F5344CB8AC3E}">
        <p14:creationId xmlns:p14="http://schemas.microsoft.com/office/powerpoint/2010/main" val="38030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515352"/>
              </p:ext>
            </p:extLst>
          </p:nvPr>
        </p:nvGraphicFramePr>
        <p:xfrm>
          <a:off x="838200" y="927652"/>
          <a:ext cx="10515600" cy="5367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Travelling Pantomime – CHASA funded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Sports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Dress Rehearsal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9:30am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1/2 -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December</a:t>
                      </a:r>
                    </a:p>
                    <a:p>
                      <a:r>
                        <a:rPr lang="en-GB" dirty="0"/>
                        <a:t>2:15pm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Nativity Performance 2/2 - parents and carers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Apple and Beech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146278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Christmas Parties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 and 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1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22 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Carol Service - 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December 2023</a:t>
            </a:r>
          </a:p>
        </p:txBody>
      </p:sp>
    </p:spTree>
    <p:extLst>
      <p:ext uri="{BB962C8B-B14F-4D97-AF65-F5344CB8AC3E}">
        <p14:creationId xmlns:p14="http://schemas.microsoft.com/office/powerpoint/2010/main" val="395541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93950"/>
              </p:ext>
            </p:extLst>
          </p:nvPr>
        </p:nvGraphicFramePr>
        <p:xfrm>
          <a:off x="838200" y="927652"/>
          <a:ext cx="10515600" cy="2166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Young Voices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Sheffield Arena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24/31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69172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883420"/>
              </p:ext>
            </p:extLst>
          </p:nvPr>
        </p:nvGraphicFramePr>
        <p:xfrm>
          <a:off x="838200" y="927652"/>
          <a:ext cx="10515600" cy="165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w/c 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February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Safety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7/21/28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63190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DE5EFA-47B7-4B35-BD62-DE7AE2C3F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499422"/>
              </p:ext>
            </p:extLst>
          </p:nvPr>
        </p:nvGraphicFramePr>
        <p:xfrm>
          <a:off x="838200" y="927652"/>
          <a:ext cx="10515600" cy="5860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78">
                  <a:extLst>
                    <a:ext uri="{9D8B030D-6E8A-4147-A177-3AD203B41FA5}">
                      <a16:colId xmlns:a16="http://schemas.microsoft.com/office/drawing/2014/main" val="3799620002"/>
                    </a:ext>
                  </a:extLst>
                </a:gridCol>
                <a:gridCol w="1643270">
                  <a:extLst>
                    <a:ext uri="{9D8B030D-6E8A-4147-A177-3AD203B41FA5}">
                      <a16:colId xmlns:a16="http://schemas.microsoft.com/office/drawing/2014/main" val="3233809870"/>
                    </a:ext>
                  </a:extLst>
                </a:gridCol>
                <a:gridCol w="3198412">
                  <a:extLst>
                    <a:ext uri="{9D8B030D-6E8A-4147-A177-3AD203B41FA5}">
                      <a16:colId xmlns:a16="http://schemas.microsoft.com/office/drawing/2014/main" val="3615723836"/>
                    </a:ext>
                  </a:extLst>
                </a:gridCol>
                <a:gridCol w="2553031">
                  <a:extLst>
                    <a:ext uri="{9D8B030D-6E8A-4147-A177-3AD203B41FA5}">
                      <a16:colId xmlns:a16="http://schemas.microsoft.com/office/drawing/2014/main" val="3736359064"/>
                    </a:ext>
                  </a:extLst>
                </a:gridCol>
                <a:gridCol w="1653209">
                  <a:extLst>
                    <a:ext uri="{9D8B030D-6E8A-4147-A177-3AD203B41FA5}">
                      <a16:colId xmlns:a16="http://schemas.microsoft.com/office/drawing/2014/main" val="1193809505"/>
                    </a:ext>
                  </a:extLst>
                </a:gridCol>
              </a:tblGrid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8740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Swimming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Thirsk Leisure Centre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379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World Book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146171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Interim reports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Via pupil 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8859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00526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 Consultation Evening 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Parents and carers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Classrooms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14166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Skip2BFit - HIIT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Hall/outside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3220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Governing Body 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governors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4605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Crayke’s</a:t>
                      </a:r>
                      <a:r>
                        <a:rPr lang="en-GB" dirty="0"/>
                        <a:t> Greatest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Selected representatives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758824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Easter Egg 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274379"/>
                  </a:ext>
                </a:extLst>
              </a:tr>
              <a:tr h="508899">
                <a:tc>
                  <a:txBody>
                    <a:bodyPr/>
                    <a:lstStyle/>
                    <a:p>
                      <a:r>
                        <a:rPr lang="en-GB" i="1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22 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Easter Service – 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/>
                        <a:t>All welcome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/>
                        <a:t>St Cuthbert’s Church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068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8FDFAF7-9CB6-4B3B-99AB-C457CA41C017}"/>
              </a:ext>
            </a:extLst>
          </p:cNvPr>
          <p:cNvSpPr txBox="1"/>
          <p:nvPr/>
        </p:nvSpPr>
        <p:spPr>
          <a:xfrm>
            <a:off x="728869" y="324644"/>
            <a:ext cx="40684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latin typeface="Segoe  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141138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833</Words>
  <Application>Microsoft Office PowerPoint</Application>
  <PresentationFormat>Widescreen</PresentationFormat>
  <Paragraphs>375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Segoe  </vt:lpstr>
      <vt:lpstr>Segoe UI</vt:lpstr>
      <vt:lpstr>Office Theme</vt:lpstr>
      <vt:lpstr>Crayke Church of England Primary School   DATES FOR YOUR DIARY 2023/2024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Crayke Church of England Primary School   DATES FOR YOUR DIARY 2023/2024  </dc:title>
  <dc:creator>Crayke Headteacher</dc:creator>
  <cp:lastModifiedBy>Crayke Headteacher</cp:lastModifiedBy>
  <cp:revision>12</cp:revision>
  <dcterms:created xsi:type="dcterms:W3CDTF">2023-09-01T13:55:17Z</dcterms:created>
  <dcterms:modified xsi:type="dcterms:W3CDTF">2023-09-06T12:24:22Z</dcterms:modified>
</cp:coreProperties>
</file>