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4F5B0-9B2B-4F31-A5B7-C34039899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EFB5F0-D793-4CE7-891F-2C481B776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1C4C0-FF4F-4693-AC4D-1B67E69D8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E8414-13A3-4B15-8C45-164CFEA8B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8E13E-A643-49F9-9835-F3D87F4A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513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022E2-05D9-4425-830C-053B8C232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EB143E-5EE7-4E3C-8DD2-736EC0477C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575BD-2A71-411F-9AED-4872EA698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7B529-0937-42FD-A9C9-F02AED306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BD9CA-E18E-4B02-A67C-A12BA02FE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655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DCC954-6A4F-443D-A699-F9F0AE0A65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468343-FDA1-4FDB-9990-2E20F77CF9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C0F42A-D7F4-4C57-92E2-7D61D93AF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DFA99-418B-4F93-8CC4-40C5D6A82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DDFF6-D3F5-4E67-B693-5B4F051C8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557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EDC-35D4-4000-85D0-9F5D7A8F4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A9FB8-2C2C-4446-984D-1A64B0B7D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E6A34-DDBE-4AD0-A027-EB49F5BD2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DA3FC-CDB9-4344-BD87-66AC9A2FB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BF6DB-7120-4A4B-BAF5-542F9FC66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358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99FF1-0783-489A-8E15-515141187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BA31F1-12BD-4336-B37F-B0122595A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95CE7-E15A-4B33-B811-05A85DE8D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AC70B-A7EB-47CD-9C19-A06B85C4F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BA232-9BAE-47B2-9C5C-C377CD817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86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47D7D-CABD-4861-824D-4166F8478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3655D-D7D7-4BCB-AC04-48BFB04055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0DA2BA-B3B3-4954-848C-9D674BAE14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047849-1FCE-46E5-9291-AE4405EBC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FEAECF-4203-445F-9D96-88B1EC9E1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E2893-35AB-4336-AAD2-D325590FB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28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2E78C-CE5F-457A-A14F-31EC1B649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DC25A-EEBD-44F0-8B0A-6666BD8E7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3B02CB-A99C-4AB4-B881-9F5BA1F4B2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68F6AE-B92D-40A9-B001-7647F56471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D9AA57-056F-40D2-B34B-922DA7CB06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A209BC-C2E3-47AE-9985-7A2B40281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B08BE3-90F3-4463-A04C-85AEA6449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34C060-040E-4904-9581-42B559D42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954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F52E9-565A-4664-A519-B17E612F1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168C8C-553F-497F-9A62-6C9B3C166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EBA1F2-BF16-4556-82F2-5248EB9C4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A11A93-FE6C-494B-AF91-BB8746277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716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2670F4-6A3A-40F4-A292-5A7426DDA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CDFB05-8631-4775-A955-0DA71FB52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F9B7E7-4B47-4FE3-9204-7DFD3A6B7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226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4AAF0-222F-4645-A2A1-1B1619FEC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CD34B-185B-4ADB-9506-57048296E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A1E390-52F6-479A-81D9-68AC9E6897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ED478D-4023-43CF-84DC-0261C4485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F56A3F-BA25-494B-9EF6-E7BA71268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FD85E9-268D-4237-AB1D-BC9C6F7DF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522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27641-4979-4C14-BC1B-EA9E74D22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786746-50CA-4057-8EF0-F6A1613A9F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8AEF99-F8C8-4E82-9627-8BF8F535AC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E95343-E2A0-48BA-BE2D-9B0B10702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9844F6-B275-49DE-B9ED-625369799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200D32-601C-4F13-978A-120583192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684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884976-093D-4C64-8729-AF6FDF26B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E96B3A-C693-4B26-A8D0-8CC61D8EB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42DFD-7384-474E-8CD6-D06AA81625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16073-1636-46B5-8838-B9CA67374734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D2A1BF-3634-4CC0-A90E-409C830FE1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454AE-3C18-40AC-A64C-0734E5E9CA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416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2521E-F109-459F-8CC1-39C07764A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3304" y="2527093"/>
            <a:ext cx="10349948" cy="2387600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Crayke Church of England Primary School</a:t>
            </a:r>
            <a:br>
              <a:rPr lang="en-GB" sz="11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GB" sz="50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GB" sz="50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5000" b="1" dirty="0">
                <a:latin typeface="Segoe UI" panose="020B0502040204020203" pitchFamily="34" charset="0"/>
                <a:cs typeface="Segoe UI" panose="020B0502040204020203" pitchFamily="34" charset="0"/>
              </a:rPr>
              <a:t>DATES FOR YOUR DIARY 2023/2024</a:t>
            </a:r>
            <a:b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GB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GB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379A4B81-DC40-4767-B879-CDA7FBAF1F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57990"/>
            <a:ext cx="9144000" cy="1671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8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FOLLOW YOUR PATHWAY AND WE GROW TOGETHER WITH CONFIDENCE</a:t>
            </a:r>
            <a:br>
              <a:rPr lang="en-GB" sz="1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1800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You did not choose me, I chose you that you might </a:t>
            </a:r>
            <a:r>
              <a:rPr lang="en-GB" sz="1800" b="1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go and bear fruit, fruit that will last</a:t>
            </a:r>
            <a:r>
              <a:rPr lang="en-GB" sz="1800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 so that whatever you ask in my name the Father will give you.</a:t>
            </a:r>
            <a:r>
              <a:rPr lang="en-GB" sz="1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    John 15:16</a:t>
            </a:r>
            <a:br>
              <a:rPr lang="en-GB" sz="1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GB" sz="18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1800" b="1" i="1" dirty="0">
                <a:solidFill>
                  <a:srgbClr val="FFFF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Respect</a:t>
            </a:r>
            <a:r>
              <a:rPr lang="en-GB" sz="1800" b="1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       </a:t>
            </a:r>
            <a:r>
              <a:rPr lang="en-GB" sz="1800" b="1" i="1" dirty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Friendship</a:t>
            </a:r>
            <a:r>
              <a:rPr lang="en-GB" sz="1800" b="1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	      </a:t>
            </a:r>
            <a:r>
              <a:rPr lang="en-GB" sz="1800" b="1" i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Forgiveness</a:t>
            </a:r>
            <a:r>
              <a:rPr lang="en-GB" sz="1800" b="1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	     Determination</a:t>
            </a:r>
            <a:br>
              <a:rPr lang="en-GB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58351E-45F7-4559-9218-2AD2E33D365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174" y="1611451"/>
            <a:ext cx="927652" cy="9115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813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096974"/>
              </p:ext>
            </p:extLst>
          </p:nvPr>
        </p:nvGraphicFramePr>
        <p:xfrm>
          <a:off x="838200" y="927652"/>
          <a:ext cx="10515600" cy="1526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 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KS2 SATs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6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Classroom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21 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Tempest Photography – classes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1348458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8233813"/>
              </p:ext>
            </p:extLst>
          </p:nvPr>
        </p:nvGraphicFramePr>
        <p:xfrm>
          <a:off x="838200" y="927652"/>
          <a:ext cx="10515600" cy="3184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Phonics Check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Beech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Multiplication Tables Check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June </a:t>
                      </a:r>
                    </a:p>
                    <a:p>
                      <a:r>
                        <a:rPr lang="en-GB" dirty="0"/>
                        <a:t>5:30pm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new starter parent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September 2024 new starters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17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Full Governing Body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governors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146278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26 June -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new starter visit 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New starters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June 2024</a:t>
            </a:r>
          </a:p>
        </p:txBody>
      </p:sp>
    </p:spTree>
    <p:extLst>
      <p:ext uri="{BB962C8B-B14F-4D97-AF65-F5344CB8AC3E}">
        <p14:creationId xmlns:p14="http://schemas.microsoft.com/office/powerpoint/2010/main" val="953295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8028191"/>
              </p:ext>
            </p:extLst>
          </p:nvPr>
        </p:nvGraphicFramePr>
        <p:xfrm>
          <a:off x="838200" y="927652"/>
          <a:ext cx="10515600" cy="5235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 July -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new starter visit 2/3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New starters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Sports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 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KS2 Performance – dress rehearsal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 and 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 July</a:t>
                      </a:r>
                    </a:p>
                    <a:p>
                      <a:r>
                        <a:rPr lang="en-GB" dirty="0"/>
                        <a:t>2pm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KS2 Performance 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Holly and Oak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July</a:t>
                      </a:r>
                    </a:p>
                    <a:p>
                      <a:r>
                        <a:rPr lang="en-GB" dirty="0"/>
                        <a:t>am + lunch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new starter visit 3/3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New starters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146278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July</a:t>
                      </a:r>
                    </a:p>
                    <a:p>
                      <a:r>
                        <a:rPr lang="en-GB" dirty="0"/>
                        <a:t>6pm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KS2 Performance 2/2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Holly and 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Sports Day (Reserve)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943220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i="0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19 July</a:t>
                      </a:r>
                    </a:p>
                    <a:p>
                      <a:r>
                        <a:rPr lang="en-GB" i="0" dirty="0"/>
                        <a:t>11am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Leavers’ Service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All welcome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0" dirty="0"/>
                        <a:t>St Cuthbert’s Church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6046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133740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E7B91E7-812A-423A-9E89-B294873E8A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426" y="7336"/>
            <a:ext cx="10055918" cy="685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661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7736653"/>
              </p:ext>
            </p:extLst>
          </p:nvPr>
        </p:nvGraphicFramePr>
        <p:xfrm>
          <a:off x="352339" y="801698"/>
          <a:ext cx="11627141" cy="5677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2817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816971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4277019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1653694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2256640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444301">
                <a:tc>
                  <a:txBody>
                    <a:bodyPr/>
                    <a:lstStyle/>
                    <a:p>
                      <a:r>
                        <a:rPr lang="en-GB" sz="1200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282095">
                <a:tc>
                  <a:txBody>
                    <a:bodyPr/>
                    <a:lstStyle/>
                    <a:p>
                      <a:r>
                        <a:rPr lang="en-GB" sz="1200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Harvest themed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Holly and 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St Cuthbert’s Church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301705">
                <a:tc>
                  <a:txBody>
                    <a:bodyPr/>
                    <a:lstStyle/>
                    <a:p>
                      <a:r>
                        <a:rPr lang="en-GB" sz="1200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Full Governing Body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All governors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4146"/>
                  </a:ext>
                </a:extLst>
              </a:tr>
              <a:tr h="447705">
                <a:tc>
                  <a:txBody>
                    <a:bodyPr/>
                    <a:lstStyle/>
                    <a:p>
                      <a:r>
                        <a:rPr lang="en-GB" sz="1200" i="0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i="0" dirty="0"/>
                        <a:t>4 October</a:t>
                      </a:r>
                    </a:p>
                    <a:p>
                      <a:r>
                        <a:rPr lang="en-GB" sz="1200" i="0" dirty="0"/>
                        <a:t>11am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i="0" dirty="0"/>
                        <a:t>Harvest Festival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i="0" dirty="0"/>
                        <a:t>All welcome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0" dirty="0"/>
                        <a:t>St Cuthbert’s Church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272095"/>
                  </a:ext>
                </a:extLst>
              </a:tr>
              <a:tr h="305199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5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KS1 Fun Run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Apple and Beech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Husthwaite Primary 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4253038"/>
                  </a:ext>
                </a:extLst>
              </a:tr>
              <a:tr h="448952">
                <a:tc>
                  <a:txBody>
                    <a:bodyPr/>
                    <a:lstStyle/>
                    <a:p>
                      <a:r>
                        <a:rPr lang="en-GB" sz="1200" dirty="0"/>
                        <a:t>Friday - Sunday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6 – 8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Robinwood Residential Visit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err="1"/>
                        <a:t>Dobroyd</a:t>
                      </a:r>
                      <a:r>
                        <a:rPr lang="en-GB" sz="1200" dirty="0"/>
                        <a:t> Castle Todmorden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268623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11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Water Safety presentations – Yorkshire Water virtual workshops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Whole school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101063"/>
                  </a:ext>
                </a:extLst>
              </a:tr>
              <a:tr h="268623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12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Visit to Thirsk Sculpture Garden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Holly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Thirsk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6156241"/>
                  </a:ext>
                </a:extLst>
              </a:tr>
              <a:tr h="277478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16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Athlete visit Sean Gaffney – Sports for Schools NEW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Hall and 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105061"/>
                  </a:ext>
                </a:extLst>
              </a:tr>
              <a:tr h="492956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Monday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16 October</a:t>
                      </a:r>
                    </a:p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3:45pm – 6:00pm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Cluster Football Tournament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Year 5/6 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Easingwold Primary 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44321"/>
                  </a:ext>
                </a:extLst>
              </a:tr>
              <a:tr h="478800">
                <a:tc>
                  <a:txBody>
                    <a:bodyPr/>
                    <a:lstStyle/>
                    <a:p>
                      <a:r>
                        <a:rPr lang="en-GB" sz="1200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10/17/24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Swimming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  <a:tr h="444301">
                <a:tc>
                  <a:txBody>
                    <a:bodyPr/>
                    <a:lstStyle/>
                    <a:p>
                      <a:r>
                        <a:rPr lang="en-GB" sz="1200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20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Interim reports to parents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Via pupil post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444301">
                <a:tc>
                  <a:txBody>
                    <a:bodyPr/>
                    <a:lstStyle/>
                    <a:p>
                      <a:r>
                        <a:rPr lang="en-GB" sz="1200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24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Parent Consultation Evening 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Parents and carers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Classrooms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  <a:tr h="307345">
                <a:tc>
                  <a:txBody>
                    <a:bodyPr/>
                    <a:lstStyle/>
                    <a:p>
                      <a:r>
                        <a:rPr lang="en-GB" sz="1200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25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Community Coffee Morning/Solar panel fundraiser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All welcome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943220"/>
                  </a:ext>
                </a:extLst>
              </a:tr>
              <a:tr h="444301">
                <a:tc>
                  <a:txBody>
                    <a:bodyPr/>
                    <a:lstStyle/>
                    <a:p>
                      <a:r>
                        <a:rPr lang="en-GB" sz="1200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25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Parent Consultation Evening 2/2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Parents and carers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Classrooms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6046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October 2023</a:t>
            </a:r>
          </a:p>
        </p:txBody>
      </p:sp>
    </p:spTree>
    <p:extLst>
      <p:ext uri="{BB962C8B-B14F-4D97-AF65-F5344CB8AC3E}">
        <p14:creationId xmlns:p14="http://schemas.microsoft.com/office/powerpoint/2010/main" val="3917269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04228"/>
              </p:ext>
            </p:extLst>
          </p:nvPr>
        </p:nvGraphicFramePr>
        <p:xfrm>
          <a:off x="419450" y="927652"/>
          <a:ext cx="11249635" cy="5104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012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757978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421675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731244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768610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7/14/21/28 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Swimming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New starter Open Morning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parents – September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Whole 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Anti-bullying 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classes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15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Bikeability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Year 6 pupils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Playground and local area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7066937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16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Crucial Crew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Year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Carlton </a:t>
                      </a:r>
                      <a:r>
                        <a:rPr lang="en-GB" dirty="0" err="1">
                          <a:solidFill>
                            <a:srgbClr val="FF0000"/>
                          </a:solidFill>
                        </a:rPr>
                        <a:t>Minniott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075795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17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Children in Need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24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Flu vaccinations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who provide consent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Meeting room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146278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27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International Languages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Whole school – themed team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Classrooms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864939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November 2023</a:t>
            </a:r>
          </a:p>
        </p:txBody>
      </p:sp>
    </p:spTree>
    <p:extLst>
      <p:ext uri="{BB962C8B-B14F-4D97-AF65-F5344CB8AC3E}">
        <p14:creationId xmlns:p14="http://schemas.microsoft.com/office/powerpoint/2010/main" val="3803055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1426719"/>
              </p:ext>
            </p:extLst>
          </p:nvPr>
        </p:nvGraphicFramePr>
        <p:xfrm>
          <a:off x="838200" y="927652"/>
          <a:ext cx="10515600" cy="5367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Swimming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 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Travelling Pantomime – CHASA funded 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Sports 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Nativity Dress Rehearsal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 and Beech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 December</a:t>
                      </a:r>
                    </a:p>
                    <a:p>
                      <a:r>
                        <a:rPr lang="en-GB" dirty="0"/>
                        <a:t>9:30am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Nativity Performance 1/2 - parents and carers welcome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 and Beech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 December</a:t>
                      </a:r>
                    </a:p>
                    <a:p>
                      <a:r>
                        <a:rPr lang="en-GB" dirty="0"/>
                        <a:t>2:15pm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Nativity Performance 2/2 - parents and carers welcome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 and Beech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146278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19 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Christmas Lunch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  <a:tr h="605593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19 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Christmas Parties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 and Classrooms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943220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i="0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22 December</a:t>
                      </a:r>
                    </a:p>
                    <a:p>
                      <a:r>
                        <a:rPr lang="en-GB" i="0" dirty="0"/>
                        <a:t>11am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Carol Service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All welcome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0" dirty="0"/>
                        <a:t>St Cuthbert’s Church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6046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December 2023</a:t>
            </a:r>
          </a:p>
        </p:txBody>
      </p:sp>
    </p:spTree>
    <p:extLst>
      <p:ext uri="{BB962C8B-B14F-4D97-AF65-F5344CB8AC3E}">
        <p14:creationId xmlns:p14="http://schemas.microsoft.com/office/powerpoint/2010/main" val="3955418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2493950"/>
              </p:ext>
            </p:extLst>
          </p:nvPr>
        </p:nvGraphicFramePr>
        <p:xfrm>
          <a:off x="838200" y="927652"/>
          <a:ext cx="10515600" cy="2166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 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Young Voices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Sheffield Arena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15 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Full Governing Body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governors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24/31 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Swimming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2691725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3883420"/>
              </p:ext>
            </p:extLst>
          </p:nvPr>
        </p:nvGraphicFramePr>
        <p:xfrm>
          <a:off x="838200" y="927652"/>
          <a:ext cx="10515600" cy="1657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February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Safety 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Classes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7/21/28 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Swimming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February 2024</a:t>
            </a:r>
          </a:p>
        </p:txBody>
      </p:sp>
    </p:spTree>
    <p:extLst>
      <p:ext uri="{BB962C8B-B14F-4D97-AF65-F5344CB8AC3E}">
        <p14:creationId xmlns:p14="http://schemas.microsoft.com/office/powerpoint/2010/main" val="3631904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3681331"/>
              </p:ext>
            </p:extLst>
          </p:nvPr>
        </p:nvGraphicFramePr>
        <p:xfrm>
          <a:off x="838200" y="927652"/>
          <a:ext cx="10515600" cy="5860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Swimming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World Book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Interim reports to parents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Via pupil post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 Consultation Evening 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Parents and carers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Classrooms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 Consultation Evening 2/2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Parents and carers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Classrooms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14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Skip2BFit - HIIT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Hall/outside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943220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18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Full Governing Body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governors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604605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Crayke’s</a:t>
                      </a:r>
                      <a:r>
                        <a:rPr lang="en-GB" dirty="0"/>
                        <a:t> Greatest Show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Selected representatives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75882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22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Easter Egg Hunt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274379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i="0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22 March</a:t>
                      </a:r>
                    </a:p>
                    <a:p>
                      <a:r>
                        <a:rPr lang="en-GB" i="0" dirty="0"/>
                        <a:t>11am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Easter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All welcome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0" dirty="0"/>
                        <a:t>St Cuthbert’s Church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20683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141138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7846299"/>
              </p:ext>
            </p:extLst>
          </p:nvPr>
        </p:nvGraphicFramePr>
        <p:xfrm>
          <a:off x="838200" y="927652"/>
          <a:ext cx="10515600" cy="1017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April 2024</a:t>
            </a:r>
          </a:p>
        </p:txBody>
      </p:sp>
    </p:spTree>
    <p:extLst>
      <p:ext uri="{BB962C8B-B14F-4D97-AF65-F5344CB8AC3E}">
        <p14:creationId xmlns:p14="http://schemas.microsoft.com/office/powerpoint/2010/main" val="2278594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819</Words>
  <Application>Microsoft Office PowerPoint</Application>
  <PresentationFormat>Widescreen</PresentationFormat>
  <Paragraphs>373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Segoe  </vt:lpstr>
      <vt:lpstr>Segoe UI</vt:lpstr>
      <vt:lpstr>Office Theme</vt:lpstr>
      <vt:lpstr>Crayke Church of England Primary School   DATES FOR YOUR DIARY 2023/2024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Crayke Church of England Primary School   DATES FOR YOUR DIARY 2023/2024</dc:title>
  <dc:creator>Crayke Headteacher</dc:creator>
  <cp:lastModifiedBy>Crayke Headteacher</cp:lastModifiedBy>
  <cp:revision>24</cp:revision>
  <dcterms:created xsi:type="dcterms:W3CDTF">2023-09-01T13:55:17Z</dcterms:created>
  <dcterms:modified xsi:type="dcterms:W3CDTF">2023-09-28T13:46:18Z</dcterms:modified>
</cp:coreProperties>
</file>