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8" r:id="rId3"/>
    <p:sldId id="344" r:id="rId4"/>
    <p:sldId id="315" r:id="rId5"/>
    <p:sldId id="316" r:id="rId6"/>
    <p:sldId id="317" r:id="rId7"/>
    <p:sldId id="318" r:id="rId8"/>
    <p:sldId id="324" r:id="rId9"/>
    <p:sldId id="337" r:id="rId10"/>
    <p:sldId id="346" r:id="rId11"/>
    <p:sldId id="345" r:id="rId12"/>
    <p:sldId id="339" r:id="rId13"/>
    <p:sldId id="340" r:id="rId14"/>
    <p:sldId id="297" r:id="rId15"/>
    <p:sldId id="298" r:id="rId16"/>
    <p:sldId id="348" r:id="rId17"/>
    <p:sldId id="303" r:id="rId18"/>
    <p:sldId id="343" r:id="rId19"/>
    <p:sldId id="342" r:id="rId20"/>
    <p:sldId id="326" r:id="rId21"/>
    <p:sldId id="347" r:id="rId22"/>
    <p:sldId id="319" r:id="rId23"/>
    <p:sldId id="329" r:id="rId24"/>
    <p:sldId id="335" r:id="rId25"/>
    <p:sldId id="257" r:id="rId26"/>
    <p:sldId id="259" r:id="rId27"/>
    <p:sldId id="260" r:id="rId28"/>
    <p:sldId id="263" r:id="rId29"/>
    <p:sldId id="26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5431C-65A1-4EE5-8C2D-6BC3708796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288F9E0-CFAA-492F-BC26-5338AAD5F1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45AA159-B96A-4898-A9F3-B6662ECE942C}"/>
              </a:ext>
            </a:extLst>
          </p:cNvPr>
          <p:cNvSpPr>
            <a:spLocks noGrp="1"/>
          </p:cNvSpPr>
          <p:nvPr>
            <p:ph type="dt" sz="half" idx="10"/>
          </p:nvPr>
        </p:nvSpPr>
        <p:spPr/>
        <p:txBody>
          <a:bodyPr/>
          <a:lstStyle/>
          <a:p>
            <a:fld id="{CF316339-6BD3-4C78-B363-21AAFF672C1E}" type="datetimeFigureOut">
              <a:rPr lang="en-GB" smtClean="0"/>
              <a:t>13/10/2023</a:t>
            </a:fld>
            <a:endParaRPr lang="en-GB"/>
          </a:p>
        </p:txBody>
      </p:sp>
      <p:sp>
        <p:nvSpPr>
          <p:cNvPr id="5" name="Footer Placeholder 4">
            <a:extLst>
              <a:ext uri="{FF2B5EF4-FFF2-40B4-BE49-F238E27FC236}">
                <a16:creationId xmlns:a16="http://schemas.microsoft.com/office/drawing/2014/main" id="{352C4CBD-80A6-472F-9DE8-93F4A2C717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757516-13E0-4443-BC44-F743E2A83B4B}"/>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981157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1E46C-2D78-4ED7-8565-ABFF98D891F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7B6440B-1A16-4A0D-BE02-4E8CC0F8C3F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69BC49-73AA-45AB-AA9D-72BA48E071DA}"/>
              </a:ext>
            </a:extLst>
          </p:cNvPr>
          <p:cNvSpPr>
            <a:spLocks noGrp="1"/>
          </p:cNvSpPr>
          <p:nvPr>
            <p:ph type="dt" sz="half" idx="10"/>
          </p:nvPr>
        </p:nvSpPr>
        <p:spPr/>
        <p:txBody>
          <a:bodyPr/>
          <a:lstStyle/>
          <a:p>
            <a:fld id="{CF316339-6BD3-4C78-B363-21AAFF672C1E}" type="datetimeFigureOut">
              <a:rPr lang="en-GB" smtClean="0"/>
              <a:t>13/10/2023</a:t>
            </a:fld>
            <a:endParaRPr lang="en-GB"/>
          </a:p>
        </p:txBody>
      </p:sp>
      <p:sp>
        <p:nvSpPr>
          <p:cNvPr id="5" name="Footer Placeholder 4">
            <a:extLst>
              <a:ext uri="{FF2B5EF4-FFF2-40B4-BE49-F238E27FC236}">
                <a16:creationId xmlns:a16="http://schemas.microsoft.com/office/drawing/2014/main" id="{7C6305CA-1A96-44FA-95B1-58220B2504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00CADA-0616-4DB9-885C-5E69C3352021}"/>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1536228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522AE3-5EED-4F67-BEB6-1262923A964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4560B6E-D43E-4380-841E-EC6185E1200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28B338-1E14-4E73-A058-A917645F0F2E}"/>
              </a:ext>
            </a:extLst>
          </p:cNvPr>
          <p:cNvSpPr>
            <a:spLocks noGrp="1"/>
          </p:cNvSpPr>
          <p:nvPr>
            <p:ph type="dt" sz="half" idx="10"/>
          </p:nvPr>
        </p:nvSpPr>
        <p:spPr/>
        <p:txBody>
          <a:bodyPr/>
          <a:lstStyle/>
          <a:p>
            <a:fld id="{CF316339-6BD3-4C78-B363-21AAFF672C1E}" type="datetimeFigureOut">
              <a:rPr lang="en-GB" smtClean="0"/>
              <a:t>13/10/2023</a:t>
            </a:fld>
            <a:endParaRPr lang="en-GB"/>
          </a:p>
        </p:txBody>
      </p:sp>
      <p:sp>
        <p:nvSpPr>
          <p:cNvPr id="5" name="Footer Placeholder 4">
            <a:extLst>
              <a:ext uri="{FF2B5EF4-FFF2-40B4-BE49-F238E27FC236}">
                <a16:creationId xmlns:a16="http://schemas.microsoft.com/office/drawing/2014/main" id="{935D1B1F-D2EC-4BA2-9042-7AE1D9FC5F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5B2C1B-FCAB-497A-9814-590C0E90420D}"/>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329366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2E4FC-7F08-4D68-9764-A88B54D6E06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EA41EE6-FD9C-43AC-9AB9-9E275306A01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AA3F6A-7B21-4AAB-9E75-64166FFE3B02}"/>
              </a:ext>
            </a:extLst>
          </p:cNvPr>
          <p:cNvSpPr>
            <a:spLocks noGrp="1"/>
          </p:cNvSpPr>
          <p:nvPr>
            <p:ph type="dt" sz="half" idx="10"/>
          </p:nvPr>
        </p:nvSpPr>
        <p:spPr/>
        <p:txBody>
          <a:bodyPr/>
          <a:lstStyle/>
          <a:p>
            <a:fld id="{CF316339-6BD3-4C78-B363-21AAFF672C1E}" type="datetimeFigureOut">
              <a:rPr lang="en-GB" smtClean="0"/>
              <a:t>13/10/2023</a:t>
            </a:fld>
            <a:endParaRPr lang="en-GB"/>
          </a:p>
        </p:txBody>
      </p:sp>
      <p:sp>
        <p:nvSpPr>
          <p:cNvPr id="5" name="Footer Placeholder 4">
            <a:extLst>
              <a:ext uri="{FF2B5EF4-FFF2-40B4-BE49-F238E27FC236}">
                <a16:creationId xmlns:a16="http://schemas.microsoft.com/office/drawing/2014/main" id="{09D43B61-B964-4365-A8E6-5EFD54E0EC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C7D61D-4EB8-4981-93BD-4D84EC9B05AD}"/>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3611349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DCF41-CA4E-4369-AE75-40ACB8EDB7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A1F85A3-283D-4590-9D6D-56410E247A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70B2D66-6315-4583-A3DC-9C89D286C1AD}"/>
              </a:ext>
            </a:extLst>
          </p:cNvPr>
          <p:cNvSpPr>
            <a:spLocks noGrp="1"/>
          </p:cNvSpPr>
          <p:nvPr>
            <p:ph type="dt" sz="half" idx="10"/>
          </p:nvPr>
        </p:nvSpPr>
        <p:spPr/>
        <p:txBody>
          <a:bodyPr/>
          <a:lstStyle/>
          <a:p>
            <a:fld id="{CF316339-6BD3-4C78-B363-21AAFF672C1E}" type="datetimeFigureOut">
              <a:rPr lang="en-GB" smtClean="0"/>
              <a:t>13/10/2023</a:t>
            </a:fld>
            <a:endParaRPr lang="en-GB"/>
          </a:p>
        </p:txBody>
      </p:sp>
      <p:sp>
        <p:nvSpPr>
          <p:cNvPr id="5" name="Footer Placeholder 4">
            <a:extLst>
              <a:ext uri="{FF2B5EF4-FFF2-40B4-BE49-F238E27FC236}">
                <a16:creationId xmlns:a16="http://schemas.microsoft.com/office/drawing/2014/main" id="{9E00FF3C-6074-4CB9-B583-AF274A5387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837FF2-2EC8-4AD2-8834-005AA6B6D237}"/>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1673802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96CBF-4EF8-4CB3-AE1B-685C6B890E3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F2F163D-9AEA-49F2-A48A-563808670A9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061DD2F-73F4-4E65-8376-0899291099D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9F8980E-1C8A-4EF2-A9E8-B305FA015C2F}"/>
              </a:ext>
            </a:extLst>
          </p:cNvPr>
          <p:cNvSpPr>
            <a:spLocks noGrp="1"/>
          </p:cNvSpPr>
          <p:nvPr>
            <p:ph type="dt" sz="half" idx="10"/>
          </p:nvPr>
        </p:nvSpPr>
        <p:spPr/>
        <p:txBody>
          <a:bodyPr/>
          <a:lstStyle/>
          <a:p>
            <a:fld id="{CF316339-6BD3-4C78-B363-21AAFF672C1E}" type="datetimeFigureOut">
              <a:rPr lang="en-GB" smtClean="0"/>
              <a:t>13/10/2023</a:t>
            </a:fld>
            <a:endParaRPr lang="en-GB"/>
          </a:p>
        </p:txBody>
      </p:sp>
      <p:sp>
        <p:nvSpPr>
          <p:cNvPr id="6" name="Footer Placeholder 5">
            <a:extLst>
              <a:ext uri="{FF2B5EF4-FFF2-40B4-BE49-F238E27FC236}">
                <a16:creationId xmlns:a16="http://schemas.microsoft.com/office/drawing/2014/main" id="{3182B9AE-0992-4D6A-9885-F0790F0D93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A1676A9-8C25-422D-A9CD-4432EAD02A7C}"/>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1691965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D4F6F-BA7D-41B3-BFC8-BF64BA25116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71F15B-7F2A-4CFD-A86A-136F792D90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3EAEB19-F3E6-4973-B2CF-AF65EE8D73D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9668C4C-A5B7-4279-814C-66FD51BB4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CF18908-1299-4DB1-BEA4-7DEE18EABC4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E0022D0-BE3A-429B-BD52-D61BF2FC7F95}"/>
              </a:ext>
            </a:extLst>
          </p:cNvPr>
          <p:cNvSpPr>
            <a:spLocks noGrp="1"/>
          </p:cNvSpPr>
          <p:nvPr>
            <p:ph type="dt" sz="half" idx="10"/>
          </p:nvPr>
        </p:nvSpPr>
        <p:spPr/>
        <p:txBody>
          <a:bodyPr/>
          <a:lstStyle/>
          <a:p>
            <a:fld id="{CF316339-6BD3-4C78-B363-21AAFF672C1E}" type="datetimeFigureOut">
              <a:rPr lang="en-GB" smtClean="0"/>
              <a:t>13/10/2023</a:t>
            </a:fld>
            <a:endParaRPr lang="en-GB"/>
          </a:p>
        </p:txBody>
      </p:sp>
      <p:sp>
        <p:nvSpPr>
          <p:cNvPr id="8" name="Footer Placeholder 7">
            <a:extLst>
              <a:ext uri="{FF2B5EF4-FFF2-40B4-BE49-F238E27FC236}">
                <a16:creationId xmlns:a16="http://schemas.microsoft.com/office/drawing/2014/main" id="{14B0B042-E0A7-4019-B46C-34579B11417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1598C49-46C4-4B13-A837-FF31204CCEE3}"/>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651376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75511-A293-4CB9-B71B-404B33508E3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D2DA16E-F066-4471-AA68-6B5D0F74CDCD}"/>
              </a:ext>
            </a:extLst>
          </p:cNvPr>
          <p:cNvSpPr>
            <a:spLocks noGrp="1"/>
          </p:cNvSpPr>
          <p:nvPr>
            <p:ph type="dt" sz="half" idx="10"/>
          </p:nvPr>
        </p:nvSpPr>
        <p:spPr/>
        <p:txBody>
          <a:bodyPr/>
          <a:lstStyle/>
          <a:p>
            <a:fld id="{CF316339-6BD3-4C78-B363-21AAFF672C1E}" type="datetimeFigureOut">
              <a:rPr lang="en-GB" smtClean="0"/>
              <a:t>13/10/2023</a:t>
            </a:fld>
            <a:endParaRPr lang="en-GB"/>
          </a:p>
        </p:txBody>
      </p:sp>
      <p:sp>
        <p:nvSpPr>
          <p:cNvPr id="4" name="Footer Placeholder 3">
            <a:extLst>
              <a:ext uri="{FF2B5EF4-FFF2-40B4-BE49-F238E27FC236}">
                <a16:creationId xmlns:a16="http://schemas.microsoft.com/office/drawing/2014/main" id="{D52398B1-DD34-4E6C-80E6-20804312609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63A01FA-CF32-422A-9E3B-201FF67D9A8B}"/>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2660934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8E24AE-61B9-4B3C-9CEF-8031B6C729FB}"/>
              </a:ext>
            </a:extLst>
          </p:cNvPr>
          <p:cNvSpPr>
            <a:spLocks noGrp="1"/>
          </p:cNvSpPr>
          <p:nvPr>
            <p:ph type="dt" sz="half" idx="10"/>
          </p:nvPr>
        </p:nvSpPr>
        <p:spPr/>
        <p:txBody>
          <a:bodyPr/>
          <a:lstStyle/>
          <a:p>
            <a:fld id="{CF316339-6BD3-4C78-B363-21AAFF672C1E}" type="datetimeFigureOut">
              <a:rPr lang="en-GB" smtClean="0"/>
              <a:t>13/10/2023</a:t>
            </a:fld>
            <a:endParaRPr lang="en-GB"/>
          </a:p>
        </p:txBody>
      </p:sp>
      <p:sp>
        <p:nvSpPr>
          <p:cNvPr id="3" name="Footer Placeholder 2">
            <a:extLst>
              <a:ext uri="{FF2B5EF4-FFF2-40B4-BE49-F238E27FC236}">
                <a16:creationId xmlns:a16="http://schemas.microsoft.com/office/drawing/2014/main" id="{FE61CF29-6028-407E-AAA5-618AD284C5C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7354F1-2BB7-4A53-90C2-D4FE76BE5C65}"/>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709488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53380-90F7-4ABF-A173-CEA66C8A96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5521C8E-979A-4C0B-98F1-F4A9475E0B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2FCCFA0-6950-494D-8B73-11B1A88F1B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597309-04EA-4F69-984E-531140802D5F}"/>
              </a:ext>
            </a:extLst>
          </p:cNvPr>
          <p:cNvSpPr>
            <a:spLocks noGrp="1"/>
          </p:cNvSpPr>
          <p:nvPr>
            <p:ph type="dt" sz="half" idx="10"/>
          </p:nvPr>
        </p:nvSpPr>
        <p:spPr/>
        <p:txBody>
          <a:bodyPr/>
          <a:lstStyle/>
          <a:p>
            <a:fld id="{CF316339-6BD3-4C78-B363-21AAFF672C1E}" type="datetimeFigureOut">
              <a:rPr lang="en-GB" smtClean="0"/>
              <a:t>13/10/2023</a:t>
            </a:fld>
            <a:endParaRPr lang="en-GB"/>
          </a:p>
        </p:txBody>
      </p:sp>
      <p:sp>
        <p:nvSpPr>
          <p:cNvPr id="6" name="Footer Placeholder 5">
            <a:extLst>
              <a:ext uri="{FF2B5EF4-FFF2-40B4-BE49-F238E27FC236}">
                <a16:creationId xmlns:a16="http://schemas.microsoft.com/office/drawing/2014/main" id="{AD4CA9E0-98D1-4D31-B7F1-3DF4FA5A2E6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47FD88-A26E-4B47-A665-5E7BEBEB13F4}"/>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3942622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105E0-DF3C-480C-9995-578EC17761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1556E6B-1DE7-44BA-A270-36EFDE89C8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185BE3E-44C0-433A-8C88-69A8FFE211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9C147D-AEF1-4788-9174-E50A1007B7AC}"/>
              </a:ext>
            </a:extLst>
          </p:cNvPr>
          <p:cNvSpPr>
            <a:spLocks noGrp="1"/>
          </p:cNvSpPr>
          <p:nvPr>
            <p:ph type="dt" sz="half" idx="10"/>
          </p:nvPr>
        </p:nvSpPr>
        <p:spPr/>
        <p:txBody>
          <a:bodyPr/>
          <a:lstStyle/>
          <a:p>
            <a:fld id="{CF316339-6BD3-4C78-B363-21AAFF672C1E}" type="datetimeFigureOut">
              <a:rPr lang="en-GB" smtClean="0"/>
              <a:t>13/10/2023</a:t>
            </a:fld>
            <a:endParaRPr lang="en-GB"/>
          </a:p>
        </p:txBody>
      </p:sp>
      <p:sp>
        <p:nvSpPr>
          <p:cNvPr id="6" name="Footer Placeholder 5">
            <a:extLst>
              <a:ext uri="{FF2B5EF4-FFF2-40B4-BE49-F238E27FC236}">
                <a16:creationId xmlns:a16="http://schemas.microsoft.com/office/drawing/2014/main" id="{B1B0973C-C09D-425A-B5DD-BAA137149FD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FDEB463-20D6-4FCE-A011-0E4E08F1FC2F}"/>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1384741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73D1FF-DEAC-4159-805A-CA70F9A2C2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43B525-9B25-4258-B52F-93CFF25664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59D631-CB7F-41E2-8CA2-1827E924BE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316339-6BD3-4C78-B363-21AAFF672C1E}" type="datetimeFigureOut">
              <a:rPr lang="en-GB" smtClean="0"/>
              <a:t>13/10/2023</a:t>
            </a:fld>
            <a:endParaRPr lang="en-GB"/>
          </a:p>
        </p:txBody>
      </p:sp>
      <p:sp>
        <p:nvSpPr>
          <p:cNvPr id="5" name="Footer Placeholder 4">
            <a:extLst>
              <a:ext uri="{FF2B5EF4-FFF2-40B4-BE49-F238E27FC236}">
                <a16:creationId xmlns:a16="http://schemas.microsoft.com/office/drawing/2014/main" id="{9F1D1A0C-8973-4CB5-8E02-18B635D103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890C288-4960-4DE9-969A-79270648D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276686-BBAB-4A37-B3F9-A94111B2A7A5}" type="slidenum">
              <a:rPr lang="en-GB" smtClean="0"/>
              <a:t>‹#›</a:t>
            </a:fld>
            <a:endParaRPr lang="en-GB"/>
          </a:p>
        </p:txBody>
      </p:sp>
    </p:spTree>
    <p:extLst>
      <p:ext uri="{BB962C8B-B14F-4D97-AF65-F5344CB8AC3E}">
        <p14:creationId xmlns:p14="http://schemas.microsoft.com/office/powerpoint/2010/main" val="385204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slide" Target="slide10.xml"/><Relationship Id="rId7" Type="http://schemas.openxmlformats.org/officeDocument/2006/relationships/slide" Target="slide26.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slide" Target="slide22.xml"/><Relationship Id="rId10" Type="http://schemas.openxmlformats.org/officeDocument/2006/relationships/slide" Target="slide29.xml"/><Relationship Id="rId4" Type="http://schemas.openxmlformats.org/officeDocument/2006/relationships/slide" Target="slide14.xml"/><Relationship Id="rId9" Type="http://schemas.openxmlformats.org/officeDocument/2006/relationships/slide" Target="slide28.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saferinternet.org.uk/guide-and-resource/parents-and-carers"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hyperlink" Target="mailto:admin@crayke.n-yorks.sch.uk"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mailto:chasasecretary@crayke.n-yorks.sch.u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mailto:admin@crayke.n-yorks.sch.uk"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B655D-5585-4CB6-A4D8-BC01571E04E8}"/>
              </a:ext>
            </a:extLst>
          </p:cNvPr>
          <p:cNvSpPr>
            <a:spLocks noGrp="1"/>
          </p:cNvSpPr>
          <p:nvPr>
            <p:ph type="ctrTitle"/>
          </p:nvPr>
        </p:nvSpPr>
        <p:spPr>
          <a:xfrm>
            <a:off x="1523999" y="1717964"/>
            <a:ext cx="9144000" cy="1136217"/>
          </a:xfrm>
        </p:spPr>
        <p:txBody>
          <a:bodyPr/>
          <a:lstStyle/>
          <a:p>
            <a:r>
              <a:rPr lang="en-GB" b="1" dirty="0">
                <a:solidFill>
                  <a:srgbClr val="0070C0"/>
                </a:solidFill>
                <a:latin typeface="Segoe  "/>
              </a:rPr>
              <a:t>Crayke Chronicle</a:t>
            </a:r>
          </a:p>
        </p:txBody>
      </p:sp>
      <p:sp>
        <p:nvSpPr>
          <p:cNvPr id="3" name="Subtitle 2">
            <a:extLst>
              <a:ext uri="{FF2B5EF4-FFF2-40B4-BE49-F238E27FC236}">
                <a16:creationId xmlns:a16="http://schemas.microsoft.com/office/drawing/2014/main" id="{AED3ED4D-37AD-4B8D-9CED-AC044069D60E}"/>
              </a:ext>
            </a:extLst>
          </p:cNvPr>
          <p:cNvSpPr>
            <a:spLocks noGrp="1"/>
          </p:cNvSpPr>
          <p:nvPr>
            <p:ph type="subTitle" idx="1"/>
          </p:nvPr>
        </p:nvSpPr>
        <p:spPr>
          <a:xfrm>
            <a:off x="1523999" y="3602037"/>
            <a:ext cx="9513455" cy="2133599"/>
          </a:xfrm>
        </p:spPr>
        <p:txBody>
          <a:bodyPr>
            <a:normAutofit fontScale="85000" lnSpcReduction="10000"/>
          </a:bodyPr>
          <a:lstStyle/>
          <a:p>
            <a:r>
              <a:rPr lang="en-GB" b="1" dirty="0">
                <a:solidFill>
                  <a:srgbClr val="0070C0"/>
                </a:solidFill>
                <a:latin typeface="Segoe  "/>
              </a:rPr>
              <a:t>FOLLOW YOUR PATHWAY AND WE GROW TOGETHER WITH CONFIDENCE</a:t>
            </a:r>
            <a:endParaRPr lang="en-GB" dirty="0">
              <a:solidFill>
                <a:srgbClr val="0070C0"/>
              </a:solidFill>
              <a:latin typeface="Segoe  "/>
            </a:endParaRPr>
          </a:p>
          <a:p>
            <a:endParaRPr lang="en-GB" i="1" dirty="0">
              <a:solidFill>
                <a:srgbClr val="0070C0"/>
              </a:solidFill>
              <a:latin typeface="Segoe  "/>
            </a:endParaRPr>
          </a:p>
          <a:p>
            <a:r>
              <a:rPr lang="en-GB" i="1" dirty="0">
                <a:solidFill>
                  <a:srgbClr val="0070C0"/>
                </a:solidFill>
                <a:latin typeface="Segoe  "/>
              </a:rPr>
              <a:t>You did not choose me, I chose you that you might </a:t>
            </a:r>
            <a:r>
              <a:rPr lang="en-GB" b="1" i="1" dirty="0">
                <a:solidFill>
                  <a:srgbClr val="0070C0"/>
                </a:solidFill>
                <a:latin typeface="Segoe  "/>
              </a:rPr>
              <a:t>go and bear fruit, fruit that will last</a:t>
            </a:r>
            <a:r>
              <a:rPr lang="en-GB" i="1" dirty="0">
                <a:solidFill>
                  <a:srgbClr val="0070C0"/>
                </a:solidFill>
                <a:latin typeface="Segoe  "/>
              </a:rPr>
              <a:t> so that whatever you ask in my name the Father will give you.</a:t>
            </a:r>
            <a:r>
              <a:rPr lang="en-GB" dirty="0">
                <a:solidFill>
                  <a:srgbClr val="0070C0"/>
                </a:solidFill>
                <a:latin typeface="Segoe  "/>
              </a:rPr>
              <a:t>    John 15:16</a:t>
            </a:r>
          </a:p>
          <a:p>
            <a:endParaRPr lang="en-GB" b="1" i="1" dirty="0">
              <a:solidFill>
                <a:srgbClr val="FFFF00"/>
              </a:solidFill>
              <a:latin typeface="Segoe UI" panose="020B0502040204020203" pitchFamily="34" charset="0"/>
              <a:cs typeface="Segoe UI" panose="020B0502040204020203" pitchFamily="34" charset="0"/>
            </a:endParaRPr>
          </a:p>
          <a:p>
            <a:r>
              <a:rPr lang="en-GB" b="1" i="1" dirty="0">
                <a:solidFill>
                  <a:srgbClr val="FFFF00"/>
                </a:solidFill>
                <a:latin typeface="Segoe UI" panose="020B0502040204020203" pitchFamily="34" charset="0"/>
                <a:cs typeface="Segoe UI" panose="020B0502040204020203" pitchFamily="34" charset="0"/>
              </a:rPr>
              <a:t>Respect</a:t>
            </a:r>
            <a:r>
              <a:rPr lang="en-GB" b="1" i="1" dirty="0">
                <a:solidFill>
                  <a:schemeClr val="accent1"/>
                </a:solidFill>
                <a:latin typeface="Segoe UI" panose="020B0502040204020203" pitchFamily="34" charset="0"/>
                <a:cs typeface="Segoe UI" panose="020B0502040204020203" pitchFamily="34" charset="0"/>
              </a:rPr>
              <a:t>	       </a:t>
            </a:r>
            <a:r>
              <a:rPr lang="en-GB" b="1" i="1" dirty="0">
                <a:solidFill>
                  <a:srgbClr val="00B050"/>
                </a:solidFill>
                <a:latin typeface="Segoe UI" panose="020B0502040204020203" pitchFamily="34" charset="0"/>
                <a:cs typeface="Segoe UI" panose="020B0502040204020203" pitchFamily="34" charset="0"/>
              </a:rPr>
              <a:t>Friendship</a:t>
            </a:r>
            <a:r>
              <a:rPr lang="en-GB" b="1" i="1" dirty="0">
                <a:solidFill>
                  <a:schemeClr val="accent1"/>
                </a:solidFill>
                <a:latin typeface="Segoe UI" panose="020B0502040204020203" pitchFamily="34" charset="0"/>
                <a:cs typeface="Segoe UI" panose="020B0502040204020203" pitchFamily="34" charset="0"/>
              </a:rPr>
              <a:t>   	      </a:t>
            </a:r>
            <a:r>
              <a:rPr lang="en-GB" b="1" i="1" dirty="0">
                <a:solidFill>
                  <a:srgbClr val="FF0000"/>
                </a:solidFill>
                <a:latin typeface="Segoe UI" panose="020B0502040204020203" pitchFamily="34" charset="0"/>
                <a:cs typeface="Segoe UI" panose="020B0502040204020203" pitchFamily="34" charset="0"/>
              </a:rPr>
              <a:t>Forgiveness</a:t>
            </a:r>
            <a:r>
              <a:rPr lang="en-GB" b="1" i="1" dirty="0">
                <a:solidFill>
                  <a:schemeClr val="accent1"/>
                </a:solidFill>
                <a:latin typeface="Segoe UI" panose="020B0502040204020203" pitchFamily="34" charset="0"/>
                <a:cs typeface="Segoe UI" panose="020B0502040204020203" pitchFamily="34" charset="0"/>
              </a:rPr>
              <a:t>  	     Determination</a:t>
            </a:r>
            <a:endParaRPr lang="en-GB" dirty="0"/>
          </a:p>
        </p:txBody>
      </p:sp>
      <p:pic>
        <p:nvPicPr>
          <p:cNvPr id="4" name="Picture 3">
            <a:extLst>
              <a:ext uri="{FF2B5EF4-FFF2-40B4-BE49-F238E27FC236}">
                <a16:creationId xmlns:a16="http://schemas.microsoft.com/office/drawing/2014/main" id="{096CBB75-AAFA-4509-99A8-2761882D65F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44632" y="236104"/>
            <a:ext cx="1028700" cy="1028700"/>
          </a:xfrm>
          <a:prstGeom prst="rect">
            <a:avLst/>
          </a:prstGeom>
          <a:noFill/>
          <a:ln>
            <a:noFill/>
          </a:ln>
        </p:spPr>
      </p:pic>
      <p:sp>
        <p:nvSpPr>
          <p:cNvPr id="5" name="TextBox 4">
            <a:extLst>
              <a:ext uri="{FF2B5EF4-FFF2-40B4-BE49-F238E27FC236}">
                <a16:creationId xmlns:a16="http://schemas.microsoft.com/office/drawing/2014/main" id="{5ADD7183-3E39-4258-8123-BF928B571C85}"/>
              </a:ext>
            </a:extLst>
          </p:cNvPr>
          <p:cNvSpPr txBox="1"/>
          <p:nvPr/>
        </p:nvSpPr>
        <p:spPr>
          <a:xfrm>
            <a:off x="6736360" y="381122"/>
            <a:ext cx="5251508" cy="369332"/>
          </a:xfrm>
          <a:prstGeom prst="rect">
            <a:avLst/>
          </a:prstGeom>
          <a:noFill/>
        </p:spPr>
        <p:txBody>
          <a:bodyPr wrap="square" rtlCol="0">
            <a:spAutoFit/>
          </a:bodyPr>
          <a:lstStyle/>
          <a:p>
            <a:r>
              <a:rPr lang="en-US" b="1" dirty="0"/>
              <a:t> Issue: </a:t>
            </a:r>
            <a:r>
              <a:rPr lang="en-US" dirty="0"/>
              <a:t>#6</a:t>
            </a:r>
            <a:r>
              <a:rPr lang="en-US" b="1" dirty="0"/>
              <a:t>   Term: </a:t>
            </a:r>
            <a:r>
              <a:rPr lang="en-US" dirty="0"/>
              <a:t>Autumn</a:t>
            </a:r>
            <a:r>
              <a:rPr lang="en-US" b="1" dirty="0"/>
              <a:t>     Date: </a:t>
            </a:r>
            <a:r>
              <a:rPr lang="en-US" dirty="0"/>
              <a:t>13 October 2023</a:t>
            </a:r>
            <a:endParaRPr lang="en-GB" dirty="0"/>
          </a:p>
        </p:txBody>
      </p:sp>
    </p:spTree>
    <p:extLst>
      <p:ext uri="{BB962C8B-B14F-4D97-AF65-F5344CB8AC3E}">
        <p14:creationId xmlns:p14="http://schemas.microsoft.com/office/powerpoint/2010/main" val="3252995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0F2CB3-9BF3-464B-B01C-1AFED1BD13C8}"/>
              </a:ext>
            </a:extLst>
          </p:cNvPr>
          <p:cNvSpPr>
            <a:spLocks noGrp="1"/>
          </p:cNvSpPr>
          <p:nvPr>
            <p:ph idx="1"/>
          </p:nvPr>
        </p:nvSpPr>
        <p:spPr>
          <a:xfrm>
            <a:off x="360727" y="1495337"/>
            <a:ext cx="6501468" cy="3867325"/>
          </a:xfrm>
        </p:spPr>
        <p:txBody>
          <a:bodyPr>
            <a:noAutofit/>
          </a:bodyPr>
          <a:lstStyle/>
          <a:p>
            <a:pPr marL="0" indent="0">
              <a:buNone/>
            </a:pPr>
            <a:r>
              <a:rPr lang="en-GB" b="1" dirty="0">
                <a:solidFill>
                  <a:schemeClr val="accent1"/>
                </a:solidFill>
              </a:rPr>
              <a:t>Water Safety Workshops</a:t>
            </a:r>
          </a:p>
          <a:p>
            <a:pPr marL="0" indent="0">
              <a:buNone/>
            </a:pPr>
            <a:r>
              <a:rPr lang="en-GB" sz="1600" dirty="0"/>
              <a:t>In Apple Class we learnt:</a:t>
            </a:r>
          </a:p>
          <a:p>
            <a:r>
              <a:rPr lang="en-GB" sz="1600" dirty="0"/>
              <a:t>“Not to go by the edge of the river.” Mabel</a:t>
            </a:r>
          </a:p>
          <a:p>
            <a:r>
              <a:rPr lang="en-GB" sz="1600" dirty="0"/>
              <a:t>“Don’t ride your bike near the edge of the river.” Wilfred</a:t>
            </a:r>
          </a:p>
          <a:p>
            <a:r>
              <a:rPr lang="en-GB" sz="1600" dirty="0"/>
              <a:t>“Red flag means don’t go in the sea.” Jackson</a:t>
            </a:r>
          </a:p>
          <a:p>
            <a:r>
              <a:rPr lang="en-GB" sz="1600" dirty="0"/>
              <a:t>“Black and white flag means it’s good for surfing.  Yellow and red means it’s safe for swimming.” Edmund</a:t>
            </a:r>
          </a:p>
          <a:p>
            <a:pPr marL="0" indent="0">
              <a:buNone/>
            </a:pPr>
            <a:r>
              <a:rPr lang="en-GB" sz="1600" dirty="0"/>
              <a:t>Beech Class:</a:t>
            </a:r>
          </a:p>
          <a:p>
            <a:r>
              <a:rPr lang="en-GB" sz="1600" dirty="0"/>
              <a:t>By the end of the session the children could spot a range of ‘water dangers’ and give ideas for how people could be safer near the water.</a:t>
            </a:r>
          </a:p>
          <a:p>
            <a:pPr marL="0" indent="0">
              <a:buNone/>
            </a:pPr>
            <a:r>
              <a:rPr lang="en-GB" sz="1600" dirty="0"/>
              <a:t>Key Stage 2:</a:t>
            </a:r>
          </a:p>
          <a:p>
            <a:r>
              <a:rPr lang="en-GB" sz="1600" dirty="0"/>
              <a:t>The children enjoyed learning about how to stay safe in our local area near rivers,  canals, reservoirs and at the seaside. We worked together to spot dangers including slippery banks and strong currents. We learnt that we should never swim in a reservoir, what to do in an emergency and tested our knowledge of lifeguard flags.</a:t>
            </a:r>
          </a:p>
        </p:txBody>
      </p:sp>
      <p:sp>
        <p:nvSpPr>
          <p:cNvPr id="4" name="Title 1">
            <a:extLst>
              <a:ext uri="{FF2B5EF4-FFF2-40B4-BE49-F238E27FC236}">
                <a16:creationId xmlns:a16="http://schemas.microsoft.com/office/drawing/2014/main" id="{F48D40CB-567A-4C69-9C77-FC1F6778560E}"/>
              </a:ext>
            </a:extLst>
          </p:cNvPr>
          <p:cNvSpPr txBox="1">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0070C0"/>
                </a:solidFill>
                <a:latin typeface="Segoe  "/>
              </a:rPr>
              <a:t>News From School This Week</a:t>
            </a:r>
            <a:endParaRPr lang="en-GB" dirty="0"/>
          </a:p>
        </p:txBody>
      </p:sp>
      <p:pic>
        <p:nvPicPr>
          <p:cNvPr id="5" name="Picture 4">
            <a:extLst>
              <a:ext uri="{FF2B5EF4-FFF2-40B4-BE49-F238E27FC236}">
                <a16:creationId xmlns:a16="http://schemas.microsoft.com/office/drawing/2014/main" id="{F1EFE7EF-17A4-47E4-A23B-D02BCA2C639D}"/>
              </a:ext>
            </a:extLst>
          </p:cNvPr>
          <p:cNvPicPr>
            <a:picLocks noChangeAspect="1"/>
          </p:cNvPicPr>
          <p:nvPr/>
        </p:nvPicPr>
        <p:blipFill>
          <a:blip r:embed="rId2"/>
          <a:stretch>
            <a:fillRect/>
          </a:stretch>
        </p:blipFill>
        <p:spPr>
          <a:xfrm>
            <a:off x="6964156" y="2205530"/>
            <a:ext cx="4639322" cy="3267531"/>
          </a:xfrm>
          <a:prstGeom prst="rect">
            <a:avLst/>
          </a:prstGeom>
        </p:spPr>
      </p:pic>
    </p:spTree>
    <p:extLst>
      <p:ext uri="{BB962C8B-B14F-4D97-AF65-F5344CB8AC3E}">
        <p14:creationId xmlns:p14="http://schemas.microsoft.com/office/powerpoint/2010/main" val="3079224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52443-27BA-4FBE-AC96-838CC55D4900}"/>
              </a:ext>
            </a:extLst>
          </p:cNvPr>
          <p:cNvSpPr>
            <a:spLocks noGrp="1"/>
          </p:cNvSpPr>
          <p:nvPr>
            <p:ph type="title"/>
          </p:nvPr>
        </p:nvSpPr>
        <p:spPr/>
        <p:txBody>
          <a:bodyPr/>
          <a:lstStyle/>
          <a:p>
            <a:r>
              <a:rPr lang="en-GB" b="1" dirty="0">
                <a:solidFill>
                  <a:schemeClr val="accent1"/>
                </a:solidFill>
                <a:latin typeface="Segoe  "/>
              </a:rPr>
              <a:t>News From School This Week</a:t>
            </a:r>
          </a:p>
        </p:txBody>
      </p:sp>
      <p:sp>
        <p:nvSpPr>
          <p:cNvPr id="3" name="Content Placeholder 2">
            <a:extLst>
              <a:ext uri="{FF2B5EF4-FFF2-40B4-BE49-F238E27FC236}">
                <a16:creationId xmlns:a16="http://schemas.microsoft.com/office/drawing/2014/main" id="{B5AF9918-B04F-4D2A-B93F-DE16168748B3}"/>
              </a:ext>
            </a:extLst>
          </p:cNvPr>
          <p:cNvSpPr>
            <a:spLocks noGrp="1"/>
          </p:cNvSpPr>
          <p:nvPr>
            <p:ph idx="1"/>
          </p:nvPr>
        </p:nvSpPr>
        <p:spPr>
          <a:xfrm>
            <a:off x="838200" y="1493240"/>
            <a:ext cx="10515600" cy="4683723"/>
          </a:xfrm>
        </p:spPr>
        <p:txBody>
          <a:bodyPr>
            <a:normAutofit fontScale="92500" lnSpcReduction="20000"/>
          </a:bodyPr>
          <a:lstStyle/>
          <a:p>
            <a:pPr marL="0" indent="0">
              <a:buNone/>
            </a:pPr>
            <a:r>
              <a:rPr lang="en-GB" b="1" dirty="0">
                <a:solidFill>
                  <a:schemeClr val="accent1"/>
                </a:solidFill>
              </a:rPr>
              <a:t>Safeguarding Visit from North Yorkshire Senior Education Adviser</a:t>
            </a:r>
          </a:p>
          <a:p>
            <a:pPr marL="0" indent="0">
              <a:buNone/>
            </a:pPr>
            <a:r>
              <a:rPr lang="en-GB" dirty="0"/>
              <a:t>Michele Hattersley visited school recently and we have now received her report from the visit.  During the day she spoke to parents, pupils, governors and a range of members of staff.  We are delighted that her report highlights the following:</a:t>
            </a:r>
          </a:p>
          <a:p>
            <a:pPr marL="0" indent="0">
              <a:buNone/>
            </a:pPr>
            <a:r>
              <a:rPr lang="en-GB" i="1" dirty="0"/>
              <a:t>“The sample of pupils from Y1 – Y6 reported that they feel safe in school and can talk to any adults if they are worried about something.  They know the difference between bullying and falling out and can talk about strategies to help themselves or others.”</a:t>
            </a:r>
          </a:p>
          <a:p>
            <a:pPr marL="0" indent="0">
              <a:buNone/>
            </a:pPr>
            <a:r>
              <a:rPr lang="en-GB" i="1" dirty="0"/>
              <a:t>“Parents reported that their children are safe in school and highlighted the extensive information provided within the newsletter which helps with safeguarding, especially online safety.  They felt that they could talk to any member of staff if they had concerns. A parent of a new pupil felt that there had been good transition arrangements in place and reported that their child had settled well.”</a:t>
            </a:r>
          </a:p>
        </p:txBody>
      </p:sp>
    </p:spTree>
    <p:extLst>
      <p:ext uri="{BB962C8B-B14F-4D97-AF65-F5344CB8AC3E}">
        <p14:creationId xmlns:p14="http://schemas.microsoft.com/office/powerpoint/2010/main" val="90423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6C08FD-7B78-4205-9FF3-9D6B22A78CCA}"/>
              </a:ext>
            </a:extLst>
          </p:cNvPr>
          <p:cNvSpPr>
            <a:spLocks noGrp="1"/>
          </p:cNvSpPr>
          <p:nvPr>
            <p:ph idx="1"/>
          </p:nvPr>
        </p:nvSpPr>
        <p:spPr>
          <a:xfrm>
            <a:off x="167080" y="828278"/>
            <a:ext cx="11485228" cy="4351338"/>
          </a:xfrm>
        </p:spPr>
        <p:txBody>
          <a:bodyPr/>
          <a:lstStyle/>
          <a:p>
            <a:pPr marL="0" indent="0">
              <a:buNone/>
            </a:pPr>
            <a:endParaRPr lang="en-GB" sz="1000" dirty="0">
              <a:solidFill>
                <a:schemeClr val="accent1"/>
              </a:solidFill>
            </a:endParaRPr>
          </a:p>
          <a:p>
            <a:pPr marL="0" indent="0">
              <a:buNone/>
            </a:pPr>
            <a:r>
              <a:rPr lang="en-GB" dirty="0">
                <a:solidFill>
                  <a:schemeClr val="accent1"/>
                </a:solidFill>
              </a:rPr>
              <a:t>Pupil Voice – School Council</a:t>
            </a:r>
          </a:p>
          <a:p>
            <a:pPr marL="0" indent="0">
              <a:buNone/>
            </a:pPr>
            <a:endParaRPr lang="en-GB" dirty="0">
              <a:solidFill>
                <a:schemeClr val="accent1"/>
              </a:solidFill>
            </a:endParaRPr>
          </a:p>
          <a:p>
            <a:pPr marL="0" indent="0">
              <a:buNone/>
            </a:pPr>
            <a:endParaRPr lang="en-GB" dirty="0"/>
          </a:p>
        </p:txBody>
      </p:sp>
      <p:sp>
        <p:nvSpPr>
          <p:cNvPr id="7" name="Title 1">
            <a:extLst>
              <a:ext uri="{FF2B5EF4-FFF2-40B4-BE49-F238E27FC236}">
                <a16:creationId xmlns:a16="http://schemas.microsoft.com/office/drawing/2014/main" id="{F2A74BE1-6E1C-4357-A97D-C1974A8E636C}"/>
              </a:ext>
            </a:extLst>
          </p:cNvPr>
          <p:cNvSpPr txBox="1">
            <a:spLocks noGrp="1"/>
          </p:cNvSpPr>
          <p:nvPr>
            <p:ph type="title"/>
          </p:nvPr>
        </p:nvSpPr>
        <p:spPr>
          <a:xfrm>
            <a:off x="167080" y="-16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0070C0"/>
                </a:solidFill>
                <a:latin typeface="Segoe  "/>
              </a:rPr>
              <a:t>News From School This Week</a:t>
            </a:r>
            <a:endParaRPr lang="en-GB" dirty="0"/>
          </a:p>
        </p:txBody>
      </p:sp>
      <p:pic>
        <p:nvPicPr>
          <p:cNvPr id="2" name="Picture 1">
            <a:extLst>
              <a:ext uri="{FF2B5EF4-FFF2-40B4-BE49-F238E27FC236}">
                <a16:creationId xmlns:a16="http://schemas.microsoft.com/office/drawing/2014/main" id="{4773F708-19A5-48ED-AFDB-E4873DAF0348}"/>
              </a:ext>
            </a:extLst>
          </p:cNvPr>
          <p:cNvPicPr>
            <a:picLocks noChangeAspect="1"/>
          </p:cNvPicPr>
          <p:nvPr/>
        </p:nvPicPr>
        <p:blipFill>
          <a:blip r:embed="rId2"/>
          <a:stretch>
            <a:fillRect/>
          </a:stretch>
        </p:blipFill>
        <p:spPr>
          <a:xfrm>
            <a:off x="383021" y="1741041"/>
            <a:ext cx="5302162" cy="4082802"/>
          </a:xfrm>
          <a:prstGeom prst="rect">
            <a:avLst/>
          </a:prstGeom>
        </p:spPr>
      </p:pic>
      <p:sp>
        <p:nvSpPr>
          <p:cNvPr id="4" name="Rectangle 3">
            <a:extLst>
              <a:ext uri="{FF2B5EF4-FFF2-40B4-BE49-F238E27FC236}">
                <a16:creationId xmlns:a16="http://schemas.microsoft.com/office/drawing/2014/main" id="{99007DB6-D815-4AC6-AB2E-3865C25D57B8}"/>
              </a:ext>
            </a:extLst>
          </p:cNvPr>
          <p:cNvSpPr/>
          <p:nvPr/>
        </p:nvSpPr>
        <p:spPr>
          <a:xfrm>
            <a:off x="5772249" y="1325402"/>
            <a:ext cx="6096000" cy="5078313"/>
          </a:xfrm>
          <a:prstGeom prst="rect">
            <a:avLst/>
          </a:prstGeom>
        </p:spPr>
        <p:txBody>
          <a:bodyPr>
            <a:spAutoFit/>
          </a:bodyPr>
          <a:lstStyle/>
          <a:p>
            <a:pPr fontAlgn="base"/>
            <a:endParaRPr lang="en-GB" dirty="0">
              <a:solidFill>
                <a:srgbClr val="000000"/>
              </a:solidFill>
              <a:latin typeface="Calibri" panose="020F0502020204030204" pitchFamily="34" charset="0"/>
            </a:endParaRPr>
          </a:p>
          <a:p>
            <a:pPr fontAlgn="base"/>
            <a:r>
              <a:rPr lang="en-GB" dirty="0">
                <a:solidFill>
                  <a:srgbClr val="000000"/>
                </a:solidFill>
                <a:latin typeface="Calibri" panose="020F0502020204030204" pitchFamily="34" charset="0"/>
              </a:rPr>
              <a:t>As part of our project of </a:t>
            </a:r>
            <a:r>
              <a:rPr lang="en-GB" b="1" dirty="0">
                <a:solidFill>
                  <a:srgbClr val="000000"/>
                </a:solidFill>
                <a:latin typeface="Calibri" panose="020F0502020204030204" pitchFamily="34" charset="0"/>
              </a:rPr>
              <a:t>"How can we improve the team-points system?"</a:t>
            </a:r>
            <a:r>
              <a:rPr lang="en-GB" dirty="0">
                <a:solidFill>
                  <a:srgbClr val="000000"/>
                </a:solidFill>
                <a:latin typeface="Calibri" panose="020F0502020204030204" pitchFamily="34" charset="0"/>
              </a:rPr>
              <a:t> School Council wanted to know what the pupils would like as their reward for the winning team. We took the three most popular suggestions from the suggestion box and the ideas that they had gathered from speaking to the children in their class. We invited children to come up and vote for their preferred treat. We found that offering complimentary biscuits really improved voting turnout!</a:t>
            </a:r>
          </a:p>
          <a:p>
            <a:pPr fontAlgn="base"/>
            <a:br>
              <a:rPr lang="en-GB" dirty="0">
                <a:solidFill>
                  <a:srgbClr val="000000"/>
                </a:solidFill>
                <a:latin typeface="Calibri" panose="020F0502020204030204" pitchFamily="34" charset="0"/>
              </a:rPr>
            </a:br>
            <a:endParaRPr lang="en-GB" dirty="0">
              <a:solidFill>
                <a:srgbClr val="000000"/>
              </a:solidFill>
              <a:latin typeface="Calibri" panose="020F0502020204030204" pitchFamily="34" charset="0"/>
            </a:endParaRPr>
          </a:p>
          <a:p>
            <a:pPr fontAlgn="base"/>
            <a:r>
              <a:rPr lang="en-GB" b="1" dirty="0">
                <a:solidFill>
                  <a:srgbClr val="000000"/>
                </a:solidFill>
                <a:latin typeface="Calibri" panose="020F0502020204030204" pitchFamily="34" charset="0"/>
              </a:rPr>
              <a:t>Results: </a:t>
            </a:r>
          </a:p>
          <a:p>
            <a:pPr fontAlgn="base"/>
            <a:r>
              <a:rPr lang="en-GB" dirty="0">
                <a:solidFill>
                  <a:srgbClr val="000000"/>
                </a:solidFill>
                <a:latin typeface="Calibri" panose="020F0502020204030204" pitchFamily="34" charset="0"/>
              </a:rPr>
              <a:t>Extra breaktime: 4 votes</a:t>
            </a:r>
          </a:p>
          <a:p>
            <a:pPr fontAlgn="base"/>
            <a:r>
              <a:rPr lang="en-GB" dirty="0">
                <a:solidFill>
                  <a:srgbClr val="000000"/>
                </a:solidFill>
                <a:latin typeface="Calibri" panose="020F0502020204030204" pitchFamily="34" charset="0"/>
              </a:rPr>
              <a:t>Tasty treat (ice-cream/ hot chocolate): 24 votes</a:t>
            </a:r>
          </a:p>
          <a:p>
            <a:pPr fontAlgn="base"/>
            <a:r>
              <a:rPr lang="en-GB" dirty="0">
                <a:solidFill>
                  <a:srgbClr val="000000"/>
                </a:solidFill>
                <a:latin typeface="Calibri" panose="020F0502020204030204" pitchFamily="34" charset="0"/>
              </a:rPr>
              <a:t>Games session: 20 votes</a:t>
            </a:r>
          </a:p>
          <a:p>
            <a:endParaRPr lang="en-GB" dirty="0">
              <a:solidFill>
                <a:srgbClr val="000000"/>
              </a:solidFill>
              <a:latin typeface="Calibri" panose="020F0502020204030204" pitchFamily="34" charset="0"/>
            </a:endParaRPr>
          </a:p>
          <a:p>
            <a:r>
              <a:rPr lang="en-GB" i="1" dirty="0">
                <a:solidFill>
                  <a:srgbClr val="000000"/>
                </a:solidFill>
                <a:latin typeface="Calibri" panose="020F0502020204030204" pitchFamily="34" charset="0"/>
              </a:rPr>
              <a:t>Miss Walker</a:t>
            </a:r>
            <a:br>
              <a:rPr lang="en-GB" dirty="0">
                <a:solidFill>
                  <a:srgbClr val="000000"/>
                </a:solidFill>
                <a:latin typeface="Calibri" panose="020F0502020204030204" pitchFamily="34" charset="0"/>
              </a:rPr>
            </a:br>
            <a:endParaRPr lang="en-GB" dirty="0"/>
          </a:p>
        </p:txBody>
      </p:sp>
    </p:spTree>
    <p:extLst>
      <p:ext uri="{BB962C8B-B14F-4D97-AF65-F5344CB8AC3E}">
        <p14:creationId xmlns:p14="http://schemas.microsoft.com/office/powerpoint/2010/main" val="4018805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6C08FD-7B78-4205-9FF3-9D6B22A78CCA}"/>
              </a:ext>
            </a:extLst>
          </p:cNvPr>
          <p:cNvSpPr>
            <a:spLocks noGrp="1"/>
          </p:cNvSpPr>
          <p:nvPr>
            <p:ph idx="1"/>
          </p:nvPr>
        </p:nvSpPr>
        <p:spPr>
          <a:xfrm>
            <a:off x="167080" y="828278"/>
            <a:ext cx="11485228" cy="4351338"/>
          </a:xfrm>
        </p:spPr>
        <p:txBody>
          <a:bodyPr/>
          <a:lstStyle/>
          <a:p>
            <a:pPr marL="0" indent="0">
              <a:buNone/>
            </a:pPr>
            <a:endParaRPr lang="en-GB" sz="1000" dirty="0">
              <a:solidFill>
                <a:schemeClr val="accent1"/>
              </a:solidFill>
            </a:endParaRPr>
          </a:p>
          <a:p>
            <a:pPr marL="0" indent="0">
              <a:buNone/>
            </a:pPr>
            <a:r>
              <a:rPr lang="en-GB" dirty="0">
                <a:solidFill>
                  <a:schemeClr val="accent1"/>
                </a:solidFill>
              </a:rPr>
              <a:t>Pupil Voice – Shed Monitors</a:t>
            </a:r>
          </a:p>
          <a:p>
            <a:pPr marL="0" indent="0">
              <a:buNone/>
            </a:pPr>
            <a:endParaRPr lang="en-GB" dirty="0">
              <a:solidFill>
                <a:schemeClr val="accent1"/>
              </a:solidFill>
            </a:endParaRPr>
          </a:p>
          <a:p>
            <a:pPr marL="0" indent="0">
              <a:buNone/>
            </a:pPr>
            <a:endParaRPr lang="en-GB" dirty="0"/>
          </a:p>
        </p:txBody>
      </p:sp>
      <p:sp>
        <p:nvSpPr>
          <p:cNvPr id="7" name="Title 1">
            <a:extLst>
              <a:ext uri="{FF2B5EF4-FFF2-40B4-BE49-F238E27FC236}">
                <a16:creationId xmlns:a16="http://schemas.microsoft.com/office/drawing/2014/main" id="{F2A74BE1-6E1C-4357-A97D-C1974A8E636C}"/>
              </a:ext>
            </a:extLst>
          </p:cNvPr>
          <p:cNvSpPr txBox="1">
            <a:spLocks noGrp="1"/>
          </p:cNvSpPr>
          <p:nvPr>
            <p:ph type="title"/>
          </p:nvPr>
        </p:nvSpPr>
        <p:spPr>
          <a:xfrm>
            <a:off x="167080" y="-16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0070C0"/>
                </a:solidFill>
                <a:latin typeface="Segoe  "/>
              </a:rPr>
              <a:t>News From School This Week</a:t>
            </a:r>
            <a:endParaRPr lang="en-GB" dirty="0"/>
          </a:p>
        </p:txBody>
      </p:sp>
      <p:sp>
        <p:nvSpPr>
          <p:cNvPr id="4" name="Rectangle 3">
            <a:extLst>
              <a:ext uri="{FF2B5EF4-FFF2-40B4-BE49-F238E27FC236}">
                <a16:creationId xmlns:a16="http://schemas.microsoft.com/office/drawing/2014/main" id="{99007DB6-D815-4AC6-AB2E-3865C25D57B8}"/>
              </a:ext>
            </a:extLst>
          </p:cNvPr>
          <p:cNvSpPr/>
          <p:nvPr/>
        </p:nvSpPr>
        <p:spPr>
          <a:xfrm>
            <a:off x="5772250" y="1725273"/>
            <a:ext cx="6096000" cy="4247317"/>
          </a:xfrm>
          <a:prstGeom prst="rect">
            <a:avLst/>
          </a:prstGeom>
        </p:spPr>
        <p:txBody>
          <a:bodyPr>
            <a:spAutoFit/>
          </a:bodyPr>
          <a:lstStyle/>
          <a:p>
            <a:pPr fontAlgn="base"/>
            <a:r>
              <a:rPr lang="en-GB" dirty="0">
                <a:solidFill>
                  <a:srgbClr val="000000"/>
                </a:solidFill>
                <a:latin typeface="Calibri" panose="020F0502020204030204" pitchFamily="34" charset="0"/>
              </a:rPr>
              <a:t>During last week’s Achievement Worship it was brilliant to have the Shed Manager and Monitors sharing a pre-prepared speech with the rest of the children.  </a:t>
            </a:r>
          </a:p>
          <a:p>
            <a:pPr fontAlgn="base"/>
            <a:endParaRPr lang="en-GB" dirty="0">
              <a:solidFill>
                <a:srgbClr val="000000"/>
              </a:solidFill>
              <a:latin typeface="Calibri" panose="020F0502020204030204" pitchFamily="34" charset="0"/>
            </a:endParaRPr>
          </a:p>
          <a:p>
            <a:pPr fontAlgn="base"/>
            <a:r>
              <a:rPr lang="en-GB" dirty="0">
                <a:solidFill>
                  <a:srgbClr val="000000"/>
                </a:solidFill>
                <a:latin typeface="Calibri" panose="020F0502020204030204" pitchFamily="34" charset="0"/>
              </a:rPr>
              <a:t>This speech – all the children’s own work - linked the importance of looking after our playtime equipment with each of our school values.</a:t>
            </a:r>
          </a:p>
          <a:p>
            <a:pPr fontAlgn="base"/>
            <a:endParaRPr lang="en-GB" dirty="0">
              <a:solidFill>
                <a:srgbClr val="000000"/>
              </a:solidFill>
              <a:latin typeface="Calibri" panose="020F0502020204030204" pitchFamily="34" charset="0"/>
            </a:endParaRPr>
          </a:p>
          <a:p>
            <a:pPr fontAlgn="base"/>
            <a:r>
              <a:rPr lang="en-GB" dirty="0">
                <a:solidFill>
                  <a:srgbClr val="000000"/>
                </a:solidFill>
                <a:latin typeface="Calibri" panose="020F0502020204030204" pitchFamily="34" charset="0"/>
              </a:rPr>
              <a:t>The speech concluded with a message from the previous monitors passing on their gratitude to the new team for their hard work so far this year.</a:t>
            </a:r>
          </a:p>
          <a:p>
            <a:pPr fontAlgn="base"/>
            <a:endParaRPr lang="en-GB" dirty="0">
              <a:solidFill>
                <a:srgbClr val="000000"/>
              </a:solidFill>
              <a:latin typeface="Calibri" panose="020F0502020204030204" pitchFamily="34" charset="0"/>
            </a:endParaRPr>
          </a:p>
          <a:p>
            <a:pPr fontAlgn="base"/>
            <a:endParaRPr lang="en-GB" dirty="0">
              <a:solidFill>
                <a:srgbClr val="000000"/>
              </a:solidFill>
              <a:latin typeface="Calibri" panose="020F0502020204030204" pitchFamily="34" charset="0"/>
            </a:endParaRPr>
          </a:p>
          <a:p>
            <a:br>
              <a:rPr lang="en-GB" dirty="0">
                <a:solidFill>
                  <a:srgbClr val="000000"/>
                </a:solidFill>
                <a:latin typeface="Calibri" panose="020F0502020204030204" pitchFamily="34" charset="0"/>
              </a:rPr>
            </a:br>
            <a:endParaRPr lang="en-GB" dirty="0"/>
          </a:p>
        </p:txBody>
      </p:sp>
      <p:pic>
        <p:nvPicPr>
          <p:cNvPr id="5" name="Picture 4">
            <a:extLst>
              <a:ext uri="{FF2B5EF4-FFF2-40B4-BE49-F238E27FC236}">
                <a16:creationId xmlns:a16="http://schemas.microsoft.com/office/drawing/2014/main" id="{51CE6E79-28A1-427B-9337-1A1FD314A5D9}"/>
              </a:ext>
            </a:extLst>
          </p:cNvPr>
          <p:cNvPicPr>
            <a:picLocks noChangeAspect="1"/>
          </p:cNvPicPr>
          <p:nvPr/>
        </p:nvPicPr>
        <p:blipFill>
          <a:blip r:embed="rId2"/>
          <a:stretch>
            <a:fillRect/>
          </a:stretch>
        </p:blipFill>
        <p:spPr>
          <a:xfrm>
            <a:off x="449951" y="1725273"/>
            <a:ext cx="5039428" cy="3543795"/>
          </a:xfrm>
          <a:prstGeom prst="rect">
            <a:avLst/>
          </a:prstGeom>
        </p:spPr>
      </p:pic>
    </p:spTree>
    <p:extLst>
      <p:ext uri="{BB962C8B-B14F-4D97-AF65-F5344CB8AC3E}">
        <p14:creationId xmlns:p14="http://schemas.microsoft.com/office/powerpoint/2010/main" val="4291871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06D89C-BCFD-429E-A228-DBFB1616AB34}"/>
              </a:ext>
            </a:extLst>
          </p:cNvPr>
          <p:cNvSpPr>
            <a:spLocks noGrp="1"/>
          </p:cNvSpPr>
          <p:nvPr>
            <p:ph idx="1"/>
          </p:nvPr>
        </p:nvSpPr>
        <p:spPr/>
        <p:txBody>
          <a:bodyPr/>
          <a:lstStyle/>
          <a:p>
            <a:pPr marL="0" indent="0">
              <a:buNone/>
            </a:pPr>
            <a:r>
              <a:rPr lang="en-GB" dirty="0">
                <a:solidFill>
                  <a:schemeClr val="accent1"/>
                </a:solidFill>
              </a:rPr>
              <a:t>Stay and Play</a:t>
            </a:r>
          </a:p>
          <a:p>
            <a:pPr marL="0" indent="0" fontAlgn="base">
              <a:buNone/>
            </a:pPr>
            <a:r>
              <a:rPr lang="en-GB" dirty="0"/>
              <a:t>We would like to give you the opportunity to join us for a “Stay and Play” session from 9am on one of the following dates:</a:t>
            </a:r>
          </a:p>
          <a:p>
            <a:pPr marL="0" indent="0" fontAlgn="base">
              <a:buNone/>
            </a:pPr>
            <a:r>
              <a:rPr lang="en-GB" dirty="0">
                <a:solidFill>
                  <a:srgbClr val="FF0000"/>
                </a:solidFill>
              </a:rPr>
              <a:t>Tuesday 17 October; Tuesday 24 October</a:t>
            </a:r>
          </a:p>
          <a:p>
            <a:pPr marL="0" indent="0" fontAlgn="base">
              <a:buNone/>
            </a:pPr>
            <a:r>
              <a:rPr lang="en-GB" dirty="0"/>
              <a:t>Please contact Mrs Bacon to book your slot. </a:t>
            </a:r>
          </a:p>
          <a:p>
            <a:pPr marL="0" indent="0" fontAlgn="base">
              <a:buNone/>
            </a:pPr>
            <a:endParaRPr lang="en-GB" dirty="0">
              <a:solidFill>
                <a:schemeClr val="accent1"/>
              </a:solidFill>
            </a:endParaRPr>
          </a:p>
          <a:p>
            <a:pPr marL="0" indent="0">
              <a:buNone/>
            </a:pPr>
            <a:endParaRPr lang="en-GB" dirty="0"/>
          </a:p>
        </p:txBody>
      </p:sp>
      <p:sp>
        <p:nvSpPr>
          <p:cNvPr id="4" name="Title 1">
            <a:extLst>
              <a:ext uri="{FF2B5EF4-FFF2-40B4-BE49-F238E27FC236}">
                <a16:creationId xmlns:a16="http://schemas.microsoft.com/office/drawing/2014/main" id="{C0905568-35C5-49D3-9DB4-E9452B555EB9}"/>
              </a:ext>
            </a:extLst>
          </p:cNvPr>
          <p:cNvSpPr txBox="1">
            <a:spLocks/>
          </p:cNvSpPr>
          <p:nvPr/>
        </p:nvSpPr>
        <p:spPr>
          <a:xfrm>
            <a:off x="838200" y="5000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0070C0"/>
                </a:solidFill>
                <a:latin typeface="Segoe  "/>
              </a:rPr>
              <a:t>Class News- </a:t>
            </a:r>
            <a:r>
              <a:rPr lang="en-GB" b="1" dirty="0">
                <a:solidFill>
                  <a:srgbClr val="00B050"/>
                </a:solidFill>
                <a:latin typeface="Segoe  "/>
              </a:rPr>
              <a:t>APPLE</a:t>
            </a:r>
            <a:endParaRPr lang="en-GB" dirty="0">
              <a:solidFill>
                <a:srgbClr val="00B050"/>
              </a:solidFill>
            </a:endParaRPr>
          </a:p>
        </p:txBody>
      </p:sp>
      <p:pic>
        <p:nvPicPr>
          <p:cNvPr id="5" name="Picture 4">
            <a:extLst>
              <a:ext uri="{FF2B5EF4-FFF2-40B4-BE49-F238E27FC236}">
                <a16:creationId xmlns:a16="http://schemas.microsoft.com/office/drawing/2014/main" id="{ECEE1C84-1416-42B1-A599-5583E7CA8B7C}"/>
              </a:ext>
            </a:extLst>
          </p:cNvPr>
          <p:cNvPicPr>
            <a:picLocks noChangeAspect="1"/>
          </p:cNvPicPr>
          <p:nvPr/>
        </p:nvPicPr>
        <p:blipFill>
          <a:blip r:embed="rId2"/>
          <a:stretch>
            <a:fillRect/>
          </a:stretch>
        </p:blipFill>
        <p:spPr>
          <a:xfrm>
            <a:off x="10866293" y="5495636"/>
            <a:ext cx="1131994" cy="1181211"/>
          </a:xfrm>
          <a:prstGeom prst="rect">
            <a:avLst/>
          </a:prstGeom>
        </p:spPr>
      </p:pic>
    </p:spTree>
    <p:extLst>
      <p:ext uri="{BB962C8B-B14F-4D97-AF65-F5344CB8AC3E}">
        <p14:creationId xmlns:p14="http://schemas.microsoft.com/office/powerpoint/2010/main" val="978121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06D89C-BCFD-429E-A228-DBFB1616AB34}"/>
              </a:ext>
            </a:extLst>
          </p:cNvPr>
          <p:cNvSpPr>
            <a:spLocks noGrp="1"/>
          </p:cNvSpPr>
          <p:nvPr>
            <p:ph idx="1"/>
          </p:nvPr>
        </p:nvSpPr>
        <p:spPr>
          <a:xfrm>
            <a:off x="838200" y="1825625"/>
            <a:ext cx="5369653" cy="4351338"/>
          </a:xfrm>
        </p:spPr>
        <p:txBody>
          <a:bodyPr>
            <a:normAutofit/>
          </a:bodyPr>
          <a:lstStyle/>
          <a:p>
            <a:pPr marL="0" indent="0">
              <a:buNone/>
            </a:pPr>
            <a:r>
              <a:rPr lang="en-GB" sz="2000" b="1" dirty="0">
                <a:solidFill>
                  <a:schemeClr val="accent1"/>
                </a:solidFill>
              </a:rPr>
              <a:t>Educational Visit – Helmsley Castle </a:t>
            </a:r>
            <a:r>
              <a:rPr lang="en-GB" sz="2000" b="1" dirty="0">
                <a:solidFill>
                  <a:srgbClr val="FF0000"/>
                </a:solidFill>
              </a:rPr>
              <a:t>Friday 10 November 2023</a:t>
            </a:r>
          </a:p>
          <a:p>
            <a:pPr marL="0" indent="0">
              <a:buNone/>
            </a:pPr>
            <a:endParaRPr lang="en-GB" sz="1000" b="1" dirty="0">
              <a:solidFill>
                <a:srgbClr val="FF0000"/>
              </a:solidFill>
            </a:endParaRPr>
          </a:p>
          <a:p>
            <a:pPr marL="0" indent="0">
              <a:buNone/>
            </a:pPr>
            <a:r>
              <a:rPr lang="en-GB" sz="2000" dirty="0"/>
              <a:t>I am delighted to confirm that Mrs Dobson has arranged an educational visit to Helmsley Castle on Friday 10 November as their “Fabulous Finish” to their learning about castles. </a:t>
            </a:r>
          </a:p>
          <a:p>
            <a:pPr marL="0" indent="0">
              <a:buNone/>
            </a:pPr>
            <a:r>
              <a:rPr lang="en-GB" sz="2000" dirty="0"/>
              <a:t>Even better – this visit is free to parents! CHASA will fund the travel costs and the visit to the castle is free.  </a:t>
            </a:r>
          </a:p>
          <a:p>
            <a:pPr marL="0" indent="0">
              <a:buNone/>
            </a:pPr>
            <a:r>
              <a:rPr lang="en-GB" sz="2000" dirty="0"/>
              <a:t>Further details including an online consent form will follow shortly.</a:t>
            </a:r>
          </a:p>
          <a:p>
            <a:pPr marL="0" indent="0">
              <a:buNone/>
            </a:pPr>
            <a:endParaRPr lang="en-GB" dirty="0">
              <a:solidFill>
                <a:srgbClr val="FF0000"/>
              </a:solidFill>
            </a:endParaRPr>
          </a:p>
          <a:p>
            <a:pPr marL="0" indent="0">
              <a:buNone/>
            </a:pPr>
            <a:endParaRPr lang="en-GB" dirty="0"/>
          </a:p>
        </p:txBody>
      </p:sp>
      <p:sp>
        <p:nvSpPr>
          <p:cNvPr id="4" name="Title 1">
            <a:extLst>
              <a:ext uri="{FF2B5EF4-FFF2-40B4-BE49-F238E27FC236}">
                <a16:creationId xmlns:a16="http://schemas.microsoft.com/office/drawing/2014/main" id="{C0905568-35C5-49D3-9DB4-E9452B555EB9}"/>
              </a:ext>
            </a:extLst>
          </p:cNvPr>
          <p:cNvSpPr txBox="1">
            <a:spLocks/>
          </p:cNvSpPr>
          <p:nvPr/>
        </p:nvSpPr>
        <p:spPr>
          <a:xfrm>
            <a:off x="838200" y="5000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0070C0"/>
                </a:solidFill>
                <a:latin typeface="Segoe  "/>
              </a:rPr>
              <a:t>Class News - </a:t>
            </a:r>
            <a:r>
              <a:rPr lang="en-GB" b="1" dirty="0">
                <a:solidFill>
                  <a:srgbClr val="FFC000"/>
                </a:solidFill>
                <a:latin typeface="Segoe  "/>
              </a:rPr>
              <a:t>BEECH</a:t>
            </a:r>
            <a:endParaRPr lang="en-GB" dirty="0">
              <a:solidFill>
                <a:srgbClr val="FFC000"/>
              </a:solidFill>
            </a:endParaRPr>
          </a:p>
        </p:txBody>
      </p:sp>
      <p:pic>
        <p:nvPicPr>
          <p:cNvPr id="2" name="Picture 1">
            <a:extLst>
              <a:ext uri="{FF2B5EF4-FFF2-40B4-BE49-F238E27FC236}">
                <a16:creationId xmlns:a16="http://schemas.microsoft.com/office/drawing/2014/main" id="{8F8E553C-4809-4351-A2BC-6F9C0B262AFE}"/>
              </a:ext>
            </a:extLst>
          </p:cNvPr>
          <p:cNvPicPr>
            <a:picLocks noChangeAspect="1"/>
          </p:cNvPicPr>
          <p:nvPr/>
        </p:nvPicPr>
        <p:blipFill>
          <a:blip r:embed="rId2"/>
          <a:stretch>
            <a:fillRect/>
          </a:stretch>
        </p:blipFill>
        <p:spPr>
          <a:xfrm>
            <a:off x="10623468" y="5495636"/>
            <a:ext cx="1350589" cy="1255683"/>
          </a:xfrm>
          <a:prstGeom prst="rect">
            <a:avLst/>
          </a:prstGeom>
        </p:spPr>
      </p:pic>
      <p:pic>
        <p:nvPicPr>
          <p:cNvPr id="5" name="Picture 4">
            <a:extLst>
              <a:ext uri="{FF2B5EF4-FFF2-40B4-BE49-F238E27FC236}">
                <a16:creationId xmlns:a16="http://schemas.microsoft.com/office/drawing/2014/main" id="{5F65FB66-18D5-4500-8CA3-4BD0C18720D8}"/>
              </a:ext>
            </a:extLst>
          </p:cNvPr>
          <p:cNvPicPr>
            <a:picLocks noChangeAspect="1"/>
          </p:cNvPicPr>
          <p:nvPr/>
        </p:nvPicPr>
        <p:blipFill>
          <a:blip r:embed="rId3"/>
          <a:stretch>
            <a:fillRect/>
          </a:stretch>
        </p:blipFill>
        <p:spPr>
          <a:xfrm>
            <a:off x="6459037" y="2584295"/>
            <a:ext cx="4458322" cy="3048425"/>
          </a:xfrm>
          <a:prstGeom prst="rect">
            <a:avLst/>
          </a:prstGeom>
        </p:spPr>
      </p:pic>
    </p:spTree>
    <p:extLst>
      <p:ext uri="{BB962C8B-B14F-4D97-AF65-F5344CB8AC3E}">
        <p14:creationId xmlns:p14="http://schemas.microsoft.com/office/powerpoint/2010/main" val="534805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1AB21A-0068-48F5-ADD6-51F59BCD6D51}"/>
              </a:ext>
            </a:extLst>
          </p:cNvPr>
          <p:cNvPicPr>
            <a:picLocks noChangeAspect="1"/>
          </p:cNvPicPr>
          <p:nvPr/>
        </p:nvPicPr>
        <p:blipFill>
          <a:blip r:embed="rId2"/>
          <a:stretch>
            <a:fillRect/>
          </a:stretch>
        </p:blipFill>
        <p:spPr>
          <a:xfrm>
            <a:off x="6096000" y="1704829"/>
            <a:ext cx="3362220" cy="2986481"/>
          </a:xfrm>
          <a:prstGeom prst="rect">
            <a:avLst/>
          </a:prstGeom>
        </p:spPr>
      </p:pic>
      <p:sp>
        <p:nvSpPr>
          <p:cNvPr id="3" name="Content Placeholder 2">
            <a:extLst>
              <a:ext uri="{FF2B5EF4-FFF2-40B4-BE49-F238E27FC236}">
                <a16:creationId xmlns:a16="http://schemas.microsoft.com/office/drawing/2014/main" id="{3D06D89C-BCFD-429E-A228-DBFB1616AB34}"/>
              </a:ext>
            </a:extLst>
          </p:cNvPr>
          <p:cNvSpPr>
            <a:spLocks noGrp="1"/>
          </p:cNvSpPr>
          <p:nvPr>
            <p:ph idx="1"/>
          </p:nvPr>
        </p:nvSpPr>
        <p:spPr>
          <a:xfrm>
            <a:off x="838200" y="1825625"/>
            <a:ext cx="5369653" cy="4351338"/>
          </a:xfrm>
        </p:spPr>
        <p:txBody>
          <a:bodyPr>
            <a:normAutofit/>
          </a:bodyPr>
          <a:lstStyle/>
          <a:p>
            <a:pPr marL="0" indent="0">
              <a:buNone/>
            </a:pPr>
            <a:r>
              <a:rPr lang="en-GB" sz="2000" b="1" dirty="0">
                <a:solidFill>
                  <a:schemeClr val="accent1"/>
                </a:solidFill>
              </a:rPr>
              <a:t>Wonderful Writing</a:t>
            </a:r>
            <a:endParaRPr lang="en-GB" sz="2000" b="1" dirty="0">
              <a:solidFill>
                <a:srgbClr val="FF0000"/>
              </a:solidFill>
            </a:endParaRPr>
          </a:p>
          <a:p>
            <a:pPr marL="0" indent="0">
              <a:buNone/>
            </a:pPr>
            <a:endParaRPr lang="en-GB" sz="1000" b="1" dirty="0">
              <a:solidFill>
                <a:srgbClr val="FF0000"/>
              </a:solidFill>
            </a:endParaRPr>
          </a:p>
          <a:p>
            <a:pPr marL="0" indent="0">
              <a:buNone/>
            </a:pPr>
            <a:r>
              <a:rPr lang="en-GB" sz="2000" dirty="0"/>
              <a:t>Mrs Rayner (English Subject Leader) and I had the pleasure of visiting Beech class earlier this week to see how the children are getting on in their English lessons. The focus was on using adjectives to write a letter of apology from the Big Bad Wolf to either Grandma or Little Red Riding Hood. We were so impressed with the quality of their writing!</a:t>
            </a:r>
          </a:p>
          <a:p>
            <a:pPr marL="0" indent="0">
              <a:buNone/>
            </a:pPr>
            <a:endParaRPr lang="en-GB" dirty="0">
              <a:solidFill>
                <a:srgbClr val="FF0000"/>
              </a:solidFill>
            </a:endParaRPr>
          </a:p>
          <a:p>
            <a:pPr marL="0" indent="0">
              <a:buNone/>
            </a:pPr>
            <a:endParaRPr lang="en-GB" dirty="0"/>
          </a:p>
        </p:txBody>
      </p:sp>
      <p:sp>
        <p:nvSpPr>
          <p:cNvPr id="4" name="Title 1">
            <a:extLst>
              <a:ext uri="{FF2B5EF4-FFF2-40B4-BE49-F238E27FC236}">
                <a16:creationId xmlns:a16="http://schemas.microsoft.com/office/drawing/2014/main" id="{C0905568-35C5-49D3-9DB4-E9452B555EB9}"/>
              </a:ext>
            </a:extLst>
          </p:cNvPr>
          <p:cNvSpPr txBox="1">
            <a:spLocks/>
          </p:cNvSpPr>
          <p:nvPr/>
        </p:nvSpPr>
        <p:spPr>
          <a:xfrm>
            <a:off x="838200" y="5000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0070C0"/>
                </a:solidFill>
                <a:latin typeface="Segoe  "/>
              </a:rPr>
              <a:t>Class News - </a:t>
            </a:r>
            <a:r>
              <a:rPr lang="en-GB" b="1" dirty="0">
                <a:solidFill>
                  <a:srgbClr val="FFC000"/>
                </a:solidFill>
                <a:latin typeface="Segoe  "/>
              </a:rPr>
              <a:t>BEECH</a:t>
            </a:r>
            <a:endParaRPr lang="en-GB" dirty="0">
              <a:solidFill>
                <a:srgbClr val="FFC000"/>
              </a:solidFill>
            </a:endParaRPr>
          </a:p>
        </p:txBody>
      </p:sp>
      <p:pic>
        <p:nvPicPr>
          <p:cNvPr id="2" name="Picture 1">
            <a:extLst>
              <a:ext uri="{FF2B5EF4-FFF2-40B4-BE49-F238E27FC236}">
                <a16:creationId xmlns:a16="http://schemas.microsoft.com/office/drawing/2014/main" id="{8F8E553C-4809-4351-A2BC-6F9C0B262AFE}"/>
              </a:ext>
            </a:extLst>
          </p:cNvPr>
          <p:cNvPicPr>
            <a:picLocks noChangeAspect="1"/>
          </p:cNvPicPr>
          <p:nvPr/>
        </p:nvPicPr>
        <p:blipFill>
          <a:blip r:embed="rId3"/>
          <a:stretch>
            <a:fillRect/>
          </a:stretch>
        </p:blipFill>
        <p:spPr>
          <a:xfrm>
            <a:off x="7704099" y="5349520"/>
            <a:ext cx="1350589" cy="1255683"/>
          </a:xfrm>
          <a:prstGeom prst="rect">
            <a:avLst/>
          </a:prstGeom>
        </p:spPr>
      </p:pic>
      <p:pic>
        <p:nvPicPr>
          <p:cNvPr id="6" name="Picture 5">
            <a:extLst>
              <a:ext uri="{FF2B5EF4-FFF2-40B4-BE49-F238E27FC236}">
                <a16:creationId xmlns:a16="http://schemas.microsoft.com/office/drawing/2014/main" id="{4A19B31A-A0EC-4A62-99B4-B7A036269AF1}"/>
              </a:ext>
            </a:extLst>
          </p:cNvPr>
          <p:cNvPicPr>
            <a:picLocks noChangeAspect="1"/>
          </p:cNvPicPr>
          <p:nvPr/>
        </p:nvPicPr>
        <p:blipFill>
          <a:blip r:embed="rId4"/>
          <a:stretch>
            <a:fillRect/>
          </a:stretch>
        </p:blipFill>
        <p:spPr>
          <a:xfrm>
            <a:off x="8751465" y="218114"/>
            <a:ext cx="3133817" cy="2411836"/>
          </a:xfrm>
          <a:prstGeom prst="rect">
            <a:avLst/>
          </a:prstGeom>
        </p:spPr>
      </p:pic>
      <p:pic>
        <p:nvPicPr>
          <p:cNvPr id="8" name="Picture 7">
            <a:extLst>
              <a:ext uri="{FF2B5EF4-FFF2-40B4-BE49-F238E27FC236}">
                <a16:creationId xmlns:a16="http://schemas.microsoft.com/office/drawing/2014/main" id="{EAAC988A-C11A-4849-9E02-72F99BA97426}"/>
              </a:ext>
            </a:extLst>
          </p:cNvPr>
          <p:cNvPicPr>
            <a:picLocks noChangeAspect="1"/>
          </p:cNvPicPr>
          <p:nvPr/>
        </p:nvPicPr>
        <p:blipFill>
          <a:blip r:embed="rId5"/>
          <a:stretch>
            <a:fillRect/>
          </a:stretch>
        </p:blipFill>
        <p:spPr>
          <a:xfrm>
            <a:off x="2025251" y="4464303"/>
            <a:ext cx="3054274" cy="2287016"/>
          </a:xfrm>
          <a:prstGeom prst="rect">
            <a:avLst/>
          </a:prstGeom>
        </p:spPr>
      </p:pic>
      <p:pic>
        <p:nvPicPr>
          <p:cNvPr id="9" name="Picture 8">
            <a:extLst>
              <a:ext uri="{FF2B5EF4-FFF2-40B4-BE49-F238E27FC236}">
                <a16:creationId xmlns:a16="http://schemas.microsoft.com/office/drawing/2014/main" id="{5D4330BE-B504-484B-B254-2CAE8BC1C661}"/>
              </a:ext>
            </a:extLst>
          </p:cNvPr>
          <p:cNvPicPr>
            <a:picLocks noChangeAspect="1"/>
          </p:cNvPicPr>
          <p:nvPr/>
        </p:nvPicPr>
        <p:blipFill>
          <a:blip r:embed="rId6"/>
          <a:stretch>
            <a:fillRect/>
          </a:stretch>
        </p:blipFill>
        <p:spPr>
          <a:xfrm>
            <a:off x="9567598" y="2777416"/>
            <a:ext cx="2624402" cy="3827787"/>
          </a:xfrm>
          <a:prstGeom prst="rect">
            <a:avLst/>
          </a:prstGeom>
        </p:spPr>
      </p:pic>
    </p:spTree>
    <p:extLst>
      <p:ext uri="{BB962C8B-B14F-4D97-AF65-F5344CB8AC3E}">
        <p14:creationId xmlns:p14="http://schemas.microsoft.com/office/powerpoint/2010/main" val="4242602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4335C3-2DD3-427E-9054-B986DF18941D}"/>
              </a:ext>
            </a:extLst>
          </p:cNvPr>
          <p:cNvSpPr>
            <a:spLocks noGrp="1"/>
          </p:cNvSpPr>
          <p:nvPr>
            <p:ph idx="1"/>
          </p:nvPr>
        </p:nvSpPr>
        <p:spPr/>
        <p:txBody>
          <a:bodyPr/>
          <a:lstStyle/>
          <a:p>
            <a:pPr marL="0" indent="0">
              <a:buNone/>
            </a:pPr>
            <a:r>
              <a:rPr lang="en-GB" dirty="0">
                <a:solidFill>
                  <a:schemeClr val="accent1"/>
                </a:solidFill>
              </a:rPr>
              <a:t>Educational Visit - Thirsk Sculpture Garden Visit </a:t>
            </a:r>
            <a:endParaRPr lang="en-GB" dirty="0"/>
          </a:p>
        </p:txBody>
      </p:sp>
      <p:sp>
        <p:nvSpPr>
          <p:cNvPr id="4" name="Title 1">
            <a:extLst>
              <a:ext uri="{FF2B5EF4-FFF2-40B4-BE49-F238E27FC236}">
                <a16:creationId xmlns:a16="http://schemas.microsoft.com/office/drawing/2014/main" id="{8A4B59F6-70BB-4ADE-99FD-65EC24883534}"/>
              </a:ext>
            </a:extLst>
          </p:cNvPr>
          <p:cNvSpPr txBox="1">
            <a:spLocks/>
          </p:cNvSpPr>
          <p:nvPr/>
        </p:nvSpPr>
        <p:spPr>
          <a:xfrm>
            <a:off x="757637" y="500062"/>
            <a:ext cx="1207192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0070C0"/>
                </a:solidFill>
                <a:latin typeface="Segoe  "/>
              </a:rPr>
              <a:t>Class News – </a:t>
            </a:r>
            <a:r>
              <a:rPr lang="en-GB" b="1" dirty="0">
                <a:solidFill>
                  <a:srgbClr val="FF0000"/>
                </a:solidFill>
                <a:latin typeface="Segoe  "/>
              </a:rPr>
              <a:t>HOLLY</a:t>
            </a:r>
            <a:r>
              <a:rPr lang="en-GB" b="1" dirty="0">
                <a:solidFill>
                  <a:srgbClr val="0070C0"/>
                </a:solidFill>
                <a:latin typeface="Segoe  "/>
              </a:rPr>
              <a:t> </a:t>
            </a:r>
            <a:endParaRPr lang="en-GB" sz="4000" dirty="0"/>
          </a:p>
        </p:txBody>
      </p:sp>
      <p:pic>
        <p:nvPicPr>
          <p:cNvPr id="5" name="Picture 4">
            <a:extLst>
              <a:ext uri="{FF2B5EF4-FFF2-40B4-BE49-F238E27FC236}">
                <a16:creationId xmlns:a16="http://schemas.microsoft.com/office/drawing/2014/main" id="{3FFAB42D-DB9D-4CF0-B256-4877B2757936}"/>
              </a:ext>
            </a:extLst>
          </p:cNvPr>
          <p:cNvPicPr>
            <a:picLocks noChangeAspect="1"/>
          </p:cNvPicPr>
          <p:nvPr/>
        </p:nvPicPr>
        <p:blipFill>
          <a:blip r:embed="rId2"/>
          <a:stretch>
            <a:fillRect/>
          </a:stretch>
        </p:blipFill>
        <p:spPr>
          <a:xfrm>
            <a:off x="10742468" y="5569672"/>
            <a:ext cx="1366405" cy="1214582"/>
          </a:xfrm>
          <a:prstGeom prst="rect">
            <a:avLst/>
          </a:prstGeom>
        </p:spPr>
      </p:pic>
      <p:pic>
        <p:nvPicPr>
          <p:cNvPr id="2" name="Picture 1">
            <a:extLst>
              <a:ext uri="{FF2B5EF4-FFF2-40B4-BE49-F238E27FC236}">
                <a16:creationId xmlns:a16="http://schemas.microsoft.com/office/drawing/2014/main" id="{47D27B2B-EB04-42E1-BB29-F63AA01B1F84}"/>
              </a:ext>
            </a:extLst>
          </p:cNvPr>
          <p:cNvPicPr>
            <a:picLocks noChangeAspect="1"/>
          </p:cNvPicPr>
          <p:nvPr/>
        </p:nvPicPr>
        <p:blipFill>
          <a:blip r:embed="rId3"/>
          <a:stretch>
            <a:fillRect/>
          </a:stretch>
        </p:blipFill>
        <p:spPr>
          <a:xfrm>
            <a:off x="667940" y="2365576"/>
            <a:ext cx="5487166" cy="3677163"/>
          </a:xfrm>
          <a:prstGeom prst="rect">
            <a:avLst/>
          </a:prstGeom>
        </p:spPr>
      </p:pic>
      <p:sp>
        <p:nvSpPr>
          <p:cNvPr id="9" name="TextBox 8">
            <a:extLst>
              <a:ext uri="{FF2B5EF4-FFF2-40B4-BE49-F238E27FC236}">
                <a16:creationId xmlns:a16="http://schemas.microsoft.com/office/drawing/2014/main" id="{AD76E29C-7D01-4E31-8DBA-187DE5B10136}"/>
              </a:ext>
            </a:extLst>
          </p:cNvPr>
          <p:cNvSpPr txBox="1"/>
          <p:nvPr/>
        </p:nvSpPr>
        <p:spPr>
          <a:xfrm>
            <a:off x="6509857" y="2491530"/>
            <a:ext cx="4706224" cy="2031325"/>
          </a:xfrm>
          <a:prstGeom prst="rect">
            <a:avLst/>
          </a:prstGeom>
          <a:noFill/>
        </p:spPr>
        <p:txBody>
          <a:bodyPr wrap="square" rtlCol="0">
            <a:spAutoFit/>
          </a:bodyPr>
          <a:lstStyle/>
          <a:p>
            <a:r>
              <a:rPr lang="en-GB" dirty="0"/>
              <a:t>The weather was very kind to Holly Class and Mrs Chandler reports that they had a really brilliant day. She was very impressed with how engaged the children were and how much they enjoyed the visit.</a:t>
            </a:r>
          </a:p>
          <a:p>
            <a:endParaRPr lang="en-GB" dirty="0"/>
          </a:p>
          <a:p>
            <a:r>
              <a:rPr lang="en-GB" dirty="0"/>
              <a:t>See next slide for more photos!</a:t>
            </a:r>
          </a:p>
        </p:txBody>
      </p:sp>
    </p:spTree>
    <p:extLst>
      <p:ext uri="{BB962C8B-B14F-4D97-AF65-F5344CB8AC3E}">
        <p14:creationId xmlns:p14="http://schemas.microsoft.com/office/powerpoint/2010/main" val="838861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4335C3-2DD3-427E-9054-B986DF18941D}"/>
              </a:ext>
            </a:extLst>
          </p:cNvPr>
          <p:cNvSpPr>
            <a:spLocks noGrp="1"/>
          </p:cNvSpPr>
          <p:nvPr>
            <p:ph idx="1"/>
          </p:nvPr>
        </p:nvSpPr>
        <p:spPr/>
        <p:txBody>
          <a:bodyPr/>
          <a:lstStyle/>
          <a:p>
            <a:pPr marL="0" indent="0">
              <a:buNone/>
            </a:pPr>
            <a:r>
              <a:rPr lang="en-GB" dirty="0">
                <a:solidFill>
                  <a:schemeClr val="accent1"/>
                </a:solidFill>
              </a:rPr>
              <a:t>Educational Visit - Thirsk Sculpture Garden Visit </a:t>
            </a:r>
            <a:endParaRPr lang="en-GB" dirty="0"/>
          </a:p>
        </p:txBody>
      </p:sp>
      <p:sp>
        <p:nvSpPr>
          <p:cNvPr id="4" name="Title 1">
            <a:extLst>
              <a:ext uri="{FF2B5EF4-FFF2-40B4-BE49-F238E27FC236}">
                <a16:creationId xmlns:a16="http://schemas.microsoft.com/office/drawing/2014/main" id="{8A4B59F6-70BB-4ADE-99FD-65EC24883534}"/>
              </a:ext>
            </a:extLst>
          </p:cNvPr>
          <p:cNvSpPr txBox="1">
            <a:spLocks/>
          </p:cNvSpPr>
          <p:nvPr/>
        </p:nvSpPr>
        <p:spPr>
          <a:xfrm>
            <a:off x="757637" y="500062"/>
            <a:ext cx="1207192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0070C0"/>
                </a:solidFill>
                <a:latin typeface="Segoe  "/>
              </a:rPr>
              <a:t>Class News – </a:t>
            </a:r>
            <a:r>
              <a:rPr lang="en-GB" b="1" dirty="0">
                <a:solidFill>
                  <a:srgbClr val="FF0000"/>
                </a:solidFill>
                <a:latin typeface="Segoe  "/>
              </a:rPr>
              <a:t>HOLLY</a:t>
            </a:r>
            <a:r>
              <a:rPr lang="en-GB" b="1" dirty="0">
                <a:solidFill>
                  <a:srgbClr val="0070C0"/>
                </a:solidFill>
                <a:latin typeface="Segoe  "/>
              </a:rPr>
              <a:t> </a:t>
            </a:r>
            <a:endParaRPr lang="en-GB" sz="4000" dirty="0"/>
          </a:p>
        </p:txBody>
      </p:sp>
      <p:pic>
        <p:nvPicPr>
          <p:cNvPr id="5" name="Picture 4">
            <a:extLst>
              <a:ext uri="{FF2B5EF4-FFF2-40B4-BE49-F238E27FC236}">
                <a16:creationId xmlns:a16="http://schemas.microsoft.com/office/drawing/2014/main" id="{3FFAB42D-DB9D-4CF0-B256-4877B2757936}"/>
              </a:ext>
            </a:extLst>
          </p:cNvPr>
          <p:cNvPicPr>
            <a:picLocks noChangeAspect="1"/>
          </p:cNvPicPr>
          <p:nvPr/>
        </p:nvPicPr>
        <p:blipFill>
          <a:blip r:embed="rId2"/>
          <a:stretch>
            <a:fillRect/>
          </a:stretch>
        </p:blipFill>
        <p:spPr>
          <a:xfrm>
            <a:off x="10742468" y="5569672"/>
            <a:ext cx="1366405" cy="1214582"/>
          </a:xfrm>
          <a:prstGeom prst="rect">
            <a:avLst/>
          </a:prstGeom>
        </p:spPr>
      </p:pic>
      <p:pic>
        <p:nvPicPr>
          <p:cNvPr id="6" name="Picture 5">
            <a:extLst>
              <a:ext uri="{FF2B5EF4-FFF2-40B4-BE49-F238E27FC236}">
                <a16:creationId xmlns:a16="http://schemas.microsoft.com/office/drawing/2014/main" id="{4008D5E5-258F-4077-9029-7CB1B1A9C823}"/>
              </a:ext>
            </a:extLst>
          </p:cNvPr>
          <p:cNvPicPr>
            <a:picLocks noChangeAspect="1"/>
          </p:cNvPicPr>
          <p:nvPr/>
        </p:nvPicPr>
        <p:blipFill>
          <a:blip r:embed="rId3"/>
          <a:stretch>
            <a:fillRect/>
          </a:stretch>
        </p:blipFill>
        <p:spPr>
          <a:xfrm>
            <a:off x="8274732" y="607509"/>
            <a:ext cx="3067478" cy="3762900"/>
          </a:xfrm>
          <a:prstGeom prst="rect">
            <a:avLst/>
          </a:prstGeom>
        </p:spPr>
      </p:pic>
      <p:pic>
        <p:nvPicPr>
          <p:cNvPr id="7" name="Picture 6">
            <a:extLst>
              <a:ext uri="{FF2B5EF4-FFF2-40B4-BE49-F238E27FC236}">
                <a16:creationId xmlns:a16="http://schemas.microsoft.com/office/drawing/2014/main" id="{351204A2-E515-401A-92F6-150E64BEEBC1}"/>
              </a:ext>
            </a:extLst>
          </p:cNvPr>
          <p:cNvPicPr>
            <a:picLocks noChangeAspect="1"/>
          </p:cNvPicPr>
          <p:nvPr/>
        </p:nvPicPr>
        <p:blipFill>
          <a:blip r:embed="rId4"/>
          <a:stretch>
            <a:fillRect/>
          </a:stretch>
        </p:blipFill>
        <p:spPr>
          <a:xfrm>
            <a:off x="4671532" y="2603393"/>
            <a:ext cx="3134162" cy="3877216"/>
          </a:xfrm>
          <a:prstGeom prst="rect">
            <a:avLst/>
          </a:prstGeom>
        </p:spPr>
      </p:pic>
      <p:pic>
        <p:nvPicPr>
          <p:cNvPr id="8" name="Picture 7">
            <a:extLst>
              <a:ext uri="{FF2B5EF4-FFF2-40B4-BE49-F238E27FC236}">
                <a16:creationId xmlns:a16="http://schemas.microsoft.com/office/drawing/2014/main" id="{D7858EC4-75A1-47B6-AF50-6744455A9560}"/>
              </a:ext>
            </a:extLst>
          </p:cNvPr>
          <p:cNvPicPr>
            <a:picLocks noChangeAspect="1"/>
          </p:cNvPicPr>
          <p:nvPr/>
        </p:nvPicPr>
        <p:blipFill>
          <a:blip r:embed="rId5"/>
          <a:stretch>
            <a:fillRect/>
          </a:stretch>
        </p:blipFill>
        <p:spPr>
          <a:xfrm>
            <a:off x="1188604" y="2359075"/>
            <a:ext cx="2667372" cy="3448531"/>
          </a:xfrm>
          <a:prstGeom prst="rect">
            <a:avLst/>
          </a:prstGeom>
        </p:spPr>
      </p:pic>
    </p:spTree>
    <p:extLst>
      <p:ext uri="{BB962C8B-B14F-4D97-AF65-F5344CB8AC3E}">
        <p14:creationId xmlns:p14="http://schemas.microsoft.com/office/powerpoint/2010/main" val="4247572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4335C3-2DD3-427E-9054-B986DF18941D}"/>
              </a:ext>
            </a:extLst>
          </p:cNvPr>
          <p:cNvSpPr>
            <a:spLocks noGrp="1"/>
          </p:cNvSpPr>
          <p:nvPr>
            <p:ph idx="1"/>
          </p:nvPr>
        </p:nvSpPr>
        <p:spPr/>
        <p:txBody>
          <a:bodyPr/>
          <a:lstStyle/>
          <a:p>
            <a:pPr marL="0" indent="0">
              <a:buNone/>
            </a:pPr>
            <a:r>
              <a:rPr lang="en-GB" dirty="0">
                <a:solidFill>
                  <a:schemeClr val="accent1"/>
                </a:solidFill>
              </a:rPr>
              <a:t>Two very proud mathematicians!</a:t>
            </a:r>
          </a:p>
          <a:p>
            <a:pPr marL="0" indent="0">
              <a:buNone/>
            </a:pPr>
            <a:endParaRPr lang="en-GB" dirty="0"/>
          </a:p>
        </p:txBody>
      </p:sp>
      <p:sp>
        <p:nvSpPr>
          <p:cNvPr id="4" name="Title 1">
            <a:extLst>
              <a:ext uri="{FF2B5EF4-FFF2-40B4-BE49-F238E27FC236}">
                <a16:creationId xmlns:a16="http://schemas.microsoft.com/office/drawing/2014/main" id="{8A4B59F6-70BB-4ADE-99FD-65EC24883534}"/>
              </a:ext>
            </a:extLst>
          </p:cNvPr>
          <p:cNvSpPr txBox="1">
            <a:spLocks/>
          </p:cNvSpPr>
          <p:nvPr/>
        </p:nvSpPr>
        <p:spPr>
          <a:xfrm>
            <a:off x="757637" y="500062"/>
            <a:ext cx="1207192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0070C0"/>
                </a:solidFill>
                <a:latin typeface="Segoe  "/>
              </a:rPr>
              <a:t>Class News – </a:t>
            </a:r>
            <a:r>
              <a:rPr lang="en-GB" b="1" dirty="0">
                <a:solidFill>
                  <a:srgbClr val="FF0000"/>
                </a:solidFill>
                <a:latin typeface="Segoe  "/>
              </a:rPr>
              <a:t>HOLLY</a:t>
            </a:r>
            <a:r>
              <a:rPr lang="en-GB" b="1" dirty="0">
                <a:solidFill>
                  <a:srgbClr val="0070C0"/>
                </a:solidFill>
                <a:latin typeface="Segoe  "/>
              </a:rPr>
              <a:t> </a:t>
            </a:r>
            <a:endParaRPr lang="en-GB" sz="4000" dirty="0"/>
          </a:p>
        </p:txBody>
      </p:sp>
      <p:pic>
        <p:nvPicPr>
          <p:cNvPr id="5" name="Picture 4">
            <a:extLst>
              <a:ext uri="{FF2B5EF4-FFF2-40B4-BE49-F238E27FC236}">
                <a16:creationId xmlns:a16="http://schemas.microsoft.com/office/drawing/2014/main" id="{3FFAB42D-DB9D-4CF0-B256-4877B2757936}"/>
              </a:ext>
            </a:extLst>
          </p:cNvPr>
          <p:cNvPicPr>
            <a:picLocks noChangeAspect="1"/>
          </p:cNvPicPr>
          <p:nvPr/>
        </p:nvPicPr>
        <p:blipFill>
          <a:blip r:embed="rId2"/>
          <a:stretch>
            <a:fillRect/>
          </a:stretch>
        </p:blipFill>
        <p:spPr>
          <a:xfrm>
            <a:off x="10742468" y="5569672"/>
            <a:ext cx="1366405" cy="1214582"/>
          </a:xfrm>
          <a:prstGeom prst="rect">
            <a:avLst/>
          </a:prstGeom>
        </p:spPr>
      </p:pic>
      <p:pic>
        <p:nvPicPr>
          <p:cNvPr id="2" name="Picture 1">
            <a:extLst>
              <a:ext uri="{FF2B5EF4-FFF2-40B4-BE49-F238E27FC236}">
                <a16:creationId xmlns:a16="http://schemas.microsoft.com/office/drawing/2014/main" id="{490E001F-803B-4214-BAB3-E43205573933}"/>
              </a:ext>
            </a:extLst>
          </p:cNvPr>
          <p:cNvPicPr>
            <a:picLocks noChangeAspect="1"/>
          </p:cNvPicPr>
          <p:nvPr/>
        </p:nvPicPr>
        <p:blipFill>
          <a:blip r:embed="rId3"/>
          <a:stretch>
            <a:fillRect/>
          </a:stretch>
        </p:blipFill>
        <p:spPr>
          <a:xfrm>
            <a:off x="2567384" y="2374761"/>
            <a:ext cx="6182588" cy="4105848"/>
          </a:xfrm>
          <a:prstGeom prst="rect">
            <a:avLst/>
          </a:prstGeom>
        </p:spPr>
      </p:pic>
    </p:spTree>
    <p:extLst>
      <p:ext uri="{BB962C8B-B14F-4D97-AF65-F5344CB8AC3E}">
        <p14:creationId xmlns:p14="http://schemas.microsoft.com/office/powerpoint/2010/main" val="3352401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F4633-BD26-4DE1-9E77-7831A57A661E}"/>
              </a:ext>
            </a:extLst>
          </p:cNvPr>
          <p:cNvSpPr>
            <a:spLocks noGrp="1"/>
          </p:cNvSpPr>
          <p:nvPr>
            <p:ph type="title"/>
          </p:nvPr>
        </p:nvSpPr>
        <p:spPr/>
        <p:txBody>
          <a:bodyPr/>
          <a:lstStyle/>
          <a:p>
            <a:r>
              <a:rPr lang="en-GB" b="1" dirty="0">
                <a:solidFill>
                  <a:srgbClr val="0070C0"/>
                </a:solidFill>
                <a:latin typeface="Segoe  "/>
              </a:rPr>
              <a:t>In our newsletter this week…</a:t>
            </a:r>
            <a:endParaRPr lang="en-GB" dirty="0"/>
          </a:p>
        </p:txBody>
      </p:sp>
      <p:sp>
        <p:nvSpPr>
          <p:cNvPr id="3" name="TextBox 2">
            <a:extLst>
              <a:ext uri="{FF2B5EF4-FFF2-40B4-BE49-F238E27FC236}">
                <a16:creationId xmlns:a16="http://schemas.microsoft.com/office/drawing/2014/main" id="{78E49EB9-A3B5-4301-935A-999833F8686D}"/>
              </a:ext>
            </a:extLst>
          </p:cNvPr>
          <p:cNvSpPr txBox="1"/>
          <p:nvPr/>
        </p:nvSpPr>
        <p:spPr>
          <a:xfrm>
            <a:off x="678961" y="1339443"/>
            <a:ext cx="10515600" cy="5355312"/>
          </a:xfrm>
          <a:prstGeom prst="rect">
            <a:avLst/>
          </a:prstGeom>
          <a:noFill/>
        </p:spPr>
        <p:txBody>
          <a:bodyPr wrap="square" rtlCol="0">
            <a:spAutoFit/>
          </a:bodyPr>
          <a:lstStyle/>
          <a:p>
            <a:endParaRPr lang="en-GB" dirty="0"/>
          </a:p>
          <a:p>
            <a:r>
              <a:rPr lang="en-GB" dirty="0"/>
              <a:t>…Important news regarding Parent Consultation Evening appointments</a:t>
            </a:r>
          </a:p>
          <a:p>
            <a:r>
              <a:rPr lang="en-GB" dirty="0"/>
              <a:t>…Find out what the children have been learning by looking at our </a:t>
            </a:r>
            <a:r>
              <a:rPr lang="en-GB" dirty="0">
                <a:solidFill>
                  <a:srgbClr val="FF0000"/>
                </a:solidFill>
                <a:hlinkClick r:id="rId2" action="ppaction://hlinksldjump"/>
              </a:rPr>
              <a:t>Gallery</a:t>
            </a:r>
            <a:endParaRPr lang="en-GB" dirty="0"/>
          </a:p>
          <a:p>
            <a:r>
              <a:rPr lang="en-GB" dirty="0"/>
              <a:t>…</a:t>
            </a:r>
            <a:r>
              <a:rPr lang="en-GB" dirty="0">
                <a:hlinkClick r:id="rId3" action="ppaction://hlinksldjump"/>
              </a:rPr>
              <a:t>News from school </a:t>
            </a:r>
            <a:r>
              <a:rPr lang="en-GB" dirty="0"/>
              <a:t>this week including Robinwood Residential, Power Down Pete, Water Safety Workshops and the visit to Thirsk </a:t>
            </a:r>
            <a:r>
              <a:rPr lang="en-GB"/>
              <a:t>Sculpture Garden</a:t>
            </a:r>
            <a:endParaRPr lang="en-GB" dirty="0"/>
          </a:p>
          <a:p>
            <a:r>
              <a:rPr lang="en-GB" dirty="0"/>
              <a:t>…Check the </a:t>
            </a:r>
            <a:r>
              <a:rPr lang="en-GB" dirty="0">
                <a:solidFill>
                  <a:srgbClr val="FF0000"/>
                </a:solidFill>
                <a:hlinkClick r:id="rId4" action="ppaction://hlinksldjump"/>
              </a:rPr>
              <a:t>class pages </a:t>
            </a:r>
            <a:r>
              <a:rPr lang="en-GB" dirty="0"/>
              <a:t>for any information relevant to each individual class and further news about learning and achievements this week</a:t>
            </a:r>
          </a:p>
          <a:p>
            <a:r>
              <a:rPr lang="en-GB" dirty="0"/>
              <a:t>…Find out about </a:t>
            </a:r>
            <a:r>
              <a:rPr lang="en-GB" dirty="0">
                <a:solidFill>
                  <a:srgbClr val="FF0000"/>
                </a:solidFill>
                <a:hlinkClick r:id="rId5" action="ppaction://hlinksldjump"/>
              </a:rPr>
              <a:t>upcoming events </a:t>
            </a:r>
            <a:r>
              <a:rPr lang="en-GB" dirty="0"/>
              <a:t>next week and later in the half term. </a:t>
            </a:r>
          </a:p>
          <a:p>
            <a:endParaRPr lang="en-GB" dirty="0"/>
          </a:p>
          <a:p>
            <a:r>
              <a:rPr lang="en-GB" dirty="0"/>
              <a:t>Our regular items then follow:</a:t>
            </a:r>
          </a:p>
          <a:p>
            <a:endParaRPr lang="en-GB" dirty="0"/>
          </a:p>
          <a:p>
            <a:r>
              <a:rPr lang="en-GB" dirty="0"/>
              <a:t>…</a:t>
            </a:r>
            <a:r>
              <a:rPr lang="en-GB" dirty="0">
                <a:hlinkClick r:id="rId6" action="ppaction://hlinksldjump"/>
              </a:rPr>
              <a:t>Awards in school</a:t>
            </a:r>
            <a:endParaRPr lang="en-GB" dirty="0"/>
          </a:p>
          <a:p>
            <a:r>
              <a:rPr lang="en-GB" dirty="0"/>
              <a:t>…</a:t>
            </a:r>
            <a:r>
              <a:rPr lang="en-GB" dirty="0">
                <a:hlinkClick r:id="rId7" action="ppaction://hlinksldjump"/>
              </a:rPr>
              <a:t>PE Kits next week</a:t>
            </a:r>
            <a:endParaRPr lang="en-GB" dirty="0"/>
          </a:p>
          <a:p>
            <a:r>
              <a:rPr lang="en-GB" dirty="0"/>
              <a:t>…</a:t>
            </a:r>
            <a:r>
              <a:rPr lang="en-GB" dirty="0">
                <a:hlinkClick r:id="rId8" action="ppaction://hlinksldjump"/>
              </a:rPr>
              <a:t>Attendance and Punctuality</a:t>
            </a:r>
            <a:endParaRPr lang="en-GB" dirty="0"/>
          </a:p>
          <a:p>
            <a:r>
              <a:rPr lang="en-GB" dirty="0"/>
              <a:t>…</a:t>
            </a:r>
            <a:r>
              <a:rPr lang="en-GB" dirty="0">
                <a:hlinkClick r:id="rId9" action="ppaction://hlinksldjump"/>
              </a:rPr>
              <a:t>Extra curricular clubs</a:t>
            </a:r>
            <a:endParaRPr lang="en-GB" dirty="0"/>
          </a:p>
          <a:p>
            <a:r>
              <a:rPr lang="en-GB" dirty="0"/>
              <a:t>…</a:t>
            </a:r>
            <a:r>
              <a:rPr lang="en-GB" dirty="0">
                <a:hlinkClick r:id="rId10" action="ppaction://hlinksldjump"/>
              </a:rPr>
              <a:t>CHASA news</a:t>
            </a:r>
            <a:endParaRPr lang="en-GB" dirty="0"/>
          </a:p>
          <a:p>
            <a:endParaRPr lang="en-GB" dirty="0"/>
          </a:p>
          <a:p>
            <a:pPr algn="r"/>
            <a:r>
              <a:rPr lang="en-GB" dirty="0"/>
              <a:t>Have a lovely weekend!</a:t>
            </a:r>
          </a:p>
          <a:p>
            <a:endParaRPr lang="en-GB" dirty="0"/>
          </a:p>
        </p:txBody>
      </p:sp>
    </p:spTree>
    <p:extLst>
      <p:ext uri="{BB962C8B-B14F-4D97-AF65-F5344CB8AC3E}">
        <p14:creationId xmlns:p14="http://schemas.microsoft.com/office/powerpoint/2010/main" val="2151067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C3271-5208-473B-8DD6-2894A2331B90}"/>
              </a:ext>
            </a:extLst>
          </p:cNvPr>
          <p:cNvSpPr>
            <a:spLocks noGrp="1"/>
          </p:cNvSpPr>
          <p:nvPr>
            <p:ph type="title"/>
          </p:nvPr>
        </p:nvSpPr>
        <p:spPr>
          <a:xfrm>
            <a:off x="838200" y="365125"/>
            <a:ext cx="10515600" cy="1325563"/>
          </a:xfrm>
        </p:spPr>
        <p:txBody>
          <a:bodyPr/>
          <a:lstStyle/>
          <a:p>
            <a:r>
              <a:rPr lang="en-GB" b="1" dirty="0">
                <a:solidFill>
                  <a:srgbClr val="0070C0"/>
                </a:solidFill>
                <a:latin typeface="Segoe  "/>
              </a:rPr>
              <a:t>Class News - </a:t>
            </a:r>
            <a:r>
              <a:rPr lang="en-GB" b="1" dirty="0">
                <a:solidFill>
                  <a:srgbClr val="7030A0"/>
                </a:solidFill>
                <a:latin typeface="Segoe  "/>
              </a:rPr>
              <a:t>OAK</a:t>
            </a:r>
            <a:br>
              <a:rPr lang="en-GB" dirty="0">
                <a:solidFill>
                  <a:srgbClr val="7030A0"/>
                </a:solidFill>
              </a:rPr>
            </a:br>
            <a:endParaRPr lang="en-GB" dirty="0"/>
          </a:p>
        </p:txBody>
      </p:sp>
      <p:pic>
        <p:nvPicPr>
          <p:cNvPr id="7" name="Picture 6">
            <a:extLst>
              <a:ext uri="{FF2B5EF4-FFF2-40B4-BE49-F238E27FC236}">
                <a16:creationId xmlns:a16="http://schemas.microsoft.com/office/drawing/2014/main" id="{814FE737-416A-4B05-B5F7-0EBD446B8361}"/>
              </a:ext>
            </a:extLst>
          </p:cNvPr>
          <p:cNvPicPr>
            <a:picLocks noChangeAspect="1"/>
          </p:cNvPicPr>
          <p:nvPr/>
        </p:nvPicPr>
        <p:blipFill>
          <a:blip r:embed="rId2"/>
          <a:stretch>
            <a:fillRect/>
          </a:stretch>
        </p:blipFill>
        <p:spPr>
          <a:xfrm>
            <a:off x="10873139" y="5377253"/>
            <a:ext cx="1172613" cy="1325563"/>
          </a:xfrm>
          <a:prstGeom prst="rect">
            <a:avLst/>
          </a:prstGeom>
        </p:spPr>
      </p:pic>
      <p:pic>
        <p:nvPicPr>
          <p:cNvPr id="3" name="Picture 2">
            <a:extLst>
              <a:ext uri="{FF2B5EF4-FFF2-40B4-BE49-F238E27FC236}">
                <a16:creationId xmlns:a16="http://schemas.microsoft.com/office/drawing/2014/main" id="{DB86C25D-173D-4409-AB81-00AD45C6F7FC}"/>
              </a:ext>
            </a:extLst>
          </p:cNvPr>
          <p:cNvPicPr>
            <a:picLocks noChangeAspect="1"/>
          </p:cNvPicPr>
          <p:nvPr/>
        </p:nvPicPr>
        <p:blipFill>
          <a:blip r:embed="rId3"/>
          <a:stretch>
            <a:fillRect/>
          </a:stretch>
        </p:blipFill>
        <p:spPr>
          <a:xfrm>
            <a:off x="2988483" y="2748381"/>
            <a:ext cx="4486901" cy="3391373"/>
          </a:xfrm>
          <a:prstGeom prst="rect">
            <a:avLst/>
          </a:prstGeom>
        </p:spPr>
      </p:pic>
      <p:sp>
        <p:nvSpPr>
          <p:cNvPr id="10" name="Rectangle 9">
            <a:extLst>
              <a:ext uri="{FF2B5EF4-FFF2-40B4-BE49-F238E27FC236}">
                <a16:creationId xmlns:a16="http://schemas.microsoft.com/office/drawing/2014/main" id="{78D4FA59-6DDE-4A74-86B6-D9F1C0EF6152}"/>
              </a:ext>
            </a:extLst>
          </p:cNvPr>
          <p:cNvSpPr/>
          <p:nvPr/>
        </p:nvSpPr>
        <p:spPr>
          <a:xfrm>
            <a:off x="1052442" y="1506022"/>
            <a:ext cx="5841151" cy="523220"/>
          </a:xfrm>
          <a:prstGeom prst="rect">
            <a:avLst/>
          </a:prstGeom>
        </p:spPr>
        <p:txBody>
          <a:bodyPr wrap="none">
            <a:spAutoFit/>
          </a:bodyPr>
          <a:lstStyle/>
          <a:p>
            <a:r>
              <a:rPr lang="en-GB" sz="2800" dirty="0">
                <a:solidFill>
                  <a:schemeClr val="accent1"/>
                </a:solidFill>
              </a:rPr>
              <a:t>Two more very proud mathematicians!</a:t>
            </a:r>
          </a:p>
        </p:txBody>
      </p:sp>
    </p:spTree>
    <p:extLst>
      <p:ext uri="{BB962C8B-B14F-4D97-AF65-F5344CB8AC3E}">
        <p14:creationId xmlns:p14="http://schemas.microsoft.com/office/powerpoint/2010/main" val="1601146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C3271-5208-473B-8DD6-2894A2331B90}"/>
              </a:ext>
            </a:extLst>
          </p:cNvPr>
          <p:cNvSpPr>
            <a:spLocks noGrp="1"/>
          </p:cNvSpPr>
          <p:nvPr>
            <p:ph type="title"/>
          </p:nvPr>
        </p:nvSpPr>
        <p:spPr>
          <a:xfrm>
            <a:off x="838200" y="365125"/>
            <a:ext cx="10515600" cy="1325563"/>
          </a:xfrm>
        </p:spPr>
        <p:txBody>
          <a:bodyPr/>
          <a:lstStyle/>
          <a:p>
            <a:r>
              <a:rPr lang="en-GB" b="1" dirty="0">
                <a:solidFill>
                  <a:srgbClr val="0070C0"/>
                </a:solidFill>
                <a:latin typeface="Segoe  "/>
              </a:rPr>
              <a:t>Class News - </a:t>
            </a:r>
            <a:r>
              <a:rPr lang="en-GB" b="1" dirty="0">
                <a:solidFill>
                  <a:srgbClr val="7030A0"/>
                </a:solidFill>
                <a:latin typeface="Segoe  "/>
              </a:rPr>
              <a:t>OAK</a:t>
            </a:r>
            <a:br>
              <a:rPr lang="en-GB" dirty="0">
                <a:solidFill>
                  <a:srgbClr val="7030A0"/>
                </a:solidFill>
              </a:rPr>
            </a:br>
            <a:endParaRPr lang="en-GB" dirty="0"/>
          </a:p>
        </p:txBody>
      </p:sp>
      <p:pic>
        <p:nvPicPr>
          <p:cNvPr id="7" name="Picture 6">
            <a:extLst>
              <a:ext uri="{FF2B5EF4-FFF2-40B4-BE49-F238E27FC236}">
                <a16:creationId xmlns:a16="http://schemas.microsoft.com/office/drawing/2014/main" id="{814FE737-416A-4B05-B5F7-0EBD446B8361}"/>
              </a:ext>
            </a:extLst>
          </p:cNvPr>
          <p:cNvPicPr>
            <a:picLocks noChangeAspect="1"/>
          </p:cNvPicPr>
          <p:nvPr/>
        </p:nvPicPr>
        <p:blipFill>
          <a:blip r:embed="rId2"/>
          <a:stretch>
            <a:fillRect/>
          </a:stretch>
        </p:blipFill>
        <p:spPr>
          <a:xfrm>
            <a:off x="10873139" y="5377253"/>
            <a:ext cx="1172613" cy="1325563"/>
          </a:xfrm>
          <a:prstGeom prst="rect">
            <a:avLst/>
          </a:prstGeom>
        </p:spPr>
      </p:pic>
      <p:sp>
        <p:nvSpPr>
          <p:cNvPr id="10" name="Rectangle 9">
            <a:extLst>
              <a:ext uri="{FF2B5EF4-FFF2-40B4-BE49-F238E27FC236}">
                <a16:creationId xmlns:a16="http://schemas.microsoft.com/office/drawing/2014/main" id="{78D4FA59-6DDE-4A74-86B6-D9F1C0EF6152}"/>
              </a:ext>
            </a:extLst>
          </p:cNvPr>
          <p:cNvSpPr/>
          <p:nvPr/>
        </p:nvSpPr>
        <p:spPr>
          <a:xfrm>
            <a:off x="767216" y="1167468"/>
            <a:ext cx="8491876" cy="523220"/>
          </a:xfrm>
          <a:prstGeom prst="rect">
            <a:avLst/>
          </a:prstGeom>
        </p:spPr>
        <p:txBody>
          <a:bodyPr wrap="none">
            <a:spAutoFit/>
          </a:bodyPr>
          <a:lstStyle/>
          <a:p>
            <a:r>
              <a:rPr lang="en-GB" sz="2800" dirty="0">
                <a:solidFill>
                  <a:schemeClr val="accent1"/>
                </a:solidFill>
              </a:rPr>
              <a:t>Cluster Football Tournament – Easingwold Primary School</a:t>
            </a:r>
          </a:p>
        </p:txBody>
      </p:sp>
      <p:sp>
        <p:nvSpPr>
          <p:cNvPr id="4" name="TextBox 3">
            <a:extLst>
              <a:ext uri="{FF2B5EF4-FFF2-40B4-BE49-F238E27FC236}">
                <a16:creationId xmlns:a16="http://schemas.microsoft.com/office/drawing/2014/main" id="{6E4259E1-6FAD-4564-9566-C8693C49E23D}"/>
              </a:ext>
            </a:extLst>
          </p:cNvPr>
          <p:cNvSpPr txBox="1"/>
          <p:nvPr/>
        </p:nvSpPr>
        <p:spPr>
          <a:xfrm>
            <a:off x="838200" y="1904301"/>
            <a:ext cx="9757095" cy="3139321"/>
          </a:xfrm>
          <a:prstGeom prst="rect">
            <a:avLst/>
          </a:prstGeom>
          <a:noFill/>
        </p:spPr>
        <p:txBody>
          <a:bodyPr wrap="square" rtlCol="0">
            <a:spAutoFit/>
          </a:bodyPr>
          <a:lstStyle/>
          <a:p>
            <a:r>
              <a:rPr lang="en-GB" dirty="0"/>
              <a:t>On Monday after school, we are taking our football team to play in a competition against 8 other local primary schools! </a:t>
            </a:r>
          </a:p>
          <a:p>
            <a:endParaRPr lang="en-GB" dirty="0"/>
          </a:p>
          <a:p>
            <a:r>
              <a:rPr lang="en-GB" dirty="0"/>
              <a:t>An email will be sent later today to relevant parents providing further information.</a:t>
            </a:r>
          </a:p>
          <a:p>
            <a:endParaRPr lang="en-GB" dirty="0"/>
          </a:p>
          <a:p>
            <a:r>
              <a:rPr lang="en-GB" dirty="0"/>
              <a:t>Thank you to Mr Palmer who has supported the team and helped to prepare them by coaching them over the past few weeks after school.</a:t>
            </a:r>
          </a:p>
          <a:p>
            <a:endParaRPr lang="en-GB" dirty="0"/>
          </a:p>
          <a:p>
            <a:r>
              <a:rPr lang="en-GB" dirty="0"/>
              <a:t>Watch out next week for the results and good luck to the team!</a:t>
            </a:r>
          </a:p>
          <a:p>
            <a:endParaRPr lang="en-GB" dirty="0"/>
          </a:p>
          <a:p>
            <a:endParaRPr lang="en-GB" dirty="0"/>
          </a:p>
        </p:txBody>
      </p:sp>
      <p:pic>
        <p:nvPicPr>
          <p:cNvPr id="5" name="Picture 4">
            <a:extLst>
              <a:ext uri="{FF2B5EF4-FFF2-40B4-BE49-F238E27FC236}">
                <a16:creationId xmlns:a16="http://schemas.microsoft.com/office/drawing/2014/main" id="{9F979031-60A6-41D2-8E69-98F2E3844566}"/>
              </a:ext>
            </a:extLst>
          </p:cNvPr>
          <p:cNvPicPr>
            <a:picLocks noChangeAspect="1"/>
          </p:cNvPicPr>
          <p:nvPr/>
        </p:nvPicPr>
        <p:blipFill>
          <a:blip r:embed="rId3"/>
          <a:stretch>
            <a:fillRect/>
          </a:stretch>
        </p:blipFill>
        <p:spPr>
          <a:xfrm>
            <a:off x="4473317" y="4562752"/>
            <a:ext cx="2238687" cy="1629002"/>
          </a:xfrm>
          <a:prstGeom prst="rect">
            <a:avLst/>
          </a:prstGeom>
        </p:spPr>
      </p:pic>
    </p:spTree>
    <p:extLst>
      <p:ext uri="{BB962C8B-B14F-4D97-AF65-F5344CB8AC3E}">
        <p14:creationId xmlns:p14="http://schemas.microsoft.com/office/powerpoint/2010/main" val="3550571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1A287-0FF6-4DBD-A84F-568D53E0D891}"/>
              </a:ext>
            </a:extLst>
          </p:cNvPr>
          <p:cNvSpPr>
            <a:spLocks noGrp="1"/>
          </p:cNvSpPr>
          <p:nvPr>
            <p:ph type="title"/>
          </p:nvPr>
        </p:nvSpPr>
        <p:spPr>
          <a:xfrm>
            <a:off x="545284" y="224805"/>
            <a:ext cx="10942739" cy="1325563"/>
          </a:xfrm>
        </p:spPr>
        <p:txBody>
          <a:bodyPr/>
          <a:lstStyle/>
          <a:p>
            <a:r>
              <a:rPr lang="en-GB" b="1" dirty="0">
                <a:solidFill>
                  <a:schemeClr val="accent1"/>
                </a:solidFill>
              </a:rPr>
              <a:t>Upcoming events next week – Information for all</a:t>
            </a:r>
          </a:p>
        </p:txBody>
      </p:sp>
      <p:sp>
        <p:nvSpPr>
          <p:cNvPr id="3" name="Content Placeholder 2">
            <a:extLst>
              <a:ext uri="{FF2B5EF4-FFF2-40B4-BE49-F238E27FC236}">
                <a16:creationId xmlns:a16="http://schemas.microsoft.com/office/drawing/2014/main" id="{BC2FD3CD-F250-413B-BDFD-B2C4429006E2}"/>
              </a:ext>
            </a:extLst>
          </p:cNvPr>
          <p:cNvSpPr>
            <a:spLocks noGrp="1"/>
          </p:cNvSpPr>
          <p:nvPr>
            <p:ph idx="1"/>
          </p:nvPr>
        </p:nvSpPr>
        <p:spPr>
          <a:xfrm>
            <a:off x="838200" y="1619075"/>
            <a:ext cx="10515600" cy="4351338"/>
          </a:xfrm>
        </p:spPr>
        <p:txBody>
          <a:bodyPr/>
          <a:lstStyle/>
          <a:p>
            <a:pPr marL="0" indent="0">
              <a:buNone/>
            </a:pPr>
            <a:endParaRPr lang="en-GB" dirty="0"/>
          </a:p>
          <a:p>
            <a:pPr marL="0" indent="0">
              <a:buNone/>
            </a:pPr>
            <a:endParaRPr lang="en-GB" dirty="0"/>
          </a:p>
        </p:txBody>
      </p:sp>
      <p:sp>
        <p:nvSpPr>
          <p:cNvPr id="5" name="Content Placeholder 2">
            <a:extLst>
              <a:ext uri="{FF2B5EF4-FFF2-40B4-BE49-F238E27FC236}">
                <a16:creationId xmlns:a16="http://schemas.microsoft.com/office/drawing/2014/main" id="{2608ED79-6C62-4445-8DAE-E1EE6FD99D62}"/>
              </a:ext>
            </a:extLst>
          </p:cNvPr>
          <p:cNvSpPr txBox="1">
            <a:spLocks/>
          </p:cNvSpPr>
          <p:nvPr/>
        </p:nvSpPr>
        <p:spPr>
          <a:xfrm>
            <a:off x="990600" y="1619075"/>
            <a:ext cx="10515600" cy="4710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p>
        </p:txBody>
      </p:sp>
      <p:pic>
        <p:nvPicPr>
          <p:cNvPr id="4" name="Picture 3">
            <a:extLst>
              <a:ext uri="{FF2B5EF4-FFF2-40B4-BE49-F238E27FC236}">
                <a16:creationId xmlns:a16="http://schemas.microsoft.com/office/drawing/2014/main" id="{ED81555B-9224-42FE-9CF5-6FD50822F027}"/>
              </a:ext>
            </a:extLst>
          </p:cNvPr>
          <p:cNvPicPr>
            <a:picLocks noChangeAspect="1"/>
          </p:cNvPicPr>
          <p:nvPr/>
        </p:nvPicPr>
        <p:blipFill>
          <a:blip r:embed="rId2"/>
          <a:stretch>
            <a:fillRect/>
          </a:stretch>
        </p:blipFill>
        <p:spPr>
          <a:xfrm>
            <a:off x="6998326" y="1364974"/>
            <a:ext cx="4020561" cy="5314346"/>
          </a:xfrm>
          <a:prstGeom prst="rect">
            <a:avLst/>
          </a:prstGeom>
        </p:spPr>
      </p:pic>
      <p:sp>
        <p:nvSpPr>
          <p:cNvPr id="6" name="TextBox 5">
            <a:extLst>
              <a:ext uri="{FF2B5EF4-FFF2-40B4-BE49-F238E27FC236}">
                <a16:creationId xmlns:a16="http://schemas.microsoft.com/office/drawing/2014/main" id="{1FCEA22F-40EC-49FE-8020-C98CC984B27C}"/>
              </a:ext>
            </a:extLst>
          </p:cNvPr>
          <p:cNvSpPr txBox="1"/>
          <p:nvPr/>
        </p:nvSpPr>
        <p:spPr>
          <a:xfrm>
            <a:off x="604007" y="1240872"/>
            <a:ext cx="5907006" cy="5632311"/>
          </a:xfrm>
          <a:prstGeom prst="rect">
            <a:avLst/>
          </a:prstGeom>
          <a:noFill/>
        </p:spPr>
        <p:txBody>
          <a:bodyPr wrap="square" rtlCol="0">
            <a:spAutoFit/>
          </a:bodyPr>
          <a:lstStyle/>
          <a:p>
            <a:r>
              <a:rPr lang="en-GB" sz="2000" dirty="0"/>
              <a:t>We are so excited to welcome Sean Gaffney, Invictus Games winner and professional athlete into school on Monday. </a:t>
            </a:r>
          </a:p>
          <a:p>
            <a:endParaRPr lang="en-GB" sz="2000" dirty="0"/>
          </a:p>
          <a:p>
            <a:r>
              <a:rPr lang="en-GB" sz="2000" dirty="0"/>
              <a:t>He will work with each class during the afternoon and then lead a whole school assembly at the end of the day to talk about his achievements.  </a:t>
            </a:r>
          </a:p>
          <a:p>
            <a:endParaRPr lang="en-GB" sz="2000" dirty="0"/>
          </a:p>
          <a:p>
            <a:r>
              <a:rPr lang="en-GB" sz="2000" dirty="0"/>
              <a:t>He will also share with the children the difficulties he faced following the amputation of his left leg, but how his resilience didn’t stop him from achieving great things.  </a:t>
            </a:r>
          </a:p>
          <a:p>
            <a:endParaRPr lang="en-GB" sz="2000" dirty="0"/>
          </a:p>
          <a:p>
            <a:r>
              <a:rPr lang="en-GB" sz="2000" dirty="0"/>
              <a:t>This will undoubtedly be a powerful message to our pupils in line with our core values of forgiveness and determination, and also fits well with our work on the Crayke Growth Mindset. We’re so looking forward to his visit!</a:t>
            </a:r>
          </a:p>
        </p:txBody>
      </p:sp>
    </p:spTree>
    <p:extLst>
      <p:ext uri="{BB962C8B-B14F-4D97-AF65-F5344CB8AC3E}">
        <p14:creationId xmlns:p14="http://schemas.microsoft.com/office/powerpoint/2010/main" val="919903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A0FE6-6502-4890-B18D-E80889C9B0D0}"/>
              </a:ext>
            </a:extLst>
          </p:cNvPr>
          <p:cNvSpPr>
            <a:spLocks noGrp="1"/>
          </p:cNvSpPr>
          <p:nvPr>
            <p:ph type="title"/>
          </p:nvPr>
        </p:nvSpPr>
        <p:spPr>
          <a:xfrm>
            <a:off x="148819" y="344058"/>
            <a:ext cx="10515600" cy="1325563"/>
          </a:xfrm>
        </p:spPr>
        <p:txBody>
          <a:bodyPr>
            <a:normAutofit/>
          </a:bodyPr>
          <a:lstStyle/>
          <a:p>
            <a:r>
              <a:rPr lang="en-GB" sz="4000" b="1" dirty="0">
                <a:solidFill>
                  <a:schemeClr val="accent1"/>
                </a:solidFill>
                <a:latin typeface="Segoe  "/>
              </a:rPr>
              <a:t>Upcoming events later in the half term</a:t>
            </a:r>
            <a:endParaRPr lang="en-GB" sz="4000" dirty="0">
              <a:latin typeface="Segoe  "/>
            </a:endParaRPr>
          </a:p>
        </p:txBody>
      </p:sp>
      <p:sp>
        <p:nvSpPr>
          <p:cNvPr id="3" name="Content Placeholder 2">
            <a:extLst>
              <a:ext uri="{FF2B5EF4-FFF2-40B4-BE49-F238E27FC236}">
                <a16:creationId xmlns:a16="http://schemas.microsoft.com/office/drawing/2014/main" id="{A1D81B5B-8799-4872-BCA0-51A826D0077E}"/>
              </a:ext>
            </a:extLst>
          </p:cNvPr>
          <p:cNvSpPr>
            <a:spLocks noGrp="1"/>
          </p:cNvSpPr>
          <p:nvPr>
            <p:ph idx="1"/>
          </p:nvPr>
        </p:nvSpPr>
        <p:spPr>
          <a:xfrm>
            <a:off x="450574" y="1537252"/>
            <a:ext cx="10903226" cy="4639711"/>
          </a:xfrm>
        </p:spPr>
        <p:txBody>
          <a:bodyPr>
            <a:normAutofit lnSpcReduction="10000"/>
          </a:bodyPr>
          <a:lstStyle/>
          <a:p>
            <a:pPr marL="0" indent="0" fontAlgn="base">
              <a:buNone/>
            </a:pPr>
            <a:r>
              <a:rPr lang="en-GB" b="1" dirty="0">
                <a:solidFill>
                  <a:schemeClr val="accent1"/>
                </a:solidFill>
              </a:rPr>
              <a:t>Parent Consultation Evenings – Offer of support for parents with devices</a:t>
            </a:r>
          </a:p>
          <a:p>
            <a:pPr marL="0" indent="0" fontAlgn="base">
              <a:buNone/>
            </a:pPr>
            <a:r>
              <a:rPr lang="en-GB" dirty="0"/>
              <a:t>As parents and carers, you play a crucial role in helping your children to stay safe online.  We know that this can be daunting in an ever-changing digital world.  </a:t>
            </a:r>
          </a:p>
          <a:p>
            <a:pPr marL="0" indent="0" fontAlgn="base">
              <a:buNone/>
            </a:pPr>
            <a:r>
              <a:rPr lang="en-GB" dirty="0"/>
              <a:t>To help you, one of our governors, Pete Wilson, has kindly offered to provide support during our upcoming parent consultation evenings.  He will be on hand to help with any questions you may have around setting time limits or restrictions on apps or devices used by your children, on both </a:t>
            </a:r>
            <a:r>
              <a:rPr lang="en-GB" dirty="0">
                <a:solidFill>
                  <a:srgbClr val="FF0000"/>
                </a:solidFill>
              </a:rPr>
              <a:t>Tuesday and Wednesday from 4:30pm - 5:30pm.</a:t>
            </a:r>
          </a:p>
          <a:p>
            <a:pPr marL="0" indent="0" fontAlgn="base">
              <a:buNone/>
            </a:pPr>
            <a:r>
              <a:rPr lang="en-GB" dirty="0"/>
              <a:t>If you would like to find out more by doing your own research, please visit this website:  </a:t>
            </a:r>
            <a:r>
              <a:rPr lang="en-GB" dirty="0">
                <a:hlinkClick r:id="rId2"/>
              </a:rPr>
              <a:t>https://saferinternet.org.uk/guide-and-resource/parents-and-carers</a:t>
            </a:r>
            <a:endParaRPr lang="en-GB" dirty="0"/>
          </a:p>
        </p:txBody>
      </p:sp>
      <p:pic>
        <p:nvPicPr>
          <p:cNvPr id="5" name="Picture 4">
            <a:extLst>
              <a:ext uri="{FF2B5EF4-FFF2-40B4-BE49-F238E27FC236}">
                <a16:creationId xmlns:a16="http://schemas.microsoft.com/office/drawing/2014/main" id="{F4472997-E3B6-4CBC-B7C7-38E334D5A615}"/>
              </a:ext>
            </a:extLst>
          </p:cNvPr>
          <p:cNvPicPr>
            <a:picLocks noChangeAspect="1"/>
          </p:cNvPicPr>
          <p:nvPr/>
        </p:nvPicPr>
        <p:blipFill>
          <a:blip r:embed="rId3"/>
          <a:stretch>
            <a:fillRect/>
          </a:stretch>
        </p:blipFill>
        <p:spPr>
          <a:xfrm>
            <a:off x="10185547" y="0"/>
            <a:ext cx="1857634" cy="1571844"/>
          </a:xfrm>
          <a:prstGeom prst="rect">
            <a:avLst/>
          </a:prstGeom>
        </p:spPr>
      </p:pic>
    </p:spTree>
    <p:extLst>
      <p:ext uri="{BB962C8B-B14F-4D97-AF65-F5344CB8AC3E}">
        <p14:creationId xmlns:p14="http://schemas.microsoft.com/office/powerpoint/2010/main" val="3438755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F36CD-E567-4887-9701-264EDD1E77E8}"/>
              </a:ext>
            </a:extLst>
          </p:cNvPr>
          <p:cNvSpPr>
            <a:spLocks noGrp="1"/>
          </p:cNvSpPr>
          <p:nvPr>
            <p:ph type="title"/>
          </p:nvPr>
        </p:nvSpPr>
        <p:spPr/>
        <p:txBody>
          <a:bodyPr/>
          <a:lstStyle/>
          <a:p>
            <a:r>
              <a:rPr lang="en-GB" b="1" dirty="0">
                <a:solidFill>
                  <a:schemeClr val="accent1"/>
                </a:solidFill>
                <a:latin typeface="Segoe  "/>
              </a:rPr>
              <a:t>Upcoming events later in the half term</a:t>
            </a:r>
            <a:endParaRPr lang="en-GB" dirty="0"/>
          </a:p>
        </p:txBody>
      </p:sp>
      <p:sp>
        <p:nvSpPr>
          <p:cNvPr id="3" name="Content Placeholder 2">
            <a:extLst>
              <a:ext uri="{FF2B5EF4-FFF2-40B4-BE49-F238E27FC236}">
                <a16:creationId xmlns:a16="http://schemas.microsoft.com/office/drawing/2014/main" id="{40B91D79-0E4C-4018-80CC-006449E4CE85}"/>
              </a:ext>
            </a:extLst>
          </p:cNvPr>
          <p:cNvSpPr>
            <a:spLocks noGrp="1"/>
          </p:cNvSpPr>
          <p:nvPr>
            <p:ph idx="1"/>
          </p:nvPr>
        </p:nvSpPr>
        <p:spPr/>
        <p:txBody>
          <a:bodyPr/>
          <a:lstStyle/>
          <a:p>
            <a:pPr marL="0" indent="0">
              <a:buNone/>
            </a:pPr>
            <a:r>
              <a:rPr lang="en-GB" dirty="0">
                <a:solidFill>
                  <a:schemeClr val="accent1"/>
                </a:solidFill>
              </a:rPr>
              <a:t>Community Coffee Morning – Save the Date!</a:t>
            </a:r>
          </a:p>
          <a:p>
            <a:pPr marL="0" indent="0">
              <a:buNone/>
            </a:pPr>
            <a:r>
              <a:rPr lang="en-GB" dirty="0"/>
              <a:t>To culminate our celebrations marking the 50</a:t>
            </a:r>
            <a:r>
              <a:rPr lang="en-GB" baseline="30000" dirty="0"/>
              <a:t>th</a:t>
            </a:r>
            <a:r>
              <a:rPr lang="en-GB" dirty="0"/>
              <a:t> anniversary of the school being on this site, we would like to warmly welcome parents and members of the local community to join us for a community coffee morning event, hosted by children in Oak class. This will be held in the school hall on </a:t>
            </a:r>
            <a:r>
              <a:rPr lang="en-GB" dirty="0">
                <a:solidFill>
                  <a:srgbClr val="FF0000"/>
                </a:solidFill>
              </a:rPr>
              <a:t>Wednesday 25 October </a:t>
            </a:r>
            <a:r>
              <a:rPr lang="en-GB" dirty="0"/>
              <a:t>from</a:t>
            </a:r>
            <a:r>
              <a:rPr lang="en-GB" dirty="0">
                <a:solidFill>
                  <a:srgbClr val="FF0000"/>
                </a:solidFill>
              </a:rPr>
              <a:t> 9:30am</a:t>
            </a:r>
            <a:r>
              <a:rPr lang="en-GB" dirty="0"/>
              <a:t>. Further details to follow.</a:t>
            </a:r>
          </a:p>
        </p:txBody>
      </p:sp>
      <p:pic>
        <p:nvPicPr>
          <p:cNvPr id="4" name="Picture 3">
            <a:extLst>
              <a:ext uri="{FF2B5EF4-FFF2-40B4-BE49-F238E27FC236}">
                <a16:creationId xmlns:a16="http://schemas.microsoft.com/office/drawing/2014/main" id="{93F021A2-A43C-4C5D-909A-E5CCD95D27EF}"/>
              </a:ext>
            </a:extLst>
          </p:cNvPr>
          <p:cNvPicPr>
            <a:picLocks noChangeAspect="1"/>
          </p:cNvPicPr>
          <p:nvPr/>
        </p:nvPicPr>
        <p:blipFill>
          <a:blip r:embed="rId2"/>
          <a:stretch>
            <a:fillRect/>
          </a:stretch>
        </p:blipFill>
        <p:spPr>
          <a:xfrm>
            <a:off x="3665762" y="4471907"/>
            <a:ext cx="3859014" cy="2232344"/>
          </a:xfrm>
          <a:prstGeom prst="rect">
            <a:avLst/>
          </a:prstGeom>
        </p:spPr>
      </p:pic>
    </p:spTree>
    <p:extLst>
      <p:ext uri="{BB962C8B-B14F-4D97-AF65-F5344CB8AC3E}">
        <p14:creationId xmlns:p14="http://schemas.microsoft.com/office/powerpoint/2010/main" val="250909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3ECF8-9452-4BD9-861B-89436BDFB714}"/>
              </a:ext>
            </a:extLst>
          </p:cNvPr>
          <p:cNvSpPr>
            <a:spLocks noGrp="1"/>
          </p:cNvSpPr>
          <p:nvPr>
            <p:ph type="title"/>
          </p:nvPr>
        </p:nvSpPr>
        <p:spPr/>
        <p:txBody>
          <a:bodyPr/>
          <a:lstStyle/>
          <a:p>
            <a:r>
              <a:rPr lang="en-GB" b="1" dirty="0">
                <a:solidFill>
                  <a:srgbClr val="0070C0"/>
                </a:solidFill>
                <a:latin typeface="Segoe  "/>
              </a:rPr>
              <a:t>Awards in School This Week</a:t>
            </a:r>
          </a:p>
        </p:txBody>
      </p:sp>
      <p:graphicFrame>
        <p:nvGraphicFramePr>
          <p:cNvPr id="4" name="Table 3">
            <a:extLst>
              <a:ext uri="{FF2B5EF4-FFF2-40B4-BE49-F238E27FC236}">
                <a16:creationId xmlns:a16="http://schemas.microsoft.com/office/drawing/2014/main" id="{99AC8AD3-AE16-4ED4-9DC3-822274D2E689}"/>
              </a:ext>
            </a:extLst>
          </p:cNvPr>
          <p:cNvGraphicFramePr>
            <a:graphicFrameLocks noGrp="1"/>
          </p:cNvGraphicFramePr>
          <p:nvPr>
            <p:extLst>
              <p:ext uri="{D42A27DB-BD31-4B8C-83A1-F6EECF244321}">
                <p14:modId xmlns:p14="http://schemas.microsoft.com/office/powerpoint/2010/main" val="557928498"/>
              </p:ext>
            </p:extLst>
          </p:nvPr>
        </p:nvGraphicFramePr>
        <p:xfrm>
          <a:off x="302004" y="1995810"/>
          <a:ext cx="11367081" cy="3337869"/>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712623989"/>
                    </a:ext>
                  </a:extLst>
                </a:gridCol>
                <a:gridCol w="2273416">
                  <a:extLst>
                    <a:ext uri="{9D8B030D-6E8A-4147-A177-3AD203B41FA5}">
                      <a16:colId xmlns:a16="http://schemas.microsoft.com/office/drawing/2014/main" val="2973566520"/>
                    </a:ext>
                  </a:extLst>
                </a:gridCol>
                <a:gridCol w="2486746">
                  <a:extLst>
                    <a:ext uri="{9D8B030D-6E8A-4147-A177-3AD203B41FA5}">
                      <a16:colId xmlns:a16="http://schemas.microsoft.com/office/drawing/2014/main" val="653362783"/>
                    </a:ext>
                  </a:extLst>
                </a:gridCol>
                <a:gridCol w="2060087">
                  <a:extLst>
                    <a:ext uri="{9D8B030D-6E8A-4147-A177-3AD203B41FA5}">
                      <a16:colId xmlns:a16="http://schemas.microsoft.com/office/drawing/2014/main" val="3689442591"/>
                    </a:ext>
                  </a:extLst>
                </a:gridCol>
                <a:gridCol w="2273416">
                  <a:extLst>
                    <a:ext uri="{9D8B030D-6E8A-4147-A177-3AD203B41FA5}">
                      <a16:colId xmlns:a16="http://schemas.microsoft.com/office/drawing/2014/main" val="2910945454"/>
                    </a:ext>
                  </a:extLst>
                </a:gridCol>
              </a:tblGrid>
              <a:tr h="594463">
                <a:tc>
                  <a:txBody>
                    <a:bodyPr/>
                    <a:lstStyle/>
                    <a:p>
                      <a:endParaRPr lang="en-GB" dirty="0"/>
                    </a:p>
                  </a:txBody>
                  <a:tcPr/>
                </a:tc>
                <a:tc>
                  <a:txBody>
                    <a:bodyPr/>
                    <a:lstStyle/>
                    <a:p>
                      <a:pPr algn="ctr"/>
                      <a:r>
                        <a:rPr lang="en-GB" dirty="0"/>
                        <a:t>Apple</a:t>
                      </a:r>
                    </a:p>
                  </a:txBody>
                  <a:tcPr/>
                </a:tc>
                <a:tc>
                  <a:txBody>
                    <a:bodyPr/>
                    <a:lstStyle/>
                    <a:p>
                      <a:pPr algn="ctr"/>
                      <a:r>
                        <a:rPr lang="en-GB" dirty="0"/>
                        <a:t>Beech</a:t>
                      </a:r>
                    </a:p>
                  </a:txBody>
                  <a:tcPr/>
                </a:tc>
                <a:tc>
                  <a:txBody>
                    <a:bodyPr/>
                    <a:lstStyle/>
                    <a:p>
                      <a:pPr algn="ctr"/>
                      <a:r>
                        <a:rPr lang="en-GB" dirty="0"/>
                        <a:t>Holly</a:t>
                      </a:r>
                    </a:p>
                  </a:txBody>
                  <a:tcPr/>
                </a:tc>
                <a:tc>
                  <a:txBody>
                    <a:bodyPr/>
                    <a:lstStyle/>
                    <a:p>
                      <a:pPr algn="ctr"/>
                      <a:r>
                        <a:rPr lang="en-GB" dirty="0"/>
                        <a:t>Oak</a:t>
                      </a:r>
                    </a:p>
                  </a:txBody>
                  <a:tcPr/>
                </a:tc>
                <a:extLst>
                  <a:ext uri="{0D108BD9-81ED-4DB2-BD59-A6C34878D82A}">
                    <a16:rowId xmlns:a16="http://schemas.microsoft.com/office/drawing/2014/main" val="860757442"/>
                  </a:ext>
                </a:extLst>
              </a:tr>
              <a:tr h="594463">
                <a:tc rowSpan="2">
                  <a:txBody>
                    <a:bodyPr/>
                    <a:lstStyle/>
                    <a:p>
                      <a:r>
                        <a:rPr lang="en-GB" b="1" dirty="0"/>
                        <a:t>Stars of the Week</a:t>
                      </a:r>
                    </a:p>
                  </a:txBody>
                  <a:tcPr>
                    <a:solidFill>
                      <a:schemeClr val="accent1">
                        <a:lumMod val="20000"/>
                        <a:lumOff val="80000"/>
                      </a:schemeClr>
                    </a:solidFill>
                  </a:tcPr>
                </a:tc>
                <a:tc rowSpan="2">
                  <a:txBody>
                    <a:bodyPr/>
                    <a:lstStyle/>
                    <a:p>
                      <a:pPr algn="ctr"/>
                      <a:endParaRPr lang="en-GB" dirty="0"/>
                    </a:p>
                    <a:p>
                      <a:pPr algn="ctr"/>
                      <a:r>
                        <a:rPr lang="en-GB" dirty="0" err="1"/>
                        <a:t>Lyuba</a:t>
                      </a:r>
                      <a:r>
                        <a:rPr lang="en-GB" dirty="0"/>
                        <a:t> Hobson</a:t>
                      </a:r>
                    </a:p>
                  </a:txBody>
                  <a:tcPr>
                    <a:solidFill>
                      <a:schemeClr val="accent1">
                        <a:lumMod val="20000"/>
                        <a:lumOff val="80000"/>
                      </a:schemeClr>
                    </a:solidFill>
                  </a:tcPr>
                </a:tc>
                <a:tc>
                  <a:txBody>
                    <a:bodyPr/>
                    <a:lstStyle/>
                    <a:p>
                      <a:pPr algn="ctr"/>
                      <a:r>
                        <a:rPr lang="en-GB" dirty="0" err="1"/>
                        <a:t>Honor</a:t>
                      </a:r>
                      <a:r>
                        <a:rPr lang="en-GB" dirty="0"/>
                        <a:t> Howland</a:t>
                      </a:r>
                    </a:p>
                  </a:txBody>
                  <a:tcPr>
                    <a:solidFill>
                      <a:schemeClr val="accent1">
                        <a:lumMod val="20000"/>
                        <a:lumOff val="80000"/>
                      </a:schemeClr>
                    </a:solidFill>
                  </a:tcPr>
                </a:tc>
                <a:tc>
                  <a:txBody>
                    <a:bodyPr/>
                    <a:lstStyle/>
                    <a:p>
                      <a:pPr algn="ctr"/>
                      <a:r>
                        <a:rPr lang="en-GB" dirty="0"/>
                        <a:t>Lucas Stubbins</a:t>
                      </a:r>
                    </a:p>
                  </a:txBody>
                  <a:tcPr>
                    <a:solidFill>
                      <a:schemeClr val="accent1">
                        <a:lumMod val="20000"/>
                        <a:lumOff val="80000"/>
                      </a:schemeClr>
                    </a:solidFill>
                  </a:tcPr>
                </a:tc>
                <a:tc>
                  <a:txBody>
                    <a:bodyPr/>
                    <a:lstStyle/>
                    <a:p>
                      <a:pPr algn="ctr"/>
                      <a:r>
                        <a:rPr lang="en-GB" dirty="0"/>
                        <a:t>Kiera Rosa-Keyter</a:t>
                      </a:r>
                    </a:p>
                  </a:txBody>
                  <a:tcPr>
                    <a:solidFill>
                      <a:schemeClr val="accent1">
                        <a:lumMod val="20000"/>
                        <a:lumOff val="80000"/>
                      </a:schemeClr>
                    </a:solidFill>
                  </a:tcPr>
                </a:tc>
                <a:extLst>
                  <a:ext uri="{0D108BD9-81ED-4DB2-BD59-A6C34878D82A}">
                    <a16:rowId xmlns:a16="http://schemas.microsoft.com/office/drawing/2014/main" val="964532015"/>
                  </a:ext>
                </a:extLst>
              </a:tr>
              <a:tr h="594463">
                <a:tc vMerge="1">
                  <a:txBody>
                    <a:bodyPr/>
                    <a:lstStyle/>
                    <a:p>
                      <a:endParaRPr lang="en-GB" dirty="0"/>
                    </a:p>
                  </a:txBody>
                  <a:tcPr/>
                </a:tc>
                <a:tc vMerge="1">
                  <a:txBody>
                    <a:bodyPr/>
                    <a:lstStyle/>
                    <a:p>
                      <a:endParaRPr lang="en-GB" dirty="0"/>
                    </a:p>
                  </a:txBody>
                  <a:tcPr/>
                </a:tc>
                <a:tc>
                  <a:txBody>
                    <a:bodyPr/>
                    <a:lstStyle/>
                    <a:p>
                      <a:pPr algn="ctr"/>
                      <a:r>
                        <a:rPr lang="en-GB" dirty="0"/>
                        <a:t>Amber Brown</a:t>
                      </a:r>
                    </a:p>
                  </a:txBody>
                  <a:tcPr>
                    <a:solidFill>
                      <a:schemeClr val="accent1">
                        <a:lumMod val="20000"/>
                        <a:lumOff val="80000"/>
                      </a:schemeClr>
                    </a:solidFill>
                  </a:tcPr>
                </a:tc>
                <a:tc>
                  <a:txBody>
                    <a:bodyPr/>
                    <a:lstStyle/>
                    <a:p>
                      <a:pPr algn="ctr"/>
                      <a:r>
                        <a:rPr lang="en-GB" dirty="0"/>
                        <a:t>Mabel Dawson</a:t>
                      </a:r>
                    </a:p>
                  </a:txBody>
                  <a:tcPr>
                    <a:solidFill>
                      <a:schemeClr val="accent1">
                        <a:lumMod val="20000"/>
                        <a:lumOff val="80000"/>
                      </a:schemeClr>
                    </a:solidFill>
                  </a:tcPr>
                </a:tc>
                <a:tc>
                  <a:txBody>
                    <a:bodyPr/>
                    <a:lstStyle/>
                    <a:p>
                      <a:pPr algn="ctr"/>
                      <a:r>
                        <a:rPr lang="en-GB" dirty="0"/>
                        <a:t>Leonard Liddell</a:t>
                      </a:r>
                    </a:p>
                  </a:txBody>
                  <a:tcPr>
                    <a:solidFill>
                      <a:schemeClr val="accent1">
                        <a:lumMod val="20000"/>
                        <a:lumOff val="80000"/>
                      </a:schemeClr>
                    </a:solidFill>
                  </a:tcPr>
                </a:tc>
                <a:extLst>
                  <a:ext uri="{0D108BD9-81ED-4DB2-BD59-A6C34878D82A}">
                    <a16:rowId xmlns:a16="http://schemas.microsoft.com/office/drawing/2014/main" val="3946535011"/>
                  </a:ext>
                </a:extLst>
              </a:tr>
              <a:tr h="594463">
                <a:tc>
                  <a:txBody>
                    <a:bodyPr/>
                    <a:lstStyle/>
                    <a:p>
                      <a:r>
                        <a:rPr lang="en-GB" b="1" dirty="0"/>
                        <a:t>Gold Awards </a:t>
                      </a:r>
                    </a:p>
                    <a:p>
                      <a:r>
                        <a:rPr lang="en-GB" b="1" dirty="0"/>
                        <a:t>for Sport</a:t>
                      </a:r>
                    </a:p>
                  </a:txBody>
                  <a:tcPr>
                    <a:solidFill>
                      <a:schemeClr val="accent1">
                        <a:lumMod val="20000"/>
                        <a:lumOff val="80000"/>
                      </a:schemeClr>
                    </a:solidFill>
                  </a:tcPr>
                </a:tc>
                <a:tc>
                  <a:txBody>
                    <a:bodyPr/>
                    <a:lstStyle/>
                    <a:p>
                      <a:pPr algn="ctr"/>
                      <a:r>
                        <a:rPr lang="en-GB" dirty="0"/>
                        <a:t>Ben Cheetham</a:t>
                      </a:r>
                    </a:p>
                  </a:txBody>
                  <a:tcPr>
                    <a:solidFill>
                      <a:schemeClr val="accent1">
                        <a:lumMod val="20000"/>
                        <a:lumOff val="80000"/>
                      </a:schemeClr>
                    </a:solidFill>
                  </a:tcPr>
                </a:tc>
                <a:tc>
                  <a:txBody>
                    <a:bodyPr/>
                    <a:lstStyle/>
                    <a:p>
                      <a:pPr algn="ctr"/>
                      <a:r>
                        <a:rPr lang="en-GB" dirty="0"/>
                        <a:t>Sophy Triffitt</a:t>
                      </a:r>
                    </a:p>
                  </a:txBody>
                  <a:tcPr>
                    <a:solidFill>
                      <a:schemeClr val="accent1">
                        <a:lumMod val="20000"/>
                        <a:lumOff val="80000"/>
                      </a:schemeClr>
                    </a:solidFill>
                  </a:tcPr>
                </a:tc>
                <a:tc>
                  <a:txBody>
                    <a:bodyPr/>
                    <a:lstStyle/>
                    <a:p>
                      <a:pPr algn="ctr"/>
                      <a:r>
                        <a:rPr lang="en-GB" dirty="0"/>
                        <a:t>George Ritchie</a:t>
                      </a:r>
                    </a:p>
                  </a:txBody>
                  <a:tcPr>
                    <a:solidFill>
                      <a:schemeClr val="accent1">
                        <a:lumMod val="20000"/>
                        <a:lumOff val="80000"/>
                      </a:schemeClr>
                    </a:solidFill>
                  </a:tcPr>
                </a:tc>
                <a:tc>
                  <a:txBody>
                    <a:bodyPr/>
                    <a:lstStyle/>
                    <a:p>
                      <a:pPr algn="ctr"/>
                      <a:r>
                        <a:rPr lang="en-GB" dirty="0"/>
                        <a:t>Aiden Simpson</a:t>
                      </a:r>
                    </a:p>
                  </a:txBody>
                  <a:tcPr>
                    <a:solidFill>
                      <a:schemeClr val="accent1">
                        <a:lumMod val="20000"/>
                        <a:lumOff val="80000"/>
                      </a:schemeClr>
                    </a:solidFill>
                  </a:tcPr>
                </a:tc>
                <a:extLst>
                  <a:ext uri="{0D108BD9-81ED-4DB2-BD59-A6C34878D82A}">
                    <a16:rowId xmlns:a16="http://schemas.microsoft.com/office/drawing/2014/main" val="611890926"/>
                  </a:ext>
                </a:extLst>
              </a:tr>
              <a:tr h="594463">
                <a:tc>
                  <a:txBody>
                    <a:bodyPr/>
                    <a:lstStyle/>
                    <a:p>
                      <a:r>
                        <a:rPr lang="en-GB" b="1" dirty="0"/>
                        <a:t>Headteacher Awards </a:t>
                      </a:r>
                      <a:r>
                        <a:rPr lang="en-GB" b="1" dirty="0">
                          <a:solidFill>
                            <a:srgbClr val="FFC000"/>
                          </a:solidFill>
                        </a:rPr>
                        <a:t>Random Act of Kindness</a:t>
                      </a:r>
                    </a:p>
                  </a:txBody>
                  <a:tcPr>
                    <a:solidFill>
                      <a:schemeClr val="accent1">
                        <a:lumMod val="20000"/>
                        <a:lumOff val="80000"/>
                      </a:schemeClr>
                    </a:solidFill>
                  </a:tcPr>
                </a:tc>
                <a:tc gridSpan="2">
                  <a:txBody>
                    <a:bodyPr/>
                    <a:lstStyle/>
                    <a:p>
                      <a:pPr algn="ctr"/>
                      <a:endParaRPr lang="en-GB" dirty="0"/>
                    </a:p>
                    <a:p>
                      <a:pPr algn="ctr"/>
                      <a:r>
                        <a:rPr lang="en-GB" dirty="0"/>
                        <a:t>Edmund Sadler</a:t>
                      </a:r>
                    </a:p>
                  </a:txBody>
                  <a:tcPr>
                    <a:solidFill>
                      <a:schemeClr val="accent1">
                        <a:lumMod val="20000"/>
                        <a:lumOff val="80000"/>
                      </a:schemeClr>
                    </a:solidFill>
                  </a:tcPr>
                </a:tc>
                <a:tc hMerge="1">
                  <a:txBody>
                    <a:bodyPr/>
                    <a:lstStyle/>
                    <a:p>
                      <a:endParaRPr lang="en-GB" dirty="0"/>
                    </a:p>
                  </a:txBody>
                  <a:tcPr>
                    <a:solidFill>
                      <a:schemeClr val="accent1">
                        <a:lumMod val="20000"/>
                        <a:lumOff val="80000"/>
                      </a:schemeClr>
                    </a:solidFill>
                  </a:tcPr>
                </a:tc>
                <a:tc gridSpan="2">
                  <a:txBody>
                    <a:bodyPr/>
                    <a:lstStyle/>
                    <a:p>
                      <a:pPr algn="ctr"/>
                      <a:endParaRPr lang="en-GB" dirty="0"/>
                    </a:p>
                    <a:p>
                      <a:pPr algn="ctr"/>
                      <a:r>
                        <a:rPr lang="en-GB" dirty="0" err="1"/>
                        <a:t>Zhdan</a:t>
                      </a:r>
                      <a:r>
                        <a:rPr lang="en-GB" dirty="0"/>
                        <a:t> Kovalchuk</a:t>
                      </a:r>
                    </a:p>
                  </a:txBody>
                  <a:tcPr>
                    <a:solidFill>
                      <a:schemeClr val="accent1">
                        <a:lumMod val="20000"/>
                        <a:lumOff val="80000"/>
                      </a:schemeClr>
                    </a:solidFill>
                  </a:tcPr>
                </a:tc>
                <a:tc hMerge="1">
                  <a:txBody>
                    <a:bodyPr/>
                    <a:lstStyle/>
                    <a:p>
                      <a:endParaRPr lang="en-GB" dirty="0"/>
                    </a:p>
                  </a:txBody>
                  <a:tcPr>
                    <a:solidFill>
                      <a:schemeClr val="accent1">
                        <a:lumMod val="20000"/>
                        <a:lumOff val="80000"/>
                      </a:schemeClr>
                    </a:solidFill>
                  </a:tcPr>
                </a:tc>
                <a:extLst>
                  <a:ext uri="{0D108BD9-81ED-4DB2-BD59-A6C34878D82A}">
                    <a16:rowId xmlns:a16="http://schemas.microsoft.com/office/drawing/2014/main" val="3818598996"/>
                  </a:ext>
                </a:extLst>
              </a:tr>
            </a:tbl>
          </a:graphicData>
        </a:graphic>
      </p:graphicFrame>
    </p:spTree>
    <p:extLst>
      <p:ext uri="{BB962C8B-B14F-4D97-AF65-F5344CB8AC3E}">
        <p14:creationId xmlns:p14="http://schemas.microsoft.com/office/powerpoint/2010/main" val="1002461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313511F-11F6-4236-AF7E-7A2BDEE75249}"/>
              </a:ext>
            </a:extLst>
          </p:cNvPr>
          <p:cNvSpPr>
            <a:spLocks noGrp="1"/>
          </p:cNvSpPr>
          <p:nvPr>
            <p:ph idx="1"/>
          </p:nvPr>
        </p:nvSpPr>
        <p:spPr/>
        <p:txBody>
          <a:bodyPr>
            <a:normAutofit fontScale="92500"/>
          </a:bodyPr>
          <a:lstStyle/>
          <a:p>
            <a:endParaRPr lang="en-GB" dirty="0"/>
          </a:p>
          <a:p>
            <a:endParaRPr lang="en-GB" dirty="0"/>
          </a:p>
          <a:p>
            <a:endParaRPr lang="en-GB" dirty="0"/>
          </a:p>
          <a:p>
            <a:pPr marL="0" indent="0">
              <a:buNone/>
            </a:pPr>
            <a:endParaRPr lang="en-GB" dirty="0"/>
          </a:p>
          <a:p>
            <a:pPr marL="0" indent="0">
              <a:buNone/>
            </a:pPr>
            <a:r>
              <a:rPr lang="en-GB" dirty="0"/>
              <a:t>Apple: Children in Apple Class need to bring their Forest School kit in each </a:t>
            </a:r>
            <a:r>
              <a:rPr lang="en-GB" dirty="0">
                <a:solidFill>
                  <a:srgbClr val="FF0000"/>
                </a:solidFill>
              </a:rPr>
              <a:t>Friday</a:t>
            </a:r>
            <a:r>
              <a:rPr lang="en-GB" dirty="0"/>
              <a:t>. Please send their PE kit in on Monday as children will change for PE in school. They will bring PE kits home for washing periodically.  </a:t>
            </a:r>
          </a:p>
          <a:p>
            <a:pPr marL="0" indent="0" fontAlgn="base">
              <a:buNone/>
            </a:pPr>
            <a:r>
              <a:rPr lang="en-GB" b="1" dirty="0"/>
              <a:t>Please ensure that on PE days, the children wear their hoodies, school jumpers or cardigans alongside white or blue t-shirts and black or navy shorts or jogging bottoms.</a:t>
            </a:r>
            <a:endParaRPr lang="en-GB" dirty="0"/>
          </a:p>
          <a:p>
            <a:endParaRPr lang="en-GB" dirty="0"/>
          </a:p>
        </p:txBody>
      </p:sp>
      <p:sp>
        <p:nvSpPr>
          <p:cNvPr id="2" name="Title 1">
            <a:extLst>
              <a:ext uri="{FF2B5EF4-FFF2-40B4-BE49-F238E27FC236}">
                <a16:creationId xmlns:a16="http://schemas.microsoft.com/office/drawing/2014/main" id="{22D0EE4E-BAE3-4814-A0DC-66AE83BB76F8}"/>
              </a:ext>
            </a:extLst>
          </p:cNvPr>
          <p:cNvSpPr>
            <a:spLocks noGrp="1"/>
          </p:cNvSpPr>
          <p:nvPr>
            <p:ph type="title"/>
          </p:nvPr>
        </p:nvSpPr>
        <p:spPr/>
        <p:txBody>
          <a:bodyPr/>
          <a:lstStyle/>
          <a:p>
            <a:r>
              <a:rPr lang="en-GB" b="1" dirty="0">
                <a:solidFill>
                  <a:schemeClr val="accent1"/>
                </a:solidFill>
                <a:latin typeface="Segoe  "/>
              </a:rPr>
              <a:t>PE Kits next week</a:t>
            </a:r>
          </a:p>
        </p:txBody>
      </p:sp>
      <p:graphicFrame>
        <p:nvGraphicFramePr>
          <p:cNvPr id="3" name="Table 2">
            <a:extLst>
              <a:ext uri="{FF2B5EF4-FFF2-40B4-BE49-F238E27FC236}">
                <a16:creationId xmlns:a16="http://schemas.microsoft.com/office/drawing/2014/main" id="{1459CF87-41B5-4B59-B3D8-602A48BA8160}"/>
              </a:ext>
            </a:extLst>
          </p:cNvPr>
          <p:cNvGraphicFramePr>
            <a:graphicFrameLocks noGrp="1"/>
          </p:cNvGraphicFramePr>
          <p:nvPr>
            <p:extLst>
              <p:ext uri="{D42A27DB-BD31-4B8C-83A1-F6EECF244321}">
                <p14:modId xmlns:p14="http://schemas.microsoft.com/office/powerpoint/2010/main" val="3838320348"/>
              </p:ext>
            </p:extLst>
          </p:nvPr>
        </p:nvGraphicFramePr>
        <p:xfrm>
          <a:off x="1889387" y="1825625"/>
          <a:ext cx="8128002" cy="148336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982694366"/>
                    </a:ext>
                  </a:extLst>
                </a:gridCol>
                <a:gridCol w="1354667">
                  <a:extLst>
                    <a:ext uri="{9D8B030D-6E8A-4147-A177-3AD203B41FA5}">
                      <a16:colId xmlns:a16="http://schemas.microsoft.com/office/drawing/2014/main" val="3604755761"/>
                    </a:ext>
                  </a:extLst>
                </a:gridCol>
                <a:gridCol w="1354667">
                  <a:extLst>
                    <a:ext uri="{9D8B030D-6E8A-4147-A177-3AD203B41FA5}">
                      <a16:colId xmlns:a16="http://schemas.microsoft.com/office/drawing/2014/main" val="3275141048"/>
                    </a:ext>
                  </a:extLst>
                </a:gridCol>
                <a:gridCol w="1354667">
                  <a:extLst>
                    <a:ext uri="{9D8B030D-6E8A-4147-A177-3AD203B41FA5}">
                      <a16:colId xmlns:a16="http://schemas.microsoft.com/office/drawing/2014/main" val="126600969"/>
                    </a:ext>
                  </a:extLst>
                </a:gridCol>
                <a:gridCol w="1354667">
                  <a:extLst>
                    <a:ext uri="{9D8B030D-6E8A-4147-A177-3AD203B41FA5}">
                      <a16:colId xmlns:a16="http://schemas.microsoft.com/office/drawing/2014/main" val="1318239413"/>
                    </a:ext>
                  </a:extLst>
                </a:gridCol>
                <a:gridCol w="1354667">
                  <a:extLst>
                    <a:ext uri="{9D8B030D-6E8A-4147-A177-3AD203B41FA5}">
                      <a16:colId xmlns:a16="http://schemas.microsoft.com/office/drawing/2014/main" val="159172132"/>
                    </a:ext>
                  </a:extLst>
                </a:gridCol>
              </a:tblGrid>
              <a:tr h="370840">
                <a:tc>
                  <a:txBody>
                    <a:bodyPr/>
                    <a:lstStyle/>
                    <a:p>
                      <a:pPr algn="ctr"/>
                      <a:endParaRPr lang="en-GB" dirty="0"/>
                    </a:p>
                  </a:txBody>
                  <a:tcPr/>
                </a:tc>
                <a:tc>
                  <a:txBody>
                    <a:bodyPr/>
                    <a:lstStyle/>
                    <a:p>
                      <a:pPr algn="ctr"/>
                      <a:r>
                        <a:rPr lang="en-GB" dirty="0"/>
                        <a:t>Monday</a:t>
                      </a:r>
                    </a:p>
                  </a:txBody>
                  <a:tcPr/>
                </a:tc>
                <a:tc>
                  <a:txBody>
                    <a:bodyPr/>
                    <a:lstStyle/>
                    <a:p>
                      <a:pPr algn="ctr"/>
                      <a:r>
                        <a:rPr lang="en-GB" dirty="0"/>
                        <a:t>Tuesday</a:t>
                      </a:r>
                    </a:p>
                  </a:txBody>
                  <a:tcPr/>
                </a:tc>
                <a:tc>
                  <a:txBody>
                    <a:bodyPr/>
                    <a:lstStyle/>
                    <a:p>
                      <a:pPr algn="ctr"/>
                      <a:r>
                        <a:rPr lang="en-GB" dirty="0"/>
                        <a:t>Wednesday</a:t>
                      </a:r>
                    </a:p>
                  </a:txBody>
                  <a:tcPr/>
                </a:tc>
                <a:tc>
                  <a:txBody>
                    <a:bodyPr/>
                    <a:lstStyle/>
                    <a:p>
                      <a:pPr algn="ctr"/>
                      <a:r>
                        <a:rPr lang="en-GB" dirty="0"/>
                        <a:t>Thursday</a:t>
                      </a:r>
                    </a:p>
                  </a:txBody>
                  <a:tcPr/>
                </a:tc>
                <a:tc>
                  <a:txBody>
                    <a:bodyPr/>
                    <a:lstStyle/>
                    <a:p>
                      <a:pPr algn="ctr"/>
                      <a:r>
                        <a:rPr lang="en-GB" dirty="0"/>
                        <a:t>Friday</a:t>
                      </a:r>
                    </a:p>
                  </a:txBody>
                  <a:tcPr/>
                </a:tc>
                <a:extLst>
                  <a:ext uri="{0D108BD9-81ED-4DB2-BD59-A6C34878D82A}">
                    <a16:rowId xmlns:a16="http://schemas.microsoft.com/office/drawing/2014/main" val="2737305729"/>
                  </a:ext>
                </a:extLst>
              </a:tr>
              <a:tr h="370840">
                <a:tc>
                  <a:txBody>
                    <a:bodyPr/>
                    <a:lstStyle/>
                    <a:p>
                      <a:pPr algn="ctr"/>
                      <a:r>
                        <a:rPr lang="en-GB" dirty="0"/>
                        <a:t>Beech</a:t>
                      </a:r>
                    </a:p>
                  </a:txBody>
                  <a:tcPr/>
                </a:tc>
                <a:tc>
                  <a:txBody>
                    <a:bodyPr/>
                    <a:lstStyle/>
                    <a:p>
                      <a:pPr algn="ctr"/>
                      <a:r>
                        <a:rPr lang="en-GB" dirty="0">
                          <a:solidFill>
                            <a:srgbClr val="FF0000"/>
                          </a:solidFill>
                        </a:rPr>
                        <a:t>X</a:t>
                      </a:r>
                    </a:p>
                  </a:txBody>
                  <a:tcPr/>
                </a:tc>
                <a:tc>
                  <a:txBody>
                    <a:bodyPr/>
                    <a:lstStyle/>
                    <a:p>
                      <a:pPr algn="ctr"/>
                      <a:endParaRPr lang="en-GB" dirty="0"/>
                    </a:p>
                  </a:txBody>
                  <a:tcPr/>
                </a:tc>
                <a:tc>
                  <a:txBody>
                    <a:bodyPr/>
                    <a:lstStyle/>
                    <a:p>
                      <a:pPr algn="ctr"/>
                      <a:endParaRPr lang="en-GB"/>
                    </a:p>
                  </a:txBody>
                  <a:tcPr/>
                </a:tc>
                <a:tc>
                  <a:txBody>
                    <a:bodyPr/>
                    <a:lstStyle/>
                    <a:p>
                      <a:pPr algn="ctr"/>
                      <a:r>
                        <a:rPr lang="en-GB" dirty="0"/>
                        <a:t>X</a:t>
                      </a:r>
                    </a:p>
                  </a:txBody>
                  <a:tcPr/>
                </a:tc>
                <a:tc>
                  <a:txBody>
                    <a:bodyPr/>
                    <a:lstStyle/>
                    <a:p>
                      <a:pPr algn="ctr"/>
                      <a:r>
                        <a:rPr lang="en-GB" dirty="0"/>
                        <a:t>X</a:t>
                      </a:r>
                    </a:p>
                  </a:txBody>
                  <a:tcPr/>
                </a:tc>
                <a:extLst>
                  <a:ext uri="{0D108BD9-81ED-4DB2-BD59-A6C34878D82A}">
                    <a16:rowId xmlns:a16="http://schemas.microsoft.com/office/drawing/2014/main" val="726796407"/>
                  </a:ext>
                </a:extLst>
              </a:tr>
              <a:tr h="370840">
                <a:tc>
                  <a:txBody>
                    <a:bodyPr/>
                    <a:lstStyle/>
                    <a:p>
                      <a:pPr algn="ctr"/>
                      <a:r>
                        <a:rPr lang="en-GB" dirty="0"/>
                        <a:t>Holly</a:t>
                      </a:r>
                    </a:p>
                  </a:txBody>
                  <a:tcPr/>
                </a:tc>
                <a:tc>
                  <a:txBody>
                    <a:bodyPr/>
                    <a:lstStyle/>
                    <a:p>
                      <a:pPr algn="ctr"/>
                      <a:r>
                        <a:rPr lang="en-GB" dirty="0">
                          <a:solidFill>
                            <a:srgbClr val="FF0000"/>
                          </a:solidFill>
                        </a:rPr>
                        <a:t>X</a:t>
                      </a:r>
                    </a:p>
                  </a:txBody>
                  <a:tcPr/>
                </a:tc>
                <a:tc>
                  <a:txBody>
                    <a:bodyPr/>
                    <a:lstStyle/>
                    <a:p>
                      <a:pPr algn="ctr"/>
                      <a:r>
                        <a:rPr lang="en-GB" dirty="0"/>
                        <a:t>X</a:t>
                      </a:r>
                    </a:p>
                  </a:txBody>
                  <a:tcPr/>
                </a:tc>
                <a:tc>
                  <a:txBody>
                    <a:bodyPr/>
                    <a:lstStyle/>
                    <a:p>
                      <a:pPr algn="ctr"/>
                      <a:endParaRPr lang="en-GB" dirty="0"/>
                    </a:p>
                  </a:txBody>
                  <a:tcPr/>
                </a:tc>
                <a:tc>
                  <a:txBody>
                    <a:bodyPr/>
                    <a:lstStyle/>
                    <a:p>
                      <a:pPr algn="ctr"/>
                      <a:endParaRPr lang="en-GB" dirty="0"/>
                    </a:p>
                  </a:txBody>
                  <a:tcPr/>
                </a:tc>
                <a:tc>
                  <a:txBody>
                    <a:bodyPr/>
                    <a:lstStyle/>
                    <a:p>
                      <a:pPr algn="ctr"/>
                      <a:r>
                        <a:rPr lang="en-GB" dirty="0"/>
                        <a:t>X</a:t>
                      </a:r>
                    </a:p>
                  </a:txBody>
                  <a:tcPr/>
                </a:tc>
                <a:extLst>
                  <a:ext uri="{0D108BD9-81ED-4DB2-BD59-A6C34878D82A}">
                    <a16:rowId xmlns:a16="http://schemas.microsoft.com/office/drawing/2014/main" val="119406266"/>
                  </a:ext>
                </a:extLst>
              </a:tr>
              <a:tr h="370840">
                <a:tc>
                  <a:txBody>
                    <a:bodyPr/>
                    <a:lstStyle/>
                    <a:p>
                      <a:pPr algn="ctr"/>
                      <a:r>
                        <a:rPr lang="en-GB" dirty="0"/>
                        <a:t>Oak</a:t>
                      </a:r>
                    </a:p>
                  </a:txBody>
                  <a:tcPr/>
                </a:tc>
                <a:tc>
                  <a:txBody>
                    <a:bodyPr/>
                    <a:lstStyle/>
                    <a:p>
                      <a:pPr algn="ctr"/>
                      <a:r>
                        <a:rPr lang="en-GB" dirty="0">
                          <a:solidFill>
                            <a:srgbClr val="FF0000"/>
                          </a:solidFill>
                        </a:rPr>
                        <a:t>X</a:t>
                      </a:r>
                    </a:p>
                  </a:txBody>
                  <a:tcPr/>
                </a:tc>
                <a:tc>
                  <a:txBody>
                    <a:bodyPr/>
                    <a:lstStyle/>
                    <a:p>
                      <a:pPr algn="ctr"/>
                      <a:r>
                        <a:rPr lang="en-GB" dirty="0"/>
                        <a:t>X </a:t>
                      </a:r>
                      <a:r>
                        <a:rPr lang="en-GB" dirty="0">
                          <a:solidFill>
                            <a:srgbClr val="FF0000"/>
                          </a:solidFill>
                        </a:rPr>
                        <a:t>- swim</a:t>
                      </a:r>
                    </a:p>
                  </a:txBody>
                  <a:tcPr/>
                </a:tc>
                <a:tc>
                  <a:txBody>
                    <a:bodyPr/>
                    <a:lstStyle/>
                    <a:p>
                      <a:pPr algn="ctr"/>
                      <a:endParaRPr lang="en-GB"/>
                    </a:p>
                  </a:txBody>
                  <a:tcPr/>
                </a:tc>
                <a:tc>
                  <a:txBody>
                    <a:bodyPr/>
                    <a:lstStyle/>
                    <a:p>
                      <a:pPr algn="ctr"/>
                      <a:endParaRPr lang="en-GB" dirty="0"/>
                    </a:p>
                  </a:txBody>
                  <a:tcPr/>
                </a:tc>
                <a:tc>
                  <a:txBody>
                    <a:bodyPr/>
                    <a:lstStyle/>
                    <a:p>
                      <a:pPr algn="ctr"/>
                      <a:r>
                        <a:rPr lang="en-GB" dirty="0"/>
                        <a:t>X</a:t>
                      </a:r>
                    </a:p>
                  </a:txBody>
                  <a:tcPr/>
                </a:tc>
                <a:extLst>
                  <a:ext uri="{0D108BD9-81ED-4DB2-BD59-A6C34878D82A}">
                    <a16:rowId xmlns:a16="http://schemas.microsoft.com/office/drawing/2014/main" val="1289729854"/>
                  </a:ext>
                </a:extLst>
              </a:tr>
            </a:tbl>
          </a:graphicData>
        </a:graphic>
      </p:graphicFrame>
    </p:spTree>
    <p:extLst>
      <p:ext uri="{BB962C8B-B14F-4D97-AF65-F5344CB8AC3E}">
        <p14:creationId xmlns:p14="http://schemas.microsoft.com/office/powerpoint/2010/main" val="11141089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EB0F4-0795-44FB-B560-0FCA67081CC8}"/>
              </a:ext>
            </a:extLst>
          </p:cNvPr>
          <p:cNvSpPr>
            <a:spLocks noGrp="1"/>
          </p:cNvSpPr>
          <p:nvPr>
            <p:ph type="title"/>
          </p:nvPr>
        </p:nvSpPr>
        <p:spPr/>
        <p:txBody>
          <a:bodyPr/>
          <a:lstStyle/>
          <a:p>
            <a:r>
              <a:rPr lang="en-GB" b="1" dirty="0">
                <a:solidFill>
                  <a:srgbClr val="0070C0"/>
                </a:solidFill>
                <a:latin typeface="Segoe  "/>
              </a:rPr>
              <a:t>Attendance and Punctuality</a:t>
            </a:r>
          </a:p>
        </p:txBody>
      </p:sp>
      <p:graphicFrame>
        <p:nvGraphicFramePr>
          <p:cNvPr id="4" name="Content Placeholder 3">
            <a:extLst>
              <a:ext uri="{FF2B5EF4-FFF2-40B4-BE49-F238E27FC236}">
                <a16:creationId xmlns:a16="http://schemas.microsoft.com/office/drawing/2014/main" id="{87C9748E-1AB4-475B-B0D7-66E8FF037C57}"/>
              </a:ext>
            </a:extLst>
          </p:cNvPr>
          <p:cNvGraphicFramePr>
            <a:graphicFrameLocks noGrp="1"/>
          </p:cNvGraphicFramePr>
          <p:nvPr>
            <p:ph idx="1"/>
            <p:extLst>
              <p:ext uri="{D42A27DB-BD31-4B8C-83A1-F6EECF244321}">
                <p14:modId xmlns:p14="http://schemas.microsoft.com/office/powerpoint/2010/main" val="408410180"/>
              </p:ext>
            </p:extLst>
          </p:nvPr>
        </p:nvGraphicFramePr>
        <p:xfrm>
          <a:off x="838200" y="1724246"/>
          <a:ext cx="10515600" cy="1854200"/>
        </p:xfrm>
        <a:graphic>
          <a:graphicData uri="http://schemas.openxmlformats.org/drawingml/2006/table">
            <a:tbl>
              <a:tblPr firstRow="1" bandRow="1">
                <a:tableStyleId>{5C22544A-7EE6-4342-B048-85BDC9FD1C3A}</a:tableStyleId>
              </a:tblPr>
              <a:tblGrid>
                <a:gridCol w="1636552">
                  <a:extLst>
                    <a:ext uri="{9D8B030D-6E8A-4147-A177-3AD203B41FA5}">
                      <a16:colId xmlns:a16="http://schemas.microsoft.com/office/drawing/2014/main" val="342491336"/>
                    </a:ext>
                  </a:extLst>
                </a:gridCol>
                <a:gridCol w="3875714">
                  <a:extLst>
                    <a:ext uri="{9D8B030D-6E8A-4147-A177-3AD203B41FA5}">
                      <a16:colId xmlns:a16="http://schemas.microsoft.com/office/drawing/2014/main" val="2041675329"/>
                    </a:ext>
                  </a:extLst>
                </a:gridCol>
                <a:gridCol w="5003334">
                  <a:extLst>
                    <a:ext uri="{9D8B030D-6E8A-4147-A177-3AD203B41FA5}">
                      <a16:colId xmlns:a16="http://schemas.microsoft.com/office/drawing/2014/main" val="2477756465"/>
                    </a:ext>
                  </a:extLst>
                </a:gridCol>
              </a:tblGrid>
              <a:tr h="370840">
                <a:tc>
                  <a:txBody>
                    <a:bodyPr/>
                    <a:lstStyle/>
                    <a:p>
                      <a:endParaRPr lang="en-GB" dirty="0"/>
                    </a:p>
                  </a:txBody>
                  <a:tcPr/>
                </a:tc>
                <a:tc>
                  <a:txBody>
                    <a:bodyPr/>
                    <a:lstStyle/>
                    <a:p>
                      <a:r>
                        <a:rPr lang="en-GB" dirty="0"/>
                        <a:t>Attendance </a:t>
                      </a:r>
                    </a:p>
                  </a:txBody>
                  <a:tcPr/>
                </a:tc>
                <a:tc>
                  <a:txBody>
                    <a:bodyPr/>
                    <a:lstStyle/>
                    <a:p>
                      <a:r>
                        <a:rPr lang="en-GB" dirty="0"/>
                        <a:t>Punctuality </a:t>
                      </a:r>
                    </a:p>
                  </a:txBody>
                  <a:tcPr/>
                </a:tc>
                <a:extLst>
                  <a:ext uri="{0D108BD9-81ED-4DB2-BD59-A6C34878D82A}">
                    <a16:rowId xmlns:a16="http://schemas.microsoft.com/office/drawing/2014/main" val="1864883430"/>
                  </a:ext>
                </a:extLst>
              </a:tr>
              <a:tr h="370840">
                <a:tc>
                  <a:txBody>
                    <a:bodyPr/>
                    <a:lstStyle/>
                    <a:p>
                      <a:r>
                        <a:rPr lang="en-GB" dirty="0"/>
                        <a:t>Apple</a:t>
                      </a:r>
                    </a:p>
                  </a:txBody>
                  <a:tcPr/>
                </a:tc>
                <a:tc>
                  <a:txBody>
                    <a:bodyPr/>
                    <a:lstStyle/>
                    <a:p>
                      <a:r>
                        <a:rPr lang="en-GB" dirty="0">
                          <a:solidFill>
                            <a:srgbClr val="00B050"/>
                          </a:solidFill>
                        </a:rPr>
                        <a:t>98.5%</a:t>
                      </a:r>
                    </a:p>
                  </a:txBody>
                  <a:tcPr/>
                </a:tc>
                <a:tc>
                  <a:txBody>
                    <a:bodyPr/>
                    <a:lstStyle/>
                    <a:p>
                      <a:r>
                        <a:rPr lang="en-GB" dirty="0">
                          <a:solidFill>
                            <a:srgbClr val="00B050"/>
                          </a:solidFill>
                        </a:rPr>
                        <a:t>0 lates</a:t>
                      </a:r>
                    </a:p>
                  </a:txBody>
                  <a:tcPr/>
                </a:tc>
                <a:extLst>
                  <a:ext uri="{0D108BD9-81ED-4DB2-BD59-A6C34878D82A}">
                    <a16:rowId xmlns:a16="http://schemas.microsoft.com/office/drawing/2014/main" val="2756590272"/>
                  </a:ext>
                </a:extLst>
              </a:tr>
              <a:tr h="370840">
                <a:tc>
                  <a:txBody>
                    <a:bodyPr/>
                    <a:lstStyle/>
                    <a:p>
                      <a:r>
                        <a:rPr lang="en-GB" dirty="0"/>
                        <a:t>Beech</a:t>
                      </a:r>
                    </a:p>
                  </a:txBody>
                  <a:tcPr/>
                </a:tc>
                <a:tc>
                  <a:txBody>
                    <a:bodyPr/>
                    <a:lstStyle/>
                    <a:p>
                      <a:r>
                        <a:rPr lang="en-GB" dirty="0">
                          <a:solidFill>
                            <a:srgbClr val="FF0000"/>
                          </a:solidFill>
                        </a:rPr>
                        <a:t>92%</a:t>
                      </a:r>
                    </a:p>
                  </a:txBody>
                  <a:tcPr/>
                </a:tc>
                <a:tc>
                  <a:txBody>
                    <a:bodyPr/>
                    <a:lstStyle/>
                    <a:p>
                      <a:r>
                        <a:rPr lang="en-GB" dirty="0">
                          <a:solidFill>
                            <a:srgbClr val="FF0000"/>
                          </a:solidFill>
                        </a:rPr>
                        <a:t>1 late</a:t>
                      </a:r>
                    </a:p>
                  </a:txBody>
                  <a:tcPr/>
                </a:tc>
                <a:extLst>
                  <a:ext uri="{0D108BD9-81ED-4DB2-BD59-A6C34878D82A}">
                    <a16:rowId xmlns:a16="http://schemas.microsoft.com/office/drawing/2014/main" val="1360890696"/>
                  </a:ext>
                </a:extLst>
              </a:tr>
              <a:tr h="370840">
                <a:tc>
                  <a:txBody>
                    <a:bodyPr/>
                    <a:lstStyle/>
                    <a:p>
                      <a:r>
                        <a:rPr lang="en-GB" dirty="0"/>
                        <a:t>Holly</a:t>
                      </a:r>
                    </a:p>
                  </a:txBody>
                  <a:tcPr/>
                </a:tc>
                <a:tc>
                  <a:txBody>
                    <a:bodyPr/>
                    <a:lstStyle/>
                    <a:p>
                      <a:r>
                        <a:rPr lang="en-GB" dirty="0">
                          <a:solidFill>
                            <a:srgbClr val="FF0000"/>
                          </a:solidFill>
                        </a:rPr>
                        <a:t>90.6%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FF0000"/>
                          </a:solidFill>
                        </a:rPr>
                        <a:t>1 late</a:t>
                      </a:r>
                    </a:p>
                  </a:txBody>
                  <a:tcPr/>
                </a:tc>
                <a:extLst>
                  <a:ext uri="{0D108BD9-81ED-4DB2-BD59-A6C34878D82A}">
                    <a16:rowId xmlns:a16="http://schemas.microsoft.com/office/drawing/2014/main" val="3177642592"/>
                  </a:ext>
                </a:extLst>
              </a:tr>
              <a:tr h="370840">
                <a:tc>
                  <a:txBody>
                    <a:bodyPr/>
                    <a:lstStyle/>
                    <a:p>
                      <a:r>
                        <a:rPr lang="en-GB" dirty="0"/>
                        <a:t>Oak</a:t>
                      </a:r>
                    </a:p>
                  </a:txBody>
                  <a:tcPr/>
                </a:tc>
                <a:tc>
                  <a:txBody>
                    <a:bodyPr/>
                    <a:lstStyle/>
                    <a:p>
                      <a:r>
                        <a:rPr lang="en-GB" dirty="0">
                          <a:solidFill>
                            <a:srgbClr val="FF0000"/>
                          </a:solidFill>
                        </a:rPr>
                        <a:t>90.4%</a:t>
                      </a:r>
                    </a:p>
                  </a:txBody>
                  <a:tcPr/>
                </a:tc>
                <a:tc>
                  <a:txBody>
                    <a:bodyPr/>
                    <a:lstStyle/>
                    <a:p>
                      <a:r>
                        <a:rPr lang="en-GB" dirty="0">
                          <a:solidFill>
                            <a:srgbClr val="00B050"/>
                          </a:solidFill>
                        </a:rPr>
                        <a:t>0 lates</a:t>
                      </a:r>
                    </a:p>
                  </a:txBody>
                  <a:tcPr/>
                </a:tc>
                <a:extLst>
                  <a:ext uri="{0D108BD9-81ED-4DB2-BD59-A6C34878D82A}">
                    <a16:rowId xmlns:a16="http://schemas.microsoft.com/office/drawing/2014/main" val="2545361833"/>
                  </a:ext>
                </a:extLst>
              </a:tr>
            </a:tbl>
          </a:graphicData>
        </a:graphic>
      </p:graphicFrame>
      <p:pic>
        <p:nvPicPr>
          <p:cNvPr id="6" name="Picture 5">
            <a:extLst>
              <a:ext uri="{FF2B5EF4-FFF2-40B4-BE49-F238E27FC236}">
                <a16:creationId xmlns:a16="http://schemas.microsoft.com/office/drawing/2014/main" id="{244D5C25-0FFE-460C-9360-C1E286178B39}"/>
              </a:ext>
            </a:extLst>
          </p:cNvPr>
          <p:cNvPicPr>
            <a:picLocks noChangeAspect="1"/>
          </p:cNvPicPr>
          <p:nvPr/>
        </p:nvPicPr>
        <p:blipFill>
          <a:blip r:embed="rId2"/>
          <a:stretch>
            <a:fillRect/>
          </a:stretch>
        </p:blipFill>
        <p:spPr>
          <a:xfrm>
            <a:off x="4514629" y="3881245"/>
            <a:ext cx="3162741" cy="2753109"/>
          </a:xfrm>
          <a:prstGeom prst="rect">
            <a:avLst/>
          </a:prstGeom>
        </p:spPr>
      </p:pic>
      <p:pic>
        <p:nvPicPr>
          <p:cNvPr id="7" name="Picture 6">
            <a:extLst>
              <a:ext uri="{FF2B5EF4-FFF2-40B4-BE49-F238E27FC236}">
                <a16:creationId xmlns:a16="http://schemas.microsoft.com/office/drawing/2014/main" id="{0160A37F-C1CE-4060-B274-4CD4734CE11B}"/>
              </a:ext>
            </a:extLst>
          </p:cNvPr>
          <p:cNvPicPr>
            <a:picLocks noChangeAspect="1"/>
          </p:cNvPicPr>
          <p:nvPr/>
        </p:nvPicPr>
        <p:blipFill>
          <a:blip r:embed="rId3"/>
          <a:stretch>
            <a:fillRect/>
          </a:stretch>
        </p:blipFill>
        <p:spPr>
          <a:xfrm>
            <a:off x="8014630" y="3881245"/>
            <a:ext cx="3200847" cy="2743583"/>
          </a:xfrm>
          <a:prstGeom prst="rect">
            <a:avLst/>
          </a:prstGeom>
        </p:spPr>
      </p:pic>
      <p:sp>
        <p:nvSpPr>
          <p:cNvPr id="8" name="TextBox 7">
            <a:extLst>
              <a:ext uri="{FF2B5EF4-FFF2-40B4-BE49-F238E27FC236}">
                <a16:creationId xmlns:a16="http://schemas.microsoft.com/office/drawing/2014/main" id="{9F79D336-FC8D-4452-94CD-44BC9E5041BD}"/>
              </a:ext>
            </a:extLst>
          </p:cNvPr>
          <p:cNvSpPr txBox="1"/>
          <p:nvPr/>
        </p:nvSpPr>
        <p:spPr>
          <a:xfrm>
            <a:off x="905164" y="1388825"/>
            <a:ext cx="5689600" cy="369332"/>
          </a:xfrm>
          <a:prstGeom prst="rect">
            <a:avLst/>
          </a:prstGeom>
          <a:noFill/>
        </p:spPr>
        <p:txBody>
          <a:bodyPr wrap="square" rtlCol="0">
            <a:spAutoFit/>
          </a:bodyPr>
          <a:lstStyle/>
          <a:p>
            <a:r>
              <a:rPr lang="en-GB" dirty="0"/>
              <a:t>This week’s attendance figures: </a:t>
            </a:r>
            <a:r>
              <a:rPr lang="en-GB" b="1" dirty="0">
                <a:solidFill>
                  <a:srgbClr val="FF0000"/>
                </a:solidFill>
              </a:rPr>
              <a:t>92%</a:t>
            </a:r>
            <a:r>
              <a:rPr lang="en-GB" dirty="0"/>
              <a:t>	School Target: </a:t>
            </a:r>
            <a:r>
              <a:rPr lang="en-GB" b="1" dirty="0"/>
              <a:t>96%</a:t>
            </a:r>
          </a:p>
        </p:txBody>
      </p:sp>
    </p:spTree>
    <p:extLst>
      <p:ext uri="{BB962C8B-B14F-4D97-AF65-F5344CB8AC3E}">
        <p14:creationId xmlns:p14="http://schemas.microsoft.com/office/powerpoint/2010/main" val="578276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39C30-1177-40E9-BA4D-82735B5934B7}"/>
              </a:ext>
            </a:extLst>
          </p:cNvPr>
          <p:cNvSpPr>
            <a:spLocks noGrp="1"/>
          </p:cNvSpPr>
          <p:nvPr>
            <p:ph type="title"/>
          </p:nvPr>
        </p:nvSpPr>
        <p:spPr>
          <a:xfrm>
            <a:off x="838200" y="237070"/>
            <a:ext cx="10515600" cy="767389"/>
          </a:xfrm>
        </p:spPr>
        <p:txBody>
          <a:bodyPr>
            <a:normAutofit/>
          </a:bodyPr>
          <a:lstStyle/>
          <a:p>
            <a:r>
              <a:rPr lang="en-GB" sz="4000" b="1" dirty="0">
                <a:solidFill>
                  <a:schemeClr val="accent1"/>
                </a:solidFill>
                <a:latin typeface="Segoe  "/>
              </a:rPr>
              <a:t>Extra Curricular Clubs - Autumn</a:t>
            </a:r>
          </a:p>
        </p:txBody>
      </p:sp>
      <p:sp>
        <p:nvSpPr>
          <p:cNvPr id="3" name="Content Placeholder 2">
            <a:extLst>
              <a:ext uri="{FF2B5EF4-FFF2-40B4-BE49-F238E27FC236}">
                <a16:creationId xmlns:a16="http://schemas.microsoft.com/office/drawing/2014/main" id="{DBF17CA5-9FE1-4BBF-8740-FE4503EBD7F4}"/>
              </a:ext>
            </a:extLst>
          </p:cNvPr>
          <p:cNvSpPr>
            <a:spLocks noGrp="1"/>
          </p:cNvSpPr>
          <p:nvPr>
            <p:ph idx="1"/>
          </p:nvPr>
        </p:nvSpPr>
        <p:spPr>
          <a:xfrm>
            <a:off x="838200" y="905951"/>
            <a:ext cx="10515600" cy="4351338"/>
          </a:xfrm>
        </p:spPr>
        <p:txBody>
          <a:bodyPr/>
          <a:lstStyle/>
          <a:p>
            <a:pPr marL="0" indent="0">
              <a:buNone/>
            </a:pPr>
            <a:r>
              <a:rPr lang="en-GB" sz="1200" dirty="0"/>
              <a:t>Some clubs have limited capacity and places will be allocated on a first come first served basis. In the event of a club being fully booked, your child’s name will be added to a waiting list and you will be advised if a place becomes available.  Booking is not required for before school or lunchtime clubs.  For after school clubs run by school staff (denoted with *) please email Mrs Bacon on </a:t>
            </a:r>
            <a:r>
              <a:rPr lang="en-GB" sz="1200" u="sng" dirty="0">
                <a:hlinkClick r:id="rId2"/>
              </a:rPr>
              <a:t>admin@crayke.n-yorks.sch.uk</a:t>
            </a:r>
            <a:r>
              <a:rPr lang="en-GB" sz="1200" dirty="0"/>
              <a:t> to book a place.  </a:t>
            </a:r>
          </a:p>
          <a:p>
            <a:pPr marL="0" indent="0">
              <a:buNone/>
            </a:pPr>
            <a:r>
              <a:rPr lang="en-GB" sz="1200" b="1" dirty="0">
                <a:solidFill>
                  <a:schemeClr val="accent1"/>
                </a:solidFill>
              </a:rPr>
              <a:t>Before School:</a:t>
            </a:r>
          </a:p>
          <a:p>
            <a:pPr marL="0" indent="0">
              <a:buNone/>
            </a:pPr>
            <a:endParaRPr lang="en-GB" dirty="0"/>
          </a:p>
          <a:p>
            <a:pPr marL="0" indent="0">
              <a:buNone/>
            </a:pPr>
            <a:endParaRPr lang="en-GB" sz="1200" b="1" dirty="0">
              <a:solidFill>
                <a:schemeClr val="accent1"/>
              </a:solidFill>
            </a:endParaRPr>
          </a:p>
          <a:p>
            <a:pPr marL="0" indent="0">
              <a:buNone/>
            </a:pPr>
            <a:r>
              <a:rPr lang="en-GB" sz="1200" b="1" dirty="0">
                <a:solidFill>
                  <a:schemeClr val="accent1"/>
                </a:solidFill>
              </a:rPr>
              <a:t>After School:</a:t>
            </a:r>
          </a:p>
          <a:p>
            <a:pPr marL="0" indent="0">
              <a:buNone/>
            </a:pPr>
            <a:endParaRPr lang="en-GB" dirty="0"/>
          </a:p>
        </p:txBody>
      </p:sp>
      <p:pic>
        <p:nvPicPr>
          <p:cNvPr id="5" name="Picture 4">
            <a:extLst>
              <a:ext uri="{FF2B5EF4-FFF2-40B4-BE49-F238E27FC236}">
                <a16:creationId xmlns:a16="http://schemas.microsoft.com/office/drawing/2014/main" id="{5990E4C4-C829-4C88-8E16-0AF106C81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9405" y="1482894"/>
            <a:ext cx="2301130" cy="1531297"/>
          </a:xfrm>
          <a:prstGeom prst="rect">
            <a:avLst/>
          </a:prstGeom>
        </p:spPr>
      </p:pic>
      <p:graphicFrame>
        <p:nvGraphicFramePr>
          <p:cNvPr id="11" name="Table 10">
            <a:extLst>
              <a:ext uri="{FF2B5EF4-FFF2-40B4-BE49-F238E27FC236}">
                <a16:creationId xmlns:a16="http://schemas.microsoft.com/office/drawing/2014/main" id="{672AD6E1-006C-48C9-84BB-BA35E14E9408}"/>
              </a:ext>
            </a:extLst>
          </p:cNvPr>
          <p:cNvGraphicFramePr>
            <a:graphicFrameLocks noGrp="1"/>
          </p:cNvGraphicFramePr>
          <p:nvPr>
            <p:extLst>
              <p:ext uri="{D42A27DB-BD31-4B8C-83A1-F6EECF244321}">
                <p14:modId xmlns:p14="http://schemas.microsoft.com/office/powerpoint/2010/main" val="2277019974"/>
              </p:ext>
            </p:extLst>
          </p:nvPr>
        </p:nvGraphicFramePr>
        <p:xfrm>
          <a:off x="2100802" y="1554308"/>
          <a:ext cx="5087620" cy="814847"/>
        </p:xfrm>
        <a:graphic>
          <a:graphicData uri="http://schemas.openxmlformats.org/drawingml/2006/table">
            <a:tbl>
              <a:tblPr firstRow="1" firstCol="1" bandRow="1">
                <a:tableStyleId>{5C22544A-7EE6-4342-B048-85BDC9FD1C3A}</a:tableStyleId>
              </a:tblPr>
              <a:tblGrid>
                <a:gridCol w="1695450">
                  <a:extLst>
                    <a:ext uri="{9D8B030D-6E8A-4147-A177-3AD203B41FA5}">
                      <a16:colId xmlns:a16="http://schemas.microsoft.com/office/drawing/2014/main" val="4178893622"/>
                    </a:ext>
                  </a:extLst>
                </a:gridCol>
                <a:gridCol w="1696085">
                  <a:extLst>
                    <a:ext uri="{9D8B030D-6E8A-4147-A177-3AD203B41FA5}">
                      <a16:colId xmlns:a16="http://schemas.microsoft.com/office/drawing/2014/main" val="139304064"/>
                    </a:ext>
                  </a:extLst>
                </a:gridCol>
                <a:gridCol w="1696085">
                  <a:extLst>
                    <a:ext uri="{9D8B030D-6E8A-4147-A177-3AD203B41FA5}">
                      <a16:colId xmlns:a16="http://schemas.microsoft.com/office/drawing/2014/main" val="4236329336"/>
                    </a:ext>
                  </a:extLst>
                </a:gridCol>
              </a:tblGrid>
              <a:tr h="135422">
                <a:tc>
                  <a:txBody>
                    <a:bodyPr/>
                    <a:lstStyle/>
                    <a:p>
                      <a:pPr algn="ctr">
                        <a:spcAft>
                          <a:spcPts val="1200"/>
                        </a:spcAft>
                      </a:pPr>
                      <a:r>
                        <a:rPr lang="en-GB" sz="1200" dirty="0">
                          <a:effectLst/>
                        </a:rPr>
                        <a:t>Club</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1200"/>
                        </a:spcAft>
                      </a:pPr>
                      <a:r>
                        <a:rPr lang="en-GB" sz="1200" dirty="0">
                          <a:effectLst/>
                        </a:rPr>
                        <a:t>Day and Time</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1200"/>
                        </a:spcAft>
                      </a:pPr>
                      <a:r>
                        <a:rPr lang="en-GB" sz="1200">
                          <a:effectLst/>
                        </a:rPr>
                        <a:t>Group</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922771854"/>
                  </a:ext>
                </a:extLst>
              </a:tr>
              <a:tr h="631967">
                <a:tc>
                  <a:txBody>
                    <a:bodyPr/>
                    <a:lstStyle/>
                    <a:p>
                      <a:pPr algn="ctr">
                        <a:spcAft>
                          <a:spcPts val="1200"/>
                        </a:spcAft>
                      </a:pPr>
                      <a:r>
                        <a:rPr lang="en-GB" sz="1200" dirty="0">
                          <a:effectLst/>
                        </a:rPr>
                        <a:t>Run a Mile</a:t>
                      </a:r>
                    </a:p>
                    <a:p>
                      <a:pPr>
                        <a:spcAft>
                          <a:spcPts val="0"/>
                        </a:spcAft>
                      </a:pPr>
                      <a:r>
                        <a:rPr lang="en-GB" sz="1200" dirty="0">
                          <a:effectLst/>
                        </a:rPr>
                        <a:t> </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spcAft>
                          <a:spcPts val="0"/>
                        </a:spcAft>
                      </a:pPr>
                      <a:r>
                        <a:rPr lang="en-GB" sz="1200">
                          <a:effectLst/>
                        </a:rPr>
                        <a:t>Monday, Tuesday Thursday &amp; Friday</a:t>
                      </a:r>
                    </a:p>
                    <a:p>
                      <a:pPr algn="ctr">
                        <a:spcAft>
                          <a:spcPts val="0"/>
                        </a:spcAft>
                      </a:pPr>
                      <a:r>
                        <a:rPr lang="en-GB" sz="1200">
                          <a:effectLst/>
                        </a:rPr>
                        <a:t>8:30am</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1200"/>
                        </a:spcAft>
                      </a:pPr>
                      <a:r>
                        <a:rPr lang="en-GB" sz="1200" dirty="0">
                          <a:effectLst/>
                        </a:rPr>
                        <a:t>All welcome – parents and carers included!</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804439454"/>
                  </a:ext>
                </a:extLst>
              </a:tr>
            </a:tbl>
          </a:graphicData>
        </a:graphic>
      </p:graphicFrame>
      <p:graphicFrame>
        <p:nvGraphicFramePr>
          <p:cNvPr id="4" name="Table 3">
            <a:extLst>
              <a:ext uri="{FF2B5EF4-FFF2-40B4-BE49-F238E27FC236}">
                <a16:creationId xmlns:a16="http://schemas.microsoft.com/office/drawing/2014/main" id="{EC400B68-F033-4693-8A1E-BA520891CDCB}"/>
              </a:ext>
            </a:extLst>
          </p:cNvPr>
          <p:cNvGraphicFramePr>
            <a:graphicFrameLocks noGrp="1"/>
          </p:cNvGraphicFramePr>
          <p:nvPr>
            <p:extLst>
              <p:ext uri="{D42A27DB-BD31-4B8C-83A1-F6EECF244321}">
                <p14:modId xmlns:p14="http://schemas.microsoft.com/office/powerpoint/2010/main" val="736314979"/>
              </p:ext>
            </p:extLst>
          </p:nvPr>
        </p:nvGraphicFramePr>
        <p:xfrm>
          <a:off x="2100802" y="2575121"/>
          <a:ext cx="6918036" cy="3833229"/>
        </p:xfrm>
        <a:graphic>
          <a:graphicData uri="http://schemas.openxmlformats.org/drawingml/2006/table">
            <a:tbl>
              <a:tblPr firstRow="1" bandRow="1">
                <a:tableStyleId>{5C22544A-7EE6-4342-B048-85BDC9FD1C3A}</a:tableStyleId>
              </a:tblPr>
              <a:tblGrid>
                <a:gridCol w="1102562">
                  <a:extLst>
                    <a:ext uri="{9D8B030D-6E8A-4147-A177-3AD203B41FA5}">
                      <a16:colId xmlns:a16="http://schemas.microsoft.com/office/drawing/2014/main" val="2217749763"/>
                    </a:ext>
                  </a:extLst>
                </a:gridCol>
                <a:gridCol w="2803486">
                  <a:extLst>
                    <a:ext uri="{9D8B030D-6E8A-4147-A177-3AD203B41FA5}">
                      <a16:colId xmlns:a16="http://schemas.microsoft.com/office/drawing/2014/main" val="3368354452"/>
                    </a:ext>
                  </a:extLst>
                </a:gridCol>
                <a:gridCol w="3011988">
                  <a:extLst>
                    <a:ext uri="{9D8B030D-6E8A-4147-A177-3AD203B41FA5}">
                      <a16:colId xmlns:a16="http://schemas.microsoft.com/office/drawing/2014/main" val="2279467736"/>
                    </a:ext>
                  </a:extLst>
                </a:gridCol>
              </a:tblGrid>
              <a:tr h="541389">
                <a:tc>
                  <a:txBody>
                    <a:bodyPr/>
                    <a:lstStyle/>
                    <a:p>
                      <a:r>
                        <a:rPr lang="en-GB" dirty="0"/>
                        <a:t>Day</a:t>
                      </a:r>
                    </a:p>
                  </a:txBody>
                  <a:tcPr/>
                </a:tc>
                <a:tc gridSpan="2">
                  <a:txBody>
                    <a:bodyPr/>
                    <a:lstStyle/>
                    <a:p>
                      <a:pPr algn="ctr"/>
                      <a:r>
                        <a:rPr lang="en-GB" dirty="0"/>
                        <a:t>Club</a:t>
                      </a:r>
                    </a:p>
                  </a:txBody>
                  <a:tcPr/>
                </a:tc>
                <a:tc hMerge="1">
                  <a:txBody>
                    <a:bodyPr/>
                    <a:lstStyle/>
                    <a:p>
                      <a:endParaRPr lang="en-GB" dirty="0"/>
                    </a:p>
                  </a:txBody>
                  <a:tcPr/>
                </a:tc>
                <a:extLst>
                  <a:ext uri="{0D108BD9-81ED-4DB2-BD59-A6C34878D82A}">
                    <a16:rowId xmlns:a16="http://schemas.microsoft.com/office/drawing/2014/main" val="1188950722"/>
                  </a:ext>
                </a:extLst>
              </a:tr>
              <a:tr h="757681">
                <a:tc>
                  <a:txBody>
                    <a:bodyPr/>
                    <a:lstStyle/>
                    <a:p>
                      <a:r>
                        <a:rPr lang="en-GB" sz="1200" dirty="0"/>
                        <a:t>Monday</a:t>
                      </a:r>
                    </a:p>
                  </a:txBody>
                  <a:tcPr/>
                </a:tc>
                <a:tc>
                  <a:txBody>
                    <a:bodyPr/>
                    <a:lstStyle/>
                    <a:p>
                      <a:r>
                        <a:rPr lang="en-GB" sz="1200" b="1" kern="1200" dirty="0">
                          <a:solidFill>
                            <a:schemeClr val="dk1"/>
                          </a:solidFill>
                          <a:effectLst/>
                          <a:latin typeface="+mn-lt"/>
                          <a:ea typeface="+mn-ea"/>
                          <a:cs typeface="+mn-cs"/>
                        </a:rPr>
                        <a:t>Craft* </a:t>
                      </a:r>
                      <a:r>
                        <a:rPr lang="en-GB" sz="1200" kern="1200" dirty="0">
                          <a:solidFill>
                            <a:schemeClr val="dk1"/>
                          </a:solidFill>
                          <a:effectLst/>
                          <a:latin typeface="+mn-lt"/>
                          <a:ea typeface="+mn-ea"/>
                          <a:cs typeface="+mn-cs"/>
                        </a:rPr>
                        <a:t>(£10 pay via ParentPay)</a:t>
                      </a:r>
                    </a:p>
                    <a:p>
                      <a:r>
                        <a:rPr lang="en-GB" sz="1200" kern="1200" dirty="0">
                          <a:solidFill>
                            <a:schemeClr val="dk1"/>
                          </a:solidFill>
                          <a:effectLst/>
                          <a:latin typeface="+mn-lt"/>
                          <a:ea typeface="+mn-ea"/>
                          <a:cs typeface="+mn-cs"/>
                        </a:rPr>
                        <a:t>3:30 – 4:15pm</a:t>
                      </a:r>
                    </a:p>
                    <a:p>
                      <a:r>
                        <a:rPr lang="en-GB" sz="1200" kern="1200" dirty="0">
                          <a:solidFill>
                            <a:schemeClr val="dk1"/>
                          </a:solidFill>
                          <a:effectLst/>
                          <a:latin typeface="+mn-lt"/>
                          <a:ea typeface="+mn-ea"/>
                          <a:cs typeface="+mn-cs"/>
                        </a:rPr>
                        <a:t>Years 1 – 6</a:t>
                      </a:r>
                    </a:p>
                    <a:p>
                      <a:r>
                        <a:rPr lang="en-GB" sz="1200" kern="1200" dirty="0">
                          <a:solidFill>
                            <a:schemeClr val="dk1"/>
                          </a:solidFill>
                          <a:effectLst/>
                          <a:latin typeface="+mn-lt"/>
                          <a:ea typeface="+mn-ea"/>
                          <a:cs typeface="+mn-cs"/>
                        </a:rPr>
                        <a:t>Mrs Seligman</a:t>
                      </a:r>
                      <a:endParaRPr lang="en-GB" sz="1200" dirty="0"/>
                    </a:p>
                  </a:txBody>
                  <a:tcPr/>
                </a:tc>
                <a:tc>
                  <a:txBody>
                    <a:bodyPr/>
                    <a:lstStyle/>
                    <a:p>
                      <a:r>
                        <a:rPr lang="en-GB" sz="1200" b="1" dirty="0"/>
                        <a:t>Coding* </a:t>
                      </a:r>
                    </a:p>
                    <a:p>
                      <a:r>
                        <a:rPr lang="en-GB" sz="1200" dirty="0"/>
                        <a:t>3:30pm – 4:15pm</a:t>
                      </a:r>
                    </a:p>
                    <a:p>
                      <a:r>
                        <a:rPr lang="en-GB" sz="1200" dirty="0"/>
                        <a:t>Years 3-6</a:t>
                      </a:r>
                    </a:p>
                    <a:p>
                      <a:r>
                        <a:rPr lang="en-GB" sz="1200" dirty="0"/>
                        <a:t>Mr Brown </a:t>
                      </a:r>
                    </a:p>
                  </a:txBody>
                  <a:tcPr/>
                </a:tc>
                <a:extLst>
                  <a:ext uri="{0D108BD9-81ED-4DB2-BD59-A6C34878D82A}">
                    <a16:rowId xmlns:a16="http://schemas.microsoft.com/office/drawing/2014/main" val="1683891791"/>
                  </a:ext>
                </a:extLst>
              </a:tr>
              <a:tr h="757681">
                <a:tc>
                  <a:txBody>
                    <a:bodyPr/>
                    <a:lstStyle/>
                    <a:p>
                      <a:r>
                        <a:rPr lang="en-GB" sz="1200" dirty="0"/>
                        <a:t>Tuesday</a:t>
                      </a:r>
                    </a:p>
                  </a:txBody>
                  <a:tcPr/>
                </a:tc>
                <a:tc>
                  <a:txBody>
                    <a:bodyPr/>
                    <a:lstStyle/>
                    <a:p>
                      <a:r>
                        <a:rPr lang="en-GB" sz="1200" b="1" kern="1200" dirty="0">
                          <a:solidFill>
                            <a:schemeClr val="dk1"/>
                          </a:solidFill>
                          <a:effectLst/>
                          <a:latin typeface="+mn-lt"/>
                          <a:ea typeface="+mn-ea"/>
                          <a:cs typeface="+mn-cs"/>
                        </a:rPr>
                        <a:t>Multi-Sports </a:t>
                      </a:r>
                      <a:r>
                        <a:rPr lang="en-GB" sz="1200" kern="1200" dirty="0">
                          <a:solidFill>
                            <a:schemeClr val="dk1"/>
                          </a:solidFill>
                          <a:effectLst/>
                          <a:latin typeface="+mn-lt"/>
                          <a:ea typeface="+mn-ea"/>
                          <a:cs typeface="+mn-cs"/>
                        </a:rPr>
                        <a:t>(fee paid direct) </a:t>
                      </a:r>
                    </a:p>
                    <a:p>
                      <a:r>
                        <a:rPr lang="en-GB" sz="1200" kern="1200" dirty="0">
                          <a:solidFill>
                            <a:schemeClr val="dk1"/>
                          </a:solidFill>
                          <a:effectLst/>
                          <a:latin typeface="+mn-lt"/>
                          <a:ea typeface="+mn-ea"/>
                          <a:cs typeface="+mn-cs"/>
                        </a:rPr>
                        <a:t>3:30 – 4:30pm</a:t>
                      </a:r>
                    </a:p>
                    <a:p>
                      <a:r>
                        <a:rPr lang="en-GB" sz="1200" kern="1200" dirty="0">
                          <a:solidFill>
                            <a:schemeClr val="dk1"/>
                          </a:solidFill>
                          <a:effectLst/>
                          <a:latin typeface="+mn-lt"/>
                          <a:ea typeface="+mn-ea"/>
                          <a:cs typeface="+mn-cs"/>
                        </a:rPr>
                        <a:t>Years 1 – 6</a:t>
                      </a:r>
                    </a:p>
                    <a:p>
                      <a:r>
                        <a:rPr lang="en-GB" sz="1200" kern="1200" dirty="0">
                          <a:solidFill>
                            <a:schemeClr val="dk1"/>
                          </a:solidFill>
                          <a:effectLst/>
                          <a:latin typeface="+mn-lt"/>
                          <a:ea typeface="+mn-ea"/>
                          <a:cs typeface="+mn-cs"/>
                        </a:rPr>
                        <a:t>Mark Cromack</a:t>
                      </a:r>
                      <a:r>
                        <a:rPr lang="en-GB" sz="1200" b="1" kern="1200" dirty="0">
                          <a:solidFill>
                            <a:schemeClr val="dk1"/>
                          </a:solidFill>
                          <a:effectLst/>
                          <a:latin typeface="+mn-lt"/>
                          <a:ea typeface="+mn-ea"/>
                          <a:cs typeface="+mn-cs"/>
                        </a:rPr>
                        <a:t> </a:t>
                      </a:r>
                      <a:endParaRPr lang="en-GB" sz="1200" dirty="0"/>
                    </a:p>
                  </a:txBody>
                  <a:tcPr/>
                </a:tc>
                <a:tc>
                  <a:txBody>
                    <a:bodyPr/>
                    <a:lstStyle/>
                    <a:p>
                      <a:endParaRPr lang="en-GB" sz="1200" dirty="0"/>
                    </a:p>
                  </a:txBody>
                  <a:tcPr/>
                </a:tc>
                <a:extLst>
                  <a:ext uri="{0D108BD9-81ED-4DB2-BD59-A6C34878D82A}">
                    <a16:rowId xmlns:a16="http://schemas.microsoft.com/office/drawing/2014/main" val="576618621"/>
                  </a:ext>
                </a:extLst>
              </a:tr>
              <a:tr h="757681">
                <a:tc>
                  <a:txBody>
                    <a:bodyPr/>
                    <a:lstStyle/>
                    <a:p>
                      <a:r>
                        <a:rPr lang="en-GB" sz="1200" dirty="0"/>
                        <a:t>Wednesday</a:t>
                      </a:r>
                    </a:p>
                  </a:txBody>
                  <a:tcPr/>
                </a:tc>
                <a:tc>
                  <a:txBody>
                    <a:bodyPr/>
                    <a:lstStyle/>
                    <a:p>
                      <a:r>
                        <a:rPr lang="en-GB" sz="1200" b="1" kern="1200" dirty="0">
                          <a:solidFill>
                            <a:schemeClr val="dk1"/>
                          </a:solidFill>
                          <a:effectLst/>
                          <a:latin typeface="+mn-lt"/>
                          <a:ea typeface="+mn-ea"/>
                          <a:cs typeface="+mn-cs"/>
                        </a:rPr>
                        <a:t>Junior Duke*</a:t>
                      </a:r>
                      <a:r>
                        <a:rPr lang="en-GB" sz="1200" kern="1200" dirty="0">
                          <a:solidFill>
                            <a:schemeClr val="dk1"/>
                          </a:solidFill>
                          <a:effectLst/>
                          <a:latin typeface="+mn-lt"/>
                          <a:ea typeface="+mn-ea"/>
                          <a:cs typeface="+mn-cs"/>
                        </a:rPr>
                        <a:t> (£10 pay via ParentPay)</a:t>
                      </a:r>
                    </a:p>
                    <a:p>
                      <a:r>
                        <a:rPr lang="en-GB" sz="1200" kern="1200" dirty="0">
                          <a:solidFill>
                            <a:schemeClr val="dk1"/>
                          </a:solidFill>
                          <a:effectLst/>
                          <a:latin typeface="+mn-lt"/>
                          <a:ea typeface="+mn-ea"/>
                          <a:cs typeface="+mn-cs"/>
                        </a:rPr>
                        <a:t>3:30pm – 4:15pm</a:t>
                      </a:r>
                    </a:p>
                    <a:p>
                      <a:r>
                        <a:rPr lang="en-GB" sz="1200" kern="1200" dirty="0">
                          <a:solidFill>
                            <a:schemeClr val="dk1"/>
                          </a:solidFill>
                          <a:effectLst/>
                          <a:latin typeface="+mn-lt"/>
                          <a:ea typeface="+mn-ea"/>
                          <a:cs typeface="+mn-cs"/>
                        </a:rPr>
                        <a:t>Year 3/4 </a:t>
                      </a:r>
                    </a:p>
                    <a:p>
                      <a:r>
                        <a:rPr lang="en-GB" sz="1200" kern="1200" dirty="0">
                          <a:solidFill>
                            <a:schemeClr val="dk1"/>
                          </a:solidFill>
                          <a:effectLst/>
                          <a:latin typeface="+mn-lt"/>
                          <a:ea typeface="+mn-ea"/>
                          <a:cs typeface="+mn-cs"/>
                        </a:rPr>
                        <a:t>Mrs Helfferich</a:t>
                      </a:r>
                      <a:endParaRPr lang="en-GB" sz="1200" dirty="0"/>
                    </a:p>
                  </a:txBody>
                  <a:tcPr/>
                </a:tc>
                <a:tc>
                  <a:txBody>
                    <a:bodyPr/>
                    <a:lstStyle/>
                    <a:p>
                      <a:endParaRPr lang="en-GB" sz="1200" i="0" dirty="0"/>
                    </a:p>
                  </a:txBody>
                  <a:tcPr/>
                </a:tc>
                <a:extLst>
                  <a:ext uri="{0D108BD9-81ED-4DB2-BD59-A6C34878D82A}">
                    <a16:rowId xmlns:a16="http://schemas.microsoft.com/office/drawing/2014/main" val="61531645"/>
                  </a:ext>
                </a:extLst>
              </a:tr>
              <a:tr h="619921">
                <a:tc>
                  <a:txBody>
                    <a:bodyPr/>
                    <a:lstStyle/>
                    <a:p>
                      <a:r>
                        <a:rPr lang="en-GB" sz="1200" dirty="0"/>
                        <a:t>Thursday</a:t>
                      </a:r>
                    </a:p>
                  </a:txBody>
                  <a:tcPr/>
                </a:tc>
                <a:tc>
                  <a:txBody>
                    <a:bodyPr/>
                    <a:lstStyle/>
                    <a:p>
                      <a:r>
                        <a:rPr lang="en-GB" sz="1200" b="1" kern="1200" dirty="0">
                          <a:solidFill>
                            <a:schemeClr val="dk1"/>
                          </a:solidFill>
                          <a:effectLst/>
                          <a:latin typeface="+mn-lt"/>
                          <a:ea typeface="+mn-ea"/>
                          <a:cs typeface="+mn-cs"/>
                        </a:rPr>
                        <a:t>Chess*</a:t>
                      </a:r>
                      <a:r>
                        <a:rPr lang="en-GB" sz="1200" kern="1200" dirty="0">
                          <a:solidFill>
                            <a:schemeClr val="dk1"/>
                          </a:solidFill>
                          <a:effectLst/>
                          <a:latin typeface="+mn-lt"/>
                          <a:ea typeface="+mn-ea"/>
                          <a:cs typeface="+mn-cs"/>
                        </a:rPr>
                        <a:t> (no charge) </a:t>
                      </a:r>
                    </a:p>
                    <a:p>
                      <a:r>
                        <a:rPr lang="en-GB" sz="1200" kern="1200" dirty="0">
                          <a:solidFill>
                            <a:schemeClr val="dk1"/>
                          </a:solidFill>
                          <a:effectLst/>
                          <a:latin typeface="+mn-lt"/>
                          <a:ea typeface="+mn-ea"/>
                          <a:cs typeface="+mn-cs"/>
                        </a:rPr>
                        <a:t>3:30pm – 4:15pm</a:t>
                      </a:r>
                    </a:p>
                    <a:p>
                      <a:r>
                        <a:rPr lang="en-GB" sz="1200" kern="1200" dirty="0">
                          <a:solidFill>
                            <a:schemeClr val="dk1"/>
                          </a:solidFill>
                          <a:effectLst/>
                          <a:latin typeface="+mn-lt"/>
                          <a:ea typeface="+mn-ea"/>
                          <a:cs typeface="+mn-cs"/>
                        </a:rPr>
                        <a:t>Year 1 - 6 </a:t>
                      </a:r>
                    </a:p>
                    <a:p>
                      <a:r>
                        <a:rPr lang="en-GB" sz="1200" kern="1200" dirty="0">
                          <a:solidFill>
                            <a:schemeClr val="dk1"/>
                          </a:solidFill>
                          <a:effectLst/>
                          <a:latin typeface="+mn-lt"/>
                          <a:ea typeface="+mn-ea"/>
                          <a:cs typeface="+mn-cs"/>
                        </a:rPr>
                        <a:t>Mrs Seligman</a:t>
                      </a:r>
                      <a:endParaRPr lang="en-GB" sz="1200" dirty="0"/>
                    </a:p>
                  </a:txBody>
                  <a:tcPr/>
                </a:tc>
                <a:tc>
                  <a:txBody>
                    <a:bodyPr/>
                    <a:lstStyle/>
                    <a:p>
                      <a:endParaRPr lang="en-GB" sz="1200" dirty="0"/>
                    </a:p>
                  </a:txBody>
                  <a:tcPr/>
                </a:tc>
                <a:extLst>
                  <a:ext uri="{0D108BD9-81ED-4DB2-BD59-A6C34878D82A}">
                    <a16:rowId xmlns:a16="http://schemas.microsoft.com/office/drawing/2014/main" val="2592778931"/>
                  </a:ext>
                </a:extLst>
              </a:tr>
            </a:tbl>
          </a:graphicData>
        </a:graphic>
      </p:graphicFrame>
    </p:spTree>
    <p:extLst>
      <p:ext uri="{BB962C8B-B14F-4D97-AF65-F5344CB8AC3E}">
        <p14:creationId xmlns:p14="http://schemas.microsoft.com/office/powerpoint/2010/main" val="3802330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F77E69-4A14-4BB8-B15A-60DFA5A0DF0B}"/>
              </a:ext>
            </a:extLst>
          </p:cNvPr>
          <p:cNvSpPr>
            <a:spLocks noGrp="1"/>
          </p:cNvSpPr>
          <p:nvPr>
            <p:ph idx="1"/>
          </p:nvPr>
        </p:nvSpPr>
        <p:spPr>
          <a:xfrm>
            <a:off x="838200" y="1825625"/>
            <a:ext cx="10515600" cy="3904056"/>
          </a:xfrm>
        </p:spPr>
        <p:txBody>
          <a:bodyPr>
            <a:normAutofit/>
          </a:bodyPr>
          <a:lstStyle/>
          <a:p>
            <a:pPr marL="0" indent="0">
              <a:buNone/>
            </a:pPr>
            <a:r>
              <a:rPr lang="en-GB" dirty="0"/>
              <a:t>The next CHASA meeting will be on </a:t>
            </a:r>
            <a:r>
              <a:rPr lang="en-GB" dirty="0">
                <a:solidFill>
                  <a:srgbClr val="FF0000"/>
                </a:solidFill>
              </a:rPr>
              <a:t>Wednesday 18 October </a:t>
            </a:r>
            <a:r>
              <a:rPr lang="en-GB" dirty="0"/>
              <a:t>at</a:t>
            </a:r>
            <a:r>
              <a:rPr lang="en-GB" dirty="0">
                <a:solidFill>
                  <a:srgbClr val="FF0000"/>
                </a:solidFill>
              </a:rPr>
              <a:t> 7pm</a:t>
            </a:r>
            <a:r>
              <a:rPr lang="en-GB" dirty="0"/>
              <a:t>.  If you are intending to attend, please contact Rebecca Stubbins on </a:t>
            </a:r>
            <a:r>
              <a:rPr lang="en-GB" dirty="0">
                <a:hlinkClick r:id="rId2"/>
              </a:rPr>
              <a:t>chasasecretary@crayke.n-yorks.sch.uk</a:t>
            </a:r>
            <a:r>
              <a:rPr lang="en-GB" dirty="0"/>
              <a:t> </a:t>
            </a:r>
          </a:p>
          <a:p>
            <a:pPr marL="0" indent="0">
              <a:buNone/>
            </a:pPr>
            <a:endParaRPr lang="en-GB" dirty="0"/>
          </a:p>
          <a:p>
            <a:pPr marL="0" indent="0">
              <a:buNone/>
            </a:pPr>
            <a:r>
              <a:rPr lang="en-GB" dirty="0"/>
              <a:t>If you are unable to attend in person, but would like to join virtually, please contact Rebecca who will be able to provide a Zoom link to join.</a:t>
            </a:r>
          </a:p>
          <a:p>
            <a:pPr marL="0" indent="0">
              <a:buNone/>
            </a:pPr>
            <a:endParaRPr lang="en-GB" dirty="0"/>
          </a:p>
          <a:p>
            <a:pPr marL="0" indent="0">
              <a:buNone/>
            </a:pPr>
            <a:r>
              <a:rPr lang="en-GB" dirty="0"/>
              <a:t>We look forward to seeing you.</a:t>
            </a:r>
          </a:p>
          <a:p>
            <a:pPr marL="0" indent="0">
              <a:buNone/>
            </a:pPr>
            <a:endParaRPr lang="en-GB" dirty="0"/>
          </a:p>
        </p:txBody>
      </p:sp>
      <p:pic>
        <p:nvPicPr>
          <p:cNvPr id="4" name="Picture 3">
            <a:extLst>
              <a:ext uri="{FF2B5EF4-FFF2-40B4-BE49-F238E27FC236}">
                <a16:creationId xmlns:a16="http://schemas.microsoft.com/office/drawing/2014/main" id="{38565DE0-C996-4207-AA7D-9B0495B0B876}"/>
              </a:ext>
            </a:extLst>
          </p:cNvPr>
          <p:cNvPicPr/>
          <p:nvPr/>
        </p:nvPicPr>
        <p:blipFill>
          <a:blip r:embed="rId3">
            <a:extLst>
              <a:ext uri="{28A0092B-C50C-407E-A947-70E740481C1C}">
                <a14:useLocalDpi xmlns:a14="http://schemas.microsoft.com/office/drawing/2010/main" val="0"/>
              </a:ext>
            </a:extLst>
          </a:blip>
          <a:srcRect t="15063" b="22720"/>
          <a:stretch>
            <a:fillRect/>
          </a:stretch>
        </p:blipFill>
        <p:spPr bwMode="auto">
          <a:xfrm>
            <a:off x="838200" y="470693"/>
            <a:ext cx="3829050" cy="1114425"/>
          </a:xfrm>
          <a:prstGeom prst="rect">
            <a:avLst/>
          </a:prstGeom>
          <a:noFill/>
          <a:ln>
            <a:noFill/>
          </a:ln>
        </p:spPr>
      </p:pic>
    </p:spTree>
    <p:extLst>
      <p:ext uri="{BB962C8B-B14F-4D97-AF65-F5344CB8AC3E}">
        <p14:creationId xmlns:p14="http://schemas.microsoft.com/office/powerpoint/2010/main" val="2454046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DAB1F-9BFA-425E-A8F7-EAC472C8E93D}"/>
              </a:ext>
            </a:extLst>
          </p:cNvPr>
          <p:cNvSpPr>
            <a:spLocks noGrp="1"/>
          </p:cNvSpPr>
          <p:nvPr>
            <p:ph type="title"/>
          </p:nvPr>
        </p:nvSpPr>
        <p:spPr/>
        <p:txBody>
          <a:bodyPr/>
          <a:lstStyle/>
          <a:p>
            <a:pPr algn="ctr"/>
            <a:r>
              <a:rPr lang="en-GB" b="1" dirty="0">
                <a:solidFill>
                  <a:schemeClr val="accent1"/>
                </a:solidFill>
                <a:latin typeface="Segoe  "/>
              </a:rPr>
              <a:t>**Important news** </a:t>
            </a:r>
            <a:br>
              <a:rPr lang="en-GB" b="1" dirty="0">
                <a:solidFill>
                  <a:schemeClr val="accent1"/>
                </a:solidFill>
                <a:latin typeface="Segoe  "/>
              </a:rPr>
            </a:br>
            <a:r>
              <a:rPr lang="en-GB" b="1" dirty="0">
                <a:solidFill>
                  <a:schemeClr val="accent1"/>
                </a:solidFill>
                <a:latin typeface="Segoe  "/>
              </a:rPr>
              <a:t>Parent Consultation Evenings</a:t>
            </a:r>
          </a:p>
        </p:txBody>
      </p:sp>
      <p:sp>
        <p:nvSpPr>
          <p:cNvPr id="3" name="Content Placeholder 2">
            <a:extLst>
              <a:ext uri="{FF2B5EF4-FFF2-40B4-BE49-F238E27FC236}">
                <a16:creationId xmlns:a16="http://schemas.microsoft.com/office/drawing/2014/main" id="{99F4B482-6400-4AB5-8017-7EE76B0B9D9E}"/>
              </a:ext>
            </a:extLst>
          </p:cNvPr>
          <p:cNvSpPr>
            <a:spLocks noGrp="1"/>
          </p:cNvSpPr>
          <p:nvPr>
            <p:ph idx="1"/>
          </p:nvPr>
        </p:nvSpPr>
        <p:spPr/>
        <p:txBody>
          <a:bodyPr/>
          <a:lstStyle/>
          <a:p>
            <a:pPr marL="0" indent="0">
              <a:buNone/>
            </a:pPr>
            <a:r>
              <a:rPr lang="en-GB" dirty="0"/>
              <a:t>We are aiming for 100% attendance at Parent Consultation Evenings this year! </a:t>
            </a:r>
          </a:p>
          <a:p>
            <a:pPr marL="0" indent="0">
              <a:buNone/>
            </a:pPr>
            <a:endParaRPr lang="en-GB" dirty="0"/>
          </a:p>
          <a:p>
            <a:pPr marL="0" indent="0">
              <a:buNone/>
            </a:pPr>
            <a:r>
              <a:rPr lang="en-GB" dirty="0"/>
              <a:t>If you haven’t yet booked an appointment to meet with your child’s class teacher on either </a:t>
            </a:r>
            <a:r>
              <a:rPr lang="en-GB" dirty="0">
                <a:solidFill>
                  <a:srgbClr val="FF0000"/>
                </a:solidFill>
              </a:rPr>
              <a:t>Tuesday 24 </a:t>
            </a:r>
            <a:r>
              <a:rPr lang="en-GB" dirty="0"/>
              <a:t>or</a:t>
            </a:r>
            <a:r>
              <a:rPr lang="en-GB" dirty="0">
                <a:solidFill>
                  <a:srgbClr val="FF0000"/>
                </a:solidFill>
              </a:rPr>
              <a:t> Wednesday 25 October </a:t>
            </a:r>
            <a:r>
              <a:rPr lang="en-GB" dirty="0"/>
              <a:t>please do so via the link provided by text/email earlier this week.</a:t>
            </a:r>
          </a:p>
          <a:p>
            <a:pPr marL="0" indent="0">
              <a:buNone/>
            </a:pPr>
            <a:endParaRPr lang="en-GB" dirty="0"/>
          </a:p>
          <a:p>
            <a:pPr marL="0" indent="0">
              <a:buNone/>
            </a:pPr>
            <a:r>
              <a:rPr lang="en-GB" dirty="0"/>
              <a:t>If you haven’t received a text/email please contact Mrs Bacon on 01347 821767 or </a:t>
            </a:r>
            <a:r>
              <a:rPr lang="en-GB" dirty="0">
                <a:hlinkClick r:id="rId2"/>
              </a:rPr>
              <a:t>admin@crayke.n-yorks.sch.uk</a:t>
            </a:r>
            <a:r>
              <a:rPr lang="en-GB" dirty="0"/>
              <a:t> to make an appointment.  </a:t>
            </a:r>
          </a:p>
        </p:txBody>
      </p:sp>
    </p:spTree>
    <p:extLst>
      <p:ext uri="{BB962C8B-B14F-4D97-AF65-F5344CB8AC3E}">
        <p14:creationId xmlns:p14="http://schemas.microsoft.com/office/powerpoint/2010/main" val="3379088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F4633-BD26-4DE1-9E77-7831A57A661E}"/>
              </a:ext>
            </a:extLst>
          </p:cNvPr>
          <p:cNvSpPr>
            <a:spLocks noGrp="1"/>
          </p:cNvSpPr>
          <p:nvPr>
            <p:ph type="title"/>
          </p:nvPr>
        </p:nvSpPr>
        <p:spPr/>
        <p:txBody>
          <a:bodyPr/>
          <a:lstStyle/>
          <a:p>
            <a:r>
              <a:rPr lang="en-GB" b="1" dirty="0">
                <a:solidFill>
                  <a:srgbClr val="0070C0"/>
                </a:solidFill>
                <a:latin typeface="Segoe  "/>
              </a:rPr>
              <a:t>Gallery</a:t>
            </a:r>
            <a:endParaRPr lang="en-GB" dirty="0"/>
          </a:p>
        </p:txBody>
      </p:sp>
      <p:sp>
        <p:nvSpPr>
          <p:cNvPr id="3" name="TextBox 2">
            <a:extLst>
              <a:ext uri="{FF2B5EF4-FFF2-40B4-BE49-F238E27FC236}">
                <a16:creationId xmlns:a16="http://schemas.microsoft.com/office/drawing/2014/main" id="{78E49EB9-A3B5-4301-935A-999833F8686D}"/>
              </a:ext>
            </a:extLst>
          </p:cNvPr>
          <p:cNvSpPr txBox="1"/>
          <p:nvPr/>
        </p:nvSpPr>
        <p:spPr>
          <a:xfrm>
            <a:off x="967409" y="1524000"/>
            <a:ext cx="10243930" cy="646331"/>
          </a:xfrm>
          <a:prstGeom prst="rect">
            <a:avLst/>
          </a:prstGeom>
          <a:noFill/>
        </p:spPr>
        <p:txBody>
          <a:bodyPr wrap="square" rtlCol="0">
            <a:spAutoFit/>
          </a:bodyPr>
          <a:lstStyle/>
          <a:p>
            <a:r>
              <a:rPr lang="en-GB" dirty="0"/>
              <a:t>A snapshot of learning from across the week… please use these photographs as an opportunity to talk to your children about what they have been learning!</a:t>
            </a:r>
          </a:p>
        </p:txBody>
      </p:sp>
      <p:pic>
        <p:nvPicPr>
          <p:cNvPr id="6" name="Picture 5">
            <a:extLst>
              <a:ext uri="{FF2B5EF4-FFF2-40B4-BE49-F238E27FC236}">
                <a16:creationId xmlns:a16="http://schemas.microsoft.com/office/drawing/2014/main" id="{F6DFCF09-4340-4C50-B4B9-B53FFCC49E76}"/>
              </a:ext>
            </a:extLst>
          </p:cNvPr>
          <p:cNvPicPr>
            <a:picLocks noChangeAspect="1"/>
          </p:cNvPicPr>
          <p:nvPr/>
        </p:nvPicPr>
        <p:blipFill>
          <a:blip r:embed="rId2"/>
          <a:stretch>
            <a:fillRect/>
          </a:stretch>
        </p:blipFill>
        <p:spPr>
          <a:xfrm>
            <a:off x="10787803" y="158693"/>
            <a:ext cx="1131994" cy="1181211"/>
          </a:xfrm>
          <a:prstGeom prst="rect">
            <a:avLst/>
          </a:prstGeom>
        </p:spPr>
      </p:pic>
      <p:sp>
        <p:nvSpPr>
          <p:cNvPr id="7" name="TextBox 6">
            <a:extLst>
              <a:ext uri="{FF2B5EF4-FFF2-40B4-BE49-F238E27FC236}">
                <a16:creationId xmlns:a16="http://schemas.microsoft.com/office/drawing/2014/main" id="{7454842D-795D-452C-8961-7B5C22CCE3EB}"/>
              </a:ext>
            </a:extLst>
          </p:cNvPr>
          <p:cNvSpPr txBox="1"/>
          <p:nvPr/>
        </p:nvSpPr>
        <p:spPr>
          <a:xfrm>
            <a:off x="980661" y="5846964"/>
            <a:ext cx="9807142" cy="477054"/>
          </a:xfrm>
          <a:prstGeom prst="rect">
            <a:avLst/>
          </a:prstGeom>
          <a:noFill/>
        </p:spPr>
        <p:txBody>
          <a:bodyPr wrap="square" rtlCol="0">
            <a:spAutoFit/>
          </a:bodyPr>
          <a:lstStyle/>
          <a:p>
            <a:r>
              <a:rPr lang="en-GB" sz="2500" dirty="0">
                <a:solidFill>
                  <a:srgbClr val="00B050"/>
                </a:solidFill>
              </a:rPr>
              <a:t>Apple</a:t>
            </a:r>
            <a:r>
              <a:rPr lang="en-GB" sz="2500" dirty="0"/>
              <a:t> – Squiggle - Using our flappers to strengthen our arms for writing</a:t>
            </a:r>
          </a:p>
        </p:txBody>
      </p:sp>
      <p:pic>
        <p:nvPicPr>
          <p:cNvPr id="4" name="Picture 3">
            <a:extLst>
              <a:ext uri="{FF2B5EF4-FFF2-40B4-BE49-F238E27FC236}">
                <a16:creationId xmlns:a16="http://schemas.microsoft.com/office/drawing/2014/main" id="{5D59236F-E01A-4F62-ACD8-1627AAEC43FC}"/>
              </a:ext>
            </a:extLst>
          </p:cNvPr>
          <p:cNvPicPr>
            <a:picLocks noChangeAspect="1"/>
          </p:cNvPicPr>
          <p:nvPr/>
        </p:nvPicPr>
        <p:blipFill>
          <a:blip r:embed="rId3"/>
          <a:stretch>
            <a:fillRect/>
          </a:stretch>
        </p:blipFill>
        <p:spPr>
          <a:xfrm>
            <a:off x="3538330" y="2265329"/>
            <a:ext cx="4601217" cy="3486637"/>
          </a:xfrm>
          <a:prstGeom prst="rect">
            <a:avLst/>
          </a:prstGeom>
        </p:spPr>
      </p:pic>
    </p:spTree>
    <p:extLst>
      <p:ext uri="{BB962C8B-B14F-4D97-AF65-F5344CB8AC3E}">
        <p14:creationId xmlns:p14="http://schemas.microsoft.com/office/powerpoint/2010/main" val="2748214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9DE520-9097-4A89-99C4-7D28A101CDCA}"/>
              </a:ext>
            </a:extLst>
          </p:cNvPr>
          <p:cNvSpPr txBox="1"/>
          <p:nvPr/>
        </p:nvSpPr>
        <p:spPr>
          <a:xfrm>
            <a:off x="836590" y="5293453"/>
            <a:ext cx="3724712" cy="477054"/>
          </a:xfrm>
          <a:prstGeom prst="rect">
            <a:avLst/>
          </a:prstGeom>
          <a:noFill/>
        </p:spPr>
        <p:txBody>
          <a:bodyPr wrap="square" rtlCol="0">
            <a:spAutoFit/>
          </a:bodyPr>
          <a:lstStyle/>
          <a:p>
            <a:r>
              <a:rPr lang="en-GB" sz="2500" dirty="0">
                <a:solidFill>
                  <a:srgbClr val="FFC000"/>
                </a:solidFill>
              </a:rPr>
              <a:t>Beech</a:t>
            </a:r>
            <a:r>
              <a:rPr lang="en-GB" sz="2500" dirty="0"/>
              <a:t> - Maths</a:t>
            </a:r>
          </a:p>
        </p:txBody>
      </p:sp>
      <p:pic>
        <p:nvPicPr>
          <p:cNvPr id="7" name="Picture 6">
            <a:extLst>
              <a:ext uri="{FF2B5EF4-FFF2-40B4-BE49-F238E27FC236}">
                <a16:creationId xmlns:a16="http://schemas.microsoft.com/office/drawing/2014/main" id="{3C125490-E892-43C4-873D-8E570F20C4ED}"/>
              </a:ext>
            </a:extLst>
          </p:cNvPr>
          <p:cNvPicPr>
            <a:picLocks noChangeAspect="1"/>
          </p:cNvPicPr>
          <p:nvPr/>
        </p:nvPicPr>
        <p:blipFill>
          <a:blip r:embed="rId2"/>
          <a:stretch>
            <a:fillRect/>
          </a:stretch>
        </p:blipFill>
        <p:spPr>
          <a:xfrm>
            <a:off x="10603935" y="240631"/>
            <a:ext cx="1350589" cy="1255683"/>
          </a:xfrm>
          <a:prstGeom prst="rect">
            <a:avLst/>
          </a:prstGeom>
        </p:spPr>
      </p:pic>
      <p:pic>
        <p:nvPicPr>
          <p:cNvPr id="4" name="Picture 3">
            <a:extLst>
              <a:ext uri="{FF2B5EF4-FFF2-40B4-BE49-F238E27FC236}">
                <a16:creationId xmlns:a16="http://schemas.microsoft.com/office/drawing/2014/main" id="{F699D728-E17A-4D25-BC4D-5C28B87C19DD}"/>
              </a:ext>
            </a:extLst>
          </p:cNvPr>
          <p:cNvPicPr>
            <a:picLocks noChangeAspect="1"/>
          </p:cNvPicPr>
          <p:nvPr/>
        </p:nvPicPr>
        <p:blipFill>
          <a:blip r:embed="rId3"/>
          <a:stretch>
            <a:fillRect/>
          </a:stretch>
        </p:blipFill>
        <p:spPr>
          <a:xfrm>
            <a:off x="386618" y="347974"/>
            <a:ext cx="5534797" cy="4439270"/>
          </a:xfrm>
          <a:prstGeom prst="rect">
            <a:avLst/>
          </a:prstGeom>
        </p:spPr>
      </p:pic>
      <p:pic>
        <p:nvPicPr>
          <p:cNvPr id="5" name="Picture 4">
            <a:extLst>
              <a:ext uri="{FF2B5EF4-FFF2-40B4-BE49-F238E27FC236}">
                <a16:creationId xmlns:a16="http://schemas.microsoft.com/office/drawing/2014/main" id="{E64E89A7-F1EB-410B-ADA2-DEA772C7D9B5}"/>
              </a:ext>
            </a:extLst>
          </p:cNvPr>
          <p:cNvPicPr>
            <a:picLocks noChangeAspect="1"/>
          </p:cNvPicPr>
          <p:nvPr/>
        </p:nvPicPr>
        <p:blipFill>
          <a:blip r:embed="rId4"/>
          <a:stretch>
            <a:fillRect/>
          </a:stretch>
        </p:blipFill>
        <p:spPr>
          <a:xfrm>
            <a:off x="6106402" y="2082836"/>
            <a:ext cx="5249008" cy="4534533"/>
          </a:xfrm>
          <a:prstGeom prst="rect">
            <a:avLst/>
          </a:prstGeom>
        </p:spPr>
      </p:pic>
    </p:spTree>
    <p:extLst>
      <p:ext uri="{BB962C8B-B14F-4D97-AF65-F5344CB8AC3E}">
        <p14:creationId xmlns:p14="http://schemas.microsoft.com/office/powerpoint/2010/main" val="2278926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6FF4F6-D038-4E9B-BF24-12C20D6F22AF}"/>
              </a:ext>
            </a:extLst>
          </p:cNvPr>
          <p:cNvSpPr txBox="1"/>
          <p:nvPr/>
        </p:nvSpPr>
        <p:spPr>
          <a:xfrm>
            <a:off x="838898" y="5293453"/>
            <a:ext cx="5045067" cy="477054"/>
          </a:xfrm>
          <a:prstGeom prst="rect">
            <a:avLst/>
          </a:prstGeom>
          <a:noFill/>
        </p:spPr>
        <p:txBody>
          <a:bodyPr wrap="square" rtlCol="0">
            <a:spAutoFit/>
          </a:bodyPr>
          <a:lstStyle/>
          <a:p>
            <a:r>
              <a:rPr lang="en-GB" sz="2500" dirty="0">
                <a:solidFill>
                  <a:srgbClr val="FF0000"/>
                </a:solidFill>
              </a:rPr>
              <a:t>Holly</a:t>
            </a:r>
            <a:r>
              <a:rPr lang="en-GB" sz="2500" dirty="0"/>
              <a:t> – Spanish</a:t>
            </a:r>
          </a:p>
        </p:txBody>
      </p:sp>
      <p:pic>
        <p:nvPicPr>
          <p:cNvPr id="8" name="Picture 7">
            <a:extLst>
              <a:ext uri="{FF2B5EF4-FFF2-40B4-BE49-F238E27FC236}">
                <a16:creationId xmlns:a16="http://schemas.microsoft.com/office/drawing/2014/main" id="{7F7A0C8A-6421-40FF-B055-6E3714F2BC5A}"/>
              </a:ext>
            </a:extLst>
          </p:cNvPr>
          <p:cNvPicPr>
            <a:picLocks noChangeAspect="1"/>
          </p:cNvPicPr>
          <p:nvPr/>
        </p:nvPicPr>
        <p:blipFill>
          <a:blip r:embed="rId2"/>
          <a:stretch>
            <a:fillRect/>
          </a:stretch>
        </p:blipFill>
        <p:spPr>
          <a:xfrm>
            <a:off x="10348185" y="234274"/>
            <a:ext cx="1366405" cy="1214582"/>
          </a:xfrm>
          <a:prstGeom prst="rect">
            <a:avLst/>
          </a:prstGeom>
        </p:spPr>
      </p:pic>
      <p:pic>
        <p:nvPicPr>
          <p:cNvPr id="2" name="Picture 1">
            <a:extLst>
              <a:ext uri="{FF2B5EF4-FFF2-40B4-BE49-F238E27FC236}">
                <a16:creationId xmlns:a16="http://schemas.microsoft.com/office/drawing/2014/main" id="{1C3F3049-2D9E-4285-A40E-51AE3DBE9EB0}"/>
              </a:ext>
            </a:extLst>
          </p:cNvPr>
          <p:cNvPicPr>
            <a:picLocks noChangeAspect="1"/>
          </p:cNvPicPr>
          <p:nvPr/>
        </p:nvPicPr>
        <p:blipFill>
          <a:blip r:embed="rId3"/>
          <a:stretch>
            <a:fillRect/>
          </a:stretch>
        </p:blipFill>
        <p:spPr>
          <a:xfrm>
            <a:off x="2583811" y="542543"/>
            <a:ext cx="6161724" cy="4585770"/>
          </a:xfrm>
          <a:prstGeom prst="rect">
            <a:avLst/>
          </a:prstGeom>
        </p:spPr>
      </p:pic>
    </p:spTree>
    <p:extLst>
      <p:ext uri="{BB962C8B-B14F-4D97-AF65-F5344CB8AC3E}">
        <p14:creationId xmlns:p14="http://schemas.microsoft.com/office/powerpoint/2010/main" val="105395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ED0D70B-9928-40AF-B4B0-0D4732970410}"/>
              </a:ext>
            </a:extLst>
          </p:cNvPr>
          <p:cNvSpPr txBox="1"/>
          <p:nvPr/>
        </p:nvSpPr>
        <p:spPr>
          <a:xfrm>
            <a:off x="813732" y="5293453"/>
            <a:ext cx="3724712" cy="477054"/>
          </a:xfrm>
          <a:prstGeom prst="rect">
            <a:avLst/>
          </a:prstGeom>
          <a:noFill/>
        </p:spPr>
        <p:txBody>
          <a:bodyPr wrap="square" rtlCol="0">
            <a:spAutoFit/>
          </a:bodyPr>
          <a:lstStyle/>
          <a:p>
            <a:r>
              <a:rPr lang="en-GB" sz="2500" dirty="0">
                <a:solidFill>
                  <a:srgbClr val="7030A0"/>
                </a:solidFill>
              </a:rPr>
              <a:t>Oak</a:t>
            </a:r>
            <a:r>
              <a:rPr lang="en-GB" sz="2500" dirty="0"/>
              <a:t> - Music</a:t>
            </a:r>
          </a:p>
        </p:txBody>
      </p:sp>
      <p:pic>
        <p:nvPicPr>
          <p:cNvPr id="7" name="Picture 6">
            <a:extLst>
              <a:ext uri="{FF2B5EF4-FFF2-40B4-BE49-F238E27FC236}">
                <a16:creationId xmlns:a16="http://schemas.microsoft.com/office/drawing/2014/main" id="{2DA2B185-68F0-48E2-A755-8CED672DE9D1}"/>
              </a:ext>
            </a:extLst>
          </p:cNvPr>
          <p:cNvPicPr>
            <a:picLocks noChangeAspect="1"/>
          </p:cNvPicPr>
          <p:nvPr/>
        </p:nvPicPr>
        <p:blipFill>
          <a:blip r:embed="rId2"/>
          <a:stretch>
            <a:fillRect/>
          </a:stretch>
        </p:blipFill>
        <p:spPr>
          <a:xfrm>
            <a:off x="10636407" y="365125"/>
            <a:ext cx="1170533" cy="1329043"/>
          </a:xfrm>
          <a:prstGeom prst="rect">
            <a:avLst/>
          </a:prstGeom>
        </p:spPr>
      </p:pic>
      <p:pic>
        <p:nvPicPr>
          <p:cNvPr id="3" name="Picture 2">
            <a:extLst>
              <a:ext uri="{FF2B5EF4-FFF2-40B4-BE49-F238E27FC236}">
                <a16:creationId xmlns:a16="http://schemas.microsoft.com/office/drawing/2014/main" id="{D6A96F71-2623-43E7-B037-944B4EFE5BB8}"/>
              </a:ext>
            </a:extLst>
          </p:cNvPr>
          <p:cNvPicPr>
            <a:picLocks noChangeAspect="1"/>
          </p:cNvPicPr>
          <p:nvPr/>
        </p:nvPicPr>
        <p:blipFill>
          <a:blip r:embed="rId3"/>
          <a:stretch>
            <a:fillRect/>
          </a:stretch>
        </p:blipFill>
        <p:spPr>
          <a:xfrm>
            <a:off x="2910981" y="706281"/>
            <a:ext cx="6167625" cy="4587172"/>
          </a:xfrm>
          <a:prstGeom prst="rect">
            <a:avLst/>
          </a:prstGeom>
        </p:spPr>
      </p:pic>
    </p:spTree>
    <p:extLst>
      <p:ext uri="{BB962C8B-B14F-4D97-AF65-F5344CB8AC3E}">
        <p14:creationId xmlns:p14="http://schemas.microsoft.com/office/powerpoint/2010/main" val="1729325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577445-BC96-425A-BC39-A9B3434541CE}"/>
              </a:ext>
            </a:extLst>
          </p:cNvPr>
          <p:cNvPicPr>
            <a:picLocks noChangeAspect="1"/>
          </p:cNvPicPr>
          <p:nvPr/>
        </p:nvPicPr>
        <p:blipFill>
          <a:blip r:embed="rId2"/>
          <a:stretch>
            <a:fillRect/>
          </a:stretch>
        </p:blipFill>
        <p:spPr>
          <a:xfrm>
            <a:off x="577506" y="2729994"/>
            <a:ext cx="5907796" cy="3863332"/>
          </a:xfrm>
          <a:prstGeom prst="rect">
            <a:avLst/>
          </a:prstGeom>
        </p:spPr>
      </p:pic>
      <p:sp>
        <p:nvSpPr>
          <p:cNvPr id="3" name="Content Placeholder 2">
            <a:extLst>
              <a:ext uri="{FF2B5EF4-FFF2-40B4-BE49-F238E27FC236}">
                <a16:creationId xmlns:a16="http://schemas.microsoft.com/office/drawing/2014/main" id="{36978F26-F3A5-470B-ACF3-79FAC72A424D}"/>
              </a:ext>
            </a:extLst>
          </p:cNvPr>
          <p:cNvSpPr>
            <a:spLocks noGrp="1"/>
          </p:cNvSpPr>
          <p:nvPr>
            <p:ph idx="1"/>
          </p:nvPr>
        </p:nvSpPr>
        <p:spPr>
          <a:xfrm>
            <a:off x="524988" y="1096040"/>
            <a:ext cx="5571012" cy="4904754"/>
          </a:xfrm>
        </p:spPr>
        <p:txBody>
          <a:bodyPr>
            <a:normAutofit/>
          </a:bodyPr>
          <a:lstStyle/>
          <a:p>
            <a:pPr marL="0" indent="0">
              <a:buNone/>
            </a:pPr>
            <a:r>
              <a:rPr lang="en-GB" b="1" dirty="0">
                <a:solidFill>
                  <a:schemeClr val="accent1"/>
                </a:solidFill>
              </a:rPr>
              <a:t>Robinwood</a:t>
            </a:r>
          </a:p>
          <a:p>
            <a:pPr marL="0" indent="0">
              <a:buNone/>
            </a:pPr>
            <a:r>
              <a:rPr lang="en-GB" sz="1800" dirty="0"/>
              <a:t>As always, it was an absolute pleasure to see our children in action on residential last weekend. They were wonderful! Thanks to the staff who made this visit possible – Mrs Rayner, Miss Walker and Mrs Peacock.</a:t>
            </a:r>
          </a:p>
        </p:txBody>
      </p:sp>
      <p:sp>
        <p:nvSpPr>
          <p:cNvPr id="4" name="Title 1">
            <a:extLst>
              <a:ext uri="{FF2B5EF4-FFF2-40B4-BE49-F238E27FC236}">
                <a16:creationId xmlns:a16="http://schemas.microsoft.com/office/drawing/2014/main" id="{BE0EB34F-02C8-41AA-AD19-1E01E8320F33}"/>
              </a:ext>
            </a:extLst>
          </p:cNvPr>
          <p:cNvSpPr txBox="1">
            <a:spLocks/>
          </p:cNvSpPr>
          <p:nvPr/>
        </p:nvSpPr>
        <p:spPr>
          <a:xfrm>
            <a:off x="838200" y="454487"/>
            <a:ext cx="10515600" cy="7925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0070C0"/>
                </a:solidFill>
                <a:latin typeface="Segoe  "/>
              </a:rPr>
              <a:t>News From School This Week</a:t>
            </a:r>
            <a:endParaRPr lang="en-GB" dirty="0"/>
          </a:p>
        </p:txBody>
      </p:sp>
      <p:pic>
        <p:nvPicPr>
          <p:cNvPr id="2" name="Picture 1">
            <a:extLst>
              <a:ext uri="{FF2B5EF4-FFF2-40B4-BE49-F238E27FC236}">
                <a16:creationId xmlns:a16="http://schemas.microsoft.com/office/drawing/2014/main" id="{05DDD937-59DB-460A-A7F8-858EE2D46965}"/>
              </a:ext>
            </a:extLst>
          </p:cNvPr>
          <p:cNvPicPr>
            <a:picLocks noChangeAspect="1"/>
          </p:cNvPicPr>
          <p:nvPr/>
        </p:nvPicPr>
        <p:blipFill>
          <a:blip r:embed="rId3"/>
          <a:stretch>
            <a:fillRect/>
          </a:stretch>
        </p:blipFill>
        <p:spPr>
          <a:xfrm>
            <a:off x="6065853" y="1439640"/>
            <a:ext cx="5907796" cy="3978720"/>
          </a:xfrm>
          <a:prstGeom prst="rect">
            <a:avLst/>
          </a:prstGeom>
        </p:spPr>
      </p:pic>
      <p:sp>
        <p:nvSpPr>
          <p:cNvPr id="6" name="TextBox 5">
            <a:extLst>
              <a:ext uri="{FF2B5EF4-FFF2-40B4-BE49-F238E27FC236}">
                <a16:creationId xmlns:a16="http://schemas.microsoft.com/office/drawing/2014/main" id="{6CF94099-AEBC-4C5B-8707-7D79683055EB}"/>
              </a:ext>
            </a:extLst>
          </p:cNvPr>
          <p:cNvSpPr txBox="1"/>
          <p:nvPr/>
        </p:nvSpPr>
        <p:spPr>
          <a:xfrm>
            <a:off x="6820250" y="5603846"/>
            <a:ext cx="4966282" cy="923330"/>
          </a:xfrm>
          <a:prstGeom prst="rect">
            <a:avLst/>
          </a:prstGeom>
          <a:noFill/>
        </p:spPr>
        <p:txBody>
          <a:bodyPr wrap="square" rtlCol="0">
            <a:spAutoFit/>
          </a:bodyPr>
          <a:lstStyle/>
          <a:p>
            <a:r>
              <a:rPr lang="en-GB" dirty="0"/>
              <a:t>The children will be receiving their personalised certificates and group photos in our Achievement Worship this afternoon.</a:t>
            </a:r>
          </a:p>
        </p:txBody>
      </p:sp>
    </p:spTree>
    <p:extLst>
      <p:ext uri="{BB962C8B-B14F-4D97-AF65-F5344CB8AC3E}">
        <p14:creationId xmlns:p14="http://schemas.microsoft.com/office/powerpoint/2010/main" val="71366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935C7E-03FA-4049-82B0-136DEA9EB32B}"/>
              </a:ext>
            </a:extLst>
          </p:cNvPr>
          <p:cNvPicPr>
            <a:picLocks noChangeAspect="1"/>
          </p:cNvPicPr>
          <p:nvPr/>
        </p:nvPicPr>
        <p:blipFill>
          <a:blip r:embed="rId2"/>
          <a:stretch>
            <a:fillRect/>
          </a:stretch>
        </p:blipFill>
        <p:spPr>
          <a:xfrm rot="296667">
            <a:off x="7863181" y="3913026"/>
            <a:ext cx="3200847" cy="2972215"/>
          </a:xfrm>
          <a:prstGeom prst="rect">
            <a:avLst/>
          </a:prstGeom>
        </p:spPr>
      </p:pic>
      <p:pic>
        <p:nvPicPr>
          <p:cNvPr id="6" name="Picture 5">
            <a:extLst>
              <a:ext uri="{FF2B5EF4-FFF2-40B4-BE49-F238E27FC236}">
                <a16:creationId xmlns:a16="http://schemas.microsoft.com/office/drawing/2014/main" id="{98AF5AC6-FE5F-47B8-995A-BFD9D1E92857}"/>
              </a:ext>
            </a:extLst>
          </p:cNvPr>
          <p:cNvPicPr>
            <a:picLocks noChangeAspect="1"/>
          </p:cNvPicPr>
          <p:nvPr/>
        </p:nvPicPr>
        <p:blipFill>
          <a:blip r:embed="rId3"/>
          <a:stretch>
            <a:fillRect/>
          </a:stretch>
        </p:blipFill>
        <p:spPr>
          <a:xfrm rot="1606313">
            <a:off x="7999230" y="1409422"/>
            <a:ext cx="3866298" cy="2656547"/>
          </a:xfrm>
          <a:prstGeom prst="rect">
            <a:avLst/>
          </a:prstGeom>
        </p:spPr>
      </p:pic>
      <p:sp>
        <p:nvSpPr>
          <p:cNvPr id="3" name="Content Placeholder 2">
            <a:extLst>
              <a:ext uri="{FF2B5EF4-FFF2-40B4-BE49-F238E27FC236}">
                <a16:creationId xmlns:a16="http://schemas.microsoft.com/office/drawing/2014/main" id="{36978F26-F3A5-470B-ACF3-79FAC72A424D}"/>
              </a:ext>
            </a:extLst>
          </p:cNvPr>
          <p:cNvSpPr>
            <a:spLocks noGrp="1"/>
          </p:cNvSpPr>
          <p:nvPr>
            <p:ph idx="1"/>
          </p:nvPr>
        </p:nvSpPr>
        <p:spPr>
          <a:xfrm>
            <a:off x="838200" y="1272209"/>
            <a:ext cx="10515600" cy="4904754"/>
          </a:xfrm>
        </p:spPr>
        <p:txBody>
          <a:bodyPr>
            <a:normAutofit/>
          </a:bodyPr>
          <a:lstStyle/>
          <a:p>
            <a:pPr marL="0" indent="0">
              <a:buNone/>
            </a:pPr>
            <a:r>
              <a:rPr lang="en-GB" b="1" dirty="0">
                <a:solidFill>
                  <a:schemeClr val="accent1"/>
                </a:solidFill>
              </a:rPr>
              <a:t>Power Down Pete</a:t>
            </a:r>
          </a:p>
        </p:txBody>
      </p:sp>
      <p:sp>
        <p:nvSpPr>
          <p:cNvPr id="4" name="Title 1">
            <a:extLst>
              <a:ext uri="{FF2B5EF4-FFF2-40B4-BE49-F238E27FC236}">
                <a16:creationId xmlns:a16="http://schemas.microsoft.com/office/drawing/2014/main" id="{BE0EB34F-02C8-41AA-AD19-1E01E8320F33}"/>
              </a:ext>
            </a:extLst>
          </p:cNvPr>
          <p:cNvSpPr txBox="1">
            <a:spLocks/>
          </p:cNvSpPr>
          <p:nvPr/>
        </p:nvSpPr>
        <p:spPr>
          <a:xfrm>
            <a:off x="838200" y="454487"/>
            <a:ext cx="10515600" cy="7925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0070C0"/>
                </a:solidFill>
                <a:latin typeface="Segoe  "/>
              </a:rPr>
              <a:t>News From School This Week</a:t>
            </a:r>
            <a:endParaRPr lang="en-GB" dirty="0"/>
          </a:p>
        </p:txBody>
      </p:sp>
      <p:pic>
        <p:nvPicPr>
          <p:cNvPr id="2" name="Picture 1">
            <a:extLst>
              <a:ext uri="{FF2B5EF4-FFF2-40B4-BE49-F238E27FC236}">
                <a16:creationId xmlns:a16="http://schemas.microsoft.com/office/drawing/2014/main" id="{79848FCB-CB8B-4A8E-9D1C-3B5D65627CE8}"/>
              </a:ext>
            </a:extLst>
          </p:cNvPr>
          <p:cNvPicPr>
            <a:picLocks noChangeAspect="1"/>
          </p:cNvPicPr>
          <p:nvPr/>
        </p:nvPicPr>
        <p:blipFill>
          <a:blip r:embed="rId4"/>
          <a:stretch>
            <a:fillRect/>
          </a:stretch>
        </p:blipFill>
        <p:spPr>
          <a:xfrm>
            <a:off x="3738466" y="1247043"/>
            <a:ext cx="4582164" cy="3334215"/>
          </a:xfrm>
          <a:prstGeom prst="rect">
            <a:avLst/>
          </a:prstGeom>
        </p:spPr>
      </p:pic>
      <p:pic>
        <p:nvPicPr>
          <p:cNvPr id="5" name="Picture 4">
            <a:extLst>
              <a:ext uri="{FF2B5EF4-FFF2-40B4-BE49-F238E27FC236}">
                <a16:creationId xmlns:a16="http://schemas.microsoft.com/office/drawing/2014/main" id="{61288DC6-F8B1-4992-922E-8D85C3DAEB69}"/>
              </a:ext>
            </a:extLst>
          </p:cNvPr>
          <p:cNvPicPr>
            <a:picLocks noChangeAspect="1"/>
          </p:cNvPicPr>
          <p:nvPr/>
        </p:nvPicPr>
        <p:blipFill>
          <a:blip r:embed="rId5"/>
          <a:stretch>
            <a:fillRect/>
          </a:stretch>
        </p:blipFill>
        <p:spPr>
          <a:xfrm rot="20809126">
            <a:off x="670489" y="1987338"/>
            <a:ext cx="3545501" cy="2470414"/>
          </a:xfrm>
          <a:prstGeom prst="rect">
            <a:avLst/>
          </a:prstGeom>
        </p:spPr>
      </p:pic>
      <p:pic>
        <p:nvPicPr>
          <p:cNvPr id="8" name="Picture 7">
            <a:extLst>
              <a:ext uri="{FF2B5EF4-FFF2-40B4-BE49-F238E27FC236}">
                <a16:creationId xmlns:a16="http://schemas.microsoft.com/office/drawing/2014/main" id="{8FD70EF2-22A0-4EA2-A4B5-F2500C2B5CF0}"/>
              </a:ext>
            </a:extLst>
          </p:cNvPr>
          <p:cNvPicPr>
            <a:picLocks noChangeAspect="1"/>
          </p:cNvPicPr>
          <p:nvPr/>
        </p:nvPicPr>
        <p:blipFill>
          <a:blip r:embed="rId6"/>
          <a:stretch>
            <a:fillRect/>
          </a:stretch>
        </p:blipFill>
        <p:spPr>
          <a:xfrm>
            <a:off x="4853625" y="4219626"/>
            <a:ext cx="2887424" cy="2656087"/>
          </a:xfrm>
          <a:prstGeom prst="rect">
            <a:avLst/>
          </a:prstGeom>
        </p:spPr>
      </p:pic>
      <p:sp>
        <p:nvSpPr>
          <p:cNvPr id="9" name="TextBox 8">
            <a:extLst>
              <a:ext uri="{FF2B5EF4-FFF2-40B4-BE49-F238E27FC236}">
                <a16:creationId xmlns:a16="http://schemas.microsoft.com/office/drawing/2014/main" id="{1B621639-B43E-4A12-A892-0EA684035B05}"/>
              </a:ext>
            </a:extLst>
          </p:cNvPr>
          <p:cNvSpPr txBox="1"/>
          <p:nvPr/>
        </p:nvSpPr>
        <p:spPr>
          <a:xfrm>
            <a:off x="604007" y="4957894"/>
            <a:ext cx="3846945" cy="1477328"/>
          </a:xfrm>
          <a:prstGeom prst="rect">
            <a:avLst/>
          </a:prstGeom>
          <a:noFill/>
        </p:spPr>
        <p:txBody>
          <a:bodyPr wrap="square" rtlCol="0">
            <a:spAutoFit/>
          </a:bodyPr>
          <a:lstStyle/>
          <a:p>
            <a:r>
              <a:rPr lang="en-GB" dirty="0"/>
              <a:t>Power Down Pete spent time in school this week talking about how to be more environmentally aware. He talked about pollution, recycling and how to help protect our planet. </a:t>
            </a:r>
          </a:p>
        </p:txBody>
      </p:sp>
    </p:spTree>
    <p:extLst>
      <p:ext uri="{BB962C8B-B14F-4D97-AF65-F5344CB8AC3E}">
        <p14:creationId xmlns:p14="http://schemas.microsoft.com/office/powerpoint/2010/main" val="34859242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13803</TotalTime>
  <Words>2203</Words>
  <Application>Microsoft Office PowerPoint</Application>
  <PresentationFormat>Widescreen</PresentationFormat>
  <Paragraphs>243</Paragraphs>
  <Slides>29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MS Mincho</vt:lpstr>
      <vt:lpstr>Arial</vt:lpstr>
      <vt:lpstr>Calibri</vt:lpstr>
      <vt:lpstr>Calibri Light</vt:lpstr>
      <vt:lpstr>Cambria</vt:lpstr>
      <vt:lpstr>Segoe  </vt:lpstr>
      <vt:lpstr>Segoe UI</vt:lpstr>
      <vt:lpstr>Times New Roman</vt:lpstr>
      <vt:lpstr>Office Theme</vt:lpstr>
      <vt:lpstr>Crayke Chronicle</vt:lpstr>
      <vt:lpstr>In our newsletter this week…</vt:lpstr>
      <vt:lpstr>**Important news**  Parent Consultation Evenings</vt:lpstr>
      <vt:lpstr>Gallery</vt:lpstr>
      <vt:lpstr>PowerPoint Presentation</vt:lpstr>
      <vt:lpstr>PowerPoint Presentation</vt:lpstr>
      <vt:lpstr>PowerPoint Presentation</vt:lpstr>
      <vt:lpstr>PowerPoint Presentation</vt:lpstr>
      <vt:lpstr>PowerPoint Presentation</vt:lpstr>
      <vt:lpstr>News From School This Week</vt:lpstr>
      <vt:lpstr>News From School This Week</vt:lpstr>
      <vt:lpstr>News From School This Week</vt:lpstr>
      <vt:lpstr>News From School This Week</vt:lpstr>
      <vt:lpstr>PowerPoint Presentation</vt:lpstr>
      <vt:lpstr>PowerPoint Presentation</vt:lpstr>
      <vt:lpstr>PowerPoint Presentation</vt:lpstr>
      <vt:lpstr>PowerPoint Presentation</vt:lpstr>
      <vt:lpstr>PowerPoint Presentation</vt:lpstr>
      <vt:lpstr>PowerPoint Presentation</vt:lpstr>
      <vt:lpstr>Class News - OAK </vt:lpstr>
      <vt:lpstr>Class News - OAK </vt:lpstr>
      <vt:lpstr>Upcoming events next week – Information for all</vt:lpstr>
      <vt:lpstr>Upcoming events later in the half term</vt:lpstr>
      <vt:lpstr>Upcoming events later in the half term</vt:lpstr>
      <vt:lpstr>Awards in School This Week</vt:lpstr>
      <vt:lpstr>PE Kits next week</vt:lpstr>
      <vt:lpstr>Attendance and Punctuality</vt:lpstr>
      <vt:lpstr>Extra Curricular Clubs - Autumn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Crayke Headteacher</dc:creator>
  <cp:lastModifiedBy>Crayke Admin</cp:lastModifiedBy>
  <cp:revision>248</cp:revision>
  <dcterms:created xsi:type="dcterms:W3CDTF">2023-07-26T15:44:08Z</dcterms:created>
  <dcterms:modified xsi:type="dcterms:W3CDTF">2023-10-13T10:38:55Z</dcterms:modified>
</cp:coreProperties>
</file>