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352" r:id="rId4"/>
    <p:sldId id="315" r:id="rId5"/>
    <p:sldId id="316" r:id="rId6"/>
    <p:sldId id="317" r:id="rId7"/>
    <p:sldId id="318" r:id="rId8"/>
    <p:sldId id="324" r:id="rId9"/>
    <p:sldId id="354" r:id="rId10"/>
    <p:sldId id="358" r:id="rId11"/>
    <p:sldId id="353" r:id="rId12"/>
    <p:sldId id="346" r:id="rId13"/>
    <p:sldId id="355" r:id="rId14"/>
    <p:sldId id="345" r:id="rId15"/>
    <p:sldId id="349" r:id="rId16"/>
    <p:sldId id="339" r:id="rId17"/>
    <p:sldId id="350" r:id="rId18"/>
    <p:sldId id="297" r:id="rId19"/>
    <p:sldId id="348" r:id="rId20"/>
    <p:sldId id="303" r:id="rId21"/>
    <p:sldId id="356" r:id="rId22"/>
    <p:sldId id="347" r:id="rId23"/>
    <p:sldId id="357" r:id="rId24"/>
    <p:sldId id="329" r:id="rId25"/>
    <p:sldId id="335" r:id="rId26"/>
    <p:sldId id="257" r:id="rId27"/>
    <p:sldId id="275" r:id="rId28"/>
    <p:sldId id="259" r:id="rId29"/>
    <p:sldId id="260" r:id="rId30"/>
    <p:sldId id="263" r:id="rId31"/>
    <p:sldId id="261" r:id="rId32"/>
    <p:sldId id="359" r:id="rId33"/>
  </p:sldIdLst>
  <p:sldSz cx="12192000" cy="6858000"/>
  <p:notesSz cx="6858000"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114" d="100"/>
          <a:sy n="114" d="100"/>
        </p:scale>
        <p:origin x="48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431C-65A1-4EE5-8C2D-6BC370879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88F9E0-CFAA-492F-BC26-5338AAD5F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5AA159-B96A-4898-A9F3-B6662ECE942C}"/>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5" name="Footer Placeholder 4">
            <a:extLst>
              <a:ext uri="{FF2B5EF4-FFF2-40B4-BE49-F238E27FC236}">
                <a16:creationId xmlns:a16="http://schemas.microsoft.com/office/drawing/2014/main" id="{352C4CBD-80A6-472F-9DE8-93F4A2C717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57516-13E0-4443-BC44-F743E2A83B4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98115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E46C-2D78-4ED7-8565-ABFF98D89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B6440B-1A16-4A0D-BE02-4E8CC0F8C3F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69BC49-73AA-45AB-AA9D-72BA48E071DA}"/>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5" name="Footer Placeholder 4">
            <a:extLst>
              <a:ext uri="{FF2B5EF4-FFF2-40B4-BE49-F238E27FC236}">
                <a16:creationId xmlns:a16="http://schemas.microsoft.com/office/drawing/2014/main" id="{7C6305CA-1A96-44FA-95B1-58220B250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0CADA-0616-4DB9-885C-5E69C3352021}"/>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53622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522AE3-5EED-4F67-BEB6-1262923A96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560B6E-D43E-4380-841E-EC6185E120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28B338-1E14-4E73-A058-A917645F0F2E}"/>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5" name="Footer Placeholder 4">
            <a:extLst>
              <a:ext uri="{FF2B5EF4-FFF2-40B4-BE49-F238E27FC236}">
                <a16:creationId xmlns:a16="http://schemas.microsoft.com/office/drawing/2014/main" id="{935D1B1F-D2EC-4BA2-9042-7AE1D9FC5F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B2C1B-FCAB-497A-9814-590C0E90420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2936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E4FC-7F08-4D68-9764-A88B54D6E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A41EE6-FD9C-43AC-9AB9-9E275306A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AA3F6A-7B21-4AAB-9E75-64166FFE3B02}"/>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5" name="Footer Placeholder 4">
            <a:extLst>
              <a:ext uri="{FF2B5EF4-FFF2-40B4-BE49-F238E27FC236}">
                <a16:creationId xmlns:a16="http://schemas.microsoft.com/office/drawing/2014/main" id="{09D43B61-B964-4365-A8E6-5EFD54E0EC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C7D61D-4EB8-4981-93BD-4D84EC9B05AD}"/>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6113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DCF41-CA4E-4369-AE75-40ACB8EDB7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A1F85A3-283D-4590-9D6D-56410E247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0B2D66-6315-4583-A3DC-9C89D286C1AD}"/>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5" name="Footer Placeholder 4">
            <a:extLst>
              <a:ext uri="{FF2B5EF4-FFF2-40B4-BE49-F238E27FC236}">
                <a16:creationId xmlns:a16="http://schemas.microsoft.com/office/drawing/2014/main" id="{9E00FF3C-6074-4CB9-B583-AF274A5387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837FF2-2EC8-4AD2-8834-005AA6B6D237}"/>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7380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6CBF-4EF8-4CB3-AE1B-685C6B890E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2F163D-9AEA-49F2-A48A-563808670A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61DD2F-73F4-4E65-8376-0899291099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F8980E-1C8A-4EF2-A9E8-B305FA015C2F}"/>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6" name="Footer Placeholder 5">
            <a:extLst>
              <a:ext uri="{FF2B5EF4-FFF2-40B4-BE49-F238E27FC236}">
                <a16:creationId xmlns:a16="http://schemas.microsoft.com/office/drawing/2014/main" id="{3182B9AE-0992-4D6A-9885-F0790F0D93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1676A9-8C25-422D-A9CD-4432EAD02A7C}"/>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69196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4F6F-BA7D-41B3-BFC8-BF64BA2511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1F15B-7F2A-4CFD-A86A-136F792D90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3EAEB19-F3E6-4973-B2CF-AF65EE8D73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668C4C-A5B7-4279-814C-66FD51BB4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F18908-1299-4DB1-BEA4-7DEE18EABC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0022D0-BE3A-429B-BD52-D61BF2FC7F95}"/>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8" name="Footer Placeholder 7">
            <a:extLst>
              <a:ext uri="{FF2B5EF4-FFF2-40B4-BE49-F238E27FC236}">
                <a16:creationId xmlns:a16="http://schemas.microsoft.com/office/drawing/2014/main" id="{14B0B042-E0A7-4019-B46C-34579B114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598C49-46C4-4B13-A837-FF31204CCEE3}"/>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65137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5511-A293-4CB9-B71B-404B33508E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2DA16E-F066-4471-AA68-6B5D0F74CDCD}"/>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4" name="Footer Placeholder 3">
            <a:extLst>
              <a:ext uri="{FF2B5EF4-FFF2-40B4-BE49-F238E27FC236}">
                <a16:creationId xmlns:a16="http://schemas.microsoft.com/office/drawing/2014/main" id="{D52398B1-DD34-4E6C-80E6-2080431260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3A01FA-CF32-422A-9E3B-201FF67D9A8B}"/>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26609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E24AE-61B9-4B3C-9CEF-8031B6C729FB}"/>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3" name="Footer Placeholder 2">
            <a:extLst>
              <a:ext uri="{FF2B5EF4-FFF2-40B4-BE49-F238E27FC236}">
                <a16:creationId xmlns:a16="http://schemas.microsoft.com/office/drawing/2014/main" id="{FE61CF29-6028-407E-AAA5-618AD284C5C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7354F1-2BB7-4A53-90C2-D4FE76BE5C65}"/>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70948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380-90F7-4ABF-A173-CEA66C8A9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521C8E-979A-4C0B-98F1-F4A9475E0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FCCFA0-6950-494D-8B73-11B1A88F1B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597309-04EA-4F69-984E-531140802D5F}"/>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6" name="Footer Placeholder 5">
            <a:extLst>
              <a:ext uri="{FF2B5EF4-FFF2-40B4-BE49-F238E27FC236}">
                <a16:creationId xmlns:a16="http://schemas.microsoft.com/office/drawing/2014/main" id="{AD4CA9E0-98D1-4D31-B7F1-3DF4FA5A2E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47FD88-A26E-4B47-A665-5E7BEBEB13F4}"/>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394262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05E0-DF3C-480C-9995-578EC1776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556E6B-1DE7-44BA-A270-36EFDE89C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85BE3E-44C0-433A-8C88-69A8FFE2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C147D-AEF1-4788-9174-E50A1007B7AC}"/>
              </a:ext>
            </a:extLst>
          </p:cNvPr>
          <p:cNvSpPr>
            <a:spLocks noGrp="1"/>
          </p:cNvSpPr>
          <p:nvPr>
            <p:ph type="dt" sz="half" idx="10"/>
          </p:nvPr>
        </p:nvSpPr>
        <p:spPr/>
        <p:txBody>
          <a:bodyPr/>
          <a:lstStyle/>
          <a:p>
            <a:fld id="{CF316339-6BD3-4C78-B363-21AAFF672C1E}" type="datetimeFigureOut">
              <a:rPr lang="en-GB" smtClean="0"/>
              <a:t>20/10/2023</a:t>
            </a:fld>
            <a:endParaRPr lang="en-GB"/>
          </a:p>
        </p:txBody>
      </p:sp>
      <p:sp>
        <p:nvSpPr>
          <p:cNvPr id="6" name="Footer Placeholder 5">
            <a:extLst>
              <a:ext uri="{FF2B5EF4-FFF2-40B4-BE49-F238E27FC236}">
                <a16:creationId xmlns:a16="http://schemas.microsoft.com/office/drawing/2014/main" id="{B1B0973C-C09D-425A-B5DD-BAA137149F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EB463-20D6-4FCE-A011-0E4E08F1FC2F}"/>
              </a:ext>
            </a:extLst>
          </p:cNvPr>
          <p:cNvSpPr>
            <a:spLocks noGrp="1"/>
          </p:cNvSpPr>
          <p:nvPr>
            <p:ph type="sldNum" sz="quarter" idx="12"/>
          </p:nvPr>
        </p:nvSpPr>
        <p:spPr/>
        <p:txBody>
          <a:bodyPr/>
          <a:lstStyle/>
          <a:p>
            <a:fld id="{97276686-BBAB-4A37-B3F9-A94111B2A7A5}" type="slidenum">
              <a:rPr lang="en-GB" smtClean="0"/>
              <a:t>‹#›</a:t>
            </a:fld>
            <a:endParaRPr lang="en-GB"/>
          </a:p>
        </p:txBody>
      </p:sp>
    </p:spTree>
    <p:extLst>
      <p:ext uri="{BB962C8B-B14F-4D97-AF65-F5344CB8AC3E}">
        <p14:creationId xmlns:p14="http://schemas.microsoft.com/office/powerpoint/2010/main" val="1384741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3D1FF-DEAC-4159-805A-CA70F9A2C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43B525-9B25-4258-B52F-93CFF2566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59D631-CB7F-41E2-8CA2-1827E924BE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16339-6BD3-4C78-B363-21AAFF672C1E}" type="datetimeFigureOut">
              <a:rPr lang="en-GB" smtClean="0"/>
              <a:t>20/10/2023</a:t>
            </a:fld>
            <a:endParaRPr lang="en-GB"/>
          </a:p>
        </p:txBody>
      </p:sp>
      <p:sp>
        <p:nvSpPr>
          <p:cNvPr id="5" name="Footer Placeholder 4">
            <a:extLst>
              <a:ext uri="{FF2B5EF4-FFF2-40B4-BE49-F238E27FC236}">
                <a16:creationId xmlns:a16="http://schemas.microsoft.com/office/drawing/2014/main" id="{9F1D1A0C-8973-4CB5-8E02-18B635D10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90C288-4960-4DE9-969A-79270648D7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76686-BBAB-4A37-B3F9-A94111B2A7A5}" type="slidenum">
              <a:rPr lang="en-GB" smtClean="0"/>
              <a:t>‹#›</a:t>
            </a:fld>
            <a:endParaRPr lang="en-GB"/>
          </a:p>
        </p:txBody>
      </p:sp>
    </p:spTree>
    <p:extLst>
      <p:ext uri="{BB962C8B-B14F-4D97-AF65-F5344CB8AC3E}">
        <p14:creationId xmlns:p14="http://schemas.microsoft.com/office/powerpoint/2010/main" val="385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nycjobs.engageats.co.uk/Vacancies/W/2779/0/407643/20003/cleaner-crayke-school-fc08960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4.xml"/><Relationship Id="rId7" Type="http://schemas.openxmlformats.org/officeDocument/2006/relationships/slide" Target="slide26.xml"/><Relationship Id="rId12" Type="http://schemas.openxmlformats.org/officeDocument/2006/relationships/slide" Target="slide3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30.xml"/><Relationship Id="rId5" Type="http://schemas.openxmlformats.org/officeDocument/2006/relationships/slide" Target="slide18.xml"/><Relationship Id="rId10" Type="http://schemas.openxmlformats.org/officeDocument/2006/relationships/slide" Target="slide29.xml"/><Relationship Id="rId4" Type="http://schemas.openxmlformats.org/officeDocument/2006/relationships/slide" Target="slide8.xml"/><Relationship Id="rId9"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aferinternet.org.uk/guide-and-resource/parents-and-carer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mailto:admin@crayke.n-yorks.sch.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655D-5585-4CB6-A4D8-BC01571E04E8}"/>
              </a:ext>
            </a:extLst>
          </p:cNvPr>
          <p:cNvSpPr>
            <a:spLocks noGrp="1"/>
          </p:cNvSpPr>
          <p:nvPr>
            <p:ph type="ctrTitle"/>
          </p:nvPr>
        </p:nvSpPr>
        <p:spPr>
          <a:xfrm>
            <a:off x="1523999" y="1717964"/>
            <a:ext cx="9144000" cy="1136217"/>
          </a:xfrm>
        </p:spPr>
        <p:txBody>
          <a:bodyPr/>
          <a:lstStyle/>
          <a:p>
            <a:r>
              <a:rPr lang="en-GB" b="1" dirty="0">
                <a:solidFill>
                  <a:srgbClr val="0070C0"/>
                </a:solidFill>
                <a:latin typeface="Segoe  "/>
              </a:rPr>
              <a:t>Crayke Chronicle</a:t>
            </a:r>
          </a:p>
        </p:txBody>
      </p:sp>
      <p:sp>
        <p:nvSpPr>
          <p:cNvPr id="3" name="Subtitle 2">
            <a:extLst>
              <a:ext uri="{FF2B5EF4-FFF2-40B4-BE49-F238E27FC236}">
                <a16:creationId xmlns:a16="http://schemas.microsoft.com/office/drawing/2014/main" id="{AED3ED4D-37AD-4B8D-9CED-AC044069D60E}"/>
              </a:ext>
            </a:extLst>
          </p:cNvPr>
          <p:cNvSpPr>
            <a:spLocks noGrp="1"/>
          </p:cNvSpPr>
          <p:nvPr>
            <p:ph type="subTitle" idx="1"/>
          </p:nvPr>
        </p:nvSpPr>
        <p:spPr>
          <a:xfrm>
            <a:off x="1523999" y="3602037"/>
            <a:ext cx="9513455" cy="2133599"/>
          </a:xfrm>
        </p:spPr>
        <p:txBody>
          <a:bodyPr>
            <a:normAutofit fontScale="85000" lnSpcReduction="10000"/>
          </a:bodyPr>
          <a:lstStyle/>
          <a:p>
            <a:r>
              <a:rPr lang="en-GB" b="1" dirty="0">
                <a:solidFill>
                  <a:srgbClr val="0070C0"/>
                </a:solidFill>
                <a:latin typeface="Segoe  "/>
              </a:rPr>
              <a:t>FOLLOW YOUR PATHWAY AND WE GROW TOGETHER WITH CONFIDENCE</a:t>
            </a:r>
            <a:endParaRPr lang="en-GB" dirty="0">
              <a:solidFill>
                <a:srgbClr val="0070C0"/>
              </a:solidFill>
              <a:latin typeface="Segoe  "/>
            </a:endParaRPr>
          </a:p>
          <a:p>
            <a:endParaRPr lang="en-GB" i="1" dirty="0">
              <a:solidFill>
                <a:srgbClr val="0070C0"/>
              </a:solidFill>
              <a:latin typeface="Segoe  "/>
            </a:endParaRPr>
          </a:p>
          <a:p>
            <a:r>
              <a:rPr lang="en-GB" i="1" dirty="0">
                <a:solidFill>
                  <a:srgbClr val="0070C0"/>
                </a:solidFill>
                <a:latin typeface="Segoe  "/>
              </a:rPr>
              <a:t>You did not choose me, I chose you that you might </a:t>
            </a:r>
            <a:r>
              <a:rPr lang="en-GB" b="1" i="1" dirty="0">
                <a:solidFill>
                  <a:srgbClr val="0070C0"/>
                </a:solidFill>
                <a:latin typeface="Segoe  "/>
              </a:rPr>
              <a:t>go and bear fruit, fruit that will last</a:t>
            </a:r>
            <a:r>
              <a:rPr lang="en-GB" i="1" dirty="0">
                <a:solidFill>
                  <a:srgbClr val="0070C0"/>
                </a:solidFill>
                <a:latin typeface="Segoe  "/>
              </a:rPr>
              <a:t> so that whatever you ask in my name the Father will give you.</a:t>
            </a:r>
            <a:r>
              <a:rPr lang="en-GB" dirty="0">
                <a:solidFill>
                  <a:srgbClr val="0070C0"/>
                </a:solidFill>
                <a:latin typeface="Segoe  "/>
              </a:rPr>
              <a:t>    John 15:16</a:t>
            </a:r>
          </a:p>
          <a:p>
            <a:endParaRPr lang="en-GB" b="1" i="1" dirty="0">
              <a:solidFill>
                <a:srgbClr val="FFFF00"/>
              </a:solidFill>
              <a:latin typeface="Segoe UI" panose="020B0502040204020203" pitchFamily="34" charset="0"/>
              <a:cs typeface="Segoe UI" panose="020B0502040204020203" pitchFamily="34" charset="0"/>
            </a:endParaRPr>
          </a:p>
          <a:p>
            <a:r>
              <a:rPr lang="en-GB" b="1" i="1" dirty="0">
                <a:solidFill>
                  <a:srgbClr val="FFFF00"/>
                </a:solidFill>
                <a:latin typeface="Segoe UI" panose="020B0502040204020203" pitchFamily="34" charset="0"/>
                <a:cs typeface="Segoe UI" panose="020B0502040204020203" pitchFamily="34" charset="0"/>
              </a:rPr>
              <a:t>Respect</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00B050"/>
                </a:solidFill>
                <a:latin typeface="Segoe UI" panose="020B0502040204020203" pitchFamily="34" charset="0"/>
                <a:cs typeface="Segoe UI" panose="020B0502040204020203" pitchFamily="34" charset="0"/>
              </a:rPr>
              <a:t>Friendship</a:t>
            </a:r>
            <a:r>
              <a:rPr lang="en-GB" b="1" i="1" dirty="0">
                <a:solidFill>
                  <a:schemeClr val="accent1"/>
                </a:solidFill>
                <a:latin typeface="Segoe UI" panose="020B0502040204020203" pitchFamily="34" charset="0"/>
                <a:cs typeface="Segoe UI" panose="020B0502040204020203" pitchFamily="34" charset="0"/>
              </a:rPr>
              <a:t>   	      </a:t>
            </a:r>
            <a:r>
              <a:rPr lang="en-GB" b="1" i="1" dirty="0">
                <a:solidFill>
                  <a:srgbClr val="FF0000"/>
                </a:solidFill>
                <a:latin typeface="Segoe UI" panose="020B0502040204020203" pitchFamily="34" charset="0"/>
                <a:cs typeface="Segoe UI" panose="020B0502040204020203" pitchFamily="34" charset="0"/>
              </a:rPr>
              <a:t>Forgiveness</a:t>
            </a:r>
            <a:r>
              <a:rPr lang="en-GB" b="1" i="1" dirty="0">
                <a:solidFill>
                  <a:schemeClr val="accent1"/>
                </a:solidFill>
                <a:latin typeface="Segoe UI" panose="020B0502040204020203" pitchFamily="34" charset="0"/>
                <a:cs typeface="Segoe UI" panose="020B0502040204020203" pitchFamily="34" charset="0"/>
              </a:rPr>
              <a:t>  	     Determination</a:t>
            </a:r>
            <a:endParaRPr lang="en-GB" dirty="0"/>
          </a:p>
        </p:txBody>
      </p:sp>
      <p:pic>
        <p:nvPicPr>
          <p:cNvPr id="4" name="Picture 3">
            <a:extLst>
              <a:ext uri="{FF2B5EF4-FFF2-40B4-BE49-F238E27FC236}">
                <a16:creationId xmlns:a16="http://schemas.microsoft.com/office/drawing/2014/main" id="{096CBB75-AAFA-4509-99A8-2761882D65F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4632" y="236104"/>
            <a:ext cx="1028700" cy="1028700"/>
          </a:xfrm>
          <a:prstGeom prst="rect">
            <a:avLst/>
          </a:prstGeom>
          <a:noFill/>
          <a:ln>
            <a:noFill/>
          </a:ln>
        </p:spPr>
      </p:pic>
      <p:sp>
        <p:nvSpPr>
          <p:cNvPr id="5" name="TextBox 4">
            <a:extLst>
              <a:ext uri="{FF2B5EF4-FFF2-40B4-BE49-F238E27FC236}">
                <a16:creationId xmlns:a16="http://schemas.microsoft.com/office/drawing/2014/main" id="{5ADD7183-3E39-4258-8123-BF928B571C85}"/>
              </a:ext>
            </a:extLst>
          </p:cNvPr>
          <p:cNvSpPr txBox="1"/>
          <p:nvPr/>
        </p:nvSpPr>
        <p:spPr>
          <a:xfrm>
            <a:off x="6736360" y="381122"/>
            <a:ext cx="5251508" cy="369332"/>
          </a:xfrm>
          <a:prstGeom prst="rect">
            <a:avLst/>
          </a:prstGeom>
          <a:noFill/>
        </p:spPr>
        <p:txBody>
          <a:bodyPr wrap="square" rtlCol="0">
            <a:spAutoFit/>
          </a:bodyPr>
          <a:lstStyle/>
          <a:p>
            <a:r>
              <a:rPr lang="en-US" b="1" dirty="0"/>
              <a:t> Issue: </a:t>
            </a:r>
            <a:r>
              <a:rPr lang="en-US" dirty="0"/>
              <a:t>#7</a:t>
            </a:r>
            <a:r>
              <a:rPr lang="en-US" b="1" dirty="0"/>
              <a:t>   Term: </a:t>
            </a:r>
            <a:r>
              <a:rPr lang="en-US" dirty="0"/>
              <a:t>Autumn</a:t>
            </a:r>
            <a:r>
              <a:rPr lang="en-US" b="1" dirty="0"/>
              <a:t>     Date: </a:t>
            </a:r>
            <a:r>
              <a:rPr lang="en-US" dirty="0"/>
              <a:t>20 October 2023</a:t>
            </a:r>
            <a:endParaRPr lang="en-GB" dirty="0"/>
          </a:p>
        </p:txBody>
      </p:sp>
    </p:spTree>
    <p:extLst>
      <p:ext uri="{BB962C8B-B14F-4D97-AF65-F5344CB8AC3E}">
        <p14:creationId xmlns:p14="http://schemas.microsoft.com/office/powerpoint/2010/main" val="3252995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9BD9-1369-44C6-B578-750D2240782D}"/>
              </a:ext>
            </a:extLst>
          </p:cNvPr>
          <p:cNvSpPr>
            <a:spLocks noGrp="1"/>
          </p:cNvSpPr>
          <p:nvPr>
            <p:ph type="title"/>
          </p:nvPr>
        </p:nvSpPr>
        <p:spPr/>
        <p:txBody>
          <a:bodyPr/>
          <a:lstStyle/>
          <a:p>
            <a:r>
              <a:rPr lang="en-GB" b="1" dirty="0">
                <a:solidFill>
                  <a:schemeClr val="accent1"/>
                </a:solidFill>
                <a:latin typeface="Segoe  "/>
              </a:rPr>
              <a:t>Book your parents evening slot</a:t>
            </a:r>
          </a:p>
        </p:txBody>
      </p:sp>
      <p:sp>
        <p:nvSpPr>
          <p:cNvPr id="3" name="Content Placeholder 2">
            <a:extLst>
              <a:ext uri="{FF2B5EF4-FFF2-40B4-BE49-F238E27FC236}">
                <a16:creationId xmlns:a16="http://schemas.microsoft.com/office/drawing/2014/main" id="{0418553F-3A43-44FD-B88F-B37ECE1C1077}"/>
              </a:ext>
            </a:extLst>
          </p:cNvPr>
          <p:cNvSpPr>
            <a:spLocks noGrp="1"/>
          </p:cNvSpPr>
          <p:nvPr>
            <p:ph idx="1"/>
          </p:nvPr>
        </p:nvSpPr>
        <p:spPr/>
        <p:txBody>
          <a:bodyPr/>
          <a:lstStyle/>
          <a:p>
            <a:pPr marL="0" indent="0">
              <a:buNone/>
            </a:pPr>
            <a:r>
              <a:rPr lang="en-GB" dirty="0"/>
              <a:t>We are aiming for 100% engagement in parent consultation evenings this year!</a:t>
            </a:r>
          </a:p>
          <a:p>
            <a:pPr marL="0" indent="0">
              <a:buNone/>
            </a:pPr>
            <a:endParaRPr lang="en-GB" dirty="0"/>
          </a:p>
          <a:p>
            <a:pPr marL="0" indent="0">
              <a:buNone/>
            </a:pPr>
            <a:r>
              <a:rPr lang="en-GB" dirty="0"/>
              <a:t>If you have not yet booked an appointment, please expect to hear from Mrs Bacon.</a:t>
            </a:r>
          </a:p>
          <a:p>
            <a:pPr marL="0" indent="0">
              <a:buNone/>
            </a:pPr>
            <a:endParaRPr lang="en-GB" dirty="0"/>
          </a:p>
          <a:p>
            <a:pPr marL="0" indent="0">
              <a:buNone/>
            </a:pPr>
            <a:r>
              <a:rPr lang="en-GB" dirty="0"/>
              <a:t>Attending parents’ evening is a really important part of keeping in touch with how well your child is progressing at school.   We look forward to seeing you next week.</a:t>
            </a:r>
          </a:p>
        </p:txBody>
      </p:sp>
    </p:spTree>
    <p:extLst>
      <p:ext uri="{BB962C8B-B14F-4D97-AF65-F5344CB8AC3E}">
        <p14:creationId xmlns:p14="http://schemas.microsoft.com/office/powerpoint/2010/main" val="417459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316E-BFA7-408F-86DD-5868D80337FD}"/>
              </a:ext>
            </a:extLst>
          </p:cNvPr>
          <p:cNvSpPr>
            <a:spLocks noGrp="1"/>
          </p:cNvSpPr>
          <p:nvPr>
            <p:ph type="title"/>
          </p:nvPr>
        </p:nvSpPr>
        <p:spPr/>
        <p:txBody>
          <a:bodyPr/>
          <a:lstStyle/>
          <a:p>
            <a:r>
              <a:rPr lang="en-GB" b="1" dirty="0">
                <a:solidFill>
                  <a:schemeClr val="accent1"/>
                </a:solidFill>
                <a:latin typeface="Segoe  "/>
              </a:rPr>
              <a:t>News from school this week – emails from school going into Junk folder</a:t>
            </a:r>
          </a:p>
        </p:txBody>
      </p:sp>
      <p:sp>
        <p:nvSpPr>
          <p:cNvPr id="3" name="Content Placeholder 2">
            <a:extLst>
              <a:ext uri="{FF2B5EF4-FFF2-40B4-BE49-F238E27FC236}">
                <a16:creationId xmlns:a16="http://schemas.microsoft.com/office/drawing/2014/main" id="{CAFB42D9-3248-403E-A695-527C6EF0F788}"/>
              </a:ext>
            </a:extLst>
          </p:cNvPr>
          <p:cNvSpPr>
            <a:spLocks noGrp="1"/>
          </p:cNvSpPr>
          <p:nvPr>
            <p:ph idx="1"/>
          </p:nvPr>
        </p:nvSpPr>
        <p:spPr/>
        <p:txBody>
          <a:bodyPr>
            <a:normAutofit fontScale="92500" lnSpcReduction="10000"/>
          </a:bodyPr>
          <a:lstStyle/>
          <a:p>
            <a:pPr marL="0" indent="0">
              <a:buNone/>
            </a:pPr>
            <a:r>
              <a:rPr lang="en-GB" dirty="0"/>
              <a:t>We are aware that a small number of emails to parents, from a range of different email platforms, are going from the headteacher@ account into junk/spam.</a:t>
            </a:r>
          </a:p>
          <a:p>
            <a:pPr marL="0" indent="0">
              <a:buNone/>
            </a:pPr>
            <a:endParaRPr lang="en-GB" dirty="0"/>
          </a:p>
          <a:p>
            <a:pPr marL="0" indent="0">
              <a:buNone/>
            </a:pPr>
            <a:r>
              <a:rPr lang="en-GB" dirty="0"/>
              <a:t>I have contacted NYES Digital and received the following advice:</a:t>
            </a:r>
          </a:p>
          <a:p>
            <a:pPr marL="0" indent="0">
              <a:buNone/>
            </a:pPr>
            <a:r>
              <a:rPr lang="en-GB" i="1" dirty="0"/>
              <a:t>“If emails are being received into the spam folder of any of your parents, they can navigate to their spam folder, right click on your email and choose "not spam" and it should go into their inbox in future.”</a:t>
            </a:r>
          </a:p>
          <a:p>
            <a:pPr marL="0" indent="0">
              <a:buNone/>
            </a:pPr>
            <a:endParaRPr lang="en-GB" dirty="0"/>
          </a:p>
          <a:p>
            <a:pPr marL="0" indent="0">
              <a:buNone/>
            </a:pPr>
            <a:r>
              <a:rPr lang="en-GB" dirty="0"/>
              <a:t>I hope this resolves the issue but please do let me know if it transpires that there are any further issues.</a:t>
            </a:r>
          </a:p>
        </p:txBody>
      </p:sp>
    </p:spTree>
    <p:extLst>
      <p:ext uri="{BB962C8B-B14F-4D97-AF65-F5344CB8AC3E}">
        <p14:creationId xmlns:p14="http://schemas.microsoft.com/office/powerpoint/2010/main" val="256950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8D40CB-567A-4C69-9C77-FC1F6778560E}"/>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a:t>
            </a:r>
            <a:endParaRPr lang="en-GB" dirty="0"/>
          </a:p>
        </p:txBody>
      </p:sp>
      <p:sp>
        <p:nvSpPr>
          <p:cNvPr id="6" name="Content Placeholder 5">
            <a:extLst>
              <a:ext uri="{FF2B5EF4-FFF2-40B4-BE49-F238E27FC236}">
                <a16:creationId xmlns:a16="http://schemas.microsoft.com/office/drawing/2014/main" id="{53504499-2512-40D6-8034-B39A3D9E8743}"/>
              </a:ext>
            </a:extLst>
          </p:cNvPr>
          <p:cNvSpPr>
            <a:spLocks noGrp="1"/>
          </p:cNvSpPr>
          <p:nvPr>
            <p:ph idx="1"/>
          </p:nvPr>
        </p:nvSpPr>
        <p:spPr>
          <a:xfrm>
            <a:off x="838200" y="1378226"/>
            <a:ext cx="10515600" cy="5114649"/>
          </a:xfrm>
        </p:spPr>
        <p:txBody>
          <a:bodyPr>
            <a:normAutofit fontScale="85000" lnSpcReduction="20000"/>
          </a:bodyPr>
          <a:lstStyle/>
          <a:p>
            <a:pPr marL="0" indent="0">
              <a:buNone/>
            </a:pPr>
            <a:r>
              <a:rPr lang="en-GB" dirty="0">
                <a:solidFill>
                  <a:schemeClr val="accent1"/>
                </a:solidFill>
              </a:rPr>
              <a:t>Sean Gaffney </a:t>
            </a:r>
          </a:p>
          <a:p>
            <a:pPr marL="0" indent="0">
              <a:buNone/>
            </a:pPr>
            <a:r>
              <a:rPr lang="en-GB" dirty="0"/>
              <a:t>Sean loved his visit to us as much as we loved having him here!  He said that Crayke Primary is one of the nicest schools he has ever been to and the children have worked the hardest of any school he’s been to this year. Sean shared the message that he focused on whether the children worked hard and smiled a lot. They did!</a:t>
            </a:r>
          </a:p>
          <a:p>
            <a:pPr marL="0" indent="0">
              <a:buNone/>
            </a:pPr>
            <a:r>
              <a:rPr lang="en-GB" dirty="0"/>
              <a:t>He then went on to talk about sport, saying sport is for everyone and can be enjoyed at any age. He has learnt that you have got to work hard to get better.</a:t>
            </a:r>
          </a:p>
          <a:p>
            <a:pPr marL="0" indent="0">
              <a:buNone/>
            </a:pPr>
            <a:r>
              <a:rPr lang="en-GB" dirty="0"/>
              <a:t>He represented the Royal Navy, UK armed forces, Wales and GB in different sports. He does sports because he is good at them; others because he enjoys them.   He reminded the children that if they want to be successful they need to learn to lose a lot of the time. He has 15 national championship titles but every time he wins, he will have failed 5 or 6 times beforehand. The secret is hard work.  </a:t>
            </a:r>
          </a:p>
          <a:p>
            <a:pPr marL="0" indent="0">
              <a:buNone/>
            </a:pPr>
            <a:r>
              <a:rPr lang="en-GB" dirty="0"/>
              <a:t>Isabelle summarised his message so perfectly by saying to him at the end of his visit – </a:t>
            </a:r>
            <a:r>
              <a:rPr lang="en-GB" b="1" dirty="0"/>
              <a:t>“Are you trying to tell us that trying your best is more important than being the best?”</a:t>
            </a:r>
            <a:br>
              <a:rPr lang="en-GB" b="1" dirty="0"/>
            </a:br>
            <a:endParaRPr lang="en-GB" b="1" dirty="0"/>
          </a:p>
          <a:p>
            <a:pPr marL="0" indent="0">
              <a:buNone/>
            </a:pPr>
            <a:r>
              <a:rPr lang="en-GB" dirty="0"/>
              <a:t>See next slide for some photographs of his visit!</a:t>
            </a:r>
          </a:p>
        </p:txBody>
      </p:sp>
    </p:spTree>
    <p:extLst>
      <p:ext uri="{BB962C8B-B14F-4D97-AF65-F5344CB8AC3E}">
        <p14:creationId xmlns:p14="http://schemas.microsoft.com/office/powerpoint/2010/main" val="307922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AD176-8762-4F1E-A64A-25E37E6B9081}"/>
              </a:ext>
            </a:extLst>
          </p:cNvPr>
          <p:cNvPicPr>
            <a:picLocks noChangeAspect="1"/>
          </p:cNvPicPr>
          <p:nvPr/>
        </p:nvPicPr>
        <p:blipFill>
          <a:blip r:embed="rId2"/>
          <a:stretch>
            <a:fillRect/>
          </a:stretch>
        </p:blipFill>
        <p:spPr>
          <a:xfrm>
            <a:off x="7200862" y="141820"/>
            <a:ext cx="4239492" cy="3929285"/>
          </a:xfrm>
          <a:prstGeom prst="rect">
            <a:avLst/>
          </a:prstGeom>
        </p:spPr>
      </p:pic>
      <p:pic>
        <p:nvPicPr>
          <p:cNvPr id="5" name="Picture 4">
            <a:extLst>
              <a:ext uri="{FF2B5EF4-FFF2-40B4-BE49-F238E27FC236}">
                <a16:creationId xmlns:a16="http://schemas.microsoft.com/office/drawing/2014/main" id="{C2A12BB7-9CD7-4BE0-B11B-F90C0A284C31}"/>
              </a:ext>
            </a:extLst>
          </p:cNvPr>
          <p:cNvPicPr>
            <a:picLocks noChangeAspect="1"/>
          </p:cNvPicPr>
          <p:nvPr/>
        </p:nvPicPr>
        <p:blipFill>
          <a:blip r:embed="rId3"/>
          <a:stretch>
            <a:fillRect/>
          </a:stretch>
        </p:blipFill>
        <p:spPr>
          <a:xfrm>
            <a:off x="648696" y="141820"/>
            <a:ext cx="5198580" cy="4087224"/>
          </a:xfrm>
          <a:prstGeom prst="rect">
            <a:avLst/>
          </a:prstGeom>
        </p:spPr>
      </p:pic>
      <p:pic>
        <p:nvPicPr>
          <p:cNvPr id="6" name="Picture 5">
            <a:extLst>
              <a:ext uri="{FF2B5EF4-FFF2-40B4-BE49-F238E27FC236}">
                <a16:creationId xmlns:a16="http://schemas.microsoft.com/office/drawing/2014/main" id="{43CFD332-072C-46A4-9332-E85A2AD3F97F}"/>
              </a:ext>
            </a:extLst>
          </p:cNvPr>
          <p:cNvPicPr>
            <a:picLocks noChangeAspect="1"/>
          </p:cNvPicPr>
          <p:nvPr/>
        </p:nvPicPr>
        <p:blipFill>
          <a:blip r:embed="rId4"/>
          <a:stretch>
            <a:fillRect/>
          </a:stretch>
        </p:blipFill>
        <p:spPr>
          <a:xfrm>
            <a:off x="1681726" y="2869216"/>
            <a:ext cx="5519136" cy="3846964"/>
          </a:xfrm>
          <a:prstGeom prst="rect">
            <a:avLst/>
          </a:prstGeom>
        </p:spPr>
      </p:pic>
    </p:spTree>
    <p:extLst>
      <p:ext uri="{BB962C8B-B14F-4D97-AF65-F5344CB8AC3E}">
        <p14:creationId xmlns:p14="http://schemas.microsoft.com/office/powerpoint/2010/main" val="2321786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52443-27BA-4FBE-AC96-838CC55D4900}"/>
              </a:ext>
            </a:extLst>
          </p:cNvPr>
          <p:cNvSpPr>
            <a:spLocks noGrp="1"/>
          </p:cNvSpPr>
          <p:nvPr>
            <p:ph type="title"/>
          </p:nvPr>
        </p:nvSpPr>
        <p:spPr/>
        <p:txBody>
          <a:bodyPr/>
          <a:lstStyle/>
          <a:p>
            <a:r>
              <a:rPr lang="en-GB" b="1" dirty="0">
                <a:solidFill>
                  <a:schemeClr val="accent1"/>
                </a:solidFill>
                <a:latin typeface="Segoe  "/>
              </a:rPr>
              <a:t>News From School This Week</a:t>
            </a:r>
          </a:p>
        </p:txBody>
      </p:sp>
      <p:sp>
        <p:nvSpPr>
          <p:cNvPr id="3" name="Content Placeholder 2">
            <a:extLst>
              <a:ext uri="{FF2B5EF4-FFF2-40B4-BE49-F238E27FC236}">
                <a16:creationId xmlns:a16="http://schemas.microsoft.com/office/drawing/2014/main" id="{B5AF9918-B04F-4D2A-B93F-DE16168748B3}"/>
              </a:ext>
            </a:extLst>
          </p:cNvPr>
          <p:cNvSpPr>
            <a:spLocks noGrp="1"/>
          </p:cNvSpPr>
          <p:nvPr>
            <p:ph idx="1"/>
          </p:nvPr>
        </p:nvSpPr>
        <p:spPr>
          <a:xfrm>
            <a:off x="838200" y="1493240"/>
            <a:ext cx="10515600" cy="4683723"/>
          </a:xfrm>
        </p:spPr>
        <p:txBody>
          <a:bodyPr>
            <a:normAutofit/>
          </a:bodyPr>
          <a:lstStyle/>
          <a:p>
            <a:pPr marL="0" indent="0">
              <a:buNone/>
            </a:pPr>
            <a:r>
              <a:rPr lang="en-GB" b="1" dirty="0">
                <a:solidFill>
                  <a:schemeClr val="accent1"/>
                </a:solidFill>
              </a:rPr>
              <a:t>Musicians</a:t>
            </a:r>
          </a:p>
          <a:p>
            <a:pPr marL="0" indent="0">
              <a:buNone/>
            </a:pPr>
            <a:endParaRPr lang="en-GB" b="1" dirty="0">
              <a:solidFill>
                <a:schemeClr val="accent1"/>
              </a:solidFill>
            </a:endParaRPr>
          </a:p>
        </p:txBody>
      </p:sp>
      <p:pic>
        <p:nvPicPr>
          <p:cNvPr id="4" name="Picture 3">
            <a:extLst>
              <a:ext uri="{FF2B5EF4-FFF2-40B4-BE49-F238E27FC236}">
                <a16:creationId xmlns:a16="http://schemas.microsoft.com/office/drawing/2014/main" id="{ACB716FF-5313-4012-8319-BA981EABF159}"/>
              </a:ext>
            </a:extLst>
          </p:cNvPr>
          <p:cNvPicPr>
            <a:picLocks noChangeAspect="1"/>
          </p:cNvPicPr>
          <p:nvPr/>
        </p:nvPicPr>
        <p:blipFill>
          <a:blip r:embed="rId2"/>
          <a:stretch>
            <a:fillRect/>
          </a:stretch>
        </p:blipFill>
        <p:spPr>
          <a:xfrm>
            <a:off x="6096000" y="1493240"/>
            <a:ext cx="5401429" cy="4134427"/>
          </a:xfrm>
          <a:prstGeom prst="rect">
            <a:avLst/>
          </a:prstGeom>
        </p:spPr>
      </p:pic>
      <p:sp>
        <p:nvSpPr>
          <p:cNvPr id="5" name="TextBox 4">
            <a:extLst>
              <a:ext uri="{FF2B5EF4-FFF2-40B4-BE49-F238E27FC236}">
                <a16:creationId xmlns:a16="http://schemas.microsoft.com/office/drawing/2014/main" id="{C3A7C651-3A67-4EAD-B279-FD08E10AEA40}"/>
              </a:ext>
            </a:extLst>
          </p:cNvPr>
          <p:cNvSpPr txBox="1"/>
          <p:nvPr/>
        </p:nvSpPr>
        <p:spPr>
          <a:xfrm>
            <a:off x="954157" y="2226365"/>
            <a:ext cx="4572000" cy="2862322"/>
          </a:xfrm>
          <a:prstGeom prst="rect">
            <a:avLst/>
          </a:prstGeom>
          <a:noFill/>
        </p:spPr>
        <p:txBody>
          <a:bodyPr wrap="square" rtlCol="0">
            <a:spAutoFit/>
          </a:bodyPr>
          <a:lstStyle/>
          <a:p>
            <a:r>
              <a:rPr lang="en-GB" dirty="0"/>
              <a:t>It’s wonderful on a Friday afternoon when, at the start of Achievement Worship, we are treated to a brilliant musical performance from one of our children.  </a:t>
            </a:r>
          </a:p>
          <a:p>
            <a:endParaRPr lang="en-GB" dirty="0"/>
          </a:p>
          <a:p>
            <a:r>
              <a:rPr lang="en-GB" dirty="0"/>
              <a:t>So far this term we have had three children from Holly Class already playing the piano as the other children come into the hall.</a:t>
            </a:r>
          </a:p>
          <a:p>
            <a:endParaRPr lang="en-GB" dirty="0"/>
          </a:p>
          <a:p>
            <a:r>
              <a:rPr lang="en-GB" dirty="0"/>
              <a:t>Well done children!</a:t>
            </a:r>
          </a:p>
        </p:txBody>
      </p:sp>
    </p:spTree>
    <p:extLst>
      <p:ext uri="{BB962C8B-B14F-4D97-AF65-F5344CB8AC3E}">
        <p14:creationId xmlns:p14="http://schemas.microsoft.com/office/powerpoint/2010/main" val="90423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52443-27BA-4FBE-AC96-838CC55D4900}"/>
              </a:ext>
            </a:extLst>
          </p:cNvPr>
          <p:cNvSpPr>
            <a:spLocks noGrp="1"/>
          </p:cNvSpPr>
          <p:nvPr>
            <p:ph type="title"/>
          </p:nvPr>
        </p:nvSpPr>
        <p:spPr/>
        <p:txBody>
          <a:bodyPr/>
          <a:lstStyle/>
          <a:p>
            <a:r>
              <a:rPr lang="en-GB" b="1" dirty="0">
                <a:solidFill>
                  <a:schemeClr val="accent1"/>
                </a:solidFill>
                <a:latin typeface="Segoe  "/>
              </a:rPr>
              <a:t>News From School This Week</a:t>
            </a:r>
          </a:p>
        </p:txBody>
      </p:sp>
      <p:sp>
        <p:nvSpPr>
          <p:cNvPr id="3" name="Content Placeholder 2">
            <a:extLst>
              <a:ext uri="{FF2B5EF4-FFF2-40B4-BE49-F238E27FC236}">
                <a16:creationId xmlns:a16="http://schemas.microsoft.com/office/drawing/2014/main" id="{B5AF9918-B04F-4D2A-B93F-DE16168748B3}"/>
              </a:ext>
            </a:extLst>
          </p:cNvPr>
          <p:cNvSpPr>
            <a:spLocks noGrp="1"/>
          </p:cNvSpPr>
          <p:nvPr>
            <p:ph idx="1"/>
          </p:nvPr>
        </p:nvSpPr>
        <p:spPr>
          <a:xfrm>
            <a:off x="838200" y="1493240"/>
            <a:ext cx="10515600" cy="4683723"/>
          </a:xfrm>
        </p:spPr>
        <p:txBody>
          <a:bodyPr>
            <a:normAutofit/>
          </a:bodyPr>
          <a:lstStyle/>
          <a:p>
            <a:pPr marL="0" indent="0">
              <a:buNone/>
            </a:pPr>
            <a:r>
              <a:rPr lang="en-GB" b="1" dirty="0">
                <a:solidFill>
                  <a:schemeClr val="accent1"/>
                </a:solidFill>
              </a:rPr>
              <a:t>Celebrating achievements from outside school</a:t>
            </a:r>
          </a:p>
          <a:p>
            <a:pPr marL="0" indent="0">
              <a:buNone/>
            </a:pPr>
            <a:endParaRPr lang="en-GB" b="1" dirty="0">
              <a:solidFill>
                <a:schemeClr val="accent1"/>
              </a:solidFill>
            </a:endParaRPr>
          </a:p>
        </p:txBody>
      </p:sp>
      <p:pic>
        <p:nvPicPr>
          <p:cNvPr id="5" name="Picture 4">
            <a:extLst>
              <a:ext uri="{FF2B5EF4-FFF2-40B4-BE49-F238E27FC236}">
                <a16:creationId xmlns:a16="http://schemas.microsoft.com/office/drawing/2014/main" id="{728EAF77-E996-4709-ABB3-3E0E97D4D0DB}"/>
              </a:ext>
            </a:extLst>
          </p:cNvPr>
          <p:cNvPicPr>
            <a:picLocks noChangeAspect="1"/>
          </p:cNvPicPr>
          <p:nvPr/>
        </p:nvPicPr>
        <p:blipFill>
          <a:blip r:embed="rId2"/>
          <a:stretch>
            <a:fillRect/>
          </a:stretch>
        </p:blipFill>
        <p:spPr>
          <a:xfrm>
            <a:off x="838200" y="1967869"/>
            <a:ext cx="6039693" cy="4525006"/>
          </a:xfrm>
          <a:prstGeom prst="rect">
            <a:avLst/>
          </a:prstGeom>
        </p:spPr>
      </p:pic>
      <p:sp>
        <p:nvSpPr>
          <p:cNvPr id="4" name="TextBox 3">
            <a:extLst>
              <a:ext uri="{FF2B5EF4-FFF2-40B4-BE49-F238E27FC236}">
                <a16:creationId xmlns:a16="http://schemas.microsoft.com/office/drawing/2014/main" id="{931A57D1-5C81-488B-8010-31B72792664B}"/>
              </a:ext>
            </a:extLst>
          </p:cNvPr>
          <p:cNvSpPr txBox="1"/>
          <p:nvPr/>
        </p:nvSpPr>
        <p:spPr>
          <a:xfrm>
            <a:off x="7195930" y="2093843"/>
            <a:ext cx="4157870" cy="3970318"/>
          </a:xfrm>
          <a:prstGeom prst="rect">
            <a:avLst/>
          </a:prstGeom>
          <a:noFill/>
        </p:spPr>
        <p:txBody>
          <a:bodyPr wrap="square" rtlCol="0">
            <a:spAutoFit/>
          </a:bodyPr>
          <a:lstStyle/>
          <a:p>
            <a:r>
              <a:rPr lang="en-GB" dirty="0"/>
              <a:t>Please do share your achievements outside school with us by bringing in certificates, medals and trophies for all the wonderful things you do!</a:t>
            </a:r>
          </a:p>
          <a:p>
            <a:endParaRPr lang="en-GB" dirty="0"/>
          </a:p>
          <a:p>
            <a:r>
              <a:rPr lang="en-GB" dirty="0"/>
              <a:t>Last week alone we celebrated achievements in ballet, rugby and swimming.</a:t>
            </a:r>
          </a:p>
          <a:p>
            <a:endParaRPr lang="en-GB" dirty="0"/>
          </a:p>
          <a:p>
            <a:r>
              <a:rPr lang="en-GB" dirty="0"/>
              <a:t>Relevant items need to be brought in on a Friday morning and put on the stool in the hall next to the computer.</a:t>
            </a:r>
          </a:p>
          <a:p>
            <a:endParaRPr lang="en-GB" dirty="0"/>
          </a:p>
          <a:p>
            <a:endParaRPr lang="en-GB" dirty="0"/>
          </a:p>
        </p:txBody>
      </p:sp>
    </p:spTree>
    <p:extLst>
      <p:ext uri="{BB962C8B-B14F-4D97-AF65-F5344CB8AC3E}">
        <p14:creationId xmlns:p14="http://schemas.microsoft.com/office/powerpoint/2010/main" val="162833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C08FD-7B78-4205-9FF3-9D6B22A78CCA}"/>
              </a:ext>
            </a:extLst>
          </p:cNvPr>
          <p:cNvSpPr>
            <a:spLocks noGrp="1"/>
          </p:cNvSpPr>
          <p:nvPr>
            <p:ph idx="1"/>
          </p:nvPr>
        </p:nvSpPr>
        <p:spPr>
          <a:xfrm>
            <a:off x="167080" y="828278"/>
            <a:ext cx="11485228" cy="4351338"/>
          </a:xfrm>
        </p:spPr>
        <p:txBody>
          <a:bodyPr/>
          <a:lstStyle/>
          <a:p>
            <a:pPr marL="0" indent="0">
              <a:buNone/>
            </a:pPr>
            <a:endParaRPr lang="en-GB" sz="1000" dirty="0">
              <a:solidFill>
                <a:schemeClr val="accent1"/>
              </a:solidFill>
            </a:endParaRPr>
          </a:p>
          <a:p>
            <a:pPr marL="0" indent="0">
              <a:buNone/>
            </a:pPr>
            <a:r>
              <a:rPr lang="en-GB" dirty="0">
                <a:solidFill>
                  <a:schemeClr val="accent1"/>
                </a:solidFill>
              </a:rPr>
              <a:t>Pupil Voice – School Council</a:t>
            </a:r>
          </a:p>
          <a:p>
            <a:pPr marL="0" indent="0">
              <a:buNone/>
            </a:pPr>
            <a:endParaRPr lang="en-GB" dirty="0">
              <a:solidFill>
                <a:schemeClr val="accent1"/>
              </a:solidFill>
            </a:endParaRPr>
          </a:p>
          <a:p>
            <a:pPr marL="0" indent="0">
              <a:buNone/>
            </a:pPr>
            <a:endParaRPr lang="en-GB" dirty="0"/>
          </a:p>
        </p:txBody>
      </p:sp>
      <p:sp>
        <p:nvSpPr>
          <p:cNvPr id="7" name="Title 1">
            <a:extLst>
              <a:ext uri="{FF2B5EF4-FFF2-40B4-BE49-F238E27FC236}">
                <a16:creationId xmlns:a16="http://schemas.microsoft.com/office/drawing/2014/main" id="{F2A74BE1-6E1C-4357-A97D-C1974A8E636C}"/>
              </a:ext>
            </a:extLst>
          </p:cNvPr>
          <p:cNvSpPr txBox="1">
            <a:spLocks noGrp="1"/>
          </p:cNvSpPr>
          <p:nvPr>
            <p:ph type="title"/>
          </p:nvPr>
        </p:nvSpPr>
        <p:spPr>
          <a:xfrm>
            <a:off x="167080" y="-1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a:t>
            </a:r>
            <a:endParaRPr lang="en-GB" dirty="0"/>
          </a:p>
        </p:txBody>
      </p:sp>
      <p:sp>
        <p:nvSpPr>
          <p:cNvPr id="4" name="Rectangle 3">
            <a:extLst>
              <a:ext uri="{FF2B5EF4-FFF2-40B4-BE49-F238E27FC236}">
                <a16:creationId xmlns:a16="http://schemas.microsoft.com/office/drawing/2014/main" id="{99007DB6-D815-4AC6-AB2E-3865C25D57B8}"/>
              </a:ext>
            </a:extLst>
          </p:cNvPr>
          <p:cNvSpPr/>
          <p:nvPr/>
        </p:nvSpPr>
        <p:spPr>
          <a:xfrm>
            <a:off x="4748896" y="987489"/>
            <a:ext cx="7119353" cy="5632311"/>
          </a:xfrm>
          <a:prstGeom prst="rect">
            <a:avLst/>
          </a:prstGeom>
        </p:spPr>
        <p:txBody>
          <a:bodyPr wrap="square">
            <a:spAutoFit/>
          </a:bodyPr>
          <a:lstStyle/>
          <a:p>
            <a:pPr fontAlgn="base"/>
            <a:r>
              <a:rPr lang="en-GB" dirty="0"/>
              <a:t>I had the pleasure of meeting with School Council this week for a catch up session about their work on two ongoing projects they’re undertaking this term.</a:t>
            </a:r>
            <a:br>
              <a:rPr lang="en-GB" dirty="0"/>
            </a:br>
            <a:br>
              <a:rPr lang="en-GB" dirty="0"/>
            </a:br>
            <a:r>
              <a:rPr lang="en-GB" b="1" u="sng" dirty="0"/>
              <a:t>Project 1: </a:t>
            </a:r>
            <a:r>
              <a:rPr lang="en-GB" b="1" dirty="0"/>
              <a:t>Making lunchtimes better for everyone - two sittings</a:t>
            </a:r>
            <a:br>
              <a:rPr lang="en-GB" dirty="0"/>
            </a:br>
            <a:r>
              <a:rPr lang="en-GB" dirty="0"/>
              <a:t>School Council agreed there are many benefits to this:  </a:t>
            </a:r>
          </a:p>
          <a:p>
            <a:pPr marL="285750" indent="-285750" fontAlgn="base">
              <a:buFont typeface="Arial" panose="020B0604020202020204" pitchFamily="34" charset="0"/>
              <a:buChar char="•"/>
            </a:pPr>
            <a:r>
              <a:rPr lang="en-GB" dirty="0">
                <a:solidFill>
                  <a:srgbClr val="00B050"/>
                </a:solidFill>
              </a:rPr>
              <a:t>Quieter</a:t>
            </a:r>
          </a:p>
          <a:p>
            <a:pPr marL="285750" indent="-285750" fontAlgn="base">
              <a:buFont typeface="Arial" panose="020B0604020202020204" pitchFamily="34" charset="0"/>
              <a:buChar char="•"/>
            </a:pPr>
            <a:r>
              <a:rPr lang="en-GB" dirty="0">
                <a:solidFill>
                  <a:srgbClr val="00B050"/>
                </a:solidFill>
              </a:rPr>
              <a:t>Younger children get chance to serve</a:t>
            </a:r>
          </a:p>
          <a:p>
            <a:pPr marL="285750" indent="-285750" fontAlgn="base">
              <a:buFont typeface="Arial" panose="020B0604020202020204" pitchFamily="34" charset="0"/>
              <a:buChar char="•"/>
            </a:pPr>
            <a:r>
              <a:rPr lang="en-GB" dirty="0">
                <a:solidFill>
                  <a:srgbClr val="00B050"/>
                </a:solidFill>
              </a:rPr>
              <a:t>Lots more time to play outside </a:t>
            </a:r>
          </a:p>
          <a:p>
            <a:pPr marL="285750" indent="-285750" fontAlgn="base">
              <a:buFont typeface="Arial" panose="020B0604020202020204" pitchFamily="34" charset="0"/>
              <a:buChar char="•"/>
            </a:pPr>
            <a:r>
              <a:rPr lang="en-GB" dirty="0">
                <a:solidFill>
                  <a:srgbClr val="00B050"/>
                </a:solidFill>
              </a:rPr>
              <a:t>More time on the equipment</a:t>
            </a:r>
          </a:p>
          <a:p>
            <a:pPr fontAlgn="base"/>
            <a:r>
              <a:rPr lang="en-GB" dirty="0"/>
              <a:t>They had the following suggestions to improve things further: </a:t>
            </a:r>
          </a:p>
          <a:p>
            <a:pPr marL="285750" indent="-285750" fontAlgn="base">
              <a:buFont typeface="Arial" panose="020B0604020202020204" pitchFamily="34" charset="0"/>
              <a:buChar char="•"/>
            </a:pPr>
            <a:r>
              <a:rPr lang="en-GB" dirty="0">
                <a:solidFill>
                  <a:srgbClr val="FF0000"/>
                </a:solidFill>
              </a:rPr>
              <a:t>Maybe look at swapping after half term to mix up groups</a:t>
            </a:r>
          </a:p>
          <a:p>
            <a:pPr marL="285750" indent="-285750" fontAlgn="base">
              <a:buFont typeface="Arial" panose="020B0604020202020204" pitchFamily="34" charset="0"/>
              <a:buChar char="•"/>
            </a:pPr>
            <a:r>
              <a:rPr lang="en-GB" dirty="0">
                <a:solidFill>
                  <a:srgbClr val="FF0000"/>
                </a:solidFill>
              </a:rPr>
              <a:t>Fine diners - stickers would be good to represent this</a:t>
            </a:r>
          </a:p>
          <a:p>
            <a:pPr fontAlgn="base"/>
            <a:endParaRPr lang="en-GB" dirty="0">
              <a:solidFill>
                <a:srgbClr val="FF0000"/>
              </a:solidFill>
            </a:endParaRPr>
          </a:p>
          <a:p>
            <a:pPr fontAlgn="base"/>
            <a:r>
              <a:rPr lang="en-GB" b="1" dirty="0"/>
              <a:t>Project 2: Improve team points system</a:t>
            </a:r>
            <a:br>
              <a:rPr lang="en-GB" dirty="0"/>
            </a:br>
            <a:r>
              <a:rPr lang="en-GB" dirty="0"/>
              <a:t>School Council have done a vote where pupils chose appropriate reward - </a:t>
            </a:r>
            <a:r>
              <a:rPr lang="en-GB" dirty="0">
                <a:solidFill>
                  <a:srgbClr val="00B050"/>
                </a:solidFill>
              </a:rPr>
              <a:t>tasty treat at the end of term</a:t>
            </a:r>
            <a:r>
              <a:rPr lang="en-GB" dirty="0"/>
              <a:t>.</a:t>
            </a:r>
            <a:br>
              <a:rPr lang="en-GB" dirty="0"/>
            </a:br>
            <a:r>
              <a:rPr lang="en-GB" dirty="0"/>
              <a:t>Choosing team names is work in progress.  Mrs Jackson suggested a music theme for our year of music - may have colour link – School Council to advise at next meeting.</a:t>
            </a:r>
          </a:p>
        </p:txBody>
      </p:sp>
      <p:pic>
        <p:nvPicPr>
          <p:cNvPr id="5" name="Picture 4">
            <a:extLst>
              <a:ext uri="{FF2B5EF4-FFF2-40B4-BE49-F238E27FC236}">
                <a16:creationId xmlns:a16="http://schemas.microsoft.com/office/drawing/2014/main" id="{1D505633-0FF0-46C4-BC4D-C8717BAB2AB7}"/>
              </a:ext>
            </a:extLst>
          </p:cNvPr>
          <p:cNvPicPr>
            <a:picLocks noChangeAspect="1"/>
          </p:cNvPicPr>
          <p:nvPr/>
        </p:nvPicPr>
        <p:blipFill>
          <a:blip r:embed="rId2"/>
          <a:stretch>
            <a:fillRect/>
          </a:stretch>
        </p:blipFill>
        <p:spPr>
          <a:xfrm>
            <a:off x="539692" y="1678384"/>
            <a:ext cx="3836592" cy="4123684"/>
          </a:xfrm>
          <a:prstGeom prst="rect">
            <a:avLst/>
          </a:prstGeom>
        </p:spPr>
      </p:pic>
    </p:spTree>
    <p:extLst>
      <p:ext uri="{BB962C8B-B14F-4D97-AF65-F5344CB8AC3E}">
        <p14:creationId xmlns:p14="http://schemas.microsoft.com/office/powerpoint/2010/main" val="4018805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A4C-2EDF-4CB4-A2BB-166AD19CD403}"/>
              </a:ext>
            </a:extLst>
          </p:cNvPr>
          <p:cNvSpPr>
            <a:spLocks noGrp="1"/>
          </p:cNvSpPr>
          <p:nvPr>
            <p:ph type="title"/>
          </p:nvPr>
        </p:nvSpPr>
        <p:spPr/>
        <p:txBody>
          <a:bodyPr/>
          <a:lstStyle/>
          <a:p>
            <a:r>
              <a:rPr lang="en-GB" b="1" dirty="0">
                <a:solidFill>
                  <a:schemeClr val="accent1"/>
                </a:solidFill>
              </a:rPr>
              <a:t>We need a cleaner!</a:t>
            </a:r>
          </a:p>
        </p:txBody>
      </p:sp>
      <p:sp>
        <p:nvSpPr>
          <p:cNvPr id="3" name="Content Placeholder 2">
            <a:extLst>
              <a:ext uri="{FF2B5EF4-FFF2-40B4-BE49-F238E27FC236}">
                <a16:creationId xmlns:a16="http://schemas.microsoft.com/office/drawing/2014/main" id="{BE371B60-83B0-492A-9DC8-DEF888FD00AB}"/>
              </a:ext>
            </a:extLst>
          </p:cNvPr>
          <p:cNvSpPr>
            <a:spLocks noGrp="1"/>
          </p:cNvSpPr>
          <p:nvPr>
            <p:ph idx="1"/>
          </p:nvPr>
        </p:nvSpPr>
        <p:spPr>
          <a:xfrm>
            <a:off x="838200" y="2700268"/>
            <a:ext cx="10515600" cy="1845227"/>
          </a:xfrm>
        </p:spPr>
        <p:txBody>
          <a:bodyPr/>
          <a:lstStyle/>
          <a:p>
            <a:pPr marL="0" indent="0">
              <a:buNone/>
            </a:pPr>
            <a:endParaRPr lang="en-GB" dirty="0">
              <a:hlinkClick r:id="rId2"/>
            </a:endParaRPr>
          </a:p>
          <a:p>
            <a:pPr marL="0" indent="0">
              <a:buNone/>
            </a:pPr>
            <a:r>
              <a:rPr lang="en-GB" dirty="0">
                <a:hlinkClick r:id="rId2"/>
              </a:rPr>
              <a:t>https://nycjobs.engageats.co.uk/Vacancies/W/2779/0/407643/20003/cleaner-crayke-school-fc089601</a:t>
            </a:r>
            <a:r>
              <a:rPr lang="en-GB" dirty="0"/>
              <a:t> </a:t>
            </a:r>
          </a:p>
        </p:txBody>
      </p:sp>
      <p:sp>
        <p:nvSpPr>
          <p:cNvPr id="4" name="TextBox 3">
            <a:extLst>
              <a:ext uri="{FF2B5EF4-FFF2-40B4-BE49-F238E27FC236}">
                <a16:creationId xmlns:a16="http://schemas.microsoft.com/office/drawing/2014/main" id="{D071E578-2092-4340-80D3-982329660C35}"/>
              </a:ext>
            </a:extLst>
          </p:cNvPr>
          <p:cNvSpPr txBox="1"/>
          <p:nvPr/>
        </p:nvSpPr>
        <p:spPr>
          <a:xfrm>
            <a:off x="954157" y="1690688"/>
            <a:ext cx="9912626" cy="954107"/>
          </a:xfrm>
          <a:prstGeom prst="rect">
            <a:avLst/>
          </a:prstGeom>
          <a:noFill/>
        </p:spPr>
        <p:txBody>
          <a:bodyPr wrap="square" rtlCol="0">
            <a:spAutoFit/>
          </a:bodyPr>
          <a:lstStyle/>
          <a:p>
            <a:r>
              <a:rPr lang="en-GB" sz="2800" dirty="0"/>
              <a:t>If you know anyone who may be interested in applying for this vacancy, please pass on this link:</a:t>
            </a:r>
          </a:p>
        </p:txBody>
      </p:sp>
    </p:spTree>
    <p:extLst>
      <p:ext uri="{BB962C8B-B14F-4D97-AF65-F5344CB8AC3E}">
        <p14:creationId xmlns:p14="http://schemas.microsoft.com/office/powerpoint/2010/main" val="72545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p:txBody>
          <a:bodyPr>
            <a:normAutofit fontScale="92500" lnSpcReduction="10000"/>
          </a:bodyPr>
          <a:lstStyle/>
          <a:p>
            <a:pPr marL="0" indent="0">
              <a:buNone/>
            </a:pPr>
            <a:r>
              <a:rPr lang="en-GB" dirty="0">
                <a:solidFill>
                  <a:schemeClr val="accent1"/>
                </a:solidFill>
              </a:rPr>
              <a:t>Stay and Play</a:t>
            </a:r>
          </a:p>
          <a:p>
            <a:pPr marL="0" indent="0" fontAlgn="base">
              <a:buNone/>
            </a:pPr>
            <a:r>
              <a:rPr lang="en-GB" dirty="0"/>
              <a:t>There’s one more opportunity to join us for a “Stay and Play” session from 9am next</a:t>
            </a:r>
            <a:r>
              <a:rPr lang="en-GB" dirty="0">
                <a:solidFill>
                  <a:srgbClr val="FF0000"/>
                </a:solidFill>
              </a:rPr>
              <a:t> Tuesday 24 October. </a:t>
            </a:r>
            <a:r>
              <a:rPr lang="en-GB" dirty="0"/>
              <a:t>Please contact Mrs Bacon to book your slot if you haven’t already. </a:t>
            </a:r>
          </a:p>
          <a:p>
            <a:pPr marL="0" indent="0" fontAlgn="base">
              <a:buNone/>
            </a:pPr>
            <a:r>
              <a:rPr lang="en-GB" dirty="0">
                <a:solidFill>
                  <a:schemeClr val="accent1"/>
                </a:solidFill>
              </a:rPr>
              <a:t>Wellness Wednesday</a:t>
            </a:r>
          </a:p>
          <a:p>
            <a:pPr marL="0" indent="0">
              <a:buNone/>
            </a:pPr>
            <a:r>
              <a:rPr lang="en-GB" dirty="0"/>
              <a:t>On </a:t>
            </a:r>
            <a:r>
              <a:rPr lang="en-GB" dirty="0">
                <a:solidFill>
                  <a:srgbClr val="FF0000"/>
                </a:solidFill>
              </a:rPr>
              <a:t>Wednesday 25 October</a:t>
            </a:r>
            <a:r>
              <a:rPr lang="en-GB" dirty="0"/>
              <a:t>, we will be having a ‘Wellness Wednesday”. Children are invited to wear their PJs and dressing gowns to school. Please also bring a coat for playtime.</a:t>
            </a:r>
          </a:p>
          <a:p>
            <a:pPr marL="0" indent="0">
              <a:buNone/>
            </a:pPr>
            <a:r>
              <a:rPr lang="en-GB" dirty="0"/>
              <a:t>We will be making facemasks, smoothies, learning breathing techniques, doing Yoga and relaxing. It has been a really busy first half term, the children have done so well and have all been superstars.</a:t>
            </a:r>
          </a:p>
          <a:p>
            <a:pPr marL="0" indent="0" fontAlgn="base">
              <a:buNone/>
            </a:pPr>
            <a:endParaRPr lang="en-GB" dirty="0"/>
          </a:p>
          <a:p>
            <a:pPr marL="0" indent="0" fontAlgn="base">
              <a:buNone/>
            </a:pPr>
            <a:endParaRPr lang="en-GB" dirty="0">
              <a:solidFill>
                <a:schemeClr val="accent1"/>
              </a:solidFill>
            </a:endParaRP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838200" y="50006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a:t>
            </a:r>
            <a:r>
              <a:rPr lang="en-GB" b="1" dirty="0">
                <a:solidFill>
                  <a:srgbClr val="00B050"/>
                </a:solidFill>
                <a:latin typeface="Segoe  "/>
              </a:rPr>
              <a:t>APPLE</a:t>
            </a:r>
            <a:endParaRPr lang="en-GB" dirty="0">
              <a:solidFill>
                <a:srgbClr val="00B050"/>
              </a:solidFill>
            </a:endParaRPr>
          </a:p>
        </p:txBody>
      </p:sp>
      <p:pic>
        <p:nvPicPr>
          <p:cNvPr id="5" name="Picture 4">
            <a:extLst>
              <a:ext uri="{FF2B5EF4-FFF2-40B4-BE49-F238E27FC236}">
                <a16:creationId xmlns:a16="http://schemas.microsoft.com/office/drawing/2014/main" id="{ECEE1C84-1416-42B1-A599-5583E7CA8B7C}"/>
              </a:ext>
            </a:extLst>
          </p:cNvPr>
          <p:cNvPicPr>
            <a:picLocks noChangeAspect="1"/>
          </p:cNvPicPr>
          <p:nvPr/>
        </p:nvPicPr>
        <p:blipFill>
          <a:blip r:embed="rId2"/>
          <a:stretch>
            <a:fillRect/>
          </a:stretch>
        </p:blipFill>
        <p:spPr>
          <a:xfrm>
            <a:off x="10866293" y="5495636"/>
            <a:ext cx="1131994" cy="1181211"/>
          </a:xfrm>
          <a:prstGeom prst="rect">
            <a:avLst/>
          </a:prstGeom>
        </p:spPr>
      </p:pic>
    </p:spTree>
    <p:extLst>
      <p:ext uri="{BB962C8B-B14F-4D97-AF65-F5344CB8AC3E}">
        <p14:creationId xmlns:p14="http://schemas.microsoft.com/office/powerpoint/2010/main" val="978121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6D89C-BCFD-429E-A228-DBFB1616AB34}"/>
              </a:ext>
            </a:extLst>
          </p:cNvPr>
          <p:cNvSpPr>
            <a:spLocks noGrp="1"/>
          </p:cNvSpPr>
          <p:nvPr>
            <p:ph idx="1"/>
          </p:nvPr>
        </p:nvSpPr>
        <p:spPr>
          <a:xfrm>
            <a:off x="591928" y="1289803"/>
            <a:ext cx="4418517" cy="1325563"/>
          </a:xfrm>
        </p:spPr>
        <p:txBody>
          <a:bodyPr>
            <a:normAutofit/>
          </a:bodyPr>
          <a:lstStyle/>
          <a:p>
            <a:pPr marL="0" indent="0">
              <a:buNone/>
            </a:pPr>
            <a:r>
              <a:rPr lang="en-GB" sz="2000" b="1" dirty="0">
                <a:solidFill>
                  <a:schemeClr val="accent1"/>
                </a:solidFill>
              </a:rPr>
              <a:t>Poetry Performances!</a:t>
            </a:r>
            <a:endParaRPr lang="en-GB" sz="2000" b="1" dirty="0">
              <a:solidFill>
                <a:srgbClr val="FF0000"/>
              </a:solidFill>
            </a:endParaRPr>
          </a:p>
          <a:p>
            <a:pPr marL="0" indent="0">
              <a:buNone/>
            </a:pPr>
            <a:endParaRPr lang="en-GB" sz="1000" b="1" dirty="0">
              <a:solidFill>
                <a:srgbClr val="FF0000"/>
              </a:solidFill>
            </a:endParaRPr>
          </a:p>
          <a:p>
            <a:pPr marL="0" indent="0">
              <a:buNone/>
            </a:pPr>
            <a:r>
              <a:rPr lang="en-GB" sz="2000" dirty="0"/>
              <a:t>It looks like the children had great fun performing their Dragon poems!</a:t>
            </a:r>
          </a:p>
          <a:p>
            <a:pPr marL="0" indent="0">
              <a:buNone/>
            </a:pPr>
            <a:endParaRPr lang="en-GB" dirty="0">
              <a:solidFill>
                <a:srgbClr val="FF0000"/>
              </a:solidFill>
            </a:endParaRPr>
          </a:p>
          <a:p>
            <a:pPr marL="0" indent="0">
              <a:buNone/>
            </a:pPr>
            <a:endParaRPr lang="en-GB" dirty="0"/>
          </a:p>
        </p:txBody>
      </p:sp>
      <p:sp>
        <p:nvSpPr>
          <p:cNvPr id="4" name="Title 1">
            <a:extLst>
              <a:ext uri="{FF2B5EF4-FFF2-40B4-BE49-F238E27FC236}">
                <a16:creationId xmlns:a16="http://schemas.microsoft.com/office/drawing/2014/main" id="{C0905568-35C5-49D3-9DB4-E9452B555EB9}"/>
              </a:ext>
            </a:extLst>
          </p:cNvPr>
          <p:cNvSpPr txBox="1">
            <a:spLocks/>
          </p:cNvSpPr>
          <p:nvPr/>
        </p:nvSpPr>
        <p:spPr>
          <a:xfrm>
            <a:off x="687298" y="13289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C000"/>
                </a:solidFill>
                <a:latin typeface="Segoe  "/>
              </a:rPr>
              <a:t>BEECH</a:t>
            </a:r>
            <a:endParaRPr lang="en-GB" dirty="0">
              <a:solidFill>
                <a:srgbClr val="FFC000"/>
              </a:solidFill>
            </a:endParaRPr>
          </a:p>
        </p:txBody>
      </p:sp>
      <p:pic>
        <p:nvPicPr>
          <p:cNvPr id="2" name="Picture 1">
            <a:extLst>
              <a:ext uri="{FF2B5EF4-FFF2-40B4-BE49-F238E27FC236}">
                <a16:creationId xmlns:a16="http://schemas.microsoft.com/office/drawing/2014/main" id="{8F8E553C-4809-4351-A2BC-6F9C0B262AFE}"/>
              </a:ext>
            </a:extLst>
          </p:cNvPr>
          <p:cNvPicPr>
            <a:picLocks noChangeAspect="1"/>
          </p:cNvPicPr>
          <p:nvPr/>
        </p:nvPicPr>
        <p:blipFill>
          <a:blip r:embed="rId2"/>
          <a:stretch>
            <a:fillRect/>
          </a:stretch>
        </p:blipFill>
        <p:spPr>
          <a:xfrm>
            <a:off x="10677737" y="5442285"/>
            <a:ext cx="1350589" cy="1255683"/>
          </a:xfrm>
          <a:prstGeom prst="rect">
            <a:avLst/>
          </a:prstGeom>
        </p:spPr>
      </p:pic>
      <p:pic>
        <p:nvPicPr>
          <p:cNvPr id="5" name="Picture 4">
            <a:extLst>
              <a:ext uri="{FF2B5EF4-FFF2-40B4-BE49-F238E27FC236}">
                <a16:creationId xmlns:a16="http://schemas.microsoft.com/office/drawing/2014/main" id="{E719530E-C45B-4329-B531-BEB9B59C4FE4}"/>
              </a:ext>
            </a:extLst>
          </p:cNvPr>
          <p:cNvPicPr>
            <a:picLocks noChangeAspect="1"/>
          </p:cNvPicPr>
          <p:nvPr/>
        </p:nvPicPr>
        <p:blipFill>
          <a:blip r:embed="rId3"/>
          <a:stretch>
            <a:fillRect/>
          </a:stretch>
        </p:blipFill>
        <p:spPr>
          <a:xfrm>
            <a:off x="6828888" y="160033"/>
            <a:ext cx="5086004" cy="3268968"/>
          </a:xfrm>
          <a:prstGeom prst="rect">
            <a:avLst/>
          </a:prstGeom>
        </p:spPr>
      </p:pic>
      <p:pic>
        <p:nvPicPr>
          <p:cNvPr id="11" name="Picture 10">
            <a:extLst>
              <a:ext uri="{FF2B5EF4-FFF2-40B4-BE49-F238E27FC236}">
                <a16:creationId xmlns:a16="http://schemas.microsoft.com/office/drawing/2014/main" id="{C4276D8F-A3B2-48C5-A2A7-9E3F265BE2E1}"/>
              </a:ext>
            </a:extLst>
          </p:cNvPr>
          <p:cNvPicPr>
            <a:picLocks noChangeAspect="1"/>
          </p:cNvPicPr>
          <p:nvPr/>
        </p:nvPicPr>
        <p:blipFill>
          <a:blip r:embed="rId4"/>
          <a:stretch>
            <a:fillRect/>
          </a:stretch>
        </p:blipFill>
        <p:spPr>
          <a:xfrm>
            <a:off x="5182974" y="1602897"/>
            <a:ext cx="3524742" cy="3429479"/>
          </a:xfrm>
          <a:prstGeom prst="rect">
            <a:avLst/>
          </a:prstGeom>
        </p:spPr>
      </p:pic>
      <p:pic>
        <p:nvPicPr>
          <p:cNvPr id="12" name="Picture 11">
            <a:extLst>
              <a:ext uri="{FF2B5EF4-FFF2-40B4-BE49-F238E27FC236}">
                <a16:creationId xmlns:a16="http://schemas.microsoft.com/office/drawing/2014/main" id="{2A0CA4E3-DF4E-437C-8BF9-3ED259B886E9}"/>
              </a:ext>
            </a:extLst>
          </p:cNvPr>
          <p:cNvPicPr>
            <a:picLocks noChangeAspect="1"/>
          </p:cNvPicPr>
          <p:nvPr/>
        </p:nvPicPr>
        <p:blipFill>
          <a:blip r:embed="rId5"/>
          <a:stretch>
            <a:fillRect/>
          </a:stretch>
        </p:blipFill>
        <p:spPr>
          <a:xfrm>
            <a:off x="8018720" y="3245342"/>
            <a:ext cx="4153480" cy="3296110"/>
          </a:xfrm>
          <a:prstGeom prst="rect">
            <a:avLst/>
          </a:prstGeom>
        </p:spPr>
      </p:pic>
      <p:pic>
        <p:nvPicPr>
          <p:cNvPr id="13" name="Picture 12">
            <a:extLst>
              <a:ext uri="{FF2B5EF4-FFF2-40B4-BE49-F238E27FC236}">
                <a16:creationId xmlns:a16="http://schemas.microsoft.com/office/drawing/2014/main" id="{25411027-DE99-43F0-AB28-9BEF02F1D481}"/>
              </a:ext>
            </a:extLst>
          </p:cNvPr>
          <p:cNvPicPr>
            <a:picLocks noChangeAspect="1"/>
          </p:cNvPicPr>
          <p:nvPr/>
        </p:nvPicPr>
        <p:blipFill>
          <a:blip r:embed="rId6"/>
          <a:stretch>
            <a:fillRect/>
          </a:stretch>
        </p:blipFill>
        <p:spPr>
          <a:xfrm>
            <a:off x="218701" y="2968362"/>
            <a:ext cx="4791744" cy="3124636"/>
          </a:xfrm>
          <a:prstGeom prst="rect">
            <a:avLst/>
          </a:prstGeom>
        </p:spPr>
      </p:pic>
      <p:pic>
        <p:nvPicPr>
          <p:cNvPr id="10" name="Picture 9">
            <a:extLst>
              <a:ext uri="{FF2B5EF4-FFF2-40B4-BE49-F238E27FC236}">
                <a16:creationId xmlns:a16="http://schemas.microsoft.com/office/drawing/2014/main" id="{67D9C212-C39C-4A36-9871-6E896834FA56}"/>
              </a:ext>
            </a:extLst>
          </p:cNvPr>
          <p:cNvPicPr>
            <a:picLocks noChangeAspect="1"/>
          </p:cNvPicPr>
          <p:nvPr/>
        </p:nvPicPr>
        <p:blipFill>
          <a:blip r:embed="rId7"/>
          <a:stretch>
            <a:fillRect/>
          </a:stretch>
        </p:blipFill>
        <p:spPr>
          <a:xfrm>
            <a:off x="4203248" y="3490009"/>
            <a:ext cx="3483701" cy="3124636"/>
          </a:xfrm>
          <a:prstGeom prst="rect">
            <a:avLst/>
          </a:prstGeom>
        </p:spPr>
      </p:pic>
    </p:spTree>
    <p:extLst>
      <p:ext uri="{BB962C8B-B14F-4D97-AF65-F5344CB8AC3E}">
        <p14:creationId xmlns:p14="http://schemas.microsoft.com/office/powerpoint/2010/main" val="4242602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In our newsletter this week…</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678961" y="1339443"/>
            <a:ext cx="10515600" cy="5632311"/>
          </a:xfrm>
          <a:prstGeom prst="rect">
            <a:avLst/>
          </a:prstGeom>
          <a:noFill/>
        </p:spPr>
        <p:txBody>
          <a:bodyPr wrap="square" rtlCol="0">
            <a:spAutoFit/>
          </a:bodyPr>
          <a:lstStyle/>
          <a:p>
            <a:endParaRPr lang="en-GB" dirty="0"/>
          </a:p>
          <a:p>
            <a:r>
              <a:rPr lang="en-GB" dirty="0"/>
              <a:t>…Important news regarding </a:t>
            </a:r>
            <a:r>
              <a:rPr lang="en-GB" dirty="0">
                <a:hlinkClick r:id="rId2" action="ppaction://hlinksldjump"/>
              </a:rPr>
              <a:t>Interim Reports </a:t>
            </a:r>
            <a:r>
              <a:rPr lang="en-GB" dirty="0"/>
              <a:t>coming home today with your child</a:t>
            </a:r>
          </a:p>
          <a:p>
            <a:r>
              <a:rPr lang="en-GB" dirty="0"/>
              <a:t>…Find out what the children have been learning by looking at our </a:t>
            </a:r>
            <a:r>
              <a:rPr lang="en-GB" dirty="0">
                <a:solidFill>
                  <a:srgbClr val="FF0000"/>
                </a:solidFill>
                <a:hlinkClick r:id="rId3" action="ppaction://hlinksldjump"/>
              </a:rPr>
              <a:t>Gallery</a:t>
            </a:r>
            <a:endParaRPr lang="en-GB" dirty="0"/>
          </a:p>
          <a:p>
            <a:r>
              <a:rPr lang="en-GB" dirty="0"/>
              <a:t>…</a:t>
            </a:r>
            <a:r>
              <a:rPr lang="en-GB" dirty="0">
                <a:hlinkClick r:id="rId4" action="ppaction://hlinksldjump"/>
              </a:rPr>
              <a:t>News from school </a:t>
            </a:r>
            <a:r>
              <a:rPr lang="en-GB" dirty="0"/>
              <a:t>this week including a staffing update, football team report, school council news, musicians, achievements outside school and more!</a:t>
            </a:r>
          </a:p>
          <a:p>
            <a:r>
              <a:rPr lang="en-GB" dirty="0"/>
              <a:t>…Check the </a:t>
            </a:r>
            <a:r>
              <a:rPr lang="en-GB" dirty="0">
                <a:solidFill>
                  <a:srgbClr val="FF0000"/>
                </a:solidFill>
                <a:hlinkClick r:id="rId5" action="ppaction://hlinksldjump"/>
              </a:rPr>
              <a:t>class pages </a:t>
            </a:r>
            <a:r>
              <a:rPr lang="en-GB" dirty="0"/>
              <a:t>for any information relevant to each individual class and further news about learning and achievements this week</a:t>
            </a:r>
          </a:p>
          <a:p>
            <a:r>
              <a:rPr lang="en-GB" dirty="0"/>
              <a:t>…Find out about </a:t>
            </a:r>
            <a:r>
              <a:rPr lang="en-GB" dirty="0">
                <a:solidFill>
                  <a:srgbClr val="FF0000"/>
                </a:solidFill>
                <a:hlinkClick r:id="rId6" action="ppaction://hlinksldjump"/>
              </a:rPr>
              <a:t>upcoming events </a:t>
            </a:r>
            <a:r>
              <a:rPr lang="en-GB" dirty="0"/>
              <a:t>next week. </a:t>
            </a:r>
          </a:p>
          <a:p>
            <a:endParaRPr lang="en-GB" dirty="0"/>
          </a:p>
          <a:p>
            <a:r>
              <a:rPr lang="en-GB" dirty="0"/>
              <a:t>Our regular items then follow:</a:t>
            </a:r>
          </a:p>
          <a:p>
            <a:endParaRPr lang="en-GB" dirty="0"/>
          </a:p>
          <a:p>
            <a:r>
              <a:rPr lang="en-GB" dirty="0"/>
              <a:t>…</a:t>
            </a:r>
            <a:r>
              <a:rPr lang="en-GB" dirty="0">
                <a:hlinkClick r:id="rId7" action="ppaction://hlinksldjump"/>
              </a:rPr>
              <a:t>Awards in school</a:t>
            </a:r>
            <a:endParaRPr lang="en-GB" dirty="0"/>
          </a:p>
          <a:p>
            <a:r>
              <a:rPr lang="en-GB" dirty="0"/>
              <a:t>…</a:t>
            </a:r>
            <a:r>
              <a:rPr lang="en-GB" dirty="0">
                <a:hlinkClick r:id="rId8" action="ppaction://hlinksldjump"/>
              </a:rPr>
              <a:t>Team Points</a:t>
            </a:r>
            <a:endParaRPr lang="en-GB" dirty="0"/>
          </a:p>
          <a:p>
            <a:r>
              <a:rPr lang="en-GB" dirty="0"/>
              <a:t>…</a:t>
            </a:r>
            <a:r>
              <a:rPr lang="en-GB" dirty="0">
                <a:hlinkClick r:id="rId9" action="ppaction://hlinksldjump"/>
              </a:rPr>
              <a:t>PE Kits next week</a:t>
            </a:r>
            <a:endParaRPr lang="en-GB" dirty="0"/>
          </a:p>
          <a:p>
            <a:r>
              <a:rPr lang="en-GB" dirty="0"/>
              <a:t>…</a:t>
            </a:r>
            <a:r>
              <a:rPr lang="en-GB" dirty="0">
                <a:hlinkClick r:id="rId10" action="ppaction://hlinksldjump"/>
              </a:rPr>
              <a:t>Attendance and Punctuality</a:t>
            </a:r>
            <a:endParaRPr lang="en-GB" dirty="0"/>
          </a:p>
          <a:p>
            <a:r>
              <a:rPr lang="en-GB" dirty="0"/>
              <a:t>…</a:t>
            </a:r>
            <a:r>
              <a:rPr lang="en-GB" dirty="0">
                <a:hlinkClick r:id="rId11" action="ppaction://hlinksldjump"/>
              </a:rPr>
              <a:t>Extra curricular clubs</a:t>
            </a:r>
            <a:r>
              <a:rPr lang="en-GB" dirty="0"/>
              <a:t> </a:t>
            </a:r>
            <a:r>
              <a:rPr lang="en-GB" b="1" dirty="0"/>
              <a:t>(NB: Junior Duke CANCELLED on Wednesday due to Parent Consultation Evenings)</a:t>
            </a:r>
          </a:p>
          <a:p>
            <a:r>
              <a:rPr lang="en-GB" dirty="0"/>
              <a:t>…</a:t>
            </a:r>
            <a:r>
              <a:rPr lang="en-GB" dirty="0">
                <a:hlinkClick r:id="rId12" action="ppaction://hlinksldjump"/>
              </a:rPr>
              <a:t>CHASA news</a:t>
            </a:r>
            <a:endParaRPr lang="en-GB" dirty="0"/>
          </a:p>
          <a:p>
            <a:endParaRPr lang="en-GB" dirty="0"/>
          </a:p>
          <a:p>
            <a:pPr algn="r"/>
            <a:r>
              <a:rPr lang="en-GB" dirty="0"/>
              <a:t>Have a lovely weekend!</a:t>
            </a:r>
          </a:p>
          <a:p>
            <a:endParaRPr lang="en-GB" dirty="0"/>
          </a:p>
        </p:txBody>
      </p:sp>
    </p:spTree>
    <p:extLst>
      <p:ext uri="{BB962C8B-B14F-4D97-AF65-F5344CB8AC3E}">
        <p14:creationId xmlns:p14="http://schemas.microsoft.com/office/powerpoint/2010/main" val="215106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335C3-2DD3-427E-9054-B986DF18941D}"/>
              </a:ext>
            </a:extLst>
          </p:cNvPr>
          <p:cNvSpPr>
            <a:spLocks noGrp="1"/>
          </p:cNvSpPr>
          <p:nvPr>
            <p:ph idx="1"/>
          </p:nvPr>
        </p:nvSpPr>
        <p:spPr>
          <a:xfrm>
            <a:off x="838200" y="1414807"/>
            <a:ext cx="10515600" cy="4351338"/>
          </a:xfrm>
        </p:spPr>
        <p:txBody>
          <a:bodyPr/>
          <a:lstStyle/>
          <a:p>
            <a:pPr marL="0" indent="0">
              <a:buNone/>
            </a:pPr>
            <a:r>
              <a:rPr lang="en-GB" dirty="0">
                <a:solidFill>
                  <a:schemeClr val="accent1"/>
                </a:solidFill>
              </a:rPr>
              <a:t>British Values</a:t>
            </a:r>
            <a:endParaRPr lang="en-GB" dirty="0"/>
          </a:p>
        </p:txBody>
      </p:sp>
      <p:sp>
        <p:nvSpPr>
          <p:cNvPr id="4" name="Title 1">
            <a:extLst>
              <a:ext uri="{FF2B5EF4-FFF2-40B4-BE49-F238E27FC236}">
                <a16:creationId xmlns:a16="http://schemas.microsoft.com/office/drawing/2014/main" id="{8A4B59F6-70BB-4ADE-99FD-65EC24883534}"/>
              </a:ext>
            </a:extLst>
          </p:cNvPr>
          <p:cNvSpPr txBox="1">
            <a:spLocks/>
          </p:cNvSpPr>
          <p:nvPr/>
        </p:nvSpPr>
        <p:spPr>
          <a:xfrm>
            <a:off x="757637" y="500062"/>
            <a:ext cx="1207192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Class News – </a:t>
            </a:r>
            <a:r>
              <a:rPr lang="en-GB" b="1" dirty="0">
                <a:solidFill>
                  <a:srgbClr val="FF0000"/>
                </a:solidFill>
                <a:latin typeface="Segoe  "/>
              </a:rPr>
              <a:t>HOLLY</a:t>
            </a:r>
            <a:r>
              <a:rPr lang="en-GB" b="1" dirty="0">
                <a:solidFill>
                  <a:srgbClr val="0070C0"/>
                </a:solidFill>
                <a:latin typeface="Segoe  "/>
              </a:rPr>
              <a:t> </a:t>
            </a:r>
            <a:endParaRPr lang="en-GB" sz="4000" dirty="0"/>
          </a:p>
        </p:txBody>
      </p:sp>
      <p:pic>
        <p:nvPicPr>
          <p:cNvPr id="5" name="Picture 4">
            <a:extLst>
              <a:ext uri="{FF2B5EF4-FFF2-40B4-BE49-F238E27FC236}">
                <a16:creationId xmlns:a16="http://schemas.microsoft.com/office/drawing/2014/main" id="{3FFAB42D-DB9D-4CF0-B256-4877B2757936}"/>
              </a:ext>
            </a:extLst>
          </p:cNvPr>
          <p:cNvPicPr>
            <a:picLocks noChangeAspect="1"/>
          </p:cNvPicPr>
          <p:nvPr/>
        </p:nvPicPr>
        <p:blipFill>
          <a:blip r:embed="rId2"/>
          <a:stretch>
            <a:fillRect/>
          </a:stretch>
        </p:blipFill>
        <p:spPr>
          <a:xfrm>
            <a:off x="10742468" y="5569672"/>
            <a:ext cx="1366405" cy="1214582"/>
          </a:xfrm>
          <a:prstGeom prst="rect">
            <a:avLst/>
          </a:prstGeom>
        </p:spPr>
      </p:pic>
      <p:sp>
        <p:nvSpPr>
          <p:cNvPr id="9" name="TextBox 8">
            <a:extLst>
              <a:ext uri="{FF2B5EF4-FFF2-40B4-BE49-F238E27FC236}">
                <a16:creationId xmlns:a16="http://schemas.microsoft.com/office/drawing/2014/main" id="{AD76E29C-7D01-4E31-8DBA-187DE5B10136}"/>
              </a:ext>
            </a:extLst>
          </p:cNvPr>
          <p:cNvSpPr txBox="1"/>
          <p:nvPr/>
        </p:nvSpPr>
        <p:spPr>
          <a:xfrm>
            <a:off x="838200" y="2115911"/>
            <a:ext cx="4038600" cy="4431983"/>
          </a:xfrm>
          <a:prstGeom prst="rect">
            <a:avLst/>
          </a:prstGeom>
          <a:noFill/>
        </p:spPr>
        <p:txBody>
          <a:bodyPr wrap="square" rtlCol="0">
            <a:spAutoFit/>
          </a:bodyPr>
          <a:lstStyle/>
          <a:p>
            <a:r>
              <a:rPr lang="en-GB" sz="2200" dirty="0"/>
              <a:t>Children were producing work this week linked to British Values, using this helpful reminder: </a:t>
            </a:r>
          </a:p>
          <a:p>
            <a:r>
              <a:rPr lang="en-GB" sz="2200" dirty="0"/>
              <a:t>"</a:t>
            </a:r>
            <a:r>
              <a:rPr lang="en-GB" sz="2200" b="1" dirty="0">
                <a:solidFill>
                  <a:srgbClr val="FFC000"/>
                </a:solidFill>
              </a:rPr>
              <a:t>I</a:t>
            </a:r>
            <a:r>
              <a:rPr lang="en-GB" sz="2200" dirty="0"/>
              <a:t> </a:t>
            </a:r>
            <a:r>
              <a:rPr lang="en-GB" sz="2200" b="1" dirty="0">
                <a:solidFill>
                  <a:srgbClr val="FF0000"/>
                </a:solidFill>
              </a:rPr>
              <a:t>R</a:t>
            </a:r>
            <a:r>
              <a:rPr lang="en-GB" sz="2200" dirty="0"/>
              <a:t>eally </a:t>
            </a:r>
            <a:r>
              <a:rPr lang="en-GB" sz="2200" b="1" dirty="0">
                <a:solidFill>
                  <a:srgbClr val="00B050"/>
                </a:solidFill>
              </a:rPr>
              <a:t>D</a:t>
            </a:r>
            <a:r>
              <a:rPr lang="en-GB" sz="2200" dirty="0"/>
              <a:t>o </a:t>
            </a:r>
            <a:r>
              <a:rPr lang="en-GB" sz="2200" b="1" dirty="0">
                <a:solidFill>
                  <a:schemeClr val="accent1"/>
                </a:solidFill>
              </a:rPr>
              <a:t>M</a:t>
            </a:r>
            <a:r>
              <a:rPr lang="en-GB" sz="2200" dirty="0"/>
              <a:t>at</a:t>
            </a:r>
            <a:r>
              <a:rPr lang="en-GB" sz="2200" dirty="0">
                <a:solidFill>
                  <a:srgbClr val="7030A0"/>
                </a:solidFill>
              </a:rPr>
              <a:t>t</a:t>
            </a:r>
            <a:r>
              <a:rPr lang="en-GB" sz="2200" dirty="0"/>
              <a:t>er…”</a:t>
            </a:r>
          </a:p>
          <a:p>
            <a:endParaRPr lang="en-GB" sz="2200" dirty="0"/>
          </a:p>
          <a:p>
            <a:pPr>
              <a:buFontTx/>
              <a:buChar char="-"/>
            </a:pPr>
            <a:r>
              <a:rPr lang="en-GB" sz="2200" b="1" dirty="0">
                <a:solidFill>
                  <a:srgbClr val="FFC000"/>
                </a:solidFill>
              </a:rPr>
              <a:t>I</a:t>
            </a:r>
            <a:r>
              <a:rPr lang="en-GB" sz="2200" dirty="0"/>
              <a:t>ndividual Liberty</a:t>
            </a:r>
          </a:p>
          <a:p>
            <a:pPr>
              <a:buFontTx/>
              <a:buChar char="-"/>
            </a:pPr>
            <a:r>
              <a:rPr lang="en-GB" sz="2200" b="1" dirty="0">
                <a:solidFill>
                  <a:srgbClr val="FF0000"/>
                </a:solidFill>
              </a:rPr>
              <a:t>R</a:t>
            </a:r>
            <a:r>
              <a:rPr lang="en-GB" sz="2200" dirty="0"/>
              <a:t>ule of Law</a:t>
            </a:r>
          </a:p>
          <a:p>
            <a:pPr>
              <a:buFontTx/>
              <a:buChar char="-"/>
            </a:pPr>
            <a:r>
              <a:rPr lang="en-GB" sz="2200" b="1" dirty="0">
                <a:solidFill>
                  <a:srgbClr val="00B050"/>
                </a:solidFill>
              </a:rPr>
              <a:t>D</a:t>
            </a:r>
            <a:r>
              <a:rPr lang="en-GB" sz="2200" dirty="0"/>
              <a:t>emocracy  </a:t>
            </a:r>
          </a:p>
          <a:p>
            <a:pPr>
              <a:buFontTx/>
              <a:buChar char="-"/>
            </a:pPr>
            <a:r>
              <a:rPr lang="en-GB" sz="2200" b="1" dirty="0">
                <a:solidFill>
                  <a:schemeClr val="accent1"/>
                </a:solidFill>
              </a:rPr>
              <a:t>M</a:t>
            </a:r>
            <a:r>
              <a:rPr lang="en-GB" sz="2200" dirty="0"/>
              <a:t>utual respect / </a:t>
            </a:r>
            <a:r>
              <a:rPr lang="en-GB" sz="2200" b="1" dirty="0">
                <a:solidFill>
                  <a:srgbClr val="7030A0"/>
                </a:solidFill>
              </a:rPr>
              <a:t>T</a:t>
            </a:r>
            <a:r>
              <a:rPr lang="en-GB" sz="2200" dirty="0"/>
              <a:t>olerance of different faiths and beliefs</a:t>
            </a:r>
          </a:p>
          <a:p>
            <a:pPr>
              <a:buFontTx/>
              <a:buChar char="-"/>
            </a:pPr>
            <a:endParaRPr lang="en-GB" sz="2200" dirty="0"/>
          </a:p>
          <a:p>
            <a:r>
              <a:rPr lang="en-GB" sz="2200" dirty="0"/>
              <a:t>Well done Holly Class!</a:t>
            </a:r>
            <a:endParaRPr lang="en-GB" dirty="0"/>
          </a:p>
          <a:p>
            <a:endParaRPr lang="en-GB" dirty="0"/>
          </a:p>
        </p:txBody>
      </p:sp>
      <p:pic>
        <p:nvPicPr>
          <p:cNvPr id="7" name="Picture 6">
            <a:extLst>
              <a:ext uri="{FF2B5EF4-FFF2-40B4-BE49-F238E27FC236}">
                <a16:creationId xmlns:a16="http://schemas.microsoft.com/office/drawing/2014/main" id="{DE7C6DD4-AA65-4054-A0D2-DF715A96C1B3}"/>
              </a:ext>
            </a:extLst>
          </p:cNvPr>
          <p:cNvPicPr>
            <a:picLocks noChangeAspect="1"/>
          </p:cNvPicPr>
          <p:nvPr/>
        </p:nvPicPr>
        <p:blipFill>
          <a:blip r:embed="rId3"/>
          <a:stretch>
            <a:fillRect/>
          </a:stretch>
        </p:blipFill>
        <p:spPr>
          <a:xfrm>
            <a:off x="8184372" y="209776"/>
            <a:ext cx="3690541" cy="4902524"/>
          </a:xfrm>
          <a:prstGeom prst="rect">
            <a:avLst/>
          </a:prstGeom>
        </p:spPr>
      </p:pic>
      <p:pic>
        <p:nvPicPr>
          <p:cNvPr id="6" name="Picture 5">
            <a:extLst>
              <a:ext uri="{FF2B5EF4-FFF2-40B4-BE49-F238E27FC236}">
                <a16:creationId xmlns:a16="http://schemas.microsoft.com/office/drawing/2014/main" id="{4C7C803E-6A61-42D1-BE02-89E3A0FB449A}"/>
              </a:ext>
            </a:extLst>
          </p:cNvPr>
          <p:cNvPicPr>
            <a:picLocks noChangeAspect="1"/>
          </p:cNvPicPr>
          <p:nvPr/>
        </p:nvPicPr>
        <p:blipFill>
          <a:blip r:embed="rId4"/>
          <a:stretch>
            <a:fillRect/>
          </a:stretch>
        </p:blipFill>
        <p:spPr>
          <a:xfrm>
            <a:off x="5210767" y="2424576"/>
            <a:ext cx="3717231" cy="3850624"/>
          </a:xfrm>
          <a:prstGeom prst="rect">
            <a:avLst/>
          </a:prstGeom>
        </p:spPr>
      </p:pic>
    </p:spTree>
    <p:extLst>
      <p:ext uri="{BB962C8B-B14F-4D97-AF65-F5344CB8AC3E}">
        <p14:creationId xmlns:p14="http://schemas.microsoft.com/office/powerpoint/2010/main" val="838861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3271-5208-473B-8DD6-2894A2331B90}"/>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Class News - </a:t>
            </a:r>
            <a:r>
              <a:rPr lang="en-GB" b="1" dirty="0">
                <a:solidFill>
                  <a:srgbClr val="7030A0"/>
                </a:solidFill>
                <a:latin typeface="Segoe  "/>
              </a:rPr>
              <a:t>OAK</a:t>
            </a:r>
            <a:br>
              <a:rPr lang="en-GB" dirty="0">
                <a:solidFill>
                  <a:srgbClr val="7030A0"/>
                </a:solidFill>
              </a:rPr>
            </a:br>
            <a:endParaRPr lang="en-GB" dirty="0"/>
          </a:p>
        </p:txBody>
      </p:sp>
      <p:pic>
        <p:nvPicPr>
          <p:cNvPr id="7" name="Picture 6">
            <a:extLst>
              <a:ext uri="{FF2B5EF4-FFF2-40B4-BE49-F238E27FC236}">
                <a16:creationId xmlns:a16="http://schemas.microsoft.com/office/drawing/2014/main" id="{814FE737-416A-4B05-B5F7-0EBD446B8361}"/>
              </a:ext>
            </a:extLst>
          </p:cNvPr>
          <p:cNvPicPr>
            <a:picLocks noChangeAspect="1"/>
          </p:cNvPicPr>
          <p:nvPr/>
        </p:nvPicPr>
        <p:blipFill>
          <a:blip r:embed="rId2"/>
          <a:stretch>
            <a:fillRect/>
          </a:stretch>
        </p:blipFill>
        <p:spPr>
          <a:xfrm>
            <a:off x="10873139" y="5377253"/>
            <a:ext cx="1172613" cy="1325563"/>
          </a:xfrm>
          <a:prstGeom prst="rect">
            <a:avLst/>
          </a:prstGeom>
        </p:spPr>
      </p:pic>
      <p:sp>
        <p:nvSpPr>
          <p:cNvPr id="10" name="Rectangle 9">
            <a:extLst>
              <a:ext uri="{FF2B5EF4-FFF2-40B4-BE49-F238E27FC236}">
                <a16:creationId xmlns:a16="http://schemas.microsoft.com/office/drawing/2014/main" id="{78D4FA59-6DDE-4A74-86B6-D9F1C0EF6152}"/>
              </a:ext>
            </a:extLst>
          </p:cNvPr>
          <p:cNvSpPr/>
          <p:nvPr/>
        </p:nvSpPr>
        <p:spPr>
          <a:xfrm>
            <a:off x="767216" y="1167468"/>
            <a:ext cx="4321568" cy="523220"/>
          </a:xfrm>
          <a:prstGeom prst="rect">
            <a:avLst/>
          </a:prstGeom>
        </p:spPr>
        <p:txBody>
          <a:bodyPr wrap="none">
            <a:spAutoFit/>
          </a:bodyPr>
          <a:lstStyle/>
          <a:p>
            <a:r>
              <a:rPr lang="en-GB" sz="2800" dirty="0">
                <a:solidFill>
                  <a:schemeClr val="accent1"/>
                </a:solidFill>
              </a:rPr>
              <a:t>Fabulous Fronted Adverbials</a:t>
            </a:r>
          </a:p>
        </p:txBody>
      </p:sp>
      <p:sp>
        <p:nvSpPr>
          <p:cNvPr id="4" name="TextBox 3">
            <a:extLst>
              <a:ext uri="{FF2B5EF4-FFF2-40B4-BE49-F238E27FC236}">
                <a16:creationId xmlns:a16="http://schemas.microsoft.com/office/drawing/2014/main" id="{6E4259E1-6FAD-4564-9566-C8693C49E23D}"/>
              </a:ext>
            </a:extLst>
          </p:cNvPr>
          <p:cNvSpPr txBox="1"/>
          <p:nvPr/>
        </p:nvSpPr>
        <p:spPr>
          <a:xfrm>
            <a:off x="838200" y="1904301"/>
            <a:ext cx="9757095" cy="646331"/>
          </a:xfrm>
          <a:prstGeom prst="rect">
            <a:avLst/>
          </a:prstGeom>
          <a:noFill/>
        </p:spPr>
        <p:txBody>
          <a:bodyPr wrap="square" rtlCol="0">
            <a:spAutoFit/>
          </a:bodyPr>
          <a:lstStyle/>
          <a:p>
            <a:endParaRPr lang="en-GB" dirty="0"/>
          </a:p>
          <a:p>
            <a:endParaRPr lang="en-GB" dirty="0"/>
          </a:p>
        </p:txBody>
      </p:sp>
      <p:pic>
        <p:nvPicPr>
          <p:cNvPr id="8" name="Picture 7">
            <a:extLst>
              <a:ext uri="{FF2B5EF4-FFF2-40B4-BE49-F238E27FC236}">
                <a16:creationId xmlns:a16="http://schemas.microsoft.com/office/drawing/2014/main" id="{B3D00310-5467-41E4-B1B9-301D22D48E0B}"/>
              </a:ext>
            </a:extLst>
          </p:cNvPr>
          <p:cNvPicPr>
            <a:picLocks noChangeAspect="1"/>
          </p:cNvPicPr>
          <p:nvPr/>
        </p:nvPicPr>
        <p:blipFill>
          <a:blip r:embed="rId3"/>
          <a:stretch>
            <a:fillRect/>
          </a:stretch>
        </p:blipFill>
        <p:spPr>
          <a:xfrm>
            <a:off x="838200" y="1857507"/>
            <a:ext cx="6001588" cy="4305901"/>
          </a:xfrm>
          <a:prstGeom prst="rect">
            <a:avLst/>
          </a:prstGeom>
        </p:spPr>
      </p:pic>
      <p:pic>
        <p:nvPicPr>
          <p:cNvPr id="9" name="Picture 8">
            <a:extLst>
              <a:ext uri="{FF2B5EF4-FFF2-40B4-BE49-F238E27FC236}">
                <a16:creationId xmlns:a16="http://schemas.microsoft.com/office/drawing/2014/main" id="{30EFF014-2865-4950-A8B4-75D00949735B}"/>
              </a:ext>
            </a:extLst>
          </p:cNvPr>
          <p:cNvPicPr>
            <a:picLocks noChangeAspect="1"/>
          </p:cNvPicPr>
          <p:nvPr/>
        </p:nvPicPr>
        <p:blipFill>
          <a:blip r:embed="rId4"/>
          <a:stretch>
            <a:fillRect/>
          </a:stretch>
        </p:blipFill>
        <p:spPr>
          <a:xfrm>
            <a:off x="5931881" y="365125"/>
            <a:ext cx="5849166" cy="4020111"/>
          </a:xfrm>
          <a:prstGeom prst="rect">
            <a:avLst/>
          </a:prstGeom>
        </p:spPr>
      </p:pic>
      <p:sp>
        <p:nvSpPr>
          <p:cNvPr id="5" name="TextBox 4">
            <a:extLst>
              <a:ext uri="{FF2B5EF4-FFF2-40B4-BE49-F238E27FC236}">
                <a16:creationId xmlns:a16="http://schemas.microsoft.com/office/drawing/2014/main" id="{E916ADE5-E465-4D11-A980-B9099945B1F1}"/>
              </a:ext>
            </a:extLst>
          </p:cNvPr>
          <p:cNvSpPr txBox="1"/>
          <p:nvPr/>
        </p:nvSpPr>
        <p:spPr>
          <a:xfrm>
            <a:off x="7063409" y="4691270"/>
            <a:ext cx="3531886" cy="1477328"/>
          </a:xfrm>
          <a:prstGeom prst="rect">
            <a:avLst/>
          </a:prstGeom>
          <a:noFill/>
        </p:spPr>
        <p:txBody>
          <a:bodyPr wrap="square" rtlCol="0">
            <a:spAutoFit/>
          </a:bodyPr>
          <a:lstStyle/>
          <a:p>
            <a:r>
              <a:rPr lang="en-GB" dirty="0"/>
              <a:t>It was a pleasure this week to join Oak class for their English lesson learning about fronted adverbials and to talk with them about their attitudes to writing.</a:t>
            </a:r>
          </a:p>
        </p:txBody>
      </p:sp>
    </p:spTree>
    <p:extLst>
      <p:ext uri="{BB962C8B-B14F-4D97-AF65-F5344CB8AC3E}">
        <p14:creationId xmlns:p14="http://schemas.microsoft.com/office/powerpoint/2010/main" val="3194777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3271-5208-473B-8DD6-2894A2331B90}"/>
              </a:ext>
            </a:extLst>
          </p:cNvPr>
          <p:cNvSpPr>
            <a:spLocks noGrp="1"/>
          </p:cNvSpPr>
          <p:nvPr>
            <p:ph type="title"/>
          </p:nvPr>
        </p:nvSpPr>
        <p:spPr>
          <a:xfrm>
            <a:off x="838200" y="365125"/>
            <a:ext cx="10515600" cy="1325563"/>
          </a:xfrm>
        </p:spPr>
        <p:txBody>
          <a:bodyPr/>
          <a:lstStyle/>
          <a:p>
            <a:r>
              <a:rPr lang="en-GB" b="1" dirty="0">
                <a:solidFill>
                  <a:srgbClr val="0070C0"/>
                </a:solidFill>
                <a:latin typeface="Segoe  "/>
              </a:rPr>
              <a:t>Class News - </a:t>
            </a:r>
            <a:r>
              <a:rPr lang="en-GB" b="1" dirty="0">
                <a:solidFill>
                  <a:srgbClr val="7030A0"/>
                </a:solidFill>
                <a:latin typeface="Segoe  "/>
              </a:rPr>
              <a:t>OAK</a:t>
            </a:r>
            <a:br>
              <a:rPr lang="en-GB" dirty="0">
                <a:solidFill>
                  <a:srgbClr val="7030A0"/>
                </a:solidFill>
              </a:rPr>
            </a:br>
            <a:endParaRPr lang="en-GB" dirty="0"/>
          </a:p>
        </p:txBody>
      </p:sp>
      <p:pic>
        <p:nvPicPr>
          <p:cNvPr id="7" name="Picture 6">
            <a:extLst>
              <a:ext uri="{FF2B5EF4-FFF2-40B4-BE49-F238E27FC236}">
                <a16:creationId xmlns:a16="http://schemas.microsoft.com/office/drawing/2014/main" id="{814FE737-416A-4B05-B5F7-0EBD446B8361}"/>
              </a:ext>
            </a:extLst>
          </p:cNvPr>
          <p:cNvPicPr>
            <a:picLocks noChangeAspect="1"/>
          </p:cNvPicPr>
          <p:nvPr/>
        </p:nvPicPr>
        <p:blipFill>
          <a:blip r:embed="rId2"/>
          <a:stretch>
            <a:fillRect/>
          </a:stretch>
        </p:blipFill>
        <p:spPr>
          <a:xfrm>
            <a:off x="10873139" y="5377253"/>
            <a:ext cx="1172613" cy="1325563"/>
          </a:xfrm>
          <a:prstGeom prst="rect">
            <a:avLst/>
          </a:prstGeom>
        </p:spPr>
      </p:pic>
      <p:sp>
        <p:nvSpPr>
          <p:cNvPr id="10" name="Rectangle 9">
            <a:extLst>
              <a:ext uri="{FF2B5EF4-FFF2-40B4-BE49-F238E27FC236}">
                <a16:creationId xmlns:a16="http://schemas.microsoft.com/office/drawing/2014/main" id="{78D4FA59-6DDE-4A74-86B6-D9F1C0EF6152}"/>
              </a:ext>
            </a:extLst>
          </p:cNvPr>
          <p:cNvSpPr/>
          <p:nvPr/>
        </p:nvSpPr>
        <p:spPr>
          <a:xfrm>
            <a:off x="767216" y="1167468"/>
            <a:ext cx="4321568" cy="523220"/>
          </a:xfrm>
          <a:prstGeom prst="rect">
            <a:avLst/>
          </a:prstGeom>
        </p:spPr>
        <p:txBody>
          <a:bodyPr wrap="none">
            <a:spAutoFit/>
          </a:bodyPr>
          <a:lstStyle/>
          <a:p>
            <a:r>
              <a:rPr lang="en-GB" sz="2800" dirty="0">
                <a:solidFill>
                  <a:schemeClr val="accent1"/>
                </a:solidFill>
              </a:rPr>
              <a:t>Fabulous Fronted Adverbials</a:t>
            </a:r>
          </a:p>
        </p:txBody>
      </p:sp>
      <p:sp>
        <p:nvSpPr>
          <p:cNvPr id="4" name="TextBox 3">
            <a:extLst>
              <a:ext uri="{FF2B5EF4-FFF2-40B4-BE49-F238E27FC236}">
                <a16:creationId xmlns:a16="http://schemas.microsoft.com/office/drawing/2014/main" id="{6E4259E1-6FAD-4564-9566-C8693C49E23D}"/>
              </a:ext>
            </a:extLst>
          </p:cNvPr>
          <p:cNvSpPr txBox="1"/>
          <p:nvPr/>
        </p:nvSpPr>
        <p:spPr>
          <a:xfrm>
            <a:off x="838200" y="1904301"/>
            <a:ext cx="9757095" cy="646331"/>
          </a:xfrm>
          <a:prstGeom prst="rect">
            <a:avLst/>
          </a:prstGeom>
          <a:noFill/>
        </p:spPr>
        <p:txBody>
          <a:bodyPr wrap="square" rtlCol="0">
            <a:spAutoFit/>
          </a:bodyPr>
          <a:lstStyle/>
          <a:p>
            <a:endParaRPr lang="en-GB" dirty="0"/>
          </a:p>
          <a:p>
            <a:endParaRPr lang="en-GB" dirty="0"/>
          </a:p>
        </p:txBody>
      </p:sp>
      <p:pic>
        <p:nvPicPr>
          <p:cNvPr id="3" name="Picture 2">
            <a:extLst>
              <a:ext uri="{FF2B5EF4-FFF2-40B4-BE49-F238E27FC236}">
                <a16:creationId xmlns:a16="http://schemas.microsoft.com/office/drawing/2014/main" id="{92D7ACD7-41A1-465A-B501-E368C18C9218}"/>
              </a:ext>
            </a:extLst>
          </p:cNvPr>
          <p:cNvPicPr>
            <a:picLocks noChangeAspect="1"/>
          </p:cNvPicPr>
          <p:nvPr/>
        </p:nvPicPr>
        <p:blipFill>
          <a:blip r:embed="rId3"/>
          <a:stretch>
            <a:fillRect/>
          </a:stretch>
        </p:blipFill>
        <p:spPr>
          <a:xfrm>
            <a:off x="1158710" y="1690688"/>
            <a:ext cx="4001058" cy="4096322"/>
          </a:xfrm>
          <a:prstGeom prst="rect">
            <a:avLst/>
          </a:prstGeom>
        </p:spPr>
      </p:pic>
      <p:pic>
        <p:nvPicPr>
          <p:cNvPr id="6" name="Picture 5">
            <a:extLst>
              <a:ext uri="{FF2B5EF4-FFF2-40B4-BE49-F238E27FC236}">
                <a16:creationId xmlns:a16="http://schemas.microsoft.com/office/drawing/2014/main" id="{F768A37A-50CF-40C7-99DC-46C205BCFD97}"/>
              </a:ext>
            </a:extLst>
          </p:cNvPr>
          <p:cNvPicPr>
            <a:picLocks noChangeAspect="1"/>
          </p:cNvPicPr>
          <p:nvPr/>
        </p:nvPicPr>
        <p:blipFill>
          <a:blip r:embed="rId4"/>
          <a:stretch>
            <a:fillRect/>
          </a:stretch>
        </p:blipFill>
        <p:spPr>
          <a:xfrm>
            <a:off x="6096000" y="1690688"/>
            <a:ext cx="3781953" cy="4001058"/>
          </a:xfrm>
          <a:prstGeom prst="rect">
            <a:avLst/>
          </a:prstGeom>
        </p:spPr>
      </p:pic>
    </p:spTree>
    <p:extLst>
      <p:ext uri="{BB962C8B-B14F-4D97-AF65-F5344CB8AC3E}">
        <p14:creationId xmlns:p14="http://schemas.microsoft.com/office/powerpoint/2010/main" val="355057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52D88-C4E2-43E5-BD9A-40C6094BF00D}"/>
              </a:ext>
            </a:extLst>
          </p:cNvPr>
          <p:cNvSpPr>
            <a:spLocks noGrp="1"/>
          </p:cNvSpPr>
          <p:nvPr>
            <p:ph type="title"/>
          </p:nvPr>
        </p:nvSpPr>
        <p:spPr/>
        <p:txBody>
          <a:bodyPr/>
          <a:lstStyle/>
          <a:p>
            <a:r>
              <a:rPr lang="en-GB" b="1" dirty="0">
                <a:solidFill>
                  <a:schemeClr val="accent1"/>
                </a:solidFill>
                <a:latin typeface="Segoe  "/>
              </a:rPr>
              <a:t>Upcoming events next week </a:t>
            </a:r>
            <a:r>
              <a:rPr lang="en-GB" b="1" dirty="0">
                <a:solidFill>
                  <a:srgbClr val="7030A0"/>
                </a:solidFill>
                <a:latin typeface="Segoe  "/>
              </a:rPr>
              <a:t>OAK</a:t>
            </a:r>
            <a:endParaRPr lang="en-GB" dirty="0">
              <a:solidFill>
                <a:srgbClr val="7030A0"/>
              </a:solidFill>
            </a:endParaRPr>
          </a:p>
        </p:txBody>
      </p:sp>
      <p:sp>
        <p:nvSpPr>
          <p:cNvPr id="3" name="Content Placeholder 2">
            <a:extLst>
              <a:ext uri="{FF2B5EF4-FFF2-40B4-BE49-F238E27FC236}">
                <a16:creationId xmlns:a16="http://schemas.microsoft.com/office/drawing/2014/main" id="{53400454-4CB3-4969-BE3D-60192B38D48A}"/>
              </a:ext>
            </a:extLst>
          </p:cNvPr>
          <p:cNvSpPr>
            <a:spLocks noGrp="1"/>
          </p:cNvSpPr>
          <p:nvPr>
            <p:ph idx="1"/>
          </p:nvPr>
        </p:nvSpPr>
        <p:spPr/>
        <p:txBody>
          <a:bodyPr/>
          <a:lstStyle/>
          <a:p>
            <a:pPr marL="0" indent="0">
              <a:buNone/>
            </a:pPr>
            <a:endParaRPr lang="en-GB" dirty="0"/>
          </a:p>
          <a:p>
            <a:pPr marL="0" indent="0">
              <a:buNone/>
            </a:pPr>
            <a:r>
              <a:rPr lang="en-GB" dirty="0"/>
              <a:t>As part of Oak Class’s current learning about Ancient Greece, on Monday they will be participating in an exciting “Marvellous Middle” project to create a themed mosaic. We can’t wait to see the outcomes of this!</a:t>
            </a:r>
          </a:p>
          <a:p>
            <a:pPr marL="0" indent="0">
              <a:buNone/>
            </a:pPr>
            <a:endParaRPr lang="en-GB" dirty="0"/>
          </a:p>
          <a:p>
            <a:pPr marL="0" indent="0">
              <a:buNone/>
            </a:pPr>
            <a:r>
              <a:rPr lang="en-GB" dirty="0"/>
              <a:t>This project is being run by local artist Sue Kershaw and is being funded by school.</a:t>
            </a:r>
          </a:p>
        </p:txBody>
      </p:sp>
    </p:spTree>
    <p:extLst>
      <p:ext uri="{BB962C8B-B14F-4D97-AF65-F5344CB8AC3E}">
        <p14:creationId xmlns:p14="http://schemas.microsoft.com/office/powerpoint/2010/main" val="2961990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0FE6-6502-4890-B18D-E80889C9B0D0}"/>
              </a:ext>
            </a:extLst>
          </p:cNvPr>
          <p:cNvSpPr>
            <a:spLocks noGrp="1"/>
          </p:cNvSpPr>
          <p:nvPr>
            <p:ph type="title"/>
          </p:nvPr>
        </p:nvSpPr>
        <p:spPr>
          <a:xfrm>
            <a:off x="450574" y="344058"/>
            <a:ext cx="10515600" cy="1325563"/>
          </a:xfrm>
        </p:spPr>
        <p:txBody>
          <a:bodyPr>
            <a:normAutofit/>
          </a:bodyPr>
          <a:lstStyle/>
          <a:p>
            <a:r>
              <a:rPr lang="en-GB" sz="4000" b="1" dirty="0">
                <a:solidFill>
                  <a:schemeClr val="accent1"/>
                </a:solidFill>
                <a:latin typeface="Segoe  "/>
              </a:rPr>
              <a:t>Upcoming events next week</a:t>
            </a:r>
            <a:endParaRPr lang="en-GB" sz="4000" dirty="0">
              <a:latin typeface="Segoe  "/>
            </a:endParaRPr>
          </a:p>
        </p:txBody>
      </p:sp>
      <p:sp>
        <p:nvSpPr>
          <p:cNvPr id="3" name="Content Placeholder 2">
            <a:extLst>
              <a:ext uri="{FF2B5EF4-FFF2-40B4-BE49-F238E27FC236}">
                <a16:creationId xmlns:a16="http://schemas.microsoft.com/office/drawing/2014/main" id="{A1D81B5B-8799-4872-BCA0-51A826D0077E}"/>
              </a:ext>
            </a:extLst>
          </p:cNvPr>
          <p:cNvSpPr>
            <a:spLocks noGrp="1"/>
          </p:cNvSpPr>
          <p:nvPr>
            <p:ph idx="1"/>
          </p:nvPr>
        </p:nvSpPr>
        <p:spPr>
          <a:xfrm>
            <a:off x="450574" y="1537252"/>
            <a:ext cx="10903226" cy="4639711"/>
          </a:xfrm>
        </p:spPr>
        <p:txBody>
          <a:bodyPr>
            <a:normAutofit fontScale="92500" lnSpcReduction="10000"/>
          </a:bodyPr>
          <a:lstStyle/>
          <a:p>
            <a:pPr marL="0" indent="0" fontAlgn="base">
              <a:buNone/>
            </a:pPr>
            <a:r>
              <a:rPr lang="en-GB" b="1" dirty="0">
                <a:solidFill>
                  <a:schemeClr val="accent1"/>
                </a:solidFill>
              </a:rPr>
              <a:t>REMINDER: Parent Consultation Evenings – Offer of support for parents with devices</a:t>
            </a:r>
          </a:p>
          <a:p>
            <a:pPr marL="0" indent="0" fontAlgn="base">
              <a:buNone/>
            </a:pPr>
            <a:r>
              <a:rPr lang="en-GB" dirty="0"/>
              <a:t>As parents and carers, you play a crucial role in helping your children to stay safe online.  We know that this can be daunting in an ever-changing digital world.  </a:t>
            </a:r>
          </a:p>
          <a:p>
            <a:pPr marL="0" indent="0" fontAlgn="base">
              <a:buNone/>
            </a:pPr>
            <a:r>
              <a:rPr lang="en-GB" dirty="0"/>
              <a:t>To help you, one of our governors, Pete Wilson, has kindly offered to provide support during our upcoming parent consultation evenings.  He will be on hand to help with any questions you may have around setting time limits or restrictions on apps or devices used by your children, on both </a:t>
            </a:r>
            <a:r>
              <a:rPr lang="en-GB" dirty="0">
                <a:solidFill>
                  <a:srgbClr val="FF0000"/>
                </a:solidFill>
              </a:rPr>
              <a:t>Tuesday and Wednesday from 4:30pm - 5:30pm.</a:t>
            </a:r>
          </a:p>
          <a:p>
            <a:pPr marL="0" indent="0" fontAlgn="base">
              <a:buNone/>
            </a:pPr>
            <a:r>
              <a:rPr lang="en-GB" dirty="0"/>
              <a:t>If you would like to find out more by doing your own research, please visit this website:  </a:t>
            </a:r>
            <a:r>
              <a:rPr lang="en-GB" dirty="0">
                <a:hlinkClick r:id="rId2"/>
              </a:rPr>
              <a:t>https://saferinternet.org.uk/guide-and-resource/parents-and-carers</a:t>
            </a:r>
            <a:endParaRPr lang="en-GB" dirty="0"/>
          </a:p>
        </p:txBody>
      </p:sp>
      <p:pic>
        <p:nvPicPr>
          <p:cNvPr id="5" name="Picture 4">
            <a:extLst>
              <a:ext uri="{FF2B5EF4-FFF2-40B4-BE49-F238E27FC236}">
                <a16:creationId xmlns:a16="http://schemas.microsoft.com/office/drawing/2014/main" id="{F4472997-E3B6-4CBC-B7C7-38E334D5A615}"/>
              </a:ext>
            </a:extLst>
          </p:cNvPr>
          <p:cNvPicPr>
            <a:picLocks noChangeAspect="1"/>
          </p:cNvPicPr>
          <p:nvPr/>
        </p:nvPicPr>
        <p:blipFill>
          <a:blip r:embed="rId3"/>
          <a:stretch>
            <a:fillRect/>
          </a:stretch>
        </p:blipFill>
        <p:spPr>
          <a:xfrm>
            <a:off x="10185547" y="0"/>
            <a:ext cx="1857634" cy="1571844"/>
          </a:xfrm>
          <a:prstGeom prst="rect">
            <a:avLst/>
          </a:prstGeom>
        </p:spPr>
      </p:pic>
    </p:spTree>
    <p:extLst>
      <p:ext uri="{BB962C8B-B14F-4D97-AF65-F5344CB8AC3E}">
        <p14:creationId xmlns:p14="http://schemas.microsoft.com/office/powerpoint/2010/main" val="3438755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F36CD-E567-4887-9701-264EDD1E77E8}"/>
              </a:ext>
            </a:extLst>
          </p:cNvPr>
          <p:cNvSpPr>
            <a:spLocks noGrp="1"/>
          </p:cNvSpPr>
          <p:nvPr>
            <p:ph type="title"/>
          </p:nvPr>
        </p:nvSpPr>
        <p:spPr>
          <a:xfrm>
            <a:off x="650672" y="920251"/>
            <a:ext cx="10515600" cy="1325563"/>
          </a:xfrm>
        </p:spPr>
        <p:txBody>
          <a:bodyPr/>
          <a:lstStyle/>
          <a:p>
            <a:r>
              <a:rPr lang="en-GB" dirty="0">
                <a:solidFill>
                  <a:schemeClr val="accent1"/>
                </a:solidFill>
              </a:rPr>
              <a:t>Community Coffee Morning </a:t>
            </a:r>
            <a:br>
              <a:rPr lang="en-GB" dirty="0">
                <a:solidFill>
                  <a:schemeClr val="accent1"/>
                </a:solidFill>
              </a:rPr>
            </a:br>
            <a:r>
              <a:rPr lang="en-GB" dirty="0">
                <a:solidFill>
                  <a:schemeClr val="accent1"/>
                </a:solidFill>
              </a:rPr>
              <a:t>25 October 2023 9:30am – 11:00am</a:t>
            </a:r>
          </a:p>
        </p:txBody>
      </p:sp>
      <p:sp>
        <p:nvSpPr>
          <p:cNvPr id="3" name="Content Placeholder 2">
            <a:extLst>
              <a:ext uri="{FF2B5EF4-FFF2-40B4-BE49-F238E27FC236}">
                <a16:creationId xmlns:a16="http://schemas.microsoft.com/office/drawing/2014/main" id="{40B91D79-0E4C-4018-80CC-006449E4CE85}"/>
              </a:ext>
            </a:extLst>
          </p:cNvPr>
          <p:cNvSpPr>
            <a:spLocks noGrp="1"/>
          </p:cNvSpPr>
          <p:nvPr>
            <p:ph idx="1"/>
          </p:nvPr>
        </p:nvSpPr>
        <p:spPr>
          <a:xfrm>
            <a:off x="650672" y="2436518"/>
            <a:ext cx="6934883" cy="4351338"/>
          </a:xfrm>
        </p:spPr>
        <p:txBody>
          <a:bodyPr>
            <a:normAutofit fontScale="92500" lnSpcReduction="20000"/>
          </a:bodyPr>
          <a:lstStyle/>
          <a:p>
            <a:pPr marL="0" indent="0">
              <a:buNone/>
            </a:pPr>
            <a:r>
              <a:rPr lang="en-GB" sz="2400" dirty="0"/>
              <a:t>We’re hosting a special event to culminate our celebrations marking the 50</a:t>
            </a:r>
            <a:r>
              <a:rPr lang="en-GB" sz="2400" baseline="30000" dirty="0"/>
              <a:t>th</a:t>
            </a:r>
            <a:r>
              <a:rPr lang="en-GB" sz="2400" dirty="0"/>
              <a:t> anniversary of the school being on this site.</a:t>
            </a:r>
          </a:p>
          <a:p>
            <a:pPr marL="0" indent="0">
              <a:buNone/>
            </a:pPr>
            <a:r>
              <a:rPr lang="en-GB" sz="2400" dirty="0"/>
              <a:t>Parents, friends of the school and members of the local community are warmly welcomed to join us for a coffee morning event, hosted by children in Oak class and supported by CHASA. </a:t>
            </a:r>
          </a:p>
          <a:p>
            <a:pPr marL="0" indent="0">
              <a:buNone/>
            </a:pPr>
            <a:r>
              <a:rPr lang="en-GB" sz="2400" dirty="0"/>
              <a:t>This will be held in the school hall on </a:t>
            </a:r>
            <a:r>
              <a:rPr lang="en-GB" sz="2400" dirty="0">
                <a:solidFill>
                  <a:srgbClr val="FF0000"/>
                </a:solidFill>
              </a:rPr>
              <a:t>Wednesday 25 October </a:t>
            </a:r>
            <a:r>
              <a:rPr lang="en-GB" sz="2400" dirty="0"/>
              <a:t>from</a:t>
            </a:r>
            <a:r>
              <a:rPr lang="en-GB" sz="2400" dirty="0">
                <a:solidFill>
                  <a:srgbClr val="FF0000"/>
                </a:solidFill>
              </a:rPr>
              <a:t> 9:30am</a:t>
            </a:r>
            <a:r>
              <a:rPr lang="en-GB" sz="2400" dirty="0"/>
              <a:t>. Our chosen charity to support this year is one very close to our hearts - Candlelighters. Proceeds raised from the food and drink sold will go directly to support this local important cause. </a:t>
            </a:r>
          </a:p>
          <a:p>
            <a:pPr marL="0" indent="0">
              <a:buNone/>
            </a:pPr>
            <a:r>
              <a:rPr lang="en-GB" sz="2400" dirty="0"/>
              <a:t>Please join us for coffee, cake and live music. There’s even chance to win a raffle prize! If you are unable to attend but wish to provide some support, we would really appreciate donations of cakes or traybakes – thank you.  </a:t>
            </a:r>
          </a:p>
        </p:txBody>
      </p:sp>
      <p:pic>
        <p:nvPicPr>
          <p:cNvPr id="4" name="Picture 3">
            <a:extLst>
              <a:ext uri="{FF2B5EF4-FFF2-40B4-BE49-F238E27FC236}">
                <a16:creationId xmlns:a16="http://schemas.microsoft.com/office/drawing/2014/main" id="{93F021A2-A43C-4C5D-909A-E5CCD95D27EF}"/>
              </a:ext>
            </a:extLst>
          </p:cNvPr>
          <p:cNvPicPr>
            <a:picLocks noChangeAspect="1"/>
          </p:cNvPicPr>
          <p:nvPr/>
        </p:nvPicPr>
        <p:blipFill>
          <a:blip r:embed="rId2"/>
          <a:stretch>
            <a:fillRect/>
          </a:stretch>
        </p:blipFill>
        <p:spPr>
          <a:xfrm>
            <a:off x="8123517" y="2225506"/>
            <a:ext cx="3859014" cy="2232344"/>
          </a:xfrm>
          <a:prstGeom prst="rect">
            <a:avLst/>
          </a:prstGeom>
        </p:spPr>
      </p:pic>
      <p:pic>
        <p:nvPicPr>
          <p:cNvPr id="5" name="Picture 4">
            <a:extLst>
              <a:ext uri="{FF2B5EF4-FFF2-40B4-BE49-F238E27FC236}">
                <a16:creationId xmlns:a16="http://schemas.microsoft.com/office/drawing/2014/main" id="{134805BF-9581-4A2B-BB01-43AF4A3670B8}"/>
              </a:ext>
            </a:extLst>
          </p:cNvPr>
          <p:cNvPicPr>
            <a:picLocks noChangeAspect="1"/>
          </p:cNvPicPr>
          <p:nvPr/>
        </p:nvPicPr>
        <p:blipFill>
          <a:blip r:embed="rId3"/>
          <a:stretch>
            <a:fillRect/>
          </a:stretch>
        </p:blipFill>
        <p:spPr>
          <a:xfrm>
            <a:off x="9322091" y="4174434"/>
            <a:ext cx="1844181" cy="2429488"/>
          </a:xfrm>
          <a:prstGeom prst="rect">
            <a:avLst/>
          </a:prstGeom>
        </p:spPr>
      </p:pic>
      <p:sp>
        <p:nvSpPr>
          <p:cNvPr id="6" name="Title 1">
            <a:extLst>
              <a:ext uri="{FF2B5EF4-FFF2-40B4-BE49-F238E27FC236}">
                <a16:creationId xmlns:a16="http://schemas.microsoft.com/office/drawing/2014/main" id="{93F20B0A-A4AC-4AFC-AE11-97B0051DF17F}"/>
              </a:ext>
            </a:extLst>
          </p:cNvPr>
          <p:cNvSpPr txBox="1">
            <a:spLocks/>
          </p:cNvSpPr>
          <p:nvPr/>
        </p:nvSpPr>
        <p:spPr>
          <a:xfrm>
            <a:off x="650672" y="856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solidFill>
                <a:latin typeface="Segoe  "/>
              </a:rPr>
              <a:t>Upcoming events next week - ALL</a:t>
            </a:r>
            <a:endParaRPr lang="en-GB" dirty="0">
              <a:solidFill>
                <a:srgbClr val="7030A0"/>
              </a:solidFill>
            </a:endParaRPr>
          </a:p>
        </p:txBody>
      </p:sp>
    </p:spTree>
    <p:extLst>
      <p:ext uri="{BB962C8B-B14F-4D97-AF65-F5344CB8AC3E}">
        <p14:creationId xmlns:p14="http://schemas.microsoft.com/office/powerpoint/2010/main" val="25090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ECF8-9452-4BD9-861B-89436BDFB714}"/>
              </a:ext>
            </a:extLst>
          </p:cNvPr>
          <p:cNvSpPr>
            <a:spLocks noGrp="1"/>
          </p:cNvSpPr>
          <p:nvPr>
            <p:ph type="title"/>
          </p:nvPr>
        </p:nvSpPr>
        <p:spPr/>
        <p:txBody>
          <a:bodyPr/>
          <a:lstStyle/>
          <a:p>
            <a:r>
              <a:rPr lang="en-GB" b="1" dirty="0">
                <a:solidFill>
                  <a:srgbClr val="0070C0"/>
                </a:solidFill>
                <a:latin typeface="Segoe  "/>
              </a:rPr>
              <a:t>Awards in School This Week</a:t>
            </a:r>
          </a:p>
        </p:txBody>
      </p:sp>
      <p:graphicFrame>
        <p:nvGraphicFramePr>
          <p:cNvPr id="4" name="Table 3">
            <a:extLst>
              <a:ext uri="{FF2B5EF4-FFF2-40B4-BE49-F238E27FC236}">
                <a16:creationId xmlns:a16="http://schemas.microsoft.com/office/drawing/2014/main" id="{99AC8AD3-AE16-4ED4-9DC3-822274D2E689}"/>
              </a:ext>
            </a:extLst>
          </p:cNvPr>
          <p:cNvGraphicFramePr>
            <a:graphicFrameLocks noGrp="1"/>
          </p:cNvGraphicFramePr>
          <p:nvPr>
            <p:extLst>
              <p:ext uri="{D42A27DB-BD31-4B8C-83A1-F6EECF244321}">
                <p14:modId xmlns:p14="http://schemas.microsoft.com/office/powerpoint/2010/main" val="1136321557"/>
              </p:ext>
            </p:extLst>
          </p:nvPr>
        </p:nvGraphicFramePr>
        <p:xfrm>
          <a:off x="302004" y="1995810"/>
          <a:ext cx="11367081" cy="333786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712623989"/>
                    </a:ext>
                  </a:extLst>
                </a:gridCol>
                <a:gridCol w="2273416">
                  <a:extLst>
                    <a:ext uri="{9D8B030D-6E8A-4147-A177-3AD203B41FA5}">
                      <a16:colId xmlns:a16="http://schemas.microsoft.com/office/drawing/2014/main" val="2973566520"/>
                    </a:ext>
                  </a:extLst>
                </a:gridCol>
                <a:gridCol w="2486746">
                  <a:extLst>
                    <a:ext uri="{9D8B030D-6E8A-4147-A177-3AD203B41FA5}">
                      <a16:colId xmlns:a16="http://schemas.microsoft.com/office/drawing/2014/main" val="653362783"/>
                    </a:ext>
                  </a:extLst>
                </a:gridCol>
                <a:gridCol w="2060087">
                  <a:extLst>
                    <a:ext uri="{9D8B030D-6E8A-4147-A177-3AD203B41FA5}">
                      <a16:colId xmlns:a16="http://schemas.microsoft.com/office/drawing/2014/main" val="3689442591"/>
                    </a:ext>
                  </a:extLst>
                </a:gridCol>
                <a:gridCol w="2273416">
                  <a:extLst>
                    <a:ext uri="{9D8B030D-6E8A-4147-A177-3AD203B41FA5}">
                      <a16:colId xmlns:a16="http://schemas.microsoft.com/office/drawing/2014/main" val="2910945454"/>
                    </a:ext>
                  </a:extLst>
                </a:gridCol>
              </a:tblGrid>
              <a:tr h="594463">
                <a:tc>
                  <a:txBody>
                    <a:bodyPr/>
                    <a:lstStyle/>
                    <a:p>
                      <a:endParaRPr lang="en-GB" dirty="0"/>
                    </a:p>
                  </a:txBody>
                  <a:tcPr/>
                </a:tc>
                <a:tc>
                  <a:txBody>
                    <a:bodyPr/>
                    <a:lstStyle/>
                    <a:p>
                      <a:pPr algn="ctr"/>
                      <a:r>
                        <a:rPr lang="en-GB" dirty="0"/>
                        <a:t>Apple</a:t>
                      </a:r>
                    </a:p>
                  </a:txBody>
                  <a:tcPr/>
                </a:tc>
                <a:tc>
                  <a:txBody>
                    <a:bodyPr/>
                    <a:lstStyle/>
                    <a:p>
                      <a:pPr algn="ctr"/>
                      <a:r>
                        <a:rPr lang="en-GB" dirty="0"/>
                        <a:t>Beech</a:t>
                      </a:r>
                    </a:p>
                  </a:txBody>
                  <a:tcPr/>
                </a:tc>
                <a:tc>
                  <a:txBody>
                    <a:bodyPr/>
                    <a:lstStyle/>
                    <a:p>
                      <a:pPr algn="ctr"/>
                      <a:r>
                        <a:rPr lang="en-GB" dirty="0"/>
                        <a:t>Holly</a:t>
                      </a:r>
                    </a:p>
                  </a:txBody>
                  <a:tcPr/>
                </a:tc>
                <a:tc>
                  <a:txBody>
                    <a:bodyPr/>
                    <a:lstStyle/>
                    <a:p>
                      <a:pPr algn="ctr"/>
                      <a:r>
                        <a:rPr lang="en-GB" dirty="0"/>
                        <a:t>Oak</a:t>
                      </a:r>
                    </a:p>
                  </a:txBody>
                  <a:tcPr/>
                </a:tc>
                <a:extLst>
                  <a:ext uri="{0D108BD9-81ED-4DB2-BD59-A6C34878D82A}">
                    <a16:rowId xmlns:a16="http://schemas.microsoft.com/office/drawing/2014/main" val="860757442"/>
                  </a:ext>
                </a:extLst>
              </a:tr>
              <a:tr h="594463">
                <a:tc rowSpan="2">
                  <a:txBody>
                    <a:bodyPr/>
                    <a:lstStyle/>
                    <a:p>
                      <a:r>
                        <a:rPr lang="en-GB" b="1" dirty="0"/>
                        <a:t>Stars of the Week</a:t>
                      </a:r>
                    </a:p>
                  </a:txBody>
                  <a:tcPr>
                    <a:solidFill>
                      <a:schemeClr val="accent1">
                        <a:lumMod val="20000"/>
                        <a:lumOff val="80000"/>
                      </a:schemeClr>
                    </a:solidFill>
                  </a:tcPr>
                </a:tc>
                <a:tc rowSpan="2">
                  <a:txBody>
                    <a:bodyPr/>
                    <a:lstStyle/>
                    <a:p>
                      <a:pPr algn="ctr"/>
                      <a:endParaRPr lang="en-GB" dirty="0"/>
                    </a:p>
                    <a:p>
                      <a:pPr algn="ctr"/>
                      <a:r>
                        <a:rPr lang="en-GB" dirty="0"/>
                        <a:t>Ava Carvalho</a:t>
                      </a:r>
                    </a:p>
                  </a:txBody>
                  <a:tcPr>
                    <a:solidFill>
                      <a:schemeClr val="accent1">
                        <a:lumMod val="20000"/>
                        <a:lumOff val="80000"/>
                      </a:schemeClr>
                    </a:solidFill>
                  </a:tcPr>
                </a:tc>
                <a:tc>
                  <a:txBody>
                    <a:bodyPr/>
                    <a:lstStyle/>
                    <a:p>
                      <a:pPr algn="ctr"/>
                      <a:r>
                        <a:rPr lang="en-GB" dirty="0"/>
                        <a:t>Lucia Grant</a:t>
                      </a:r>
                    </a:p>
                  </a:txBody>
                  <a:tcPr>
                    <a:solidFill>
                      <a:schemeClr val="accent1">
                        <a:lumMod val="20000"/>
                        <a:lumOff val="80000"/>
                      </a:schemeClr>
                    </a:solidFill>
                  </a:tcPr>
                </a:tc>
                <a:tc>
                  <a:txBody>
                    <a:bodyPr/>
                    <a:lstStyle/>
                    <a:p>
                      <a:pPr algn="ctr"/>
                      <a:r>
                        <a:rPr lang="en-GB" dirty="0"/>
                        <a:t>Evangeline Wardle</a:t>
                      </a:r>
                    </a:p>
                  </a:txBody>
                  <a:tcPr>
                    <a:solidFill>
                      <a:schemeClr val="accent1">
                        <a:lumMod val="20000"/>
                        <a:lumOff val="80000"/>
                      </a:schemeClr>
                    </a:solidFill>
                  </a:tcPr>
                </a:tc>
                <a:tc>
                  <a:txBody>
                    <a:bodyPr/>
                    <a:lstStyle/>
                    <a:p>
                      <a:pPr algn="ctr"/>
                      <a:r>
                        <a:rPr lang="en-GB" dirty="0"/>
                        <a:t>Florence Hindley</a:t>
                      </a:r>
                    </a:p>
                  </a:txBody>
                  <a:tcPr>
                    <a:solidFill>
                      <a:schemeClr val="accent1">
                        <a:lumMod val="20000"/>
                        <a:lumOff val="80000"/>
                      </a:schemeClr>
                    </a:solidFill>
                  </a:tcPr>
                </a:tc>
                <a:extLst>
                  <a:ext uri="{0D108BD9-81ED-4DB2-BD59-A6C34878D82A}">
                    <a16:rowId xmlns:a16="http://schemas.microsoft.com/office/drawing/2014/main" val="964532015"/>
                  </a:ext>
                </a:extLst>
              </a:tr>
              <a:tr h="594463">
                <a:tc vMerge="1">
                  <a:txBody>
                    <a:bodyPr/>
                    <a:lstStyle/>
                    <a:p>
                      <a:endParaRPr lang="en-GB" dirty="0"/>
                    </a:p>
                  </a:txBody>
                  <a:tcPr/>
                </a:tc>
                <a:tc vMerge="1">
                  <a:txBody>
                    <a:bodyPr/>
                    <a:lstStyle/>
                    <a:p>
                      <a:endParaRPr lang="en-GB" dirty="0"/>
                    </a:p>
                  </a:txBody>
                  <a:tcPr/>
                </a:tc>
                <a:tc>
                  <a:txBody>
                    <a:bodyPr/>
                    <a:lstStyle/>
                    <a:p>
                      <a:pPr algn="ctr"/>
                      <a:r>
                        <a:rPr lang="en-GB" dirty="0"/>
                        <a:t>Oliver Warriner</a:t>
                      </a:r>
                    </a:p>
                  </a:txBody>
                  <a:tcPr>
                    <a:solidFill>
                      <a:schemeClr val="accent1">
                        <a:lumMod val="20000"/>
                        <a:lumOff val="80000"/>
                      </a:schemeClr>
                    </a:solidFill>
                  </a:tcPr>
                </a:tc>
                <a:tc>
                  <a:txBody>
                    <a:bodyPr/>
                    <a:lstStyle/>
                    <a:p>
                      <a:pPr algn="ctr"/>
                      <a:r>
                        <a:rPr lang="en-GB" dirty="0"/>
                        <a:t>Keenan Lee</a:t>
                      </a:r>
                    </a:p>
                  </a:txBody>
                  <a:tcPr>
                    <a:solidFill>
                      <a:schemeClr val="accent1">
                        <a:lumMod val="20000"/>
                        <a:lumOff val="80000"/>
                      </a:schemeClr>
                    </a:solidFill>
                  </a:tcPr>
                </a:tc>
                <a:tc>
                  <a:txBody>
                    <a:bodyPr/>
                    <a:lstStyle/>
                    <a:p>
                      <a:pPr algn="ctr"/>
                      <a:r>
                        <a:rPr lang="en-GB" dirty="0" err="1"/>
                        <a:t>Joah</a:t>
                      </a:r>
                      <a:r>
                        <a:rPr lang="en-GB" dirty="0"/>
                        <a:t> Brown</a:t>
                      </a:r>
                    </a:p>
                  </a:txBody>
                  <a:tcPr>
                    <a:solidFill>
                      <a:schemeClr val="accent1">
                        <a:lumMod val="20000"/>
                        <a:lumOff val="80000"/>
                      </a:schemeClr>
                    </a:solidFill>
                  </a:tcPr>
                </a:tc>
                <a:extLst>
                  <a:ext uri="{0D108BD9-81ED-4DB2-BD59-A6C34878D82A}">
                    <a16:rowId xmlns:a16="http://schemas.microsoft.com/office/drawing/2014/main" val="3946535011"/>
                  </a:ext>
                </a:extLst>
              </a:tr>
              <a:tr h="594463">
                <a:tc>
                  <a:txBody>
                    <a:bodyPr/>
                    <a:lstStyle/>
                    <a:p>
                      <a:r>
                        <a:rPr lang="en-GB" b="1" dirty="0"/>
                        <a:t>Gold Awards </a:t>
                      </a:r>
                    </a:p>
                    <a:p>
                      <a:r>
                        <a:rPr lang="en-GB" b="1" dirty="0"/>
                        <a:t>for Sport</a:t>
                      </a:r>
                    </a:p>
                  </a:txBody>
                  <a:tcPr>
                    <a:solidFill>
                      <a:schemeClr val="accent1">
                        <a:lumMod val="20000"/>
                        <a:lumOff val="80000"/>
                      </a:schemeClr>
                    </a:solidFill>
                  </a:tcPr>
                </a:tc>
                <a:tc>
                  <a:txBody>
                    <a:bodyPr/>
                    <a:lstStyle/>
                    <a:p>
                      <a:pPr algn="ctr"/>
                      <a:r>
                        <a:rPr lang="en-GB" dirty="0"/>
                        <a:t>Edmund Sadler</a:t>
                      </a:r>
                    </a:p>
                  </a:txBody>
                  <a:tcPr>
                    <a:solidFill>
                      <a:schemeClr val="accent1">
                        <a:lumMod val="20000"/>
                        <a:lumOff val="80000"/>
                      </a:schemeClr>
                    </a:solidFill>
                  </a:tcPr>
                </a:tc>
                <a:tc>
                  <a:txBody>
                    <a:bodyPr/>
                    <a:lstStyle/>
                    <a:p>
                      <a:pPr algn="ctr"/>
                      <a:r>
                        <a:rPr lang="en-GB" dirty="0"/>
                        <a:t>Alanna Dawson</a:t>
                      </a:r>
                    </a:p>
                  </a:txBody>
                  <a:tcPr>
                    <a:solidFill>
                      <a:schemeClr val="accent1">
                        <a:lumMod val="20000"/>
                        <a:lumOff val="80000"/>
                      </a:schemeClr>
                    </a:solidFill>
                  </a:tcPr>
                </a:tc>
                <a:tc>
                  <a:txBody>
                    <a:bodyPr/>
                    <a:lstStyle/>
                    <a:p>
                      <a:pPr algn="ctr"/>
                      <a:r>
                        <a:rPr lang="en-GB" dirty="0"/>
                        <a:t>Leo Bunker-Barnes</a:t>
                      </a:r>
                    </a:p>
                  </a:txBody>
                  <a:tcPr>
                    <a:solidFill>
                      <a:schemeClr val="accent1">
                        <a:lumMod val="20000"/>
                        <a:lumOff val="80000"/>
                      </a:schemeClr>
                    </a:solidFill>
                  </a:tcPr>
                </a:tc>
                <a:tc>
                  <a:txBody>
                    <a:bodyPr/>
                    <a:lstStyle/>
                    <a:p>
                      <a:pPr algn="ctr"/>
                      <a:r>
                        <a:rPr lang="en-GB" dirty="0"/>
                        <a:t>Sophie Sargent</a:t>
                      </a:r>
                    </a:p>
                  </a:txBody>
                  <a:tcPr>
                    <a:solidFill>
                      <a:schemeClr val="accent1">
                        <a:lumMod val="20000"/>
                        <a:lumOff val="80000"/>
                      </a:schemeClr>
                    </a:solidFill>
                  </a:tcPr>
                </a:tc>
                <a:extLst>
                  <a:ext uri="{0D108BD9-81ED-4DB2-BD59-A6C34878D82A}">
                    <a16:rowId xmlns:a16="http://schemas.microsoft.com/office/drawing/2014/main" val="611890926"/>
                  </a:ext>
                </a:extLst>
              </a:tr>
              <a:tr h="594463">
                <a:tc>
                  <a:txBody>
                    <a:bodyPr/>
                    <a:lstStyle/>
                    <a:p>
                      <a:r>
                        <a:rPr lang="en-GB" b="1" dirty="0"/>
                        <a:t>Headteacher Awards </a:t>
                      </a:r>
                      <a:r>
                        <a:rPr lang="en-GB" b="1" dirty="0">
                          <a:solidFill>
                            <a:srgbClr val="FFC000"/>
                          </a:solidFill>
                        </a:rPr>
                        <a:t>Random Act of Kindness</a:t>
                      </a:r>
                    </a:p>
                  </a:txBody>
                  <a:tcPr>
                    <a:solidFill>
                      <a:schemeClr val="accent1">
                        <a:lumMod val="20000"/>
                        <a:lumOff val="80000"/>
                      </a:schemeClr>
                    </a:solidFill>
                  </a:tcPr>
                </a:tc>
                <a:tc gridSpan="2">
                  <a:txBody>
                    <a:bodyPr/>
                    <a:lstStyle/>
                    <a:p>
                      <a:pPr algn="ctr"/>
                      <a:endParaRPr lang="en-GB" dirty="0"/>
                    </a:p>
                    <a:p>
                      <a:pPr algn="ctr"/>
                      <a:r>
                        <a:rPr lang="en-GB" dirty="0"/>
                        <a:t>Amber Brown</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tc gridSpan="2">
                  <a:txBody>
                    <a:bodyPr/>
                    <a:lstStyle/>
                    <a:p>
                      <a:pPr algn="ctr"/>
                      <a:endParaRPr lang="en-GB" dirty="0"/>
                    </a:p>
                    <a:p>
                      <a:pPr algn="ctr"/>
                      <a:r>
                        <a:rPr lang="en-GB" dirty="0"/>
                        <a:t>India Ward</a:t>
                      </a:r>
                    </a:p>
                  </a:txBody>
                  <a:tcPr>
                    <a:solidFill>
                      <a:schemeClr val="accent1">
                        <a:lumMod val="20000"/>
                        <a:lumOff val="80000"/>
                      </a:schemeClr>
                    </a:solidFill>
                  </a:tcPr>
                </a:tc>
                <a:tc hMerge="1">
                  <a:txBody>
                    <a:bodyPr/>
                    <a:lstStyle/>
                    <a:p>
                      <a:endParaRPr lang="en-GB" dirty="0"/>
                    </a:p>
                  </a:txBody>
                  <a:tcPr>
                    <a:solidFill>
                      <a:schemeClr val="accent1">
                        <a:lumMod val="20000"/>
                        <a:lumOff val="80000"/>
                      </a:schemeClr>
                    </a:solidFill>
                  </a:tcPr>
                </a:tc>
                <a:extLst>
                  <a:ext uri="{0D108BD9-81ED-4DB2-BD59-A6C34878D82A}">
                    <a16:rowId xmlns:a16="http://schemas.microsoft.com/office/drawing/2014/main" val="3818598996"/>
                  </a:ext>
                </a:extLst>
              </a:tr>
            </a:tbl>
          </a:graphicData>
        </a:graphic>
      </p:graphicFrame>
    </p:spTree>
    <p:extLst>
      <p:ext uri="{BB962C8B-B14F-4D97-AF65-F5344CB8AC3E}">
        <p14:creationId xmlns:p14="http://schemas.microsoft.com/office/powerpoint/2010/main" val="100246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5D17-D34E-436A-95F0-B17DE46B2F6B}"/>
              </a:ext>
            </a:extLst>
          </p:cNvPr>
          <p:cNvSpPr>
            <a:spLocks noGrp="1"/>
          </p:cNvSpPr>
          <p:nvPr>
            <p:ph type="title"/>
          </p:nvPr>
        </p:nvSpPr>
        <p:spPr/>
        <p:txBody>
          <a:bodyPr/>
          <a:lstStyle/>
          <a:p>
            <a:r>
              <a:rPr lang="en-GB" b="1" dirty="0">
                <a:solidFill>
                  <a:srgbClr val="0070C0"/>
                </a:solidFill>
                <a:latin typeface="Segoe  "/>
              </a:rPr>
              <a:t>Team Points</a:t>
            </a:r>
            <a:endParaRPr lang="en-GB" dirty="0"/>
          </a:p>
        </p:txBody>
      </p:sp>
      <p:graphicFrame>
        <p:nvGraphicFramePr>
          <p:cNvPr id="3" name="Table 2">
            <a:extLst>
              <a:ext uri="{FF2B5EF4-FFF2-40B4-BE49-F238E27FC236}">
                <a16:creationId xmlns:a16="http://schemas.microsoft.com/office/drawing/2014/main" id="{F02C1B1A-9294-4801-A223-C8FF475F589E}"/>
              </a:ext>
            </a:extLst>
          </p:cNvPr>
          <p:cNvGraphicFramePr>
            <a:graphicFrameLocks noGrp="1"/>
          </p:cNvGraphicFramePr>
          <p:nvPr>
            <p:extLst>
              <p:ext uri="{D42A27DB-BD31-4B8C-83A1-F6EECF244321}">
                <p14:modId xmlns:p14="http://schemas.microsoft.com/office/powerpoint/2010/main" val="784080367"/>
              </p:ext>
            </p:extLst>
          </p:nvPr>
        </p:nvGraphicFramePr>
        <p:xfrm>
          <a:off x="2032000" y="2078683"/>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21731535"/>
                    </a:ext>
                  </a:extLst>
                </a:gridCol>
                <a:gridCol w="4064000">
                  <a:extLst>
                    <a:ext uri="{9D8B030D-6E8A-4147-A177-3AD203B41FA5}">
                      <a16:colId xmlns:a16="http://schemas.microsoft.com/office/drawing/2014/main" val="477815127"/>
                    </a:ext>
                  </a:extLst>
                </a:gridCol>
              </a:tblGrid>
              <a:tr h="370840">
                <a:tc>
                  <a:txBody>
                    <a:bodyPr/>
                    <a:lstStyle/>
                    <a:p>
                      <a:r>
                        <a:rPr lang="en-GB" dirty="0"/>
                        <a:t>Team</a:t>
                      </a:r>
                    </a:p>
                  </a:txBody>
                  <a:tcPr/>
                </a:tc>
                <a:tc>
                  <a:txBody>
                    <a:bodyPr/>
                    <a:lstStyle/>
                    <a:p>
                      <a:r>
                        <a:rPr lang="en-GB" dirty="0"/>
                        <a:t>Points</a:t>
                      </a:r>
                    </a:p>
                  </a:txBody>
                  <a:tcPr/>
                </a:tc>
                <a:extLst>
                  <a:ext uri="{0D108BD9-81ED-4DB2-BD59-A6C34878D82A}">
                    <a16:rowId xmlns:a16="http://schemas.microsoft.com/office/drawing/2014/main" val="694617373"/>
                  </a:ext>
                </a:extLst>
              </a:tr>
              <a:tr h="370840">
                <a:tc>
                  <a:txBody>
                    <a:bodyPr/>
                    <a:lstStyle/>
                    <a:p>
                      <a:r>
                        <a:rPr lang="en-GB" dirty="0">
                          <a:solidFill>
                            <a:srgbClr val="FF0000"/>
                          </a:solidFill>
                        </a:rPr>
                        <a:t>Red</a:t>
                      </a:r>
                    </a:p>
                  </a:txBody>
                  <a:tcPr/>
                </a:tc>
                <a:tc>
                  <a:txBody>
                    <a:bodyPr/>
                    <a:lstStyle/>
                    <a:p>
                      <a:r>
                        <a:rPr lang="en-GB" dirty="0"/>
                        <a:t>1983</a:t>
                      </a:r>
                    </a:p>
                  </a:txBody>
                  <a:tcPr/>
                </a:tc>
                <a:extLst>
                  <a:ext uri="{0D108BD9-81ED-4DB2-BD59-A6C34878D82A}">
                    <a16:rowId xmlns:a16="http://schemas.microsoft.com/office/drawing/2014/main" val="1505806640"/>
                  </a:ext>
                </a:extLst>
              </a:tr>
              <a:tr h="370840">
                <a:tc>
                  <a:txBody>
                    <a:bodyPr/>
                    <a:lstStyle/>
                    <a:p>
                      <a:r>
                        <a:rPr lang="en-GB" dirty="0">
                          <a:solidFill>
                            <a:schemeClr val="accent1"/>
                          </a:solidFill>
                        </a:rPr>
                        <a:t>Blue</a:t>
                      </a:r>
                    </a:p>
                  </a:txBody>
                  <a:tcPr/>
                </a:tc>
                <a:tc>
                  <a:txBody>
                    <a:bodyPr/>
                    <a:lstStyle/>
                    <a:p>
                      <a:r>
                        <a:rPr lang="en-GB" dirty="0"/>
                        <a:t>2120</a:t>
                      </a:r>
                    </a:p>
                  </a:txBody>
                  <a:tcPr/>
                </a:tc>
                <a:extLst>
                  <a:ext uri="{0D108BD9-81ED-4DB2-BD59-A6C34878D82A}">
                    <a16:rowId xmlns:a16="http://schemas.microsoft.com/office/drawing/2014/main" val="747584618"/>
                  </a:ext>
                </a:extLst>
              </a:tr>
              <a:tr h="370840">
                <a:tc>
                  <a:txBody>
                    <a:bodyPr/>
                    <a:lstStyle/>
                    <a:p>
                      <a:r>
                        <a:rPr lang="en-GB" dirty="0">
                          <a:solidFill>
                            <a:srgbClr val="00B050"/>
                          </a:solidFill>
                        </a:rPr>
                        <a:t>Green</a:t>
                      </a:r>
                    </a:p>
                  </a:txBody>
                  <a:tcPr/>
                </a:tc>
                <a:tc>
                  <a:txBody>
                    <a:bodyPr/>
                    <a:lstStyle/>
                    <a:p>
                      <a:r>
                        <a:rPr lang="en-GB" dirty="0"/>
                        <a:t>5809</a:t>
                      </a:r>
                    </a:p>
                  </a:txBody>
                  <a:tcPr/>
                </a:tc>
                <a:extLst>
                  <a:ext uri="{0D108BD9-81ED-4DB2-BD59-A6C34878D82A}">
                    <a16:rowId xmlns:a16="http://schemas.microsoft.com/office/drawing/2014/main" val="4093545337"/>
                  </a:ext>
                </a:extLst>
              </a:tr>
              <a:tr h="370840">
                <a:tc>
                  <a:txBody>
                    <a:bodyPr/>
                    <a:lstStyle/>
                    <a:p>
                      <a:r>
                        <a:rPr lang="en-GB" dirty="0">
                          <a:solidFill>
                            <a:srgbClr val="FFFF00"/>
                          </a:solidFill>
                        </a:rPr>
                        <a:t>Yellow</a:t>
                      </a:r>
                    </a:p>
                  </a:txBody>
                  <a:tcPr/>
                </a:tc>
                <a:tc>
                  <a:txBody>
                    <a:bodyPr/>
                    <a:lstStyle/>
                    <a:p>
                      <a:r>
                        <a:rPr lang="en-GB" dirty="0"/>
                        <a:t>8002</a:t>
                      </a:r>
                    </a:p>
                  </a:txBody>
                  <a:tcPr/>
                </a:tc>
                <a:extLst>
                  <a:ext uri="{0D108BD9-81ED-4DB2-BD59-A6C34878D82A}">
                    <a16:rowId xmlns:a16="http://schemas.microsoft.com/office/drawing/2014/main" val="4283979554"/>
                  </a:ext>
                </a:extLst>
              </a:tr>
            </a:tbl>
          </a:graphicData>
        </a:graphic>
      </p:graphicFrame>
      <p:sp>
        <p:nvSpPr>
          <p:cNvPr id="4" name="TextBox 3">
            <a:extLst>
              <a:ext uri="{FF2B5EF4-FFF2-40B4-BE49-F238E27FC236}">
                <a16:creationId xmlns:a16="http://schemas.microsoft.com/office/drawing/2014/main" id="{ECAE4ED4-40F2-4BF3-8605-324FB4EB3DB6}"/>
              </a:ext>
            </a:extLst>
          </p:cNvPr>
          <p:cNvSpPr txBox="1"/>
          <p:nvPr/>
        </p:nvSpPr>
        <p:spPr>
          <a:xfrm>
            <a:off x="4790113" y="4253218"/>
            <a:ext cx="2608213" cy="369332"/>
          </a:xfrm>
          <a:prstGeom prst="rect">
            <a:avLst/>
          </a:prstGeom>
          <a:noFill/>
        </p:spPr>
        <p:txBody>
          <a:bodyPr wrap="square" rtlCol="0">
            <a:spAutoFit/>
          </a:bodyPr>
          <a:lstStyle/>
          <a:p>
            <a:r>
              <a:rPr lang="en-GB" dirty="0"/>
              <a:t>Well done </a:t>
            </a:r>
            <a:r>
              <a:rPr lang="en-GB" dirty="0">
                <a:solidFill>
                  <a:srgbClr val="FFFF00"/>
                </a:solidFill>
              </a:rPr>
              <a:t>YELLOW</a:t>
            </a:r>
            <a:r>
              <a:rPr lang="en-GB" dirty="0"/>
              <a:t> team!</a:t>
            </a:r>
          </a:p>
        </p:txBody>
      </p:sp>
    </p:spTree>
    <p:extLst>
      <p:ext uri="{BB962C8B-B14F-4D97-AF65-F5344CB8AC3E}">
        <p14:creationId xmlns:p14="http://schemas.microsoft.com/office/powerpoint/2010/main" val="2044337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313511F-11F6-4236-AF7E-7A2BDEE75249}"/>
              </a:ext>
            </a:extLst>
          </p:cNvPr>
          <p:cNvSpPr>
            <a:spLocks noGrp="1"/>
          </p:cNvSpPr>
          <p:nvPr>
            <p:ph idx="1"/>
          </p:nvPr>
        </p:nvSpPr>
        <p:spPr/>
        <p:txBody>
          <a:bodyPr>
            <a:normAutofit fontScale="92500"/>
          </a:bodyPr>
          <a:lstStyle/>
          <a:p>
            <a:endParaRPr lang="en-GB" dirty="0"/>
          </a:p>
          <a:p>
            <a:endParaRPr lang="en-GB" dirty="0"/>
          </a:p>
          <a:p>
            <a:endParaRPr lang="en-GB" dirty="0"/>
          </a:p>
          <a:p>
            <a:pPr marL="0" indent="0">
              <a:buNone/>
            </a:pPr>
            <a:endParaRPr lang="en-GB" dirty="0"/>
          </a:p>
          <a:p>
            <a:pPr marL="0" indent="0">
              <a:buNone/>
            </a:pPr>
            <a:r>
              <a:rPr lang="en-GB" dirty="0"/>
              <a:t>Apple: Children in Apple Class need to bring their Forest School kit in each </a:t>
            </a:r>
            <a:r>
              <a:rPr lang="en-GB" dirty="0">
                <a:solidFill>
                  <a:srgbClr val="FF0000"/>
                </a:solidFill>
              </a:rPr>
              <a:t>Friday</a:t>
            </a:r>
            <a:r>
              <a:rPr lang="en-GB" dirty="0"/>
              <a:t>. Please send their PE kit in on Monday as children will change for PE in school. They will bring PE kits home for washing periodically.  </a:t>
            </a:r>
          </a:p>
          <a:p>
            <a:pPr marL="0" indent="0" fontAlgn="base">
              <a:buNone/>
            </a:pPr>
            <a:r>
              <a:rPr lang="en-GB" b="1" dirty="0"/>
              <a:t>Please ensure that on PE days, the children wear their hoodies, school jumpers or cardigans alongside white or blue t-shirts and black or navy shorts or jogging bottoms.</a:t>
            </a:r>
            <a:endParaRPr lang="en-GB" dirty="0"/>
          </a:p>
          <a:p>
            <a:endParaRPr lang="en-GB" dirty="0"/>
          </a:p>
        </p:txBody>
      </p:sp>
      <p:sp>
        <p:nvSpPr>
          <p:cNvPr id="2" name="Title 1">
            <a:extLst>
              <a:ext uri="{FF2B5EF4-FFF2-40B4-BE49-F238E27FC236}">
                <a16:creationId xmlns:a16="http://schemas.microsoft.com/office/drawing/2014/main" id="{22D0EE4E-BAE3-4814-A0DC-66AE83BB76F8}"/>
              </a:ext>
            </a:extLst>
          </p:cNvPr>
          <p:cNvSpPr>
            <a:spLocks noGrp="1"/>
          </p:cNvSpPr>
          <p:nvPr>
            <p:ph type="title"/>
          </p:nvPr>
        </p:nvSpPr>
        <p:spPr/>
        <p:txBody>
          <a:bodyPr/>
          <a:lstStyle/>
          <a:p>
            <a:r>
              <a:rPr lang="en-GB" b="1" dirty="0">
                <a:solidFill>
                  <a:schemeClr val="accent1"/>
                </a:solidFill>
                <a:latin typeface="Segoe  "/>
              </a:rPr>
              <a:t>PE Kits next week</a:t>
            </a:r>
          </a:p>
        </p:txBody>
      </p:sp>
      <p:graphicFrame>
        <p:nvGraphicFramePr>
          <p:cNvPr id="3" name="Table 2">
            <a:extLst>
              <a:ext uri="{FF2B5EF4-FFF2-40B4-BE49-F238E27FC236}">
                <a16:creationId xmlns:a16="http://schemas.microsoft.com/office/drawing/2014/main" id="{1459CF87-41B5-4B59-B3D8-602A48BA8160}"/>
              </a:ext>
            </a:extLst>
          </p:cNvPr>
          <p:cNvGraphicFramePr>
            <a:graphicFrameLocks noGrp="1"/>
          </p:cNvGraphicFramePr>
          <p:nvPr>
            <p:extLst>
              <p:ext uri="{D42A27DB-BD31-4B8C-83A1-F6EECF244321}">
                <p14:modId xmlns:p14="http://schemas.microsoft.com/office/powerpoint/2010/main" val="487518708"/>
              </p:ext>
            </p:extLst>
          </p:nvPr>
        </p:nvGraphicFramePr>
        <p:xfrm>
          <a:off x="1889387" y="1825625"/>
          <a:ext cx="8128002" cy="148336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982694366"/>
                    </a:ext>
                  </a:extLst>
                </a:gridCol>
                <a:gridCol w="1354667">
                  <a:extLst>
                    <a:ext uri="{9D8B030D-6E8A-4147-A177-3AD203B41FA5}">
                      <a16:colId xmlns:a16="http://schemas.microsoft.com/office/drawing/2014/main" val="3604755761"/>
                    </a:ext>
                  </a:extLst>
                </a:gridCol>
                <a:gridCol w="1354667">
                  <a:extLst>
                    <a:ext uri="{9D8B030D-6E8A-4147-A177-3AD203B41FA5}">
                      <a16:colId xmlns:a16="http://schemas.microsoft.com/office/drawing/2014/main" val="3275141048"/>
                    </a:ext>
                  </a:extLst>
                </a:gridCol>
                <a:gridCol w="1354667">
                  <a:extLst>
                    <a:ext uri="{9D8B030D-6E8A-4147-A177-3AD203B41FA5}">
                      <a16:colId xmlns:a16="http://schemas.microsoft.com/office/drawing/2014/main" val="126600969"/>
                    </a:ext>
                  </a:extLst>
                </a:gridCol>
                <a:gridCol w="1354667">
                  <a:extLst>
                    <a:ext uri="{9D8B030D-6E8A-4147-A177-3AD203B41FA5}">
                      <a16:colId xmlns:a16="http://schemas.microsoft.com/office/drawing/2014/main" val="1318239413"/>
                    </a:ext>
                  </a:extLst>
                </a:gridCol>
                <a:gridCol w="1354667">
                  <a:extLst>
                    <a:ext uri="{9D8B030D-6E8A-4147-A177-3AD203B41FA5}">
                      <a16:colId xmlns:a16="http://schemas.microsoft.com/office/drawing/2014/main" val="159172132"/>
                    </a:ext>
                  </a:extLst>
                </a:gridCol>
              </a:tblGrid>
              <a:tr h="370840">
                <a:tc>
                  <a:txBody>
                    <a:bodyPr/>
                    <a:lstStyle/>
                    <a:p>
                      <a:pPr algn="ctr"/>
                      <a:endParaRPr lang="en-GB" dirty="0"/>
                    </a:p>
                  </a:txBody>
                  <a:tcPr/>
                </a:tc>
                <a:tc>
                  <a:txBody>
                    <a:bodyPr/>
                    <a:lstStyle/>
                    <a:p>
                      <a:pPr algn="ctr"/>
                      <a:r>
                        <a:rPr lang="en-GB" dirty="0"/>
                        <a:t>Monday</a:t>
                      </a:r>
                    </a:p>
                  </a:txBody>
                  <a:tcPr/>
                </a:tc>
                <a:tc>
                  <a:txBody>
                    <a:bodyPr/>
                    <a:lstStyle/>
                    <a:p>
                      <a:pPr algn="ctr"/>
                      <a:r>
                        <a:rPr lang="en-GB" dirty="0"/>
                        <a:t>Tuesday</a:t>
                      </a:r>
                    </a:p>
                  </a:txBody>
                  <a:tcPr/>
                </a:tc>
                <a:tc>
                  <a:txBody>
                    <a:bodyPr/>
                    <a:lstStyle/>
                    <a:p>
                      <a:pPr algn="ctr"/>
                      <a:r>
                        <a:rPr lang="en-GB" dirty="0"/>
                        <a:t>Wednesday</a:t>
                      </a:r>
                    </a:p>
                  </a:txBody>
                  <a:tcPr/>
                </a:tc>
                <a:tc>
                  <a:txBody>
                    <a:bodyPr/>
                    <a:lstStyle/>
                    <a:p>
                      <a:pPr algn="ctr"/>
                      <a:r>
                        <a:rPr lang="en-GB" dirty="0"/>
                        <a:t>Thursday</a:t>
                      </a:r>
                    </a:p>
                  </a:txBody>
                  <a:tcPr/>
                </a:tc>
                <a:tc>
                  <a:txBody>
                    <a:bodyPr/>
                    <a:lstStyle/>
                    <a:p>
                      <a:pPr algn="ctr"/>
                      <a:r>
                        <a:rPr lang="en-GB" dirty="0"/>
                        <a:t>Friday</a:t>
                      </a:r>
                    </a:p>
                  </a:txBody>
                  <a:tcPr/>
                </a:tc>
                <a:extLst>
                  <a:ext uri="{0D108BD9-81ED-4DB2-BD59-A6C34878D82A}">
                    <a16:rowId xmlns:a16="http://schemas.microsoft.com/office/drawing/2014/main" val="2737305729"/>
                  </a:ext>
                </a:extLst>
              </a:tr>
              <a:tr h="370840">
                <a:tc>
                  <a:txBody>
                    <a:bodyPr/>
                    <a:lstStyle/>
                    <a:p>
                      <a:pPr algn="ctr"/>
                      <a:r>
                        <a:rPr lang="en-GB" dirty="0"/>
                        <a:t>Beech</a:t>
                      </a:r>
                    </a:p>
                  </a:txBody>
                  <a:tcPr/>
                </a:tc>
                <a:tc>
                  <a:txBody>
                    <a:bodyPr/>
                    <a:lstStyle/>
                    <a:p>
                      <a:pPr algn="ctr"/>
                      <a:endParaRPr lang="en-GB" dirty="0">
                        <a:solidFill>
                          <a:srgbClr val="FF0000"/>
                        </a:solidFill>
                      </a:endParaRPr>
                    </a:p>
                  </a:txBody>
                  <a:tcPr/>
                </a:tc>
                <a:tc>
                  <a:txBody>
                    <a:bodyPr/>
                    <a:lstStyle/>
                    <a:p>
                      <a:pPr algn="ctr"/>
                      <a:endParaRPr lang="en-GB" dirty="0"/>
                    </a:p>
                  </a:txBody>
                  <a:tcPr/>
                </a:tc>
                <a:tc>
                  <a:txBody>
                    <a:bodyPr/>
                    <a:lstStyle/>
                    <a:p>
                      <a:pPr algn="ctr"/>
                      <a:endParaRPr lang="en-GB"/>
                    </a:p>
                  </a:txBody>
                  <a:tcPr/>
                </a:tc>
                <a:tc>
                  <a:txBody>
                    <a:bodyPr/>
                    <a:lstStyle/>
                    <a:p>
                      <a:pPr algn="ctr"/>
                      <a:r>
                        <a:rPr lang="en-GB" dirty="0"/>
                        <a:t>X</a:t>
                      </a:r>
                    </a:p>
                  </a:txBody>
                  <a:tcPr/>
                </a:tc>
                <a:tc rowSpan="3">
                  <a:txBody>
                    <a:bodyPr/>
                    <a:lstStyle/>
                    <a:p>
                      <a:pPr algn="ctr"/>
                      <a:r>
                        <a:rPr lang="en-GB" dirty="0"/>
                        <a:t>SCHOOL CLOSED</a:t>
                      </a:r>
                    </a:p>
                    <a:p>
                      <a:pPr algn="ctr"/>
                      <a:r>
                        <a:rPr lang="en-GB" dirty="0"/>
                        <a:t>INSET DAY</a:t>
                      </a:r>
                    </a:p>
                  </a:txBody>
                  <a:tcPr/>
                </a:tc>
                <a:extLst>
                  <a:ext uri="{0D108BD9-81ED-4DB2-BD59-A6C34878D82A}">
                    <a16:rowId xmlns:a16="http://schemas.microsoft.com/office/drawing/2014/main" val="726796407"/>
                  </a:ext>
                </a:extLst>
              </a:tr>
              <a:tr h="370840">
                <a:tc>
                  <a:txBody>
                    <a:bodyPr/>
                    <a:lstStyle/>
                    <a:p>
                      <a:pPr algn="ctr"/>
                      <a:r>
                        <a:rPr lang="en-GB" dirty="0"/>
                        <a:t>Holly</a:t>
                      </a:r>
                    </a:p>
                  </a:txBody>
                  <a:tcPr/>
                </a:tc>
                <a:tc>
                  <a:txBody>
                    <a:bodyPr/>
                    <a:lstStyle/>
                    <a:p>
                      <a:pPr algn="ctr"/>
                      <a:endParaRPr lang="en-GB" dirty="0">
                        <a:solidFill>
                          <a:srgbClr val="FF0000"/>
                        </a:solidFill>
                      </a:endParaRPr>
                    </a:p>
                  </a:txBody>
                  <a:tcPr/>
                </a:tc>
                <a:tc>
                  <a:txBody>
                    <a:bodyPr/>
                    <a:lstStyle/>
                    <a:p>
                      <a:pPr algn="ctr"/>
                      <a:r>
                        <a:rPr lang="en-GB" dirty="0"/>
                        <a:t>X</a:t>
                      </a:r>
                    </a:p>
                  </a:txBody>
                  <a:tcPr/>
                </a:tc>
                <a:tc>
                  <a:txBody>
                    <a:bodyPr/>
                    <a:lstStyle/>
                    <a:p>
                      <a:pPr algn="ctr"/>
                      <a:endParaRPr lang="en-GB" dirty="0"/>
                    </a:p>
                  </a:txBody>
                  <a:tcPr/>
                </a:tc>
                <a:tc>
                  <a:txBody>
                    <a:bodyPr/>
                    <a:lstStyle/>
                    <a:p>
                      <a:pPr algn="ctr"/>
                      <a:endParaRPr lang="en-GB" dirty="0"/>
                    </a:p>
                  </a:txBody>
                  <a:tcPr/>
                </a:tc>
                <a:tc vMerge="1">
                  <a:txBody>
                    <a:bodyPr/>
                    <a:lstStyle/>
                    <a:p>
                      <a:pPr algn="ctr"/>
                      <a:endParaRPr lang="en-GB" dirty="0"/>
                    </a:p>
                  </a:txBody>
                  <a:tcPr/>
                </a:tc>
                <a:extLst>
                  <a:ext uri="{0D108BD9-81ED-4DB2-BD59-A6C34878D82A}">
                    <a16:rowId xmlns:a16="http://schemas.microsoft.com/office/drawing/2014/main" val="119406266"/>
                  </a:ext>
                </a:extLst>
              </a:tr>
              <a:tr h="370840">
                <a:tc>
                  <a:txBody>
                    <a:bodyPr/>
                    <a:lstStyle/>
                    <a:p>
                      <a:pPr algn="ctr"/>
                      <a:r>
                        <a:rPr lang="en-GB" dirty="0"/>
                        <a:t>Oak</a:t>
                      </a:r>
                    </a:p>
                  </a:txBody>
                  <a:tcPr/>
                </a:tc>
                <a:tc>
                  <a:txBody>
                    <a:bodyPr/>
                    <a:lstStyle/>
                    <a:p>
                      <a:pPr algn="ctr"/>
                      <a:endParaRPr lang="en-GB" dirty="0">
                        <a:solidFill>
                          <a:srgbClr val="FF0000"/>
                        </a:solidFill>
                      </a:endParaRPr>
                    </a:p>
                  </a:txBody>
                  <a:tcPr/>
                </a:tc>
                <a:tc>
                  <a:txBody>
                    <a:bodyPr/>
                    <a:lstStyle/>
                    <a:p>
                      <a:pPr algn="ctr"/>
                      <a:r>
                        <a:rPr lang="en-GB" dirty="0"/>
                        <a:t>X </a:t>
                      </a:r>
                      <a:r>
                        <a:rPr lang="en-GB" dirty="0">
                          <a:solidFill>
                            <a:srgbClr val="FF0000"/>
                          </a:solidFill>
                        </a:rPr>
                        <a:t>- swim</a:t>
                      </a:r>
                    </a:p>
                  </a:txBody>
                  <a:tcPr/>
                </a:tc>
                <a:tc>
                  <a:txBody>
                    <a:bodyPr/>
                    <a:lstStyle/>
                    <a:p>
                      <a:pPr algn="ctr"/>
                      <a:endParaRPr lang="en-GB"/>
                    </a:p>
                  </a:txBody>
                  <a:tcPr/>
                </a:tc>
                <a:tc>
                  <a:txBody>
                    <a:bodyPr/>
                    <a:lstStyle/>
                    <a:p>
                      <a:pPr algn="ctr"/>
                      <a:endParaRPr lang="en-GB" dirty="0"/>
                    </a:p>
                  </a:txBody>
                  <a:tcPr/>
                </a:tc>
                <a:tc vMerge="1">
                  <a:txBody>
                    <a:bodyPr/>
                    <a:lstStyle/>
                    <a:p>
                      <a:pPr algn="ctr"/>
                      <a:endParaRPr lang="en-GB" dirty="0"/>
                    </a:p>
                  </a:txBody>
                  <a:tcPr/>
                </a:tc>
                <a:extLst>
                  <a:ext uri="{0D108BD9-81ED-4DB2-BD59-A6C34878D82A}">
                    <a16:rowId xmlns:a16="http://schemas.microsoft.com/office/drawing/2014/main" val="1289729854"/>
                  </a:ext>
                </a:extLst>
              </a:tr>
            </a:tbl>
          </a:graphicData>
        </a:graphic>
      </p:graphicFrame>
    </p:spTree>
    <p:extLst>
      <p:ext uri="{BB962C8B-B14F-4D97-AF65-F5344CB8AC3E}">
        <p14:creationId xmlns:p14="http://schemas.microsoft.com/office/powerpoint/2010/main" val="111410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B0F4-0795-44FB-B560-0FCA67081CC8}"/>
              </a:ext>
            </a:extLst>
          </p:cNvPr>
          <p:cNvSpPr>
            <a:spLocks noGrp="1"/>
          </p:cNvSpPr>
          <p:nvPr>
            <p:ph type="title"/>
          </p:nvPr>
        </p:nvSpPr>
        <p:spPr/>
        <p:txBody>
          <a:bodyPr/>
          <a:lstStyle/>
          <a:p>
            <a:r>
              <a:rPr lang="en-GB" b="1" dirty="0">
                <a:solidFill>
                  <a:srgbClr val="0070C0"/>
                </a:solidFill>
                <a:latin typeface="Segoe  "/>
              </a:rPr>
              <a:t>Attendance and Punctuality</a:t>
            </a:r>
          </a:p>
        </p:txBody>
      </p:sp>
      <p:graphicFrame>
        <p:nvGraphicFramePr>
          <p:cNvPr id="4" name="Content Placeholder 3">
            <a:extLst>
              <a:ext uri="{FF2B5EF4-FFF2-40B4-BE49-F238E27FC236}">
                <a16:creationId xmlns:a16="http://schemas.microsoft.com/office/drawing/2014/main" id="{87C9748E-1AB4-475B-B0D7-66E8FF037C57}"/>
              </a:ext>
            </a:extLst>
          </p:cNvPr>
          <p:cNvGraphicFramePr>
            <a:graphicFrameLocks noGrp="1"/>
          </p:cNvGraphicFramePr>
          <p:nvPr>
            <p:ph idx="1"/>
            <p:extLst>
              <p:ext uri="{D42A27DB-BD31-4B8C-83A1-F6EECF244321}">
                <p14:modId xmlns:p14="http://schemas.microsoft.com/office/powerpoint/2010/main" val="773643438"/>
              </p:ext>
            </p:extLst>
          </p:nvPr>
        </p:nvGraphicFramePr>
        <p:xfrm>
          <a:off x="838200" y="1724246"/>
          <a:ext cx="10515600" cy="1854200"/>
        </p:xfrm>
        <a:graphic>
          <a:graphicData uri="http://schemas.openxmlformats.org/drawingml/2006/table">
            <a:tbl>
              <a:tblPr firstRow="1" bandRow="1">
                <a:tableStyleId>{5C22544A-7EE6-4342-B048-85BDC9FD1C3A}</a:tableStyleId>
              </a:tblPr>
              <a:tblGrid>
                <a:gridCol w="1636552">
                  <a:extLst>
                    <a:ext uri="{9D8B030D-6E8A-4147-A177-3AD203B41FA5}">
                      <a16:colId xmlns:a16="http://schemas.microsoft.com/office/drawing/2014/main" val="342491336"/>
                    </a:ext>
                  </a:extLst>
                </a:gridCol>
                <a:gridCol w="3875714">
                  <a:extLst>
                    <a:ext uri="{9D8B030D-6E8A-4147-A177-3AD203B41FA5}">
                      <a16:colId xmlns:a16="http://schemas.microsoft.com/office/drawing/2014/main" val="2041675329"/>
                    </a:ext>
                  </a:extLst>
                </a:gridCol>
                <a:gridCol w="5003334">
                  <a:extLst>
                    <a:ext uri="{9D8B030D-6E8A-4147-A177-3AD203B41FA5}">
                      <a16:colId xmlns:a16="http://schemas.microsoft.com/office/drawing/2014/main" val="2477756465"/>
                    </a:ext>
                  </a:extLst>
                </a:gridCol>
              </a:tblGrid>
              <a:tr h="370840">
                <a:tc>
                  <a:txBody>
                    <a:bodyPr/>
                    <a:lstStyle/>
                    <a:p>
                      <a:endParaRPr lang="en-GB" dirty="0"/>
                    </a:p>
                  </a:txBody>
                  <a:tcPr/>
                </a:tc>
                <a:tc>
                  <a:txBody>
                    <a:bodyPr/>
                    <a:lstStyle/>
                    <a:p>
                      <a:r>
                        <a:rPr lang="en-GB" dirty="0"/>
                        <a:t>Attendance </a:t>
                      </a:r>
                    </a:p>
                  </a:txBody>
                  <a:tcPr/>
                </a:tc>
                <a:tc>
                  <a:txBody>
                    <a:bodyPr/>
                    <a:lstStyle/>
                    <a:p>
                      <a:r>
                        <a:rPr lang="en-GB" dirty="0"/>
                        <a:t>Punctuality </a:t>
                      </a:r>
                    </a:p>
                  </a:txBody>
                  <a:tcPr/>
                </a:tc>
                <a:extLst>
                  <a:ext uri="{0D108BD9-81ED-4DB2-BD59-A6C34878D82A}">
                    <a16:rowId xmlns:a16="http://schemas.microsoft.com/office/drawing/2014/main" val="1864883430"/>
                  </a:ext>
                </a:extLst>
              </a:tr>
              <a:tr h="370840">
                <a:tc>
                  <a:txBody>
                    <a:bodyPr/>
                    <a:lstStyle/>
                    <a:p>
                      <a:r>
                        <a:rPr lang="en-GB" dirty="0"/>
                        <a:t>Apple</a:t>
                      </a:r>
                    </a:p>
                  </a:txBody>
                  <a:tcPr/>
                </a:tc>
                <a:tc>
                  <a:txBody>
                    <a:bodyPr/>
                    <a:lstStyle/>
                    <a:p>
                      <a:r>
                        <a:rPr lang="en-GB" dirty="0">
                          <a:solidFill>
                            <a:srgbClr val="00B050"/>
                          </a:solidFill>
                        </a:rPr>
                        <a:t>96.9%</a:t>
                      </a:r>
                    </a:p>
                  </a:txBody>
                  <a:tcPr/>
                </a:tc>
                <a:tc>
                  <a:txBody>
                    <a:bodyPr/>
                    <a:lstStyle/>
                    <a:p>
                      <a:r>
                        <a:rPr lang="en-GB" dirty="0">
                          <a:solidFill>
                            <a:srgbClr val="00B050"/>
                          </a:solidFill>
                        </a:rPr>
                        <a:t>0 lates</a:t>
                      </a:r>
                    </a:p>
                  </a:txBody>
                  <a:tcPr/>
                </a:tc>
                <a:extLst>
                  <a:ext uri="{0D108BD9-81ED-4DB2-BD59-A6C34878D82A}">
                    <a16:rowId xmlns:a16="http://schemas.microsoft.com/office/drawing/2014/main" val="2756590272"/>
                  </a:ext>
                </a:extLst>
              </a:tr>
              <a:tr h="370840">
                <a:tc>
                  <a:txBody>
                    <a:bodyPr/>
                    <a:lstStyle/>
                    <a:p>
                      <a:r>
                        <a:rPr lang="en-GB" dirty="0"/>
                        <a:t>Beech</a:t>
                      </a:r>
                    </a:p>
                  </a:txBody>
                  <a:tcPr/>
                </a:tc>
                <a:tc>
                  <a:txBody>
                    <a:bodyPr/>
                    <a:lstStyle/>
                    <a:p>
                      <a:r>
                        <a:rPr lang="en-GB" dirty="0">
                          <a:solidFill>
                            <a:srgbClr val="FF0000"/>
                          </a:solidFill>
                        </a:rPr>
                        <a:t>94.3%</a:t>
                      </a:r>
                    </a:p>
                  </a:txBody>
                  <a:tcPr/>
                </a:tc>
                <a:tc>
                  <a:txBody>
                    <a:bodyPr/>
                    <a:lstStyle/>
                    <a:p>
                      <a:r>
                        <a:rPr lang="en-GB" dirty="0">
                          <a:solidFill>
                            <a:srgbClr val="FF0000"/>
                          </a:solidFill>
                        </a:rPr>
                        <a:t>4 lates (3 children)</a:t>
                      </a:r>
                    </a:p>
                  </a:txBody>
                  <a:tcPr/>
                </a:tc>
                <a:extLst>
                  <a:ext uri="{0D108BD9-81ED-4DB2-BD59-A6C34878D82A}">
                    <a16:rowId xmlns:a16="http://schemas.microsoft.com/office/drawing/2014/main" val="1360890696"/>
                  </a:ext>
                </a:extLst>
              </a:tr>
              <a:tr h="370840">
                <a:tc>
                  <a:txBody>
                    <a:bodyPr/>
                    <a:lstStyle/>
                    <a:p>
                      <a:r>
                        <a:rPr lang="en-GB" dirty="0"/>
                        <a:t>Holly</a:t>
                      </a:r>
                    </a:p>
                  </a:txBody>
                  <a:tcPr/>
                </a:tc>
                <a:tc>
                  <a:txBody>
                    <a:bodyPr/>
                    <a:lstStyle/>
                    <a:p>
                      <a:r>
                        <a:rPr lang="en-GB" dirty="0">
                          <a:solidFill>
                            <a:srgbClr val="FF0000"/>
                          </a:solidFill>
                        </a:rPr>
                        <a:t>93.4%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FF0000"/>
                          </a:solidFill>
                        </a:rPr>
                        <a:t>3 lates (2 children)</a:t>
                      </a:r>
                    </a:p>
                  </a:txBody>
                  <a:tcPr/>
                </a:tc>
                <a:extLst>
                  <a:ext uri="{0D108BD9-81ED-4DB2-BD59-A6C34878D82A}">
                    <a16:rowId xmlns:a16="http://schemas.microsoft.com/office/drawing/2014/main" val="3177642592"/>
                  </a:ext>
                </a:extLst>
              </a:tr>
              <a:tr h="370840">
                <a:tc>
                  <a:txBody>
                    <a:bodyPr/>
                    <a:lstStyle/>
                    <a:p>
                      <a:r>
                        <a:rPr lang="en-GB" dirty="0"/>
                        <a:t>Oak</a:t>
                      </a:r>
                    </a:p>
                  </a:txBody>
                  <a:tcPr/>
                </a:tc>
                <a:tc>
                  <a:txBody>
                    <a:bodyPr/>
                    <a:lstStyle/>
                    <a:p>
                      <a:r>
                        <a:rPr lang="en-GB" dirty="0">
                          <a:solidFill>
                            <a:srgbClr val="FF0000"/>
                          </a:solidFill>
                        </a:rPr>
                        <a:t>95%</a:t>
                      </a:r>
                    </a:p>
                  </a:txBody>
                  <a:tcPr/>
                </a:tc>
                <a:tc>
                  <a:txBody>
                    <a:bodyPr/>
                    <a:lstStyle/>
                    <a:p>
                      <a:r>
                        <a:rPr lang="en-GB" dirty="0">
                          <a:solidFill>
                            <a:srgbClr val="FF0000"/>
                          </a:solidFill>
                        </a:rPr>
                        <a:t>2 lates (2 children)</a:t>
                      </a:r>
                    </a:p>
                  </a:txBody>
                  <a:tcPr/>
                </a:tc>
                <a:extLst>
                  <a:ext uri="{0D108BD9-81ED-4DB2-BD59-A6C34878D82A}">
                    <a16:rowId xmlns:a16="http://schemas.microsoft.com/office/drawing/2014/main" val="2545361833"/>
                  </a:ext>
                </a:extLst>
              </a:tr>
            </a:tbl>
          </a:graphicData>
        </a:graphic>
      </p:graphicFrame>
      <p:pic>
        <p:nvPicPr>
          <p:cNvPr id="6" name="Picture 5">
            <a:extLst>
              <a:ext uri="{FF2B5EF4-FFF2-40B4-BE49-F238E27FC236}">
                <a16:creationId xmlns:a16="http://schemas.microsoft.com/office/drawing/2014/main" id="{244D5C25-0FFE-460C-9360-C1E286178B39}"/>
              </a:ext>
            </a:extLst>
          </p:cNvPr>
          <p:cNvPicPr>
            <a:picLocks noChangeAspect="1"/>
          </p:cNvPicPr>
          <p:nvPr/>
        </p:nvPicPr>
        <p:blipFill>
          <a:blip r:embed="rId2"/>
          <a:stretch>
            <a:fillRect/>
          </a:stretch>
        </p:blipFill>
        <p:spPr>
          <a:xfrm>
            <a:off x="4514629" y="3881245"/>
            <a:ext cx="3162741" cy="2753109"/>
          </a:xfrm>
          <a:prstGeom prst="rect">
            <a:avLst/>
          </a:prstGeom>
        </p:spPr>
      </p:pic>
      <p:pic>
        <p:nvPicPr>
          <p:cNvPr id="7" name="Picture 6">
            <a:extLst>
              <a:ext uri="{FF2B5EF4-FFF2-40B4-BE49-F238E27FC236}">
                <a16:creationId xmlns:a16="http://schemas.microsoft.com/office/drawing/2014/main" id="{0160A37F-C1CE-4060-B274-4CD4734CE11B}"/>
              </a:ext>
            </a:extLst>
          </p:cNvPr>
          <p:cNvPicPr>
            <a:picLocks noChangeAspect="1"/>
          </p:cNvPicPr>
          <p:nvPr/>
        </p:nvPicPr>
        <p:blipFill>
          <a:blip r:embed="rId3"/>
          <a:stretch>
            <a:fillRect/>
          </a:stretch>
        </p:blipFill>
        <p:spPr>
          <a:xfrm>
            <a:off x="8014630" y="3881245"/>
            <a:ext cx="3200847" cy="2743583"/>
          </a:xfrm>
          <a:prstGeom prst="rect">
            <a:avLst/>
          </a:prstGeom>
        </p:spPr>
      </p:pic>
      <p:sp>
        <p:nvSpPr>
          <p:cNvPr id="8" name="TextBox 7">
            <a:extLst>
              <a:ext uri="{FF2B5EF4-FFF2-40B4-BE49-F238E27FC236}">
                <a16:creationId xmlns:a16="http://schemas.microsoft.com/office/drawing/2014/main" id="{9F79D336-FC8D-4452-94CD-44BC9E5041BD}"/>
              </a:ext>
            </a:extLst>
          </p:cNvPr>
          <p:cNvSpPr txBox="1"/>
          <p:nvPr/>
        </p:nvSpPr>
        <p:spPr>
          <a:xfrm>
            <a:off x="905164" y="1388825"/>
            <a:ext cx="5689600" cy="369332"/>
          </a:xfrm>
          <a:prstGeom prst="rect">
            <a:avLst/>
          </a:prstGeom>
          <a:noFill/>
        </p:spPr>
        <p:txBody>
          <a:bodyPr wrap="square" rtlCol="0">
            <a:spAutoFit/>
          </a:bodyPr>
          <a:lstStyle/>
          <a:p>
            <a:r>
              <a:rPr lang="en-GB" dirty="0"/>
              <a:t>This week’s attendance figures: 94.6%	School Target: </a:t>
            </a:r>
            <a:r>
              <a:rPr lang="en-GB" b="1" dirty="0"/>
              <a:t>96%</a:t>
            </a:r>
          </a:p>
        </p:txBody>
      </p:sp>
    </p:spTree>
    <p:extLst>
      <p:ext uri="{BB962C8B-B14F-4D97-AF65-F5344CB8AC3E}">
        <p14:creationId xmlns:p14="http://schemas.microsoft.com/office/powerpoint/2010/main" val="57827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DAB1F-9BFA-425E-A8F7-EAC472C8E93D}"/>
              </a:ext>
            </a:extLst>
          </p:cNvPr>
          <p:cNvSpPr>
            <a:spLocks noGrp="1"/>
          </p:cNvSpPr>
          <p:nvPr>
            <p:ph type="title"/>
          </p:nvPr>
        </p:nvSpPr>
        <p:spPr/>
        <p:txBody>
          <a:bodyPr/>
          <a:lstStyle/>
          <a:p>
            <a:pPr algn="ctr"/>
            <a:r>
              <a:rPr lang="en-GB" b="1" dirty="0">
                <a:solidFill>
                  <a:schemeClr val="accent1"/>
                </a:solidFill>
                <a:latin typeface="Segoe  "/>
              </a:rPr>
              <a:t>**Important news** </a:t>
            </a:r>
            <a:br>
              <a:rPr lang="en-GB" b="1" dirty="0">
                <a:solidFill>
                  <a:schemeClr val="accent1"/>
                </a:solidFill>
                <a:latin typeface="Segoe  "/>
              </a:rPr>
            </a:br>
            <a:r>
              <a:rPr lang="en-GB" b="1" dirty="0">
                <a:solidFill>
                  <a:schemeClr val="accent1"/>
                </a:solidFill>
                <a:latin typeface="Segoe  "/>
              </a:rPr>
              <a:t>Interim Reports</a:t>
            </a:r>
          </a:p>
        </p:txBody>
      </p:sp>
      <p:sp>
        <p:nvSpPr>
          <p:cNvPr id="3" name="Content Placeholder 2">
            <a:extLst>
              <a:ext uri="{FF2B5EF4-FFF2-40B4-BE49-F238E27FC236}">
                <a16:creationId xmlns:a16="http://schemas.microsoft.com/office/drawing/2014/main" id="{99F4B482-6400-4AB5-8017-7EE76B0B9D9E}"/>
              </a:ext>
            </a:extLst>
          </p:cNvPr>
          <p:cNvSpPr>
            <a:spLocks noGrp="1"/>
          </p:cNvSpPr>
          <p:nvPr>
            <p:ph idx="1"/>
          </p:nvPr>
        </p:nvSpPr>
        <p:spPr>
          <a:xfrm>
            <a:off x="838200" y="1825625"/>
            <a:ext cx="6622774" cy="4351338"/>
          </a:xfrm>
        </p:spPr>
        <p:txBody>
          <a:bodyPr>
            <a:normAutofit fontScale="92500"/>
          </a:bodyPr>
          <a:lstStyle/>
          <a:p>
            <a:pPr marL="0" indent="0">
              <a:buNone/>
            </a:pPr>
            <a:r>
              <a:rPr lang="en-GB" dirty="0"/>
              <a:t>Your child will be bringing home an interim report with them today. This details how well they have settled into the beginning of this academic year and information about their attendance levels to date this term.  </a:t>
            </a:r>
          </a:p>
          <a:p>
            <a:pPr marL="0" indent="0">
              <a:buNone/>
            </a:pPr>
            <a:r>
              <a:rPr lang="en-GB" dirty="0"/>
              <a:t>We hope that this will be a useful document to show you how well your children are doing and also to help frame discussions at parent consultation evening appointments next week.</a:t>
            </a:r>
          </a:p>
          <a:p>
            <a:pPr marL="0" indent="0">
              <a:buNone/>
            </a:pPr>
            <a:r>
              <a:rPr lang="en-GB" dirty="0"/>
              <a:t>If anyone has any feedback about these reports, we would love to hear from you.</a:t>
            </a:r>
          </a:p>
          <a:p>
            <a:pPr marL="0" indent="0">
              <a:buNone/>
            </a:pPr>
            <a:endParaRPr lang="en-GB" dirty="0"/>
          </a:p>
        </p:txBody>
      </p:sp>
      <p:pic>
        <p:nvPicPr>
          <p:cNvPr id="4" name="Picture 3">
            <a:extLst>
              <a:ext uri="{FF2B5EF4-FFF2-40B4-BE49-F238E27FC236}">
                <a16:creationId xmlns:a16="http://schemas.microsoft.com/office/drawing/2014/main" id="{593190A0-F8FD-440E-82CA-94525FEB2419}"/>
              </a:ext>
            </a:extLst>
          </p:cNvPr>
          <p:cNvPicPr>
            <a:picLocks noChangeAspect="1"/>
          </p:cNvPicPr>
          <p:nvPr/>
        </p:nvPicPr>
        <p:blipFill>
          <a:blip r:embed="rId2"/>
          <a:stretch>
            <a:fillRect/>
          </a:stretch>
        </p:blipFill>
        <p:spPr>
          <a:xfrm rot="430985">
            <a:off x="7677907" y="2063098"/>
            <a:ext cx="4032033" cy="3722896"/>
          </a:xfrm>
          <a:prstGeom prst="rect">
            <a:avLst/>
          </a:prstGeom>
        </p:spPr>
      </p:pic>
    </p:spTree>
    <p:extLst>
      <p:ext uri="{BB962C8B-B14F-4D97-AF65-F5344CB8AC3E}">
        <p14:creationId xmlns:p14="http://schemas.microsoft.com/office/powerpoint/2010/main" val="1547068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C30-1177-40E9-BA4D-82735B5934B7}"/>
              </a:ext>
            </a:extLst>
          </p:cNvPr>
          <p:cNvSpPr>
            <a:spLocks noGrp="1"/>
          </p:cNvSpPr>
          <p:nvPr>
            <p:ph type="title"/>
          </p:nvPr>
        </p:nvSpPr>
        <p:spPr>
          <a:xfrm>
            <a:off x="838200" y="237070"/>
            <a:ext cx="10515600" cy="767389"/>
          </a:xfrm>
        </p:spPr>
        <p:txBody>
          <a:bodyPr>
            <a:normAutofit/>
          </a:bodyPr>
          <a:lstStyle/>
          <a:p>
            <a:r>
              <a:rPr lang="en-GB" sz="4000" b="1" dirty="0">
                <a:solidFill>
                  <a:schemeClr val="accent1"/>
                </a:solidFill>
                <a:latin typeface="Segoe  "/>
              </a:rPr>
              <a:t>Extra Curricular Clubs - Autumn</a:t>
            </a:r>
          </a:p>
        </p:txBody>
      </p:sp>
      <p:sp>
        <p:nvSpPr>
          <p:cNvPr id="3" name="Content Placeholder 2">
            <a:extLst>
              <a:ext uri="{FF2B5EF4-FFF2-40B4-BE49-F238E27FC236}">
                <a16:creationId xmlns:a16="http://schemas.microsoft.com/office/drawing/2014/main" id="{DBF17CA5-9FE1-4BBF-8740-FE4503EBD7F4}"/>
              </a:ext>
            </a:extLst>
          </p:cNvPr>
          <p:cNvSpPr>
            <a:spLocks noGrp="1"/>
          </p:cNvSpPr>
          <p:nvPr>
            <p:ph idx="1"/>
          </p:nvPr>
        </p:nvSpPr>
        <p:spPr>
          <a:xfrm>
            <a:off x="838200" y="905951"/>
            <a:ext cx="10515600" cy="4351338"/>
          </a:xfrm>
        </p:spPr>
        <p:txBody>
          <a:bodyPr/>
          <a:lstStyle/>
          <a:p>
            <a:pPr marL="0" indent="0">
              <a:buNone/>
            </a:pPr>
            <a:r>
              <a:rPr lang="en-GB" sz="1200" dirty="0"/>
              <a:t>Some clubs have limited capacity and places will be allocated on a first come first served basis. In the event of a club being fully booked, your child’s name will be added to a waiting list and you will be advised if a place becomes available.  Booking is not required for before school or lunchtime clubs.  For after school clubs run by school staff (denoted with *) please email Mrs Bacon on </a:t>
            </a:r>
            <a:r>
              <a:rPr lang="en-GB" sz="1200" u="sng" dirty="0">
                <a:hlinkClick r:id="rId2"/>
              </a:rPr>
              <a:t>admin@crayke.n-yorks.sch.uk</a:t>
            </a:r>
            <a:r>
              <a:rPr lang="en-GB" sz="1200" dirty="0"/>
              <a:t> to book a place.  </a:t>
            </a:r>
          </a:p>
          <a:p>
            <a:pPr marL="0" indent="0">
              <a:buNone/>
            </a:pPr>
            <a:r>
              <a:rPr lang="en-GB" sz="1200" b="1" dirty="0">
                <a:solidFill>
                  <a:schemeClr val="accent1"/>
                </a:solidFill>
              </a:rPr>
              <a:t>Before School:</a:t>
            </a:r>
          </a:p>
          <a:p>
            <a:pPr marL="0" indent="0">
              <a:buNone/>
            </a:pPr>
            <a:endParaRPr lang="en-GB" dirty="0"/>
          </a:p>
          <a:p>
            <a:pPr marL="0" indent="0">
              <a:buNone/>
            </a:pPr>
            <a:endParaRPr lang="en-GB" sz="1200" b="1" dirty="0">
              <a:solidFill>
                <a:schemeClr val="accent1"/>
              </a:solidFill>
            </a:endParaRPr>
          </a:p>
          <a:p>
            <a:pPr marL="0" indent="0">
              <a:buNone/>
            </a:pPr>
            <a:r>
              <a:rPr lang="en-GB" sz="1200" b="1" dirty="0">
                <a:solidFill>
                  <a:schemeClr val="accent1"/>
                </a:solidFill>
              </a:rPr>
              <a:t>After School:</a:t>
            </a:r>
          </a:p>
          <a:p>
            <a:pPr marL="0" indent="0">
              <a:buNone/>
            </a:pPr>
            <a:endParaRPr lang="en-GB" dirty="0"/>
          </a:p>
        </p:txBody>
      </p:sp>
      <p:pic>
        <p:nvPicPr>
          <p:cNvPr id="5" name="Picture 4">
            <a:extLst>
              <a:ext uri="{FF2B5EF4-FFF2-40B4-BE49-F238E27FC236}">
                <a16:creationId xmlns:a16="http://schemas.microsoft.com/office/drawing/2014/main" id="{5990E4C4-C829-4C88-8E16-0AF106C81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405" y="1482894"/>
            <a:ext cx="2301130" cy="1531297"/>
          </a:xfrm>
          <a:prstGeom prst="rect">
            <a:avLst/>
          </a:prstGeom>
        </p:spPr>
      </p:pic>
      <p:graphicFrame>
        <p:nvGraphicFramePr>
          <p:cNvPr id="11" name="Table 10">
            <a:extLst>
              <a:ext uri="{FF2B5EF4-FFF2-40B4-BE49-F238E27FC236}">
                <a16:creationId xmlns:a16="http://schemas.microsoft.com/office/drawing/2014/main" id="{672AD6E1-006C-48C9-84BB-BA35E14E9408}"/>
              </a:ext>
            </a:extLst>
          </p:cNvPr>
          <p:cNvGraphicFramePr>
            <a:graphicFrameLocks noGrp="1"/>
          </p:cNvGraphicFramePr>
          <p:nvPr>
            <p:extLst>
              <p:ext uri="{D42A27DB-BD31-4B8C-83A1-F6EECF244321}">
                <p14:modId xmlns:p14="http://schemas.microsoft.com/office/powerpoint/2010/main" val="2277019974"/>
              </p:ext>
            </p:extLst>
          </p:nvPr>
        </p:nvGraphicFramePr>
        <p:xfrm>
          <a:off x="2100802" y="1554308"/>
          <a:ext cx="5087620" cy="814847"/>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4178893622"/>
                    </a:ext>
                  </a:extLst>
                </a:gridCol>
                <a:gridCol w="1696085">
                  <a:extLst>
                    <a:ext uri="{9D8B030D-6E8A-4147-A177-3AD203B41FA5}">
                      <a16:colId xmlns:a16="http://schemas.microsoft.com/office/drawing/2014/main" val="139304064"/>
                    </a:ext>
                  </a:extLst>
                </a:gridCol>
                <a:gridCol w="1696085">
                  <a:extLst>
                    <a:ext uri="{9D8B030D-6E8A-4147-A177-3AD203B41FA5}">
                      <a16:colId xmlns:a16="http://schemas.microsoft.com/office/drawing/2014/main" val="4236329336"/>
                    </a:ext>
                  </a:extLst>
                </a:gridCol>
              </a:tblGrid>
              <a:tr h="135422">
                <a:tc>
                  <a:txBody>
                    <a:bodyPr/>
                    <a:lstStyle/>
                    <a:p>
                      <a:pPr algn="ctr">
                        <a:spcAft>
                          <a:spcPts val="1200"/>
                        </a:spcAft>
                      </a:pPr>
                      <a:r>
                        <a:rPr lang="en-GB" sz="1200" dirty="0">
                          <a:effectLst/>
                        </a:rPr>
                        <a:t>Club</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Day and Time</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a:effectLst/>
                        </a:rPr>
                        <a:t>Group</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22771854"/>
                  </a:ext>
                </a:extLst>
              </a:tr>
              <a:tr h="631967">
                <a:tc>
                  <a:txBody>
                    <a:bodyPr/>
                    <a:lstStyle/>
                    <a:p>
                      <a:pPr algn="ctr">
                        <a:spcAft>
                          <a:spcPts val="1200"/>
                        </a:spcAft>
                      </a:pPr>
                      <a:r>
                        <a:rPr lang="en-GB" sz="1200" dirty="0">
                          <a:effectLst/>
                        </a:rPr>
                        <a:t>Run a Mile</a:t>
                      </a:r>
                    </a:p>
                    <a:p>
                      <a:pPr>
                        <a:spcAft>
                          <a:spcPts val="0"/>
                        </a:spcAft>
                      </a:pPr>
                      <a:r>
                        <a:rPr lang="en-GB" sz="1200" dirty="0">
                          <a:effectLst/>
                        </a:rPr>
                        <a:t> </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solidFill>
                      <a:schemeClr val="accent1">
                        <a:lumMod val="40000"/>
                        <a:lumOff val="60000"/>
                      </a:schemeClr>
                    </a:solidFill>
                  </a:tcPr>
                </a:tc>
                <a:tc>
                  <a:txBody>
                    <a:bodyPr/>
                    <a:lstStyle/>
                    <a:p>
                      <a:pPr algn="ctr">
                        <a:spcAft>
                          <a:spcPts val="0"/>
                        </a:spcAft>
                      </a:pPr>
                      <a:r>
                        <a:rPr lang="en-GB" sz="1200">
                          <a:effectLst/>
                        </a:rPr>
                        <a:t>Monday, Tuesday Thursday &amp; Friday</a:t>
                      </a:r>
                    </a:p>
                    <a:p>
                      <a:pPr algn="ctr">
                        <a:spcAft>
                          <a:spcPts val="0"/>
                        </a:spcAft>
                      </a:pPr>
                      <a:r>
                        <a:rPr lang="en-GB" sz="1200">
                          <a:effectLst/>
                        </a:rPr>
                        <a:t>8:30am</a:t>
                      </a:r>
                      <a:endParaRPr lang="en-GB"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1200"/>
                        </a:spcAft>
                      </a:pPr>
                      <a:r>
                        <a:rPr lang="en-GB" sz="1200" dirty="0">
                          <a:effectLst/>
                        </a:rPr>
                        <a:t>All welcome – parents and carers included!</a:t>
                      </a:r>
                      <a:endParaRPr lang="en-GB"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4439454"/>
                  </a:ext>
                </a:extLst>
              </a:tr>
            </a:tbl>
          </a:graphicData>
        </a:graphic>
      </p:graphicFrame>
      <p:graphicFrame>
        <p:nvGraphicFramePr>
          <p:cNvPr id="4" name="Table 3">
            <a:extLst>
              <a:ext uri="{FF2B5EF4-FFF2-40B4-BE49-F238E27FC236}">
                <a16:creationId xmlns:a16="http://schemas.microsoft.com/office/drawing/2014/main" id="{EC400B68-F033-4693-8A1E-BA520891CDCB}"/>
              </a:ext>
            </a:extLst>
          </p:cNvPr>
          <p:cNvGraphicFramePr>
            <a:graphicFrameLocks noGrp="1"/>
          </p:cNvGraphicFramePr>
          <p:nvPr>
            <p:extLst>
              <p:ext uri="{D42A27DB-BD31-4B8C-83A1-F6EECF244321}">
                <p14:modId xmlns:p14="http://schemas.microsoft.com/office/powerpoint/2010/main" val="736314979"/>
              </p:ext>
            </p:extLst>
          </p:nvPr>
        </p:nvGraphicFramePr>
        <p:xfrm>
          <a:off x="2100802" y="2575121"/>
          <a:ext cx="6918036" cy="3833229"/>
        </p:xfrm>
        <a:graphic>
          <a:graphicData uri="http://schemas.openxmlformats.org/drawingml/2006/table">
            <a:tbl>
              <a:tblPr firstRow="1" bandRow="1">
                <a:tableStyleId>{5C22544A-7EE6-4342-B048-85BDC9FD1C3A}</a:tableStyleId>
              </a:tblPr>
              <a:tblGrid>
                <a:gridCol w="1102562">
                  <a:extLst>
                    <a:ext uri="{9D8B030D-6E8A-4147-A177-3AD203B41FA5}">
                      <a16:colId xmlns:a16="http://schemas.microsoft.com/office/drawing/2014/main" val="2217749763"/>
                    </a:ext>
                  </a:extLst>
                </a:gridCol>
                <a:gridCol w="2803486">
                  <a:extLst>
                    <a:ext uri="{9D8B030D-6E8A-4147-A177-3AD203B41FA5}">
                      <a16:colId xmlns:a16="http://schemas.microsoft.com/office/drawing/2014/main" val="3368354452"/>
                    </a:ext>
                  </a:extLst>
                </a:gridCol>
                <a:gridCol w="3011988">
                  <a:extLst>
                    <a:ext uri="{9D8B030D-6E8A-4147-A177-3AD203B41FA5}">
                      <a16:colId xmlns:a16="http://schemas.microsoft.com/office/drawing/2014/main" val="2279467736"/>
                    </a:ext>
                  </a:extLst>
                </a:gridCol>
              </a:tblGrid>
              <a:tr h="541389">
                <a:tc>
                  <a:txBody>
                    <a:bodyPr/>
                    <a:lstStyle/>
                    <a:p>
                      <a:r>
                        <a:rPr lang="en-GB" dirty="0"/>
                        <a:t>Day</a:t>
                      </a:r>
                    </a:p>
                  </a:txBody>
                  <a:tcPr/>
                </a:tc>
                <a:tc gridSpan="2">
                  <a:txBody>
                    <a:bodyPr/>
                    <a:lstStyle/>
                    <a:p>
                      <a:pPr algn="ctr"/>
                      <a:r>
                        <a:rPr lang="en-GB" dirty="0"/>
                        <a:t>Club</a:t>
                      </a:r>
                    </a:p>
                  </a:txBody>
                  <a:tcPr/>
                </a:tc>
                <a:tc hMerge="1">
                  <a:txBody>
                    <a:bodyPr/>
                    <a:lstStyle/>
                    <a:p>
                      <a:endParaRPr lang="en-GB" dirty="0"/>
                    </a:p>
                  </a:txBody>
                  <a:tcPr/>
                </a:tc>
                <a:extLst>
                  <a:ext uri="{0D108BD9-81ED-4DB2-BD59-A6C34878D82A}">
                    <a16:rowId xmlns:a16="http://schemas.microsoft.com/office/drawing/2014/main" val="1188950722"/>
                  </a:ext>
                </a:extLst>
              </a:tr>
              <a:tr h="757681">
                <a:tc>
                  <a:txBody>
                    <a:bodyPr/>
                    <a:lstStyle/>
                    <a:p>
                      <a:r>
                        <a:rPr lang="en-GB" sz="1200" dirty="0"/>
                        <a:t>Monday</a:t>
                      </a:r>
                    </a:p>
                  </a:txBody>
                  <a:tcPr/>
                </a:tc>
                <a:tc>
                  <a:txBody>
                    <a:bodyPr/>
                    <a:lstStyle/>
                    <a:p>
                      <a:r>
                        <a:rPr lang="en-GB" sz="1200" b="1" kern="1200" dirty="0">
                          <a:solidFill>
                            <a:schemeClr val="dk1"/>
                          </a:solidFill>
                          <a:effectLst/>
                          <a:latin typeface="+mn-lt"/>
                          <a:ea typeface="+mn-ea"/>
                          <a:cs typeface="+mn-cs"/>
                        </a:rPr>
                        <a:t>Craft* </a:t>
                      </a:r>
                      <a:r>
                        <a:rPr lang="en-GB" sz="1200" kern="1200" dirty="0">
                          <a:solidFill>
                            <a:schemeClr val="dk1"/>
                          </a:solidFill>
                          <a:effectLst/>
                          <a:latin typeface="+mn-lt"/>
                          <a:ea typeface="+mn-ea"/>
                          <a:cs typeface="+mn-cs"/>
                        </a:rPr>
                        <a:t>(£10 pay via ParentPay)</a:t>
                      </a:r>
                    </a:p>
                    <a:p>
                      <a:r>
                        <a:rPr lang="en-GB" sz="1200" kern="1200" dirty="0">
                          <a:solidFill>
                            <a:schemeClr val="dk1"/>
                          </a:solidFill>
                          <a:effectLst/>
                          <a:latin typeface="+mn-lt"/>
                          <a:ea typeface="+mn-ea"/>
                          <a:cs typeface="+mn-cs"/>
                        </a:rPr>
                        <a:t>3:30 – 4:15pm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Mrs Seligman</a:t>
                      </a:r>
                      <a:endParaRPr lang="en-GB" sz="1200" dirty="0"/>
                    </a:p>
                  </a:txBody>
                  <a:tcPr/>
                </a:tc>
                <a:tc>
                  <a:txBody>
                    <a:bodyPr/>
                    <a:lstStyle/>
                    <a:p>
                      <a:r>
                        <a:rPr lang="en-GB" sz="1200" b="1" dirty="0"/>
                        <a:t>Coding* </a:t>
                      </a:r>
                    </a:p>
                    <a:p>
                      <a:r>
                        <a:rPr lang="en-GB" sz="1200" dirty="0"/>
                        <a:t>3:30pm – 4:15pm</a:t>
                      </a:r>
                    </a:p>
                    <a:p>
                      <a:r>
                        <a:rPr lang="en-GB" sz="1200" dirty="0"/>
                        <a:t>Years 3-6</a:t>
                      </a:r>
                    </a:p>
                    <a:p>
                      <a:r>
                        <a:rPr lang="en-GB" sz="1200" dirty="0"/>
                        <a:t>Mr Brown </a:t>
                      </a:r>
                    </a:p>
                  </a:txBody>
                  <a:tcPr/>
                </a:tc>
                <a:extLst>
                  <a:ext uri="{0D108BD9-81ED-4DB2-BD59-A6C34878D82A}">
                    <a16:rowId xmlns:a16="http://schemas.microsoft.com/office/drawing/2014/main" val="1683891791"/>
                  </a:ext>
                </a:extLst>
              </a:tr>
              <a:tr h="757681">
                <a:tc>
                  <a:txBody>
                    <a:bodyPr/>
                    <a:lstStyle/>
                    <a:p>
                      <a:r>
                        <a:rPr lang="en-GB" sz="1200" dirty="0"/>
                        <a:t>Tuesday</a:t>
                      </a:r>
                    </a:p>
                  </a:txBody>
                  <a:tcPr/>
                </a:tc>
                <a:tc>
                  <a:txBody>
                    <a:bodyPr/>
                    <a:lstStyle/>
                    <a:p>
                      <a:r>
                        <a:rPr lang="en-GB" sz="1200" b="1" kern="1200" dirty="0">
                          <a:solidFill>
                            <a:schemeClr val="dk1"/>
                          </a:solidFill>
                          <a:effectLst/>
                          <a:latin typeface="+mn-lt"/>
                          <a:ea typeface="+mn-ea"/>
                          <a:cs typeface="+mn-cs"/>
                        </a:rPr>
                        <a:t>Multi-Sports </a:t>
                      </a:r>
                      <a:r>
                        <a:rPr lang="en-GB" sz="1200" kern="1200" dirty="0">
                          <a:solidFill>
                            <a:schemeClr val="dk1"/>
                          </a:solidFill>
                          <a:effectLst/>
                          <a:latin typeface="+mn-lt"/>
                          <a:ea typeface="+mn-ea"/>
                          <a:cs typeface="+mn-cs"/>
                        </a:rPr>
                        <a:t>(fee paid direct) </a:t>
                      </a:r>
                    </a:p>
                    <a:p>
                      <a:r>
                        <a:rPr lang="en-GB" sz="1200" kern="1200" dirty="0">
                          <a:solidFill>
                            <a:schemeClr val="dk1"/>
                          </a:solidFill>
                          <a:effectLst/>
                          <a:latin typeface="+mn-lt"/>
                          <a:ea typeface="+mn-ea"/>
                          <a:cs typeface="+mn-cs"/>
                        </a:rPr>
                        <a:t>3:30 – 4:30pm</a:t>
                      </a:r>
                    </a:p>
                    <a:p>
                      <a:r>
                        <a:rPr lang="en-GB" sz="1200" kern="1200" dirty="0">
                          <a:solidFill>
                            <a:schemeClr val="dk1"/>
                          </a:solidFill>
                          <a:effectLst/>
                          <a:latin typeface="+mn-lt"/>
                          <a:ea typeface="+mn-ea"/>
                          <a:cs typeface="+mn-cs"/>
                        </a:rPr>
                        <a:t>Years 1 – 6</a:t>
                      </a:r>
                    </a:p>
                    <a:p>
                      <a:r>
                        <a:rPr lang="en-GB" sz="1200" kern="1200" dirty="0">
                          <a:solidFill>
                            <a:schemeClr val="dk1"/>
                          </a:solidFill>
                          <a:effectLst/>
                          <a:latin typeface="+mn-lt"/>
                          <a:ea typeface="+mn-ea"/>
                          <a:cs typeface="+mn-cs"/>
                        </a:rPr>
                        <a:t>Mark Cromack</a:t>
                      </a:r>
                      <a:r>
                        <a:rPr lang="en-GB" sz="1200" b="1" kern="1200" dirty="0">
                          <a:solidFill>
                            <a:schemeClr val="dk1"/>
                          </a:solidFill>
                          <a:effectLst/>
                          <a:latin typeface="+mn-lt"/>
                          <a:ea typeface="+mn-ea"/>
                          <a:cs typeface="+mn-cs"/>
                        </a:rPr>
                        <a:t> </a:t>
                      </a:r>
                      <a:endParaRPr lang="en-GB" sz="1200" dirty="0"/>
                    </a:p>
                  </a:txBody>
                  <a:tcPr/>
                </a:tc>
                <a:tc>
                  <a:txBody>
                    <a:bodyPr/>
                    <a:lstStyle/>
                    <a:p>
                      <a:endParaRPr lang="en-GB" sz="1200" dirty="0"/>
                    </a:p>
                  </a:txBody>
                  <a:tcPr/>
                </a:tc>
                <a:extLst>
                  <a:ext uri="{0D108BD9-81ED-4DB2-BD59-A6C34878D82A}">
                    <a16:rowId xmlns:a16="http://schemas.microsoft.com/office/drawing/2014/main" val="576618621"/>
                  </a:ext>
                </a:extLst>
              </a:tr>
              <a:tr h="757681">
                <a:tc>
                  <a:txBody>
                    <a:bodyPr/>
                    <a:lstStyle/>
                    <a:p>
                      <a:r>
                        <a:rPr lang="en-GB" sz="1200" dirty="0"/>
                        <a:t>Wednesday</a:t>
                      </a:r>
                    </a:p>
                  </a:txBody>
                  <a:tcPr/>
                </a:tc>
                <a:tc>
                  <a:txBody>
                    <a:bodyPr/>
                    <a:lstStyle/>
                    <a:p>
                      <a:r>
                        <a:rPr lang="en-GB" sz="1200" b="1" kern="1200" dirty="0">
                          <a:solidFill>
                            <a:schemeClr val="dk1"/>
                          </a:solidFill>
                          <a:effectLst/>
                          <a:latin typeface="+mn-lt"/>
                          <a:ea typeface="+mn-ea"/>
                          <a:cs typeface="+mn-cs"/>
                        </a:rPr>
                        <a:t>Junior Duke*</a:t>
                      </a:r>
                      <a:r>
                        <a:rPr lang="en-GB" sz="1200" kern="1200" dirty="0">
                          <a:solidFill>
                            <a:schemeClr val="dk1"/>
                          </a:solidFill>
                          <a:effectLst/>
                          <a:latin typeface="+mn-lt"/>
                          <a:ea typeface="+mn-ea"/>
                          <a:cs typeface="+mn-cs"/>
                        </a:rPr>
                        <a:t> (£10 pay via ParentPay)</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3/4 </a:t>
                      </a:r>
                    </a:p>
                    <a:p>
                      <a:r>
                        <a:rPr lang="en-GB" sz="1200" kern="1200" dirty="0">
                          <a:solidFill>
                            <a:schemeClr val="dk1"/>
                          </a:solidFill>
                          <a:effectLst/>
                          <a:latin typeface="+mn-lt"/>
                          <a:ea typeface="+mn-ea"/>
                          <a:cs typeface="+mn-cs"/>
                        </a:rPr>
                        <a:t>Mrs Helfferich</a:t>
                      </a:r>
                      <a:endParaRPr lang="en-GB" sz="1200" dirty="0"/>
                    </a:p>
                  </a:txBody>
                  <a:tcPr/>
                </a:tc>
                <a:tc>
                  <a:txBody>
                    <a:bodyPr/>
                    <a:lstStyle/>
                    <a:p>
                      <a:endParaRPr lang="en-GB" sz="1200" i="0" dirty="0"/>
                    </a:p>
                  </a:txBody>
                  <a:tcPr/>
                </a:tc>
                <a:extLst>
                  <a:ext uri="{0D108BD9-81ED-4DB2-BD59-A6C34878D82A}">
                    <a16:rowId xmlns:a16="http://schemas.microsoft.com/office/drawing/2014/main" val="61531645"/>
                  </a:ext>
                </a:extLst>
              </a:tr>
              <a:tr h="619921">
                <a:tc>
                  <a:txBody>
                    <a:bodyPr/>
                    <a:lstStyle/>
                    <a:p>
                      <a:r>
                        <a:rPr lang="en-GB" sz="1200" dirty="0"/>
                        <a:t>Thursday</a:t>
                      </a:r>
                    </a:p>
                  </a:txBody>
                  <a:tcPr/>
                </a:tc>
                <a:tc>
                  <a:txBody>
                    <a:bodyPr/>
                    <a:lstStyle/>
                    <a:p>
                      <a:r>
                        <a:rPr lang="en-GB" sz="1200" b="1" kern="1200" dirty="0">
                          <a:solidFill>
                            <a:schemeClr val="dk1"/>
                          </a:solidFill>
                          <a:effectLst/>
                          <a:latin typeface="+mn-lt"/>
                          <a:ea typeface="+mn-ea"/>
                          <a:cs typeface="+mn-cs"/>
                        </a:rPr>
                        <a:t>Chess*</a:t>
                      </a:r>
                      <a:r>
                        <a:rPr lang="en-GB" sz="1200" kern="1200" dirty="0">
                          <a:solidFill>
                            <a:schemeClr val="dk1"/>
                          </a:solidFill>
                          <a:effectLst/>
                          <a:latin typeface="+mn-lt"/>
                          <a:ea typeface="+mn-ea"/>
                          <a:cs typeface="+mn-cs"/>
                        </a:rPr>
                        <a:t> (no charge) </a:t>
                      </a:r>
                    </a:p>
                    <a:p>
                      <a:r>
                        <a:rPr lang="en-GB" sz="1200" kern="1200" dirty="0">
                          <a:solidFill>
                            <a:schemeClr val="dk1"/>
                          </a:solidFill>
                          <a:effectLst/>
                          <a:latin typeface="+mn-lt"/>
                          <a:ea typeface="+mn-ea"/>
                          <a:cs typeface="+mn-cs"/>
                        </a:rPr>
                        <a:t>3:30pm – 4:15pm</a:t>
                      </a:r>
                    </a:p>
                    <a:p>
                      <a:r>
                        <a:rPr lang="en-GB" sz="1200" kern="1200" dirty="0">
                          <a:solidFill>
                            <a:schemeClr val="dk1"/>
                          </a:solidFill>
                          <a:effectLst/>
                          <a:latin typeface="+mn-lt"/>
                          <a:ea typeface="+mn-ea"/>
                          <a:cs typeface="+mn-cs"/>
                        </a:rPr>
                        <a:t>Year 1 - 6 </a:t>
                      </a:r>
                    </a:p>
                    <a:p>
                      <a:r>
                        <a:rPr lang="en-GB" sz="1200" kern="1200" dirty="0">
                          <a:solidFill>
                            <a:schemeClr val="dk1"/>
                          </a:solidFill>
                          <a:effectLst/>
                          <a:latin typeface="+mn-lt"/>
                          <a:ea typeface="+mn-ea"/>
                          <a:cs typeface="+mn-cs"/>
                        </a:rPr>
                        <a:t>Mrs Seligman</a:t>
                      </a:r>
                      <a:endParaRPr lang="en-GB" sz="1200" dirty="0"/>
                    </a:p>
                  </a:txBody>
                  <a:tcPr/>
                </a:tc>
                <a:tc>
                  <a:txBody>
                    <a:bodyPr/>
                    <a:lstStyle/>
                    <a:p>
                      <a:endParaRPr lang="en-GB" sz="1200" dirty="0"/>
                    </a:p>
                  </a:txBody>
                  <a:tcPr/>
                </a:tc>
                <a:extLst>
                  <a:ext uri="{0D108BD9-81ED-4DB2-BD59-A6C34878D82A}">
                    <a16:rowId xmlns:a16="http://schemas.microsoft.com/office/drawing/2014/main" val="2592778931"/>
                  </a:ext>
                </a:extLst>
              </a:tr>
            </a:tbl>
          </a:graphicData>
        </a:graphic>
      </p:graphicFrame>
      <p:sp>
        <p:nvSpPr>
          <p:cNvPr id="6" name="Explosion: 8 Points 5">
            <a:extLst>
              <a:ext uri="{FF2B5EF4-FFF2-40B4-BE49-F238E27FC236}">
                <a16:creationId xmlns:a16="http://schemas.microsoft.com/office/drawing/2014/main" id="{15A7E213-ED71-4E95-BA8D-BB05F51B8C6E}"/>
              </a:ext>
            </a:extLst>
          </p:cNvPr>
          <p:cNvSpPr/>
          <p:nvPr/>
        </p:nvSpPr>
        <p:spPr>
          <a:xfrm>
            <a:off x="3570727" y="4491625"/>
            <a:ext cx="2525273" cy="1460424"/>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No Junior Duke this week</a:t>
            </a:r>
          </a:p>
        </p:txBody>
      </p:sp>
    </p:spTree>
    <p:extLst>
      <p:ext uri="{BB962C8B-B14F-4D97-AF65-F5344CB8AC3E}">
        <p14:creationId xmlns:p14="http://schemas.microsoft.com/office/powerpoint/2010/main" val="3802330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pic>
        <p:nvPicPr>
          <p:cNvPr id="6" name="Picture 5">
            <a:extLst>
              <a:ext uri="{FF2B5EF4-FFF2-40B4-BE49-F238E27FC236}">
                <a16:creationId xmlns:a16="http://schemas.microsoft.com/office/drawing/2014/main" id="{3BF73AE4-E1FD-489A-B0D2-182444F8DD9F}"/>
              </a:ext>
            </a:extLst>
          </p:cNvPr>
          <p:cNvPicPr>
            <a:picLocks noChangeAspect="1"/>
          </p:cNvPicPr>
          <p:nvPr/>
        </p:nvPicPr>
        <p:blipFill>
          <a:blip r:embed="rId3"/>
          <a:stretch>
            <a:fillRect/>
          </a:stretch>
        </p:blipFill>
        <p:spPr>
          <a:xfrm>
            <a:off x="1016329" y="1585118"/>
            <a:ext cx="10159341" cy="4910973"/>
          </a:xfrm>
          <a:prstGeom prst="rect">
            <a:avLst/>
          </a:prstGeom>
        </p:spPr>
      </p:pic>
    </p:spTree>
    <p:extLst>
      <p:ext uri="{BB962C8B-B14F-4D97-AF65-F5344CB8AC3E}">
        <p14:creationId xmlns:p14="http://schemas.microsoft.com/office/powerpoint/2010/main" val="2454046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F77E69-4A14-4BB8-B15A-60DFA5A0DF0B}"/>
              </a:ext>
            </a:extLst>
          </p:cNvPr>
          <p:cNvSpPr>
            <a:spLocks noGrp="1"/>
          </p:cNvSpPr>
          <p:nvPr>
            <p:ph idx="1"/>
          </p:nvPr>
        </p:nvSpPr>
        <p:spPr>
          <a:xfrm>
            <a:off x="838200" y="1825625"/>
            <a:ext cx="10515600" cy="3904056"/>
          </a:xfrm>
        </p:spPr>
        <p:txBody>
          <a:bodyPr>
            <a:normAutofit/>
          </a:bodyPr>
          <a:lstStyle/>
          <a:p>
            <a:pPr marL="0" indent="0">
              <a:buNone/>
            </a:pPr>
            <a:r>
              <a:rPr lang="en-GB" dirty="0"/>
              <a:t>Dates for your diaries:</a:t>
            </a:r>
          </a:p>
          <a:p>
            <a:pPr marL="0" indent="0">
              <a:buNone/>
            </a:pPr>
            <a:endParaRPr lang="en-GB" dirty="0"/>
          </a:p>
          <a:p>
            <a:pPr marL="0" indent="0">
              <a:buNone/>
            </a:pPr>
            <a:r>
              <a:rPr lang="en-GB" dirty="0">
                <a:solidFill>
                  <a:srgbClr val="FF0000"/>
                </a:solidFill>
              </a:rPr>
              <a:t>Thursday 9 November </a:t>
            </a:r>
            <a:r>
              <a:rPr lang="en-GB" dirty="0"/>
              <a:t>– non uniform day in lieu of hamper donations for our Rainbow Raffle – further information to follow separately.</a:t>
            </a:r>
          </a:p>
          <a:p>
            <a:pPr marL="0" indent="0">
              <a:buNone/>
            </a:pPr>
            <a:endParaRPr lang="en-GB" dirty="0"/>
          </a:p>
          <a:p>
            <a:pPr marL="0" indent="0">
              <a:buNone/>
            </a:pPr>
            <a:r>
              <a:rPr lang="en-GB" dirty="0"/>
              <a:t>Save the Date – </a:t>
            </a:r>
            <a:r>
              <a:rPr lang="en-GB" dirty="0">
                <a:solidFill>
                  <a:srgbClr val="FF0000"/>
                </a:solidFill>
              </a:rPr>
              <a:t>Thursday 30 November </a:t>
            </a:r>
            <a:r>
              <a:rPr lang="en-GB" dirty="0"/>
              <a:t>– Christmas Craft Club spectacular! </a:t>
            </a:r>
          </a:p>
          <a:p>
            <a:pPr marL="0" indent="0">
              <a:buNone/>
            </a:pPr>
            <a:endParaRPr lang="en-GB" dirty="0"/>
          </a:p>
        </p:txBody>
      </p:sp>
      <p:pic>
        <p:nvPicPr>
          <p:cNvPr id="4" name="Picture 3">
            <a:extLst>
              <a:ext uri="{FF2B5EF4-FFF2-40B4-BE49-F238E27FC236}">
                <a16:creationId xmlns:a16="http://schemas.microsoft.com/office/drawing/2014/main" id="{38565DE0-C996-4207-AA7D-9B0495B0B876}"/>
              </a:ext>
            </a:extLst>
          </p:cNvPr>
          <p:cNvPicPr/>
          <p:nvPr/>
        </p:nvPicPr>
        <p:blipFill>
          <a:blip r:embed="rId2">
            <a:extLst>
              <a:ext uri="{28A0092B-C50C-407E-A947-70E740481C1C}">
                <a14:useLocalDpi xmlns:a14="http://schemas.microsoft.com/office/drawing/2010/main" val="0"/>
              </a:ext>
            </a:extLst>
          </a:blip>
          <a:srcRect t="15063" b="22720"/>
          <a:stretch>
            <a:fillRect/>
          </a:stretch>
        </p:blipFill>
        <p:spPr bwMode="auto">
          <a:xfrm>
            <a:off x="838200" y="470693"/>
            <a:ext cx="3829050" cy="1114425"/>
          </a:xfrm>
          <a:prstGeom prst="rect">
            <a:avLst/>
          </a:prstGeom>
          <a:noFill/>
          <a:ln>
            <a:noFill/>
          </a:ln>
        </p:spPr>
      </p:pic>
    </p:spTree>
    <p:extLst>
      <p:ext uri="{BB962C8B-B14F-4D97-AF65-F5344CB8AC3E}">
        <p14:creationId xmlns:p14="http://schemas.microsoft.com/office/powerpoint/2010/main" val="272718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4633-BD26-4DE1-9E77-7831A57A661E}"/>
              </a:ext>
            </a:extLst>
          </p:cNvPr>
          <p:cNvSpPr>
            <a:spLocks noGrp="1"/>
          </p:cNvSpPr>
          <p:nvPr>
            <p:ph type="title"/>
          </p:nvPr>
        </p:nvSpPr>
        <p:spPr/>
        <p:txBody>
          <a:bodyPr/>
          <a:lstStyle/>
          <a:p>
            <a:r>
              <a:rPr lang="en-GB" b="1" dirty="0">
                <a:solidFill>
                  <a:srgbClr val="0070C0"/>
                </a:solidFill>
                <a:latin typeface="Segoe  "/>
              </a:rPr>
              <a:t>Gallery</a:t>
            </a:r>
            <a:endParaRPr lang="en-GB" dirty="0"/>
          </a:p>
        </p:txBody>
      </p:sp>
      <p:sp>
        <p:nvSpPr>
          <p:cNvPr id="3" name="TextBox 2">
            <a:extLst>
              <a:ext uri="{FF2B5EF4-FFF2-40B4-BE49-F238E27FC236}">
                <a16:creationId xmlns:a16="http://schemas.microsoft.com/office/drawing/2014/main" id="{78E49EB9-A3B5-4301-935A-999833F8686D}"/>
              </a:ext>
            </a:extLst>
          </p:cNvPr>
          <p:cNvSpPr txBox="1"/>
          <p:nvPr/>
        </p:nvSpPr>
        <p:spPr>
          <a:xfrm>
            <a:off x="967409" y="1524000"/>
            <a:ext cx="10243930" cy="646331"/>
          </a:xfrm>
          <a:prstGeom prst="rect">
            <a:avLst/>
          </a:prstGeom>
          <a:noFill/>
        </p:spPr>
        <p:txBody>
          <a:bodyPr wrap="square" rtlCol="0">
            <a:spAutoFit/>
          </a:bodyPr>
          <a:lstStyle/>
          <a:p>
            <a:r>
              <a:rPr lang="en-GB" dirty="0"/>
              <a:t>A snapshot of learning from across the week… please use these photographs as an opportunity to talk to your children about what they have been learning!</a:t>
            </a:r>
          </a:p>
        </p:txBody>
      </p:sp>
      <p:pic>
        <p:nvPicPr>
          <p:cNvPr id="6" name="Picture 5">
            <a:extLst>
              <a:ext uri="{FF2B5EF4-FFF2-40B4-BE49-F238E27FC236}">
                <a16:creationId xmlns:a16="http://schemas.microsoft.com/office/drawing/2014/main" id="{F6DFCF09-4340-4C50-B4B9-B53FFCC49E76}"/>
              </a:ext>
            </a:extLst>
          </p:cNvPr>
          <p:cNvPicPr>
            <a:picLocks noChangeAspect="1"/>
          </p:cNvPicPr>
          <p:nvPr/>
        </p:nvPicPr>
        <p:blipFill>
          <a:blip r:embed="rId2"/>
          <a:stretch>
            <a:fillRect/>
          </a:stretch>
        </p:blipFill>
        <p:spPr>
          <a:xfrm>
            <a:off x="10787803" y="158693"/>
            <a:ext cx="1131994" cy="1181211"/>
          </a:xfrm>
          <a:prstGeom prst="rect">
            <a:avLst/>
          </a:prstGeom>
        </p:spPr>
      </p:pic>
      <p:sp>
        <p:nvSpPr>
          <p:cNvPr id="7" name="TextBox 6">
            <a:extLst>
              <a:ext uri="{FF2B5EF4-FFF2-40B4-BE49-F238E27FC236}">
                <a16:creationId xmlns:a16="http://schemas.microsoft.com/office/drawing/2014/main" id="{7454842D-795D-452C-8961-7B5C22CCE3EB}"/>
              </a:ext>
            </a:extLst>
          </p:cNvPr>
          <p:cNvSpPr txBox="1"/>
          <p:nvPr/>
        </p:nvSpPr>
        <p:spPr>
          <a:xfrm>
            <a:off x="980661" y="5974865"/>
            <a:ext cx="9807142" cy="477054"/>
          </a:xfrm>
          <a:prstGeom prst="rect">
            <a:avLst/>
          </a:prstGeom>
          <a:noFill/>
        </p:spPr>
        <p:txBody>
          <a:bodyPr wrap="square" rtlCol="0">
            <a:spAutoFit/>
          </a:bodyPr>
          <a:lstStyle/>
          <a:p>
            <a:r>
              <a:rPr lang="en-GB" sz="2500" dirty="0">
                <a:solidFill>
                  <a:srgbClr val="00B050"/>
                </a:solidFill>
              </a:rPr>
              <a:t>Apple</a:t>
            </a:r>
            <a:r>
              <a:rPr lang="en-GB" sz="2500" dirty="0"/>
              <a:t> – Wake Up Shake Up</a:t>
            </a:r>
          </a:p>
        </p:txBody>
      </p:sp>
      <p:pic>
        <p:nvPicPr>
          <p:cNvPr id="5" name="Picture 4">
            <a:extLst>
              <a:ext uri="{FF2B5EF4-FFF2-40B4-BE49-F238E27FC236}">
                <a16:creationId xmlns:a16="http://schemas.microsoft.com/office/drawing/2014/main" id="{A7F514EB-17FE-469F-B2D1-91C80E5AFE98}"/>
              </a:ext>
            </a:extLst>
          </p:cNvPr>
          <p:cNvPicPr>
            <a:picLocks noChangeAspect="1"/>
          </p:cNvPicPr>
          <p:nvPr/>
        </p:nvPicPr>
        <p:blipFill>
          <a:blip r:embed="rId3"/>
          <a:stretch>
            <a:fillRect/>
          </a:stretch>
        </p:blipFill>
        <p:spPr>
          <a:xfrm>
            <a:off x="3247360" y="2101133"/>
            <a:ext cx="5074449" cy="3815030"/>
          </a:xfrm>
          <a:prstGeom prst="rect">
            <a:avLst/>
          </a:prstGeom>
        </p:spPr>
      </p:pic>
    </p:spTree>
    <p:extLst>
      <p:ext uri="{BB962C8B-B14F-4D97-AF65-F5344CB8AC3E}">
        <p14:creationId xmlns:p14="http://schemas.microsoft.com/office/powerpoint/2010/main" val="274821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9DE520-9097-4A89-99C4-7D28A101CDCA}"/>
              </a:ext>
            </a:extLst>
          </p:cNvPr>
          <p:cNvSpPr txBox="1"/>
          <p:nvPr/>
        </p:nvSpPr>
        <p:spPr>
          <a:xfrm>
            <a:off x="836590" y="5293453"/>
            <a:ext cx="3724712" cy="477054"/>
          </a:xfrm>
          <a:prstGeom prst="rect">
            <a:avLst/>
          </a:prstGeom>
          <a:noFill/>
        </p:spPr>
        <p:txBody>
          <a:bodyPr wrap="square" rtlCol="0">
            <a:spAutoFit/>
          </a:bodyPr>
          <a:lstStyle/>
          <a:p>
            <a:r>
              <a:rPr lang="en-GB" sz="2500" dirty="0">
                <a:solidFill>
                  <a:srgbClr val="FFC000"/>
                </a:solidFill>
              </a:rPr>
              <a:t>Beech</a:t>
            </a:r>
            <a:r>
              <a:rPr lang="en-GB" sz="2500" dirty="0"/>
              <a:t> - RE</a:t>
            </a:r>
          </a:p>
        </p:txBody>
      </p:sp>
      <p:pic>
        <p:nvPicPr>
          <p:cNvPr id="7" name="Picture 6">
            <a:extLst>
              <a:ext uri="{FF2B5EF4-FFF2-40B4-BE49-F238E27FC236}">
                <a16:creationId xmlns:a16="http://schemas.microsoft.com/office/drawing/2014/main" id="{3C125490-E892-43C4-873D-8E570F20C4ED}"/>
              </a:ext>
            </a:extLst>
          </p:cNvPr>
          <p:cNvPicPr>
            <a:picLocks noChangeAspect="1"/>
          </p:cNvPicPr>
          <p:nvPr/>
        </p:nvPicPr>
        <p:blipFill>
          <a:blip r:embed="rId2"/>
          <a:stretch>
            <a:fillRect/>
          </a:stretch>
        </p:blipFill>
        <p:spPr>
          <a:xfrm>
            <a:off x="10603935" y="240631"/>
            <a:ext cx="1350589" cy="1255683"/>
          </a:xfrm>
          <a:prstGeom prst="rect">
            <a:avLst/>
          </a:prstGeom>
        </p:spPr>
      </p:pic>
      <p:pic>
        <p:nvPicPr>
          <p:cNvPr id="2" name="Picture 1">
            <a:extLst>
              <a:ext uri="{FF2B5EF4-FFF2-40B4-BE49-F238E27FC236}">
                <a16:creationId xmlns:a16="http://schemas.microsoft.com/office/drawing/2014/main" id="{1838A1E5-2559-4D7E-882E-CBE0C4983211}"/>
              </a:ext>
            </a:extLst>
          </p:cNvPr>
          <p:cNvPicPr>
            <a:picLocks noChangeAspect="1"/>
          </p:cNvPicPr>
          <p:nvPr/>
        </p:nvPicPr>
        <p:blipFill>
          <a:blip r:embed="rId3"/>
          <a:stretch>
            <a:fillRect/>
          </a:stretch>
        </p:blipFill>
        <p:spPr>
          <a:xfrm>
            <a:off x="2570073" y="689113"/>
            <a:ext cx="6646181" cy="4416140"/>
          </a:xfrm>
          <a:prstGeom prst="rect">
            <a:avLst/>
          </a:prstGeom>
        </p:spPr>
      </p:pic>
    </p:spTree>
    <p:extLst>
      <p:ext uri="{BB962C8B-B14F-4D97-AF65-F5344CB8AC3E}">
        <p14:creationId xmlns:p14="http://schemas.microsoft.com/office/powerpoint/2010/main" val="2278926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6FF4F6-D038-4E9B-BF24-12C20D6F22AF}"/>
              </a:ext>
            </a:extLst>
          </p:cNvPr>
          <p:cNvSpPr txBox="1"/>
          <p:nvPr/>
        </p:nvSpPr>
        <p:spPr>
          <a:xfrm>
            <a:off x="838898" y="5293453"/>
            <a:ext cx="5045067" cy="477054"/>
          </a:xfrm>
          <a:prstGeom prst="rect">
            <a:avLst/>
          </a:prstGeom>
          <a:noFill/>
        </p:spPr>
        <p:txBody>
          <a:bodyPr wrap="square" rtlCol="0">
            <a:spAutoFit/>
          </a:bodyPr>
          <a:lstStyle/>
          <a:p>
            <a:r>
              <a:rPr lang="en-GB" sz="2500" dirty="0">
                <a:solidFill>
                  <a:srgbClr val="FF0000"/>
                </a:solidFill>
              </a:rPr>
              <a:t>Holly</a:t>
            </a:r>
            <a:r>
              <a:rPr lang="en-GB" sz="2500" dirty="0"/>
              <a:t> – Vocabulary Ninja</a:t>
            </a:r>
          </a:p>
        </p:txBody>
      </p:sp>
      <p:pic>
        <p:nvPicPr>
          <p:cNvPr id="8" name="Picture 7">
            <a:extLst>
              <a:ext uri="{FF2B5EF4-FFF2-40B4-BE49-F238E27FC236}">
                <a16:creationId xmlns:a16="http://schemas.microsoft.com/office/drawing/2014/main" id="{7F7A0C8A-6421-40FF-B055-6E3714F2BC5A}"/>
              </a:ext>
            </a:extLst>
          </p:cNvPr>
          <p:cNvPicPr>
            <a:picLocks noChangeAspect="1"/>
          </p:cNvPicPr>
          <p:nvPr/>
        </p:nvPicPr>
        <p:blipFill>
          <a:blip r:embed="rId2"/>
          <a:stretch>
            <a:fillRect/>
          </a:stretch>
        </p:blipFill>
        <p:spPr>
          <a:xfrm>
            <a:off x="10348185" y="234274"/>
            <a:ext cx="1366405" cy="1214582"/>
          </a:xfrm>
          <a:prstGeom prst="rect">
            <a:avLst/>
          </a:prstGeom>
        </p:spPr>
      </p:pic>
      <p:pic>
        <p:nvPicPr>
          <p:cNvPr id="3" name="Picture 2">
            <a:extLst>
              <a:ext uri="{FF2B5EF4-FFF2-40B4-BE49-F238E27FC236}">
                <a16:creationId xmlns:a16="http://schemas.microsoft.com/office/drawing/2014/main" id="{C620D344-5846-4EDA-8D8A-6BE2C3F3B3C0}"/>
              </a:ext>
            </a:extLst>
          </p:cNvPr>
          <p:cNvPicPr>
            <a:picLocks noChangeAspect="1"/>
          </p:cNvPicPr>
          <p:nvPr/>
        </p:nvPicPr>
        <p:blipFill>
          <a:blip r:embed="rId3"/>
          <a:stretch>
            <a:fillRect/>
          </a:stretch>
        </p:blipFill>
        <p:spPr>
          <a:xfrm>
            <a:off x="2309839" y="808383"/>
            <a:ext cx="6215375" cy="4302014"/>
          </a:xfrm>
          <a:prstGeom prst="rect">
            <a:avLst/>
          </a:prstGeom>
        </p:spPr>
      </p:pic>
    </p:spTree>
    <p:extLst>
      <p:ext uri="{BB962C8B-B14F-4D97-AF65-F5344CB8AC3E}">
        <p14:creationId xmlns:p14="http://schemas.microsoft.com/office/powerpoint/2010/main" val="105395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D0D70B-9928-40AF-B4B0-0D4732970410}"/>
              </a:ext>
            </a:extLst>
          </p:cNvPr>
          <p:cNvSpPr txBox="1"/>
          <p:nvPr/>
        </p:nvSpPr>
        <p:spPr>
          <a:xfrm>
            <a:off x="813732" y="5293453"/>
            <a:ext cx="3724712" cy="477054"/>
          </a:xfrm>
          <a:prstGeom prst="rect">
            <a:avLst/>
          </a:prstGeom>
          <a:noFill/>
        </p:spPr>
        <p:txBody>
          <a:bodyPr wrap="square" rtlCol="0">
            <a:spAutoFit/>
          </a:bodyPr>
          <a:lstStyle/>
          <a:p>
            <a:r>
              <a:rPr lang="en-GB" sz="2500" dirty="0">
                <a:solidFill>
                  <a:srgbClr val="7030A0"/>
                </a:solidFill>
              </a:rPr>
              <a:t>Oak</a:t>
            </a:r>
            <a:r>
              <a:rPr lang="en-GB" sz="2500" dirty="0"/>
              <a:t> - English</a:t>
            </a:r>
          </a:p>
        </p:txBody>
      </p:sp>
      <p:pic>
        <p:nvPicPr>
          <p:cNvPr id="7" name="Picture 6">
            <a:extLst>
              <a:ext uri="{FF2B5EF4-FFF2-40B4-BE49-F238E27FC236}">
                <a16:creationId xmlns:a16="http://schemas.microsoft.com/office/drawing/2014/main" id="{2DA2B185-68F0-48E2-A755-8CED672DE9D1}"/>
              </a:ext>
            </a:extLst>
          </p:cNvPr>
          <p:cNvPicPr>
            <a:picLocks noChangeAspect="1"/>
          </p:cNvPicPr>
          <p:nvPr/>
        </p:nvPicPr>
        <p:blipFill>
          <a:blip r:embed="rId2"/>
          <a:stretch>
            <a:fillRect/>
          </a:stretch>
        </p:blipFill>
        <p:spPr>
          <a:xfrm>
            <a:off x="10636407" y="365125"/>
            <a:ext cx="1170533" cy="1329043"/>
          </a:xfrm>
          <a:prstGeom prst="rect">
            <a:avLst/>
          </a:prstGeom>
        </p:spPr>
      </p:pic>
      <p:pic>
        <p:nvPicPr>
          <p:cNvPr id="2" name="Picture 1">
            <a:extLst>
              <a:ext uri="{FF2B5EF4-FFF2-40B4-BE49-F238E27FC236}">
                <a16:creationId xmlns:a16="http://schemas.microsoft.com/office/drawing/2014/main" id="{1F0EE5E0-2119-47E7-9ED5-440BCE393AC9}"/>
              </a:ext>
            </a:extLst>
          </p:cNvPr>
          <p:cNvPicPr>
            <a:picLocks noChangeAspect="1"/>
          </p:cNvPicPr>
          <p:nvPr/>
        </p:nvPicPr>
        <p:blipFill>
          <a:blip r:embed="rId3"/>
          <a:stretch>
            <a:fillRect/>
          </a:stretch>
        </p:blipFill>
        <p:spPr>
          <a:xfrm>
            <a:off x="2886927" y="821635"/>
            <a:ext cx="6418146" cy="4211514"/>
          </a:xfrm>
          <a:prstGeom prst="rect">
            <a:avLst/>
          </a:prstGeom>
        </p:spPr>
      </p:pic>
    </p:spTree>
    <p:extLst>
      <p:ext uri="{BB962C8B-B14F-4D97-AF65-F5344CB8AC3E}">
        <p14:creationId xmlns:p14="http://schemas.microsoft.com/office/powerpoint/2010/main" val="172932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0EB34F-02C8-41AA-AD19-1E01E8320F33}"/>
              </a:ext>
            </a:extLst>
          </p:cNvPr>
          <p:cNvSpPr txBox="1">
            <a:spLocks/>
          </p:cNvSpPr>
          <p:nvPr/>
        </p:nvSpPr>
        <p:spPr>
          <a:xfrm>
            <a:off x="838200" y="454487"/>
            <a:ext cx="10515600" cy="792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a:t>
            </a:r>
            <a:endParaRPr lang="en-GB" dirty="0"/>
          </a:p>
        </p:txBody>
      </p:sp>
      <p:sp>
        <p:nvSpPr>
          <p:cNvPr id="6" name="TextBox 5">
            <a:extLst>
              <a:ext uri="{FF2B5EF4-FFF2-40B4-BE49-F238E27FC236}">
                <a16:creationId xmlns:a16="http://schemas.microsoft.com/office/drawing/2014/main" id="{6CF94099-AEBC-4C5B-8707-7D79683055EB}"/>
              </a:ext>
            </a:extLst>
          </p:cNvPr>
          <p:cNvSpPr txBox="1"/>
          <p:nvPr/>
        </p:nvSpPr>
        <p:spPr>
          <a:xfrm>
            <a:off x="6820250" y="5603846"/>
            <a:ext cx="4966282" cy="369332"/>
          </a:xfrm>
          <a:prstGeom prst="rect">
            <a:avLst/>
          </a:prstGeom>
          <a:noFill/>
        </p:spPr>
        <p:txBody>
          <a:bodyPr wrap="square" rtlCol="0">
            <a:spAutoFit/>
          </a:bodyPr>
          <a:lstStyle/>
          <a:p>
            <a:endParaRPr lang="en-GB" dirty="0"/>
          </a:p>
        </p:txBody>
      </p:sp>
      <p:sp>
        <p:nvSpPr>
          <p:cNvPr id="8" name="Content Placeholder 7">
            <a:extLst>
              <a:ext uri="{FF2B5EF4-FFF2-40B4-BE49-F238E27FC236}">
                <a16:creationId xmlns:a16="http://schemas.microsoft.com/office/drawing/2014/main" id="{076B5232-3E85-47C0-A009-0466A6B82976}"/>
              </a:ext>
            </a:extLst>
          </p:cNvPr>
          <p:cNvSpPr>
            <a:spLocks noGrp="1"/>
          </p:cNvSpPr>
          <p:nvPr>
            <p:ph idx="1"/>
          </p:nvPr>
        </p:nvSpPr>
        <p:spPr>
          <a:xfrm>
            <a:off x="838200" y="1484243"/>
            <a:ext cx="10515600" cy="4692720"/>
          </a:xfrm>
        </p:spPr>
        <p:txBody>
          <a:bodyPr>
            <a:normAutofit fontScale="92500" lnSpcReduction="20000"/>
          </a:bodyPr>
          <a:lstStyle/>
          <a:p>
            <a:pPr marL="0" indent="0">
              <a:buNone/>
            </a:pPr>
            <a:r>
              <a:rPr lang="en-GB" dirty="0">
                <a:solidFill>
                  <a:schemeClr val="accent1"/>
                </a:solidFill>
              </a:rPr>
              <a:t>Staffing Update</a:t>
            </a:r>
          </a:p>
          <a:p>
            <a:pPr marL="0" indent="0">
              <a:buNone/>
            </a:pPr>
            <a:r>
              <a:rPr lang="en-GB" dirty="0"/>
              <a:t>We’re excited to be able to share that we are holding interviews next week for a part time Teaching Assistant (based in Oak Class) and a Learning Mentor who will be working across school.</a:t>
            </a:r>
          </a:p>
          <a:p>
            <a:pPr marL="0" indent="0">
              <a:buNone/>
            </a:pPr>
            <a:endParaRPr lang="en-GB" dirty="0"/>
          </a:p>
          <a:p>
            <a:pPr marL="0" indent="0">
              <a:buNone/>
            </a:pPr>
            <a:r>
              <a:rPr lang="en-GB" dirty="0"/>
              <a:t>The Learning Mentor is a brand new role to our school. A large part of the remit of the successful candidate is to provide support on a one to one or small group basis for the more challenging students who are having performance, attendance or behavioural issues. This is part of our drive to ensure the highest standards of behaviour and learning for all our pupils, in our continual efforts to make Crayke School a happy and safe environment for all children and adults.  </a:t>
            </a:r>
          </a:p>
          <a:p>
            <a:pPr marL="0" indent="0">
              <a:buNone/>
            </a:pPr>
            <a:endParaRPr lang="en-GB" dirty="0"/>
          </a:p>
          <a:p>
            <a:pPr marL="0" indent="0">
              <a:buNone/>
            </a:pPr>
            <a:r>
              <a:rPr lang="en-GB" dirty="0"/>
              <a:t>We will keep you updated!</a:t>
            </a:r>
          </a:p>
        </p:txBody>
      </p:sp>
    </p:spTree>
    <p:extLst>
      <p:ext uri="{BB962C8B-B14F-4D97-AF65-F5344CB8AC3E}">
        <p14:creationId xmlns:p14="http://schemas.microsoft.com/office/powerpoint/2010/main" val="71366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77EF7D-CB02-4EC4-8623-492FA1DCCCB6}"/>
              </a:ext>
            </a:extLst>
          </p:cNvPr>
          <p:cNvPicPr>
            <a:picLocks noGrp="1" noChangeAspect="1"/>
          </p:cNvPicPr>
          <p:nvPr>
            <p:ph idx="1"/>
          </p:nvPr>
        </p:nvPicPr>
        <p:blipFill>
          <a:blip r:embed="rId2"/>
          <a:stretch>
            <a:fillRect/>
          </a:stretch>
        </p:blipFill>
        <p:spPr>
          <a:xfrm>
            <a:off x="6527783" y="1786778"/>
            <a:ext cx="4696806" cy="3924908"/>
          </a:xfrm>
          <a:prstGeom prst="rect">
            <a:avLst/>
          </a:prstGeom>
        </p:spPr>
      </p:pic>
      <p:sp>
        <p:nvSpPr>
          <p:cNvPr id="5" name="Title 1">
            <a:extLst>
              <a:ext uri="{FF2B5EF4-FFF2-40B4-BE49-F238E27FC236}">
                <a16:creationId xmlns:a16="http://schemas.microsoft.com/office/drawing/2014/main" id="{2158D4BA-745C-4380-8217-CC9620236821}"/>
              </a:ext>
            </a:extLst>
          </p:cNvPr>
          <p:cNvSpPr txBox="1">
            <a:spLocks/>
          </p:cNvSpPr>
          <p:nvPr/>
        </p:nvSpPr>
        <p:spPr>
          <a:xfrm>
            <a:off x="838200" y="454487"/>
            <a:ext cx="10515600" cy="792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70C0"/>
                </a:solidFill>
                <a:latin typeface="Segoe  "/>
              </a:rPr>
              <a:t>News From School This Week</a:t>
            </a:r>
            <a:endParaRPr lang="en-GB" dirty="0"/>
          </a:p>
        </p:txBody>
      </p:sp>
      <p:sp>
        <p:nvSpPr>
          <p:cNvPr id="6" name="TextBox 5">
            <a:extLst>
              <a:ext uri="{FF2B5EF4-FFF2-40B4-BE49-F238E27FC236}">
                <a16:creationId xmlns:a16="http://schemas.microsoft.com/office/drawing/2014/main" id="{489EB71D-B7B7-45E9-80FC-E227DD705291}"/>
              </a:ext>
            </a:extLst>
          </p:cNvPr>
          <p:cNvSpPr txBox="1"/>
          <p:nvPr/>
        </p:nvSpPr>
        <p:spPr>
          <a:xfrm>
            <a:off x="225286" y="1247043"/>
            <a:ext cx="6069496" cy="5539978"/>
          </a:xfrm>
          <a:prstGeom prst="rect">
            <a:avLst/>
          </a:prstGeom>
          <a:noFill/>
        </p:spPr>
        <p:txBody>
          <a:bodyPr wrap="square" rtlCol="0">
            <a:spAutoFit/>
          </a:bodyPr>
          <a:lstStyle/>
          <a:p>
            <a:r>
              <a:rPr lang="en-GB" sz="2800" dirty="0">
                <a:solidFill>
                  <a:schemeClr val="accent1"/>
                </a:solidFill>
              </a:rPr>
              <a:t>Fabulous Footballers</a:t>
            </a:r>
          </a:p>
          <a:p>
            <a:endParaRPr lang="en-GB" sz="2000" dirty="0">
              <a:solidFill>
                <a:schemeClr val="accent1"/>
              </a:solidFill>
            </a:endParaRPr>
          </a:p>
          <a:p>
            <a:r>
              <a:rPr lang="en-GB" dirty="0"/>
              <a:t>An enormous well done to our Y5/6 team who participated in the Easingwold Football Tournament after school on Monday.  </a:t>
            </a:r>
          </a:p>
          <a:p>
            <a:endParaRPr lang="en-GB" dirty="0"/>
          </a:p>
          <a:p>
            <a:r>
              <a:rPr lang="en-GB" i="1" dirty="0"/>
              <a:t>Message from Mrs Helfferich:</a:t>
            </a:r>
          </a:p>
          <a:p>
            <a:r>
              <a:rPr lang="en-GB" dirty="0"/>
              <a:t>What an amazing team! This brilliant group played games back to back for over an hour as we didn’t want them to miss out on the visit from Sean Gaffney on the same afternoon. There was some very impressive footwork; everyone played an important part carrying the team through each game. We might not have been the team that scored all the goals but Toby stopped a lot of teams scoring goals. Thank you to Mr Palmer for coaching on a Wednesday and for your encouraging side-line support. Thank you to the parents, I feel we were the most supported school with all of your positive calls. Thank you to Mrs Jackson for tearing yourself away from your laptop to support our team. We are hoping to get some more games booked in.</a:t>
            </a:r>
          </a:p>
          <a:p>
            <a:endParaRPr lang="en-GB" dirty="0"/>
          </a:p>
        </p:txBody>
      </p:sp>
    </p:spTree>
    <p:extLst>
      <p:ext uri="{BB962C8B-B14F-4D97-AF65-F5344CB8AC3E}">
        <p14:creationId xmlns:p14="http://schemas.microsoft.com/office/powerpoint/2010/main" val="761180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21116</TotalTime>
  <Words>2529</Words>
  <Application>Microsoft Office PowerPoint</Application>
  <PresentationFormat>Widescreen</PresentationFormat>
  <Paragraphs>262</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MS Mincho</vt:lpstr>
      <vt:lpstr>Arial</vt:lpstr>
      <vt:lpstr>Calibri</vt:lpstr>
      <vt:lpstr>Calibri Light</vt:lpstr>
      <vt:lpstr>Cambria</vt:lpstr>
      <vt:lpstr>Segoe  </vt:lpstr>
      <vt:lpstr>Segoe UI</vt:lpstr>
      <vt:lpstr>Times New Roman</vt:lpstr>
      <vt:lpstr>Office Theme</vt:lpstr>
      <vt:lpstr>Crayke Chronicle</vt:lpstr>
      <vt:lpstr>In our newsletter this week…</vt:lpstr>
      <vt:lpstr>**Important news**  Interim Reports</vt:lpstr>
      <vt:lpstr>Gallery</vt:lpstr>
      <vt:lpstr>PowerPoint Presentation</vt:lpstr>
      <vt:lpstr>PowerPoint Presentation</vt:lpstr>
      <vt:lpstr>PowerPoint Presentation</vt:lpstr>
      <vt:lpstr>PowerPoint Presentation</vt:lpstr>
      <vt:lpstr>PowerPoint Presentation</vt:lpstr>
      <vt:lpstr>Book your parents evening slot</vt:lpstr>
      <vt:lpstr>News from school this week – emails from school going into Junk folder</vt:lpstr>
      <vt:lpstr>News From School This Week</vt:lpstr>
      <vt:lpstr>PowerPoint Presentation</vt:lpstr>
      <vt:lpstr>News From School This Week</vt:lpstr>
      <vt:lpstr>News From School This Week</vt:lpstr>
      <vt:lpstr>News From School This Week</vt:lpstr>
      <vt:lpstr>We need a cleaner!</vt:lpstr>
      <vt:lpstr>PowerPoint Presentation</vt:lpstr>
      <vt:lpstr>PowerPoint Presentation</vt:lpstr>
      <vt:lpstr>PowerPoint Presentation</vt:lpstr>
      <vt:lpstr>Class News - OAK </vt:lpstr>
      <vt:lpstr>Class News - OAK </vt:lpstr>
      <vt:lpstr>Upcoming events next week OAK</vt:lpstr>
      <vt:lpstr>Upcoming events next week</vt:lpstr>
      <vt:lpstr>Community Coffee Morning  25 October 2023 9:30am – 11:00am</vt:lpstr>
      <vt:lpstr>Awards in School This Week</vt:lpstr>
      <vt:lpstr>Team Points</vt:lpstr>
      <vt:lpstr>PE Kits next week</vt:lpstr>
      <vt:lpstr>Attendance and Punctuality</vt:lpstr>
      <vt:lpstr>Extra Curricular Clubs - Autumn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Crayke Headteacher</dc:creator>
  <cp:lastModifiedBy>Crayke Admin</cp:lastModifiedBy>
  <cp:revision>302</cp:revision>
  <cp:lastPrinted>2023-10-13T15:27:51Z</cp:lastPrinted>
  <dcterms:created xsi:type="dcterms:W3CDTF">2023-07-26T15:44:08Z</dcterms:created>
  <dcterms:modified xsi:type="dcterms:W3CDTF">2023-10-20T11:12:24Z</dcterms:modified>
</cp:coreProperties>
</file>