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324" r:id="rId4"/>
    <p:sldId id="360" r:id="rId5"/>
    <p:sldId id="362" r:id="rId6"/>
    <p:sldId id="364" r:id="rId7"/>
    <p:sldId id="363" r:id="rId8"/>
    <p:sldId id="297" r:id="rId9"/>
    <p:sldId id="348" r:id="rId10"/>
    <p:sldId id="303" r:id="rId11"/>
    <p:sldId id="356" r:id="rId12"/>
    <p:sldId id="365" r:id="rId13"/>
    <p:sldId id="259" r:id="rId14"/>
    <p:sldId id="260" r:id="rId15"/>
    <p:sldId id="263" r:id="rId16"/>
    <p:sldId id="261" r:id="rId17"/>
    <p:sldId id="359" r:id="rId18"/>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431C-65A1-4EE5-8C2D-6BC370879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88F9E0-CFAA-492F-BC26-5338AAD5F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5AA159-B96A-4898-A9F3-B6662ECE942C}"/>
              </a:ext>
            </a:extLst>
          </p:cNvPr>
          <p:cNvSpPr>
            <a:spLocks noGrp="1"/>
          </p:cNvSpPr>
          <p:nvPr>
            <p:ph type="dt" sz="half" idx="10"/>
          </p:nvPr>
        </p:nvSpPr>
        <p:spPr/>
        <p:txBody>
          <a:bodyPr/>
          <a:lstStyle/>
          <a:p>
            <a:fld id="{CF316339-6BD3-4C78-B363-21AAFF672C1E}" type="datetimeFigureOut">
              <a:rPr lang="en-GB" smtClean="0"/>
              <a:t>26/10/2023</a:t>
            </a:fld>
            <a:endParaRPr lang="en-GB"/>
          </a:p>
        </p:txBody>
      </p:sp>
      <p:sp>
        <p:nvSpPr>
          <p:cNvPr id="5" name="Footer Placeholder 4">
            <a:extLst>
              <a:ext uri="{FF2B5EF4-FFF2-40B4-BE49-F238E27FC236}">
                <a16:creationId xmlns:a16="http://schemas.microsoft.com/office/drawing/2014/main" id="{352C4CBD-80A6-472F-9DE8-93F4A2C717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57516-13E0-4443-BC44-F743E2A83B4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98115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E46C-2D78-4ED7-8565-ABFF98D891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6440B-1A16-4A0D-BE02-4E8CC0F8C3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69BC49-73AA-45AB-AA9D-72BA48E071DA}"/>
              </a:ext>
            </a:extLst>
          </p:cNvPr>
          <p:cNvSpPr>
            <a:spLocks noGrp="1"/>
          </p:cNvSpPr>
          <p:nvPr>
            <p:ph type="dt" sz="half" idx="10"/>
          </p:nvPr>
        </p:nvSpPr>
        <p:spPr/>
        <p:txBody>
          <a:bodyPr/>
          <a:lstStyle/>
          <a:p>
            <a:fld id="{CF316339-6BD3-4C78-B363-21AAFF672C1E}" type="datetimeFigureOut">
              <a:rPr lang="en-GB" smtClean="0"/>
              <a:t>26/10/2023</a:t>
            </a:fld>
            <a:endParaRPr lang="en-GB"/>
          </a:p>
        </p:txBody>
      </p:sp>
      <p:sp>
        <p:nvSpPr>
          <p:cNvPr id="5" name="Footer Placeholder 4">
            <a:extLst>
              <a:ext uri="{FF2B5EF4-FFF2-40B4-BE49-F238E27FC236}">
                <a16:creationId xmlns:a16="http://schemas.microsoft.com/office/drawing/2014/main" id="{7C6305CA-1A96-44FA-95B1-58220B2504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0CADA-0616-4DB9-885C-5E69C3352021}"/>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53622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22AE3-5EED-4F67-BEB6-1262923A96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560B6E-D43E-4380-841E-EC6185E120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8B338-1E14-4E73-A058-A917645F0F2E}"/>
              </a:ext>
            </a:extLst>
          </p:cNvPr>
          <p:cNvSpPr>
            <a:spLocks noGrp="1"/>
          </p:cNvSpPr>
          <p:nvPr>
            <p:ph type="dt" sz="half" idx="10"/>
          </p:nvPr>
        </p:nvSpPr>
        <p:spPr/>
        <p:txBody>
          <a:bodyPr/>
          <a:lstStyle/>
          <a:p>
            <a:fld id="{CF316339-6BD3-4C78-B363-21AAFF672C1E}" type="datetimeFigureOut">
              <a:rPr lang="en-GB" smtClean="0"/>
              <a:t>26/10/2023</a:t>
            </a:fld>
            <a:endParaRPr lang="en-GB"/>
          </a:p>
        </p:txBody>
      </p:sp>
      <p:sp>
        <p:nvSpPr>
          <p:cNvPr id="5" name="Footer Placeholder 4">
            <a:extLst>
              <a:ext uri="{FF2B5EF4-FFF2-40B4-BE49-F238E27FC236}">
                <a16:creationId xmlns:a16="http://schemas.microsoft.com/office/drawing/2014/main" id="{935D1B1F-D2EC-4BA2-9042-7AE1D9FC5F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5B2C1B-FCAB-497A-9814-590C0E90420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2936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E4FC-7F08-4D68-9764-A88B54D6E0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A41EE6-FD9C-43AC-9AB9-9E275306A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AA3F6A-7B21-4AAB-9E75-64166FFE3B02}"/>
              </a:ext>
            </a:extLst>
          </p:cNvPr>
          <p:cNvSpPr>
            <a:spLocks noGrp="1"/>
          </p:cNvSpPr>
          <p:nvPr>
            <p:ph type="dt" sz="half" idx="10"/>
          </p:nvPr>
        </p:nvSpPr>
        <p:spPr/>
        <p:txBody>
          <a:bodyPr/>
          <a:lstStyle/>
          <a:p>
            <a:fld id="{CF316339-6BD3-4C78-B363-21AAFF672C1E}" type="datetimeFigureOut">
              <a:rPr lang="en-GB" smtClean="0"/>
              <a:t>26/10/2023</a:t>
            </a:fld>
            <a:endParaRPr lang="en-GB"/>
          </a:p>
        </p:txBody>
      </p:sp>
      <p:sp>
        <p:nvSpPr>
          <p:cNvPr id="5" name="Footer Placeholder 4">
            <a:extLst>
              <a:ext uri="{FF2B5EF4-FFF2-40B4-BE49-F238E27FC236}">
                <a16:creationId xmlns:a16="http://schemas.microsoft.com/office/drawing/2014/main" id="{09D43B61-B964-4365-A8E6-5EFD54E0EC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C7D61D-4EB8-4981-93BD-4D84EC9B05A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6113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CF41-CA4E-4369-AE75-40ACB8EDB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1F85A3-283D-4590-9D6D-56410E247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0B2D66-6315-4583-A3DC-9C89D286C1AD}"/>
              </a:ext>
            </a:extLst>
          </p:cNvPr>
          <p:cNvSpPr>
            <a:spLocks noGrp="1"/>
          </p:cNvSpPr>
          <p:nvPr>
            <p:ph type="dt" sz="half" idx="10"/>
          </p:nvPr>
        </p:nvSpPr>
        <p:spPr/>
        <p:txBody>
          <a:bodyPr/>
          <a:lstStyle/>
          <a:p>
            <a:fld id="{CF316339-6BD3-4C78-B363-21AAFF672C1E}" type="datetimeFigureOut">
              <a:rPr lang="en-GB" smtClean="0"/>
              <a:t>26/10/2023</a:t>
            </a:fld>
            <a:endParaRPr lang="en-GB"/>
          </a:p>
        </p:txBody>
      </p:sp>
      <p:sp>
        <p:nvSpPr>
          <p:cNvPr id="5" name="Footer Placeholder 4">
            <a:extLst>
              <a:ext uri="{FF2B5EF4-FFF2-40B4-BE49-F238E27FC236}">
                <a16:creationId xmlns:a16="http://schemas.microsoft.com/office/drawing/2014/main" id="{9E00FF3C-6074-4CB9-B583-AF274A538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837FF2-2EC8-4AD2-8834-005AA6B6D237}"/>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7380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6CBF-4EF8-4CB3-AE1B-685C6B890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2F163D-9AEA-49F2-A48A-563808670A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61DD2F-73F4-4E65-8376-0899291099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F8980E-1C8A-4EF2-A9E8-B305FA015C2F}"/>
              </a:ext>
            </a:extLst>
          </p:cNvPr>
          <p:cNvSpPr>
            <a:spLocks noGrp="1"/>
          </p:cNvSpPr>
          <p:nvPr>
            <p:ph type="dt" sz="half" idx="10"/>
          </p:nvPr>
        </p:nvSpPr>
        <p:spPr/>
        <p:txBody>
          <a:bodyPr/>
          <a:lstStyle/>
          <a:p>
            <a:fld id="{CF316339-6BD3-4C78-B363-21AAFF672C1E}" type="datetimeFigureOut">
              <a:rPr lang="en-GB" smtClean="0"/>
              <a:t>26/10/2023</a:t>
            </a:fld>
            <a:endParaRPr lang="en-GB"/>
          </a:p>
        </p:txBody>
      </p:sp>
      <p:sp>
        <p:nvSpPr>
          <p:cNvPr id="6" name="Footer Placeholder 5">
            <a:extLst>
              <a:ext uri="{FF2B5EF4-FFF2-40B4-BE49-F238E27FC236}">
                <a16:creationId xmlns:a16="http://schemas.microsoft.com/office/drawing/2014/main" id="{3182B9AE-0992-4D6A-9885-F0790F0D93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1676A9-8C25-422D-A9CD-4432EAD02A7C}"/>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9196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4F6F-BA7D-41B3-BFC8-BF64BA2511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1F15B-7F2A-4CFD-A86A-136F792D9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EAEB19-F3E6-4973-B2CF-AF65EE8D73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668C4C-A5B7-4279-814C-66FD51BB4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F18908-1299-4DB1-BEA4-7DEE18EABC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0022D0-BE3A-429B-BD52-D61BF2FC7F95}"/>
              </a:ext>
            </a:extLst>
          </p:cNvPr>
          <p:cNvSpPr>
            <a:spLocks noGrp="1"/>
          </p:cNvSpPr>
          <p:nvPr>
            <p:ph type="dt" sz="half" idx="10"/>
          </p:nvPr>
        </p:nvSpPr>
        <p:spPr/>
        <p:txBody>
          <a:bodyPr/>
          <a:lstStyle/>
          <a:p>
            <a:fld id="{CF316339-6BD3-4C78-B363-21AAFF672C1E}" type="datetimeFigureOut">
              <a:rPr lang="en-GB" smtClean="0"/>
              <a:t>26/10/2023</a:t>
            </a:fld>
            <a:endParaRPr lang="en-GB"/>
          </a:p>
        </p:txBody>
      </p:sp>
      <p:sp>
        <p:nvSpPr>
          <p:cNvPr id="8" name="Footer Placeholder 7">
            <a:extLst>
              <a:ext uri="{FF2B5EF4-FFF2-40B4-BE49-F238E27FC236}">
                <a16:creationId xmlns:a16="http://schemas.microsoft.com/office/drawing/2014/main" id="{14B0B042-E0A7-4019-B46C-34579B1141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598C49-46C4-4B13-A837-FF31204CCEE3}"/>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65137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5511-A293-4CB9-B71B-404B33508E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2DA16E-F066-4471-AA68-6B5D0F74CDCD}"/>
              </a:ext>
            </a:extLst>
          </p:cNvPr>
          <p:cNvSpPr>
            <a:spLocks noGrp="1"/>
          </p:cNvSpPr>
          <p:nvPr>
            <p:ph type="dt" sz="half" idx="10"/>
          </p:nvPr>
        </p:nvSpPr>
        <p:spPr/>
        <p:txBody>
          <a:bodyPr/>
          <a:lstStyle/>
          <a:p>
            <a:fld id="{CF316339-6BD3-4C78-B363-21AAFF672C1E}" type="datetimeFigureOut">
              <a:rPr lang="en-GB" smtClean="0"/>
              <a:t>26/10/2023</a:t>
            </a:fld>
            <a:endParaRPr lang="en-GB"/>
          </a:p>
        </p:txBody>
      </p:sp>
      <p:sp>
        <p:nvSpPr>
          <p:cNvPr id="4" name="Footer Placeholder 3">
            <a:extLst>
              <a:ext uri="{FF2B5EF4-FFF2-40B4-BE49-F238E27FC236}">
                <a16:creationId xmlns:a16="http://schemas.microsoft.com/office/drawing/2014/main" id="{D52398B1-DD34-4E6C-80E6-2080431260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3A01FA-CF32-422A-9E3B-201FF67D9A8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26609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E24AE-61B9-4B3C-9CEF-8031B6C729FB}"/>
              </a:ext>
            </a:extLst>
          </p:cNvPr>
          <p:cNvSpPr>
            <a:spLocks noGrp="1"/>
          </p:cNvSpPr>
          <p:nvPr>
            <p:ph type="dt" sz="half" idx="10"/>
          </p:nvPr>
        </p:nvSpPr>
        <p:spPr/>
        <p:txBody>
          <a:bodyPr/>
          <a:lstStyle/>
          <a:p>
            <a:fld id="{CF316339-6BD3-4C78-B363-21AAFF672C1E}" type="datetimeFigureOut">
              <a:rPr lang="en-GB" smtClean="0"/>
              <a:t>26/10/2023</a:t>
            </a:fld>
            <a:endParaRPr lang="en-GB"/>
          </a:p>
        </p:txBody>
      </p:sp>
      <p:sp>
        <p:nvSpPr>
          <p:cNvPr id="3" name="Footer Placeholder 2">
            <a:extLst>
              <a:ext uri="{FF2B5EF4-FFF2-40B4-BE49-F238E27FC236}">
                <a16:creationId xmlns:a16="http://schemas.microsoft.com/office/drawing/2014/main" id="{FE61CF29-6028-407E-AAA5-618AD284C5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7354F1-2BB7-4A53-90C2-D4FE76BE5C65}"/>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70948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380-90F7-4ABF-A173-CEA66C8A9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521C8E-979A-4C0B-98F1-F4A9475E0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FCCFA0-6950-494D-8B73-11B1A88F1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597309-04EA-4F69-984E-531140802D5F}"/>
              </a:ext>
            </a:extLst>
          </p:cNvPr>
          <p:cNvSpPr>
            <a:spLocks noGrp="1"/>
          </p:cNvSpPr>
          <p:nvPr>
            <p:ph type="dt" sz="half" idx="10"/>
          </p:nvPr>
        </p:nvSpPr>
        <p:spPr/>
        <p:txBody>
          <a:bodyPr/>
          <a:lstStyle/>
          <a:p>
            <a:fld id="{CF316339-6BD3-4C78-B363-21AAFF672C1E}" type="datetimeFigureOut">
              <a:rPr lang="en-GB" smtClean="0"/>
              <a:t>26/10/2023</a:t>
            </a:fld>
            <a:endParaRPr lang="en-GB"/>
          </a:p>
        </p:txBody>
      </p:sp>
      <p:sp>
        <p:nvSpPr>
          <p:cNvPr id="6" name="Footer Placeholder 5">
            <a:extLst>
              <a:ext uri="{FF2B5EF4-FFF2-40B4-BE49-F238E27FC236}">
                <a16:creationId xmlns:a16="http://schemas.microsoft.com/office/drawing/2014/main" id="{AD4CA9E0-98D1-4D31-B7F1-3DF4FA5A2E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47FD88-A26E-4B47-A665-5E7BEBEB13F4}"/>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94262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05E0-DF3C-480C-9995-578EC1776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556E6B-1DE7-44BA-A270-36EFDE89C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85BE3E-44C0-433A-8C88-69A8FFE2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C147D-AEF1-4788-9174-E50A1007B7AC}"/>
              </a:ext>
            </a:extLst>
          </p:cNvPr>
          <p:cNvSpPr>
            <a:spLocks noGrp="1"/>
          </p:cNvSpPr>
          <p:nvPr>
            <p:ph type="dt" sz="half" idx="10"/>
          </p:nvPr>
        </p:nvSpPr>
        <p:spPr/>
        <p:txBody>
          <a:bodyPr/>
          <a:lstStyle/>
          <a:p>
            <a:fld id="{CF316339-6BD3-4C78-B363-21AAFF672C1E}" type="datetimeFigureOut">
              <a:rPr lang="en-GB" smtClean="0"/>
              <a:t>26/10/2023</a:t>
            </a:fld>
            <a:endParaRPr lang="en-GB"/>
          </a:p>
        </p:txBody>
      </p:sp>
      <p:sp>
        <p:nvSpPr>
          <p:cNvPr id="6" name="Footer Placeholder 5">
            <a:extLst>
              <a:ext uri="{FF2B5EF4-FFF2-40B4-BE49-F238E27FC236}">
                <a16:creationId xmlns:a16="http://schemas.microsoft.com/office/drawing/2014/main" id="{B1B0973C-C09D-425A-B5DD-BAA137149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DEB463-20D6-4FCE-A011-0E4E08F1FC2F}"/>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38474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3D1FF-DEAC-4159-805A-CA70F9A2C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43B525-9B25-4258-B52F-93CFF2566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D631-CB7F-41E2-8CA2-1827E924B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16339-6BD3-4C78-B363-21AAFF672C1E}" type="datetimeFigureOut">
              <a:rPr lang="en-GB" smtClean="0"/>
              <a:t>26/10/2023</a:t>
            </a:fld>
            <a:endParaRPr lang="en-GB"/>
          </a:p>
        </p:txBody>
      </p:sp>
      <p:sp>
        <p:nvSpPr>
          <p:cNvPr id="5" name="Footer Placeholder 4">
            <a:extLst>
              <a:ext uri="{FF2B5EF4-FFF2-40B4-BE49-F238E27FC236}">
                <a16:creationId xmlns:a16="http://schemas.microsoft.com/office/drawing/2014/main" id="{9F1D1A0C-8973-4CB5-8E02-18B635D10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90C288-4960-4DE9-969A-79270648D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6686-BBAB-4A37-B3F9-A94111B2A7A5}" type="slidenum">
              <a:rPr lang="en-GB" smtClean="0"/>
              <a:t>‹#›</a:t>
            </a:fld>
            <a:endParaRPr lang="en-GB"/>
          </a:p>
        </p:txBody>
      </p:sp>
    </p:spTree>
    <p:extLst>
      <p:ext uri="{BB962C8B-B14F-4D97-AF65-F5344CB8AC3E}">
        <p14:creationId xmlns:p14="http://schemas.microsoft.com/office/powerpoint/2010/main" val="38520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mailto:admin@crayke.n-yorks.sch.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8.xml"/><Relationship Id="rId7"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655D-5585-4CB6-A4D8-BC01571E04E8}"/>
              </a:ext>
            </a:extLst>
          </p:cNvPr>
          <p:cNvSpPr>
            <a:spLocks noGrp="1"/>
          </p:cNvSpPr>
          <p:nvPr>
            <p:ph type="ctrTitle"/>
          </p:nvPr>
        </p:nvSpPr>
        <p:spPr>
          <a:xfrm>
            <a:off x="1523999" y="1717964"/>
            <a:ext cx="9144000" cy="1136217"/>
          </a:xfrm>
        </p:spPr>
        <p:txBody>
          <a:bodyPr/>
          <a:lstStyle/>
          <a:p>
            <a:r>
              <a:rPr lang="en-GB" b="1" dirty="0">
                <a:solidFill>
                  <a:srgbClr val="0070C0"/>
                </a:solidFill>
                <a:latin typeface="Segoe  "/>
              </a:rPr>
              <a:t>Crayke Chronicle</a:t>
            </a:r>
          </a:p>
        </p:txBody>
      </p:sp>
      <p:sp>
        <p:nvSpPr>
          <p:cNvPr id="3" name="Subtitle 2">
            <a:extLst>
              <a:ext uri="{FF2B5EF4-FFF2-40B4-BE49-F238E27FC236}">
                <a16:creationId xmlns:a16="http://schemas.microsoft.com/office/drawing/2014/main" id="{AED3ED4D-37AD-4B8D-9CED-AC044069D60E}"/>
              </a:ext>
            </a:extLst>
          </p:cNvPr>
          <p:cNvSpPr>
            <a:spLocks noGrp="1"/>
          </p:cNvSpPr>
          <p:nvPr>
            <p:ph type="subTitle" idx="1"/>
          </p:nvPr>
        </p:nvSpPr>
        <p:spPr>
          <a:xfrm>
            <a:off x="1523999" y="3602037"/>
            <a:ext cx="9513455" cy="2133599"/>
          </a:xfrm>
        </p:spPr>
        <p:txBody>
          <a:bodyPr>
            <a:normAutofit fontScale="85000" lnSpcReduction="10000"/>
          </a:bodyPr>
          <a:lstStyle/>
          <a:p>
            <a:r>
              <a:rPr lang="en-GB" b="1" dirty="0">
                <a:solidFill>
                  <a:srgbClr val="0070C0"/>
                </a:solidFill>
                <a:latin typeface="Segoe  "/>
              </a:rPr>
              <a:t>FOLLOW YOUR PATHWAY AND WE GROW TOGETHER WITH CONFIDENCE</a:t>
            </a:r>
            <a:endParaRPr lang="en-GB" dirty="0">
              <a:solidFill>
                <a:srgbClr val="0070C0"/>
              </a:solidFill>
              <a:latin typeface="Segoe  "/>
            </a:endParaRPr>
          </a:p>
          <a:p>
            <a:endParaRPr lang="en-GB" i="1" dirty="0">
              <a:solidFill>
                <a:srgbClr val="0070C0"/>
              </a:solidFill>
              <a:latin typeface="Segoe  "/>
            </a:endParaRPr>
          </a:p>
          <a:p>
            <a:r>
              <a:rPr lang="en-GB" i="1" dirty="0">
                <a:solidFill>
                  <a:srgbClr val="0070C0"/>
                </a:solidFill>
                <a:latin typeface="Segoe  "/>
              </a:rPr>
              <a:t>You did not choose me, I chose you that you might </a:t>
            </a:r>
            <a:r>
              <a:rPr lang="en-GB" b="1" i="1" dirty="0">
                <a:solidFill>
                  <a:srgbClr val="0070C0"/>
                </a:solidFill>
                <a:latin typeface="Segoe  "/>
              </a:rPr>
              <a:t>go and bear fruit, fruit that will last</a:t>
            </a:r>
            <a:r>
              <a:rPr lang="en-GB" i="1" dirty="0">
                <a:solidFill>
                  <a:srgbClr val="0070C0"/>
                </a:solidFill>
                <a:latin typeface="Segoe  "/>
              </a:rPr>
              <a:t> so that whatever you ask in my name the Father will give you.</a:t>
            </a:r>
            <a:r>
              <a:rPr lang="en-GB" dirty="0">
                <a:solidFill>
                  <a:srgbClr val="0070C0"/>
                </a:solidFill>
                <a:latin typeface="Segoe  "/>
              </a:rPr>
              <a:t>    John 15:16</a:t>
            </a:r>
          </a:p>
          <a:p>
            <a:endParaRPr lang="en-GB" b="1" i="1" dirty="0">
              <a:solidFill>
                <a:srgbClr val="FFFF00"/>
              </a:solidFill>
              <a:latin typeface="Segoe UI" panose="020B0502040204020203" pitchFamily="34" charset="0"/>
              <a:cs typeface="Segoe UI" panose="020B0502040204020203" pitchFamily="34" charset="0"/>
            </a:endParaRPr>
          </a:p>
          <a:p>
            <a:r>
              <a:rPr lang="en-GB" b="1" i="1" dirty="0">
                <a:solidFill>
                  <a:srgbClr val="FFFF00"/>
                </a:solidFill>
                <a:latin typeface="Segoe UI" panose="020B0502040204020203" pitchFamily="34" charset="0"/>
                <a:cs typeface="Segoe UI" panose="020B0502040204020203" pitchFamily="34" charset="0"/>
              </a:rPr>
              <a:t>Respect</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00B050"/>
                </a:solidFill>
                <a:latin typeface="Segoe UI" panose="020B0502040204020203" pitchFamily="34" charset="0"/>
                <a:cs typeface="Segoe UI" panose="020B0502040204020203" pitchFamily="34" charset="0"/>
              </a:rPr>
              <a:t>Friendship</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FF0000"/>
                </a:solidFill>
                <a:latin typeface="Segoe UI" panose="020B0502040204020203" pitchFamily="34" charset="0"/>
                <a:cs typeface="Segoe UI" panose="020B0502040204020203" pitchFamily="34" charset="0"/>
              </a:rPr>
              <a:t>Forgiveness</a:t>
            </a:r>
            <a:r>
              <a:rPr lang="en-GB" b="1" i="1" dirty="0">
                <a:solidFill>
                  <a:schemeClr val="accent1"/>
                </a:solidFill>
                <a:latin typeface="Segoe UI" panose="020B0502040204020203" pitchFamily="34" charset="0"/>
                <a:cs typeface="Segoe UI" panose="020B0502040204020203" pitchFamily="34" charset="0"/>
              </a:rPr>
              <a:t>  	     Determination</a:t>
            </a:r>
            <a:endParaRPr lang="en-GB" dirty="0"/>
          </a:p>
        </p:txBody>
      </p:sp>
      <p:pic>
        <p:nvPicPr>
          <p:cNvPr id="4" name="Picture 3">
            <a:extLst>
              <a:ext uri="{FF2B5EF4-FFF2-40B4-BE49-F238E27FC236}">
                <a16:creationId xmlns:a16="http://schemas.microsoft.com/office/drawing/2014/main" id="{096CBB75-AAFA-4509-99A8-2761882D65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4632" y="236104"/>
            <a:ext cx="1028700" cy="1028700"/>
          </a:xfrm>
          <a:prstGeom prst="rect">
            <a:avLst/>
          </a:prstGeom>
          <a:noFill/>
          <a:ln>
            <a:noFill/>
          </a:ln>
        </p:spPr>
      </p:pic>
      <p:sp>
        <p:nvSpPr>
          <p:cNvPr id="5" name="TextBox 4">
            <a:extLst>
              <a:ext uri="{FF2B5EF4-FFF2-40B4-BE49-F238E27FC236}">
                <a16:creationId xmlns:a16="http://schemas.microsoft.com/office/drawing/2014/main" id="{5ADD7183-3E39-4258-8123-BF928B571C85}"/>
              </a:ext>
            </a:extLst>
          </p:cNvPr>
          <p:cNvSpPr txBox="1"/>
          <p:nvPr/>
        </p:nvSpPr>
        <p:spPr>
          <a:xfrm>
            <a:off x="6736360" y="381122"/>
            <a:ext cx="5251508" cy="369332"/>
          </a:xfrm>
          <a:prstGeom prst="rect">
            <a:avLst/>
          </a:prstGeom>
          <a:noFill/>
        </p:spPr>
        <p:txBody>
          <a:bodyPr wrap="square" rtlCol="0">
            <a:spAutoFit/>
          </a:bodyPr>
          <a:lstStyle/>
          <a:p>
            <a:r>
              <a:rPr lang="en-US" b="1" dirty="0"/>
              <a:t> Issue: </a:t>
            </a:r>
            <a:r>
              <a:rPr lang="en-US" dirty="0"/>
              <a:t>#8</a:t>
            </a:r>
            <a:r>
              <a:rPr lang="en-US" b="1" dirty="0"/>
              <a:t>   Term: </a:t>
            </a:r>
            <a:r>
              <a:rPr lang="en-US" dirty="0"/>
              <a:t>Autumn</a:t>
            </a:r>
            <a:r>
              <a:rPr lang="en-US" b="1" dirty="0"/>
              <a:t>     Date: </a:t>
            </a:r>
            <a:r>
              <a:rPr lang="en-US" dirty="0"/>
              <a:t>26 October 2023</a:t>
            </a:r>
            <a:endParaRPr lang="en-GB" dirty="0"/>
          </a:p>
        </p:txBody>
      </p:sp>
    </p:spTree>
    <p:extLst>
      <p:ext uri="{BB962C8B-B14F-4D97-AF65-F5344CB8AC3E}">
        <p14:creationId xmlns:p14="http://schemas.microsoft.com/office/powerpoint/2010/main" val="325299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4B59F6-70BB-4ADE-99FD-65EC24883534}"/>
              </a:ext>
            </a:extLst>
          </p:cNvPr>
          <p:cNvSpPr txBox="1">
            <a:spLocks/>
          </p:cNvSpPr>
          <p:nvPr/>
        </p:nvSpPr>
        <p:spPr>
          <a:xfrm>
            <a:off x="757637" y="500062"/>
            <a:ext cx="120719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 </a:t>
            </a:r>
            <a:r>
              <a:rPr lang="en-GB" b="1" dirty="0">
                <a:solidFill>
                  <a:srgbClr val="FF0000"/>
                </a:solidFill>
                <a:latin typeface="Segoe  "/>
              </a:rPr>
              <a:t>HOLLY</a:t>
            </a:r>
            <a:r>
              <a:rPr lang="en-GB" b="1" dirty="0">
                <a:solidFill>
                  <a:srgbClr val="0070C0"/>
                </a:solidFill>
                <a:latin typeface="Segoe  "/>
              </a:rPr>
              <a:t> </a:t>
            </a:r>
            <a:endParaRPr lang="en-GB" sz="4000" dirty="0"/>
          </a:p>
        </p:txBody>
      </p:sp>
      <p:pic>
        <p:nvPicPr>
          <p:cNvPr id="5" name="Picture 4">
            <a:extLst>
              <a:ext uri="{FF2B5EF4-FFF2-40B4-BE49-F238E27FC236}">
                <a16:creationId xmlns:a16="http://schemas.microsoft.com/office/drawing/2014/main" id="{3FFAB42D-DB9D-4CF0-B256-4877B2757936}"/>
              </a:ext>
            </a:extLst>
          </p:cNvPr>
          <p:cNvPicPr>
            <a:picLocks noChangeAspect="1"/>
          </p:cNvPicPr>
          <p:nvPr/>
        </p:nvPicPr>
        <p:blipFill>
          <a:blip r:embed="rId2"/>
          <a:stretch>
            <a:fillRect/>
          </a:stretch>
        </p:blipFill>
        <p:spPr>
          <a:xfrm>
            <a:off x="10742468" y="5569672"/>
            <a:ext cx="1366405" cy="1214582"/>
          </a:xfrm>
          <a:prstGeom prst="rect">
            <a:avLst/>
          </a:prstGeom>
        </p:spPr>
      </p:pic>
      <p:pic>
        <p:nvPicPr>
          <p:cNvPr id="2" name="Picture 1">
            <a:extLst>
              <a:ext uri="{FF2B5EF4-FFF2-40B4-BE49-F238E27FC236}">
                <a16:creationId xmlns:a16="http://schemas.microsoft.com/office/drawing/2014/main" id="{5EBC32B1-C825-47EC-A2C2-57813828D3AC}"/>
              </a:ext>
            </a:extLst>
          </p:cNvPr>
          <p:cNvPicPr>
            <a:picLocks noChangeAspect="1"/>
          </p:cNvPicPr>
          <p:nvPr/>
        </p:nvPicPr>
        <p:blipFill>
          <a:blip r:embed="rId3"/>
          <a:stretch>
            <a:fillRect/>
          </a:stretch>
        </p:blipFill>
        <p:spPr>
          <a:xfrm>
            <a:off x="1795933" y="1445916"/>
            <a:ext cx="8600133" cy="5092627"/>
          </a:xfrm>
          <a:prstGeom prst="rect">
            <a:avLst/>
          </a:prstGeom>
        </p:spPr>
      </p:pic>
      <p:sp>
        <p:nvSpPr>
          <p:cNvPr id="3" name="TextBox 2">
            <a:extLst>
              <a:ext uri="{FF2B5EF4-FFF2-40B4-BE49-F238E27FC236}">
                <a16:creationId xmlns:a16="http://schemas.microsoft.com/office/drawing/2014/main" id="{70ACDB9D-6B17-4421-98B0-9D345746CA49}"/>
              </a:ext>
            </a:extLst>
          </p:cNvPr>
          <p:cNvSpPr txBox="1"/>
          <p:nvPr/>
        </p:nvSpPr>
        <p:spPr>
          <a:xfrm>
            <a:off x="1904301" y="6199464"/>
            <a:ext cx="3657600" cy="369332"/>
          </a:xfrm>
          <a:prstGeom prst="rect">
            <a:avLst/>
          </a:prstGeom>
          <a:noFill/>
        </p:spPr>
        <p:txBody>
          <a:bodyPr wrap="square" rtlCol="0">
            <a:spAutoFit/>
          </a:bodyPr>
          <a:lstStyle/>
          <a:p>
            <a:r>
              <a:rPr lang="en-GB" i="1" dirty="0"/>
              <a:t>Miss Walker</a:t>
            </a:r>
          </a:p>
        </p:txBody>
      </p:sp>
    </p:spTree>
    <p:extLst>
      <p:ext uri="{BB962C8B-B14F-4D97-AF65-F5344CB8AC3E}">
        <p14:creationId xmlns:p14="http://schemas.microsoft.com/office/powerpoint/2010/main" val="838861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3271-5208-473B-8DD6-2894A2331B90}"/>
              </a:ext>
            </a:extLst>
          </p:cNvPr>
          <p:cNvSpPr>
            <a:spLocks noGrp="1"/>
          </p:cNvSpPr>
          <p:nvPr>
            <p:ph type="title"/>
          </p:nvPr>
        </p:nvSpPr>
        <p:spPr>
          <a:xfrm>
            <a:off x="838200" y="365125"/>
            <a:ext cx="10515600" cy="1325563"/>
          </a:xfrm>
        </p:spPr>
        <p:txBody>
          <a:bodyPr/>
          <a:lstStyle/>
          <a:p>
            <a:r>
              <a:rPr lang="en-GB" b="1" dirty="0">
                <a:solidFill>
                  <a:srgbClr val="0070C0"/>
                </a:solidFill>
                <a:latin typeface="Segoe  "/>
              </a:rPr>
              <a:t>Class News - </a:t>
            </a:r>
            <a:r>
              <a:rPr lang="en-GB" b="1" dirty="0">
                <a:solidFill>
                  <a:srgbClr val="7030A0"/>
                </a:solidFill>
                <a:latin typeface="Segoe  "/>
              </a:rPr>
              <a:t>OAK</a:t>
            </a:r>
            <a:br>
              <a:rPr lang="en-GB" dirty="0">
                <a:solidFill>
                  <a:srgbClr val="7030A0"/>
                </a:solidFill>
              </a:rPr>
            </a:br>
            <a:endParaRPr lang="en-GB" dirty="0"/>
          </a:p>
        </p:txBody>
      </p:sp>
      <p:pic>
        <p:nvPicPr>
          <p:cNvPr id="7" name="Picture 6">
            <a:extLst>
              <a:ext uri="{FF2B5EF4-FFF2-40B4-BE49-F238E27FC236}">
                <a16:creationId xmlns:a16="http://schemas.microsoft.com/office/drawing/2014/main" id="{814FE737-416A-4B05-B5F7-0EBD446B8361}"/>
              </a:ext>
            </a:extLst>
          </p:cNvPr>
          <p:cNvPicPr>
            <a:picLocks noChangeAspect="1"/>
          </p:cNvPicPr>
          <p:nvPr/>
        </p:nvPicPr>
        <p:blipFill>
          <a:blip r:embed="rId2"/>
          <a:stretch>
            <a:fillRect/>
          </a:stretch>
        </p:blipFill>
        <p:spPr>
          <a:xfrm>
            <a:off x="10873139" y="5377253"/>
            <a:ext cx="1172613" cy="1325563"/>
          </a:xfrm>
          <a:prstGeom prst="rect">
            <a:avLst/>
          </a:prstGeom>
        </p:spPr>
      </p:pic>
      <p:sp>
        <p:nvSpPr>
          <p:cNvPr id="10" name="Rectangle 9">
            <a:extLst>
              <a:ext uri="{FF2B5EF4-FFF2-40B4-BE49-F238E27FC236}">
                <a16:creationId xmlns:a16="http://schemas.microsoft.com/office/drawing/2014/main" id="{78D4FA59-6DDE-4A74-86B6-D9F1C0EF6152}"/>
              </a:ext>
            </a:extLst>
          </p:cNvPr>
          <p:cNvSpPr/>
          <p:nvPr/>
        </p:nvSpPr>
        <p:spPr>
          <a:xfrm>
            <a:off x="767216" y="1167468"/>
            <a:ext cx="2796791" cy="523220"/>
          </a:xfrm>
          <a:prstGeom prst="rect">
            <a:avLst/>
          </a:prstGeom>
        </p:spPr>
        <p:txBody>
          <a:bodyPr wrap="none">
            <a:spAutoFit/>
          </a:bodyPr>
          <a:lstStyle/>
          <a:p>
            <a:r>
              <a:rPr lang="en-GB" sz="2800" dirty="0">
                <a:solidFill>
                  <a:schemeClr val="accent1"/>
                </a:solidFill>
              </a:rPr>
              <a:t>Mosaic Workshop</a:t>
            </a:r>
          </a:p>
        </p:txBody>
      </p:sp>
      <p:sp>
        <p:nvSpPr>
          <p:cNvPr id="4" name="TextBox 3">
            <a:extLst>
              <a:ext uri="{FF2B5EF4-FFF2-40B4-BE49-F238E27FC236}">
                <a16:creationId xmlns:a16="http://schemas.microsoft.com/office/drawing/2014/main" id="{6E4259E1-6FAD-4564-9566-C8693C49E23D}"/>
              </a:ext>
            </a:extLst>
          </p:cNvPr>
          <p:cNvSpPr txBox="1"/>
          <p:nvPr/>
        </p:nvSpPr>
        <p:spPr>
          <a:xfrm>
            <a:off x="838201" y="1904301"/>
            <a:ext cx="3649910" cy="3416320"/>
          </a:xfrm>
          <a:prstGeom prst="rect">
            <a:avLst/>
          </a:prstGeom>
          <a:noFill/>
        </p:spPr>
        <p:txBody>
          <a:bodyPr wrap="square" rtlCol="0">
            <a:spAutoFit/>
          </a:bodyPr>
          <a:lstStyle/>
          <a:p>
            <a:r>
              <a:rPr lang="en-GB"/>
              <a:t>On Monday, Oak Class took part in a Greek Mosaic workshop from local mosaic artist, Sue Kershaw. She taught the children that although the Romans are famous for their mosaics, they actually took their inspiration from the Ancient Greeks. Each child got to make their own mini mosaic, which is going to be permanently displayed in our new Learning Hub to celebrate 50 years of Crayke School being on this site.  </a:t>
            </a:r>
            <a:endParaRPr lang="en-GB" dirty="0"/>
          </a:p>
        </p:txBody>
      </p:sp>
      <p:pic>
        <p:nvPicPr>
          <p:cNvPr id="5" name="Picture 4">
            <a:extLst>
              <a:ext uri="{FF2B5EF4-FFF2-40B4-BE49-F238E27FC236}">
                <a16:creationId xmlns:a16="http://schemas.microsoft.com/office/drawing/2014/main" id="{FAB57B80-5DD0-41E3-ABE6-169C5A61C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6741" y="1177196"/>
            <a:ext cx="5554299" cy="4945184"/>
          </a:xfrm>
          <a:prstGeom prst="rect">
            <a:avLst/>
          </a:prstGeom>
        </p:spPr>
      </p:pic>
    </p:spTree>
    <p:extLst>
      <p:ext uri="{BB962C8B-B14F-4D97-AF65-F5344CB8AC3E}">
        <p14:creationId xmlns:p14="http://schemas.microsoft.com/office/powerpoint/2010/main" val="319477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2268F-C0B3-4B04-ABF1-710A61D072DE}"/>
              </a:ext>
            </a:extLst>
          </p:cNvPr>
          <p:cNvSpPr>
            <a:spLocks noGrp="1"/>
          </p:cNvSpPr>
          <p:nvPr>
            <p:ph type="title"/>
          </p:nvPr>
        </p:nvSpPr>
        <p:spPr/>
        <p:txBody>
          <a:bodyPr/>
          <a:lstStyle/>
          <a:p>
            <a:r>
              <a:rPr lang="en-GB" b="1" dirty="0">
                <a:solidFill>
                  <a:schemeClr val="accent1"/>
                </a:solidFill>
                <a:latin typeface="Segoe  "/>
              </a:rPr>
              <a:t>Governor Update</a:t>
            </a:r>
          </a:p>
        </p:txBody>
      </p:sp>
      <p:sp>
        <p:nvSpPr>
          <p:cNvPr id="3" name="Content Placeholder 2">
            <a:extLst>
              <a:ext uri="{FF2B5EF4-FFF2-40B4-BE49-F238E27FC236}">
                <a16:creationId xmlns:a16="http://schemas.microsoft.com/office/drawing/2014/main" id="{80CF14FE-2373-4104-B955-17B8F19752D5}"/>
              </a:ext>
            </a:extLst>
          </p:cNvPr>
          <p:cNvSpPr>
            <a:spLocks noGrp="1"/>
          </p:cNvSpPr>
          <p:nvPr>
            <p:ph idx="1"/>
          </p:nvPr>
        </p:nvSpPr>
        <p:spPr>
          <a:xfrm>
            <a:off x="838200" y="1577130"/>
            <a:ext cx="10515600" cy="4599833"/>
          </a:xfrm>
        </p:spPr>
        <p:txBody>
          <a:bodyPr>
            <a:normAutofit fontScale="85000" lnSpcReduction="20000"/>
          </a:bodyPr>
          <a:lstStyle/>
          <a:p>
            <a:r>
              <a:rPr lang="en-GB" dirty="0"/>
              <a:t>This half term governors have:</a:t>
            </a:r>
          </a:p>
          <a:p>
            <a:pPr lvl="1"/>
            <a:r>
              <a:rPr lang="en-GB" dirty="0"/>
              <a:t>Attended and participated in the Full Governing Body meeting</a:t>
            </a:r>
          </a:p>
          <a:p>
            <a:pPr lvl="1"/>
            <a:r>
              <a:rPr lang="en-GB" dirty="0"/>
              <a:t>Undertaken training including safeguarding updates</a:t>
            </a:r>
          </a:p>
          <a:p>
            <a:r>
              <a:rPr lang="en-GB" dirty="0"/>
              <a:t>In addition, governors have been involved in school life in different capacities including: Mrs Hayes has been involved in our recent staff recruitment exercise, Mrs Lunn has accompanied Y5/6 to swimming and Mr Wilson provided an IT workshop for parents during consultation evenings this week. Miss Griffin has continued to source grants to support our solar panel project – most recently securing £2500 from BUPA. Mrs Willshaw has led collective worship continuing our “Journey through the Bible.” Mr Porter has provided hands on support for the redevelopment of the Learning Hub and has been a dab hand with a paintbrush and screwdriver!</a:t>
            </a:r>
          </a:p>
          <a:p>
            <a:r>
              <a:rPr lang="en-GB" dirty="0"/>
              <a:t>Next half term, we are looking forward to welcoming Link Governors into school to meet with their designated Subject Leaders and gather some pupil voice for different curriculum areas.</a:t>
            </a:r>
          </a:p>
        </p:txBody>
      </p:sp>
    </p:spTree>
    <p:extLst>
      <p:ext uri="{BB962C8B-B14F-4D97-AF65-F5344CB8AC3E}">
        <p14:creationId xmlns:p14="http://schemas.microsoft.com/office/powerpoint/2010/main" val="165958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313511F-11F6-4236-AF7E-7A2BDEE75249}"/>
              </a:ext>
            </a:extLst>
          </p:cNvPr>
          <p:cNvSpPr>
            <a:spLocks noGrp="1"/>
          </p:cNvSpPr>
          <p:nvPr>
            <p:ph idx="1"/>
          </p:nvPr>
        </p:nvSpPr>
        <p:spPr/>
        <p:txBody>
          <a:bodyPr>
            <a:normAutofit fontScale="92500"/>
          </a:bodyPr>
          <a:lstStyle/>
          <a:p>
            <a:endParaRPr lang="en-GB" dirty="0"/>
          </a:p>
          <a:p>
            <a:endParaRPr lang="en-GB" dirty="0"/>
          </a:p>
          <a:p>
            <a:endParaRPr lang="en-GB" dirty="0"/>
          </a:p>
          <a:p>
            <a:pPr marL="0" indent="0">
              <a:buNone/>
            </a:pPr>
            <a:endParaRPr lang="en-GB" dirty="0"/>
          </a:p>
          <a:p>
            <a:pPr marL="0" indent="0">
              <a:buNone/>
            </a:pPr>
            <a:r>
              <a:rPr lang="en-GB" dirty="0"/>
              <a:t>Apple: Children in Apple Class need to bring their Forest School kit in each </a:t>
            </a:r>
            <a:r>
              <a:rPr lang="en-GB" dirty="0">
                <a:solidFill>
                  <a:srgbClr val="FF0000"/>
                </a:solidFill>
              </a:rPr>
              <a:t>Friday</a:t>
            </a:r>
            <a:r>
              <a:rPr lang="en-GB" dirty="0"/>
              <a:t>. Please send their PE kit in on Monday as children will change for PE in school. They will bring PE kits home for washing periodically.  </a:t>
            </a:r>
          </a:p>
          <a:p>
            <a:pPr marL="0" indent="0" fontAlgn="base">
              <a:buNone/>
            </a:pPr>
            <a:r>
              <a:rPr lang="en-GB" b="1" dirty="0"/>
              <a:t>Please ensure that on PE days, the children wear their hoodies, school jumpers or cardigans alongside white or blue t-shirts and black or navy shorts or jogging bottoms.</a:t>
            </a:r>
            <a:endParaRPr lang="en-GB" dirty="0"/>
          </a:p>
          <a:p>
            <a:endParaRPr lang="en-GB" dirty="0"/>
          </a:p>
        </p:txBody>
      </p:sp>
      <p:sp>
        <p:nvSpPr>
          <p:cNvPr id="2" name="Title 1">
            <a:extLst>
              <a:ext uri="{FF2B5EF4-FFF2-40B4-BE49-F238E27FC236}">
                <a16:creationId xmlns:a16="http://schemas.microsoft.com/office/drawing/2014/main" id="{22D0EE4E-BAE3-4814-A0DC-66AE83BB76F8}"/>
              </a:ext>
            </a:extLst>
          </p:cNvPr>
          <p:cNvSpPr>
            <a:spLocks noGrp="1"/>
          </p:cNvSpPr>
          <p:nvPr>
            <p:ph type="title"/>
          </p:nvPr>
        </p:nvSpPr>
        <p:spPr/>
        <p:txBody>
          <a:bodyPr/>
          <a:lstStyle/>
          <a:p>
            <a:r>
              <a:rPr lang="en-GB" b="1" dirty="0">
                <a:solidFill>
                  <a:schemeClr val="accent1"/>
                </a:solidFill>
                <a:latin typeface="Segoe  "/>
              </a:rPr>
              <a:t>PE Kits w/c </a:t>
            </a:r>
            <a:r>
              <a:rPr lang="en-GB" b="1">
                <a:solidFill>
                  <a:schemeClr val="accent1"/>
                </a:solidFill>
                <a:latin typeface="Segoe  "/>
              </a:rPr>
              <a:t>6 November 2023</a:t>
            </a:r>
            <a:endParaRPr lang="en-GB" b="1" dirty="0">
              <a:solidFill>
                <a:schemeClr val="accent1"/>
              </a:solidFill>
              <a:latin typeface="Segoe  "/>
            </a:endParaRPr>
          </a:p>
        </p:txBody>
      </p:sp>
      <p:graphicFrame>
        <p:nvGraphicFramePr>
          <p:cNvPr id="3" name="Table 2">
            <a:extLst>
              <a:ext uri="{FF2B5EF4-FFF2-40B4-BE49-F238E27FC236}">
                <a16:creationId xmlns:a16="http://schemas.microsoft.com/office/drawing/2014/main" id="{1459CF87-41B5-4B59-B3D8-602A48BA8160}"/>
              </a:ext>
            </a:extLst>
          </p:cNvPr>
          <p:cNvGraphicFramePr>
            <a:graphicFrameLocks noGrp="1"/>
          </p:cNvGraphicFramePr>
          <p:nvPr>
            <p:extLst>
              <p:ext uri="{D42A27DB-BD31-4B8C-83A1-F6EECF244321}">
                <p14:modId xmlns:p14="http://schemas.microsoft.com/office/powerpoint/2010/main" val="2333695454"/>
              </p:ext>
            </p:extLst>
          </p:nvPr>
        </p:nvGraphicFramePr>
        <p:xfrm>
          <a:off x="1889387" y="1825625"/>
          <a:ext cx="8128002" cy="148336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982694366"/>
                    </a:ext>
                  </a:extLst>
                </a:gridCol>
                <a:gridCol w="1354667">
                  <a:extLst>
                    <a:ext uri="{9D8B030D-6E8A-4147-A177-3AD203B41FA5}">
                      <a16:colId xmlns:a16="http://schemas.microsoft.com/office/drawing/2014/main" val="3604755761"/>
                    </a:ext>
                  </a:extLst>
                </a:gridCol>
                <a:gridCol w="1354667">
                  <a:extLst>
                    <a:ext uri="{9D8B030D-6E8A-4147-A177-3AD203B41FA5}">
                      <a16:colId xmlns:a16="http://schemas.microsoft.com/office/drawing/2014/main" val="3275141048"/>
                    </a:ext>
                  </a:extLst>
                </a:gridCol>
                <a:gridCol w="1354667">
                  <a:extLst>
                    <a:ext uri="{9D8B030D-6E8A-4147-A177-3AD203B41FA5}">
                      <a16:colId xmlns:a16="http://schemas.microsoft.com/office/drawing/2014/main" val="126600969"/>
                    </a:ext>
                  </a:extLst>
                </a:gridCol>
                <a:gridCol w="1354667">
                  <a:extLst>
                    <a:ext uri="{9D8B030D-6E8A-4147-A177-3AD203B41FA5}">
                      <a16:colId xmlns:a16="http://schemas.microsoft.com/office/drawing/2014/main" val="1318239413"/>
                    </a:ext>
                  </a:extLst>
                </a:gridCol>
                <a:gridCol w="1354667">
                  <a:extLst>
                    <a:ext uri="{9D8B030D-6E8A-4147-A177-3AD203B41FA5}">
                      <a16:colId xmlns:a16="http://schemas.microsoft.com/office/drawing/2014/main" val="159172132"/>
                    </a:ext>
                  </a:extLst>
                </a:gridCol>
              </a:tblGrid>
              <a:tr h="370840">
                <a:tc>
                  <a:txBody>
                    <a:bodyPr/>
                    <a:lstStyle/>
                    <a:p>
                      <a:pPr algn="ctr"/>
                      <a:endParaRPr lang="en-GB" dirty="0"/>
                    </a:p>
                  </a:txBody>
                  <a:tcPr/>
                </a:tc>
                <a:tc>
                  <a:txBody>
                    <a:bodyPr/>
                    <a:lstStyle/>
                    <a:p>
                      <a:pPr algn="ctr"/>
                      <a:r>
                        <a:rPr lang="en-GB" dirty="0"/>
                        <a:t>Monday</a:t>
                      </a:r>
                    </a:p>
                  </a:txBody>
                  <a:tcPr/>
                </a:tc>
                <a:tc>
                  <a:txBody>
                    <a:bodyPr/>
                    <a:lstStyle/>
                    <a:p>
                      <a:pPr algn="ctr"/>
                      <a:r>
                        <a:rPr lang="en-GB" dirty="0"/>
                        <a:t>Tuesday</a:t>
                      </a:r>
                    </a:p>
                  </a:txBody>
                  <a:tcPr/>
                </a:tc>
                <a:tc>
                  <a:txBody>
                    <a:bodyPr/>
                    <a:lstStyle/>
                    <a:p>
                      <a:pPr algn="ctr"/>
                      <a:r>
                        <a:rPr lang="en-GB" dirty="0"/>
                        <a:t>Wednesday</a:t>
                      </a:r>
                    </a:p>
                  </a:txBody>
                  <a:tcPr/>
                </a:tc>
                <a:tc>
                  <a:txBody>
                    <a:bodyPr/>
                    <a:lstStyle/>
                    <a:p>
                      <a:pPr algn="ctr"/>
                      <a:r>
                        <a:rPr lang="en-GB" dirty="0"/>
                        <a:t>Thursday</a:t>
                      </a:r>
                    </a:p>
                  </a:txBody>
                  <a:tcPr/>
                </a:tc>
                <a:tc>
                  <a:txBody>
                    <a:bodyPr/>
                    <a:lstStyle/>
                    <a:p>
                      <a:pPr algn="ctr"/>
                      <a:r>
                        <a:rPr lang="en-GB" dirty="0"/>
                        <a:t>Friday</a:t>
                      </a:r>
                    </a:p>
                  </a:txBody>
                  <a:tcPr/>
                </a:tc>
                <a:extLst>
                  <a:ext uri="{0D108BD9-81ED-4DB2-BD59-A6C34878D82A}">
                    <a16:rowId xmlns:a16="http://schemas.microsoft.com/office/drawing/2014/main" val="2737305729"/>
                  </a:ext>
                </a:extLst>
              </a:tr>
              <a:tr h="370840">
                <a:tc>
                  <a:txBody>
                    <a:bodyPr/>
                    <a:lstStyle/>
                    <a:p>
                      <a:pPr algn="ctr"/>
                      <a:r>
                        <a:rPr lang="en-GB" dirty="0"/>
                        <a:t>Beech</a:t>
                      </a:r>
                    </a:p>
                  </a:txBody>
                  <a:tcPr/>
                </a:tc>
                <a:tc>
                  <a:txBody>
                    <a:bodyPr/>
                    <a:lstStyle/>
                    <a:p>
                      <a:pPr algn="ctr"/>
                      <a:endParaRPr lang="en-GB" dirty="0">
                        <a:solidFill>
                          <a:srgbClr val="FF0000"/>
                        </a:solidFill>
                      </a:endParaRPr>
                    </a:p>
                  </a:txBody>
                  <a:tcPr/>
                </a:tc>
                <a:tc>
                  <a:txBody>
                    <a:bodyPr/>
                    <a:lstStyle/>
                    <a:p>
                      <a:pPr algn="ctr"/>
                      <a:endParaRPr lang="en-GB" dirty="0"/>
                    </a:p>
                  </a:txBody>
                  <a:tcPr/>
                </a:tc>
                <a:tc>
                  <a:txBody>
                    <a:bodyPr/>
                    <a:lstStyle/>
                    <a:p>
                      <a:pPr algn="ctr"/>
                      <a:endParaRPr lang="en-GB"/>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726796407"/>
                  </a:ext>
                </a:extLst>
              </a:tr>
              <a:tr h="370840">
                <a:tc>
                  <a:txBody>
                    <a:bodyPr/>
                    <a:lstStyle/>
                    <a:p>
                      <a:pPr algn="ctr"/>
                      <a:r>
                        <a:rPr lang="en-GB" dirty="0"/>
                        <a:t>Holly</a:t>
                      </a:r>
                    </a:p>
                  </a:txBody>
                  <a:tcPr/>
                </a:tc>
                <a:tc>
                  <a:txBody>
                    <a:bodyPr/>
                    <a:lstStyle/>
                    <a:p>
                      <a:pPr algn="ctr"/>
                      <a:endParaRPr lang="en-GB" dirty="0">
                        <a:solidFill>
                          <a:srgbClr val="FF0000"/>
                        </a:solidFill>
                      </a:endParaRPr>
                    </a:p>
                  </a:txBody>
                  <a:tcPr/>
                </a:tc>
                <a:tc>
                  <a:txBody>
                    <a:bodyPr/>
                    <a:lstStyle/>
                    <a:p>
                      <a:pPr algn="ctr"/>
                      <a:r>
                        <a:rPr lang="en-GB" dirty="0"/>
                        <a:t>X</a:t>
                      </a:r>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a:t>X</a:t>
                      </a:r>
                    </a:p>
                  </a:txBody>
                  <a:tcPr/>
                </a:tc>
                <a:extLst>
                  <a:ext uri="{0D108BD9-81ED-4DB2-BD59-A6C34878D82A}">
                    <a16:rowId xmlns:a16="http://schemas.microsoft.com/office/drawing/2014/main" val="119406266"/>
                  </a:ext>
                </a:extLst>
              </a:tr>
              <a:tr h="370840">
                <a:tc>
                  <a:txBody>
                    <a:bodyPr/>
                    <a:lstStyle/>
                    <a:p>
                      <a:pPr algn="ctr"/>
                      <a:r>
                        <a:rPr lang="en-GB" dirty="0"/>
                        <a:t>Oak</a:t>
                      </a:r>
                    </a:p>
                  </a:txBody>
                  <a:tcPr/>
                </a:tc>
                <a:tc>
                  <a:txBody>
                    <a:bodyPr/>
                    <a:lstStyle/>
                    <a:p>
                      <a:pPr algn="ctr"/>
                      <a:endParaRPr lang="en-GB" dirty="0">
                        <a:solidFill>
                          <a:srgbClr val="FF0000"/>
                        </a:solidFill>
                      </a:endParaRPr>
                    </a:p>
                  </a:txBody>
                  <a:tcPr/>
                </a:tc>
                <a:tc>
                  <a:txBody>
                    <a:bodyPr/>
                    <a:lstStyle/>
                    <a:p>
                      <a:pPr algn="ctr"/>
                      <a:r>
                        <a:rPr lang="en-GB" dirty="0"/>
                        <a:t>X </a:t>
                      </a:r>
                      <a:r>
                        <a:rPr lang="en-GB" dirty="0">
                          <a:solidFill>
                            <a:srgbClr val="FF0000"/>
                          </a:solidFill>
                        </a:rPr>
                        <a:t>- swim</a:t>
                      </a:r>
                    </a:p>
                  </a:txBody>
                  <a:tcPr/>
                </a:tc>
                <a:tc>
                  <a:txBody>
                    <a:bodyPr/>
                    <a:lstStyle/>
                    <a:p>
                      <a:pPr algn="ctr"/>
                      <a:endParaRPr lang="en-GB"/>
                    </a:p>
                  </a:txBody>
                  <a:tcPr/>
                </a:tc>
                <a:tc>
                  <a:txBody>
                    <a:bodyPr/>
                    <a:lstStyle/>
                    <a:p>
                      <a:pPr algn="ctr"/>
                      <a:endParaRPr lang="en-GB" dirty="0"/>
                    </a:p>
                  </a:txBody>
                  <a:tcPr/>
                </a:tc>
                <a:tc>
                  <a:txBody>
                    <a:bodyPr/>
                    <a:lstStyle/>
                    <a:p>
                      <a:pPr algn="ctr"/>
                      <a:r>
                        <a:rPr lang="en-GB" dirty="0"/>
                        <a:t>X</a:t>
                      </a:r>
                    </a:p>
                  </a:txBody>
                  <a:tcPr/>
                </a:tc>
                <a:extLst>
                  <a:ext uri="{0D108BD9-81ED-4DB2-BD59-A6C34878D82A}">
                    <a16:rowId xmlns:a16="http://schemas.microsoft.com/office/drawing/2014/main" val="1289729854"/>
                  </a:ext>
                </a:extLst>
              </a:tr>
            </a:tbl>
          </a:graphicData>
        </a:graphic>
      </p:graphicFrame>
    </p:spTree>
    <p:extLst>
      <p:ext uri="{BB962C8B-B14F-4D97-AF65-F5344CB8AC3E}">
        <p14:creationId xmlns:p14="http://schemas.microsoft.com/office/powerpoint/2010/main" val="1114108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B0F4-0795-44FB-B560-0FCA67081CC8}"/>
              </a:ext>
            </a:extLst>
          </p:cNvPr>
          <p:cNvSpPr>
            <a:spLocks noGrp="1"/>
          </p:cNvSpPr>
          <p:nvPr>
            <p:ph type="title"/>
          </p:nvPr>
        </p:nvSpPr>
        <p:spPr/>
        <p:txBody>
          <a:bodyPr/>
          <a:lstStyle/>
          <a:p>
            <a:r>
              <a:rPr lang="en-GB" b="1" dirty="0">
                <a:solidFill>
                  <a:srgbClr val="0070C0"/>
                </a:solidFill>
                <a:latin typeface="Segoe  "/>
              </a:rPr>
              <a:t>Attendance and Punctuality</a:t>
            </a:r>
          </a:p>
        </p:txBody>
      </p:sp>
      <p:graphicFrame>
        <p:nvGraphicFramePr>
          <p:cNvPr id="4" name="Content Placeholder 3">
            <a:extLst>
              <a:ext uri="{FF2B5EF4-FFF2-40B4-BE49-F238E27FC236}">
                <a16:creationId xmlns:a16="http://schemas.microsoft.com/office/drawing/2014/main" id="{87C9748E-1AB4-475B-B0D7-66E8FF037C57}"/>
              </a:ext>
            </a:extLst>
          </p:cNvPr>
          <p:cNvGraphicFramePr>
            <a:graphicFrameLocks noGrp="1"/>
          </p:cNvGraphicFramePr>
          <p:nvPr>
            <p:ph idx="1"/>
            <p:extLst>
              <p:ext uri="{D42A27DB-BD31-4B8C-83A1-F6EECF244321}">
                <p14:modId xmlns:p14="http://schemas.microsoft.com/office/powerpoint/2010/main" val="3459895883"/>
              </p:ext>
            </p:extLst>
          </p:nvPr>
        </p:nvGraphicFramePr>
        <p:xfrm>
          <a:off x="838200" y="1724246"/>
          <a:ext cx="10515600" cy="1854200"/>
        </p:xfrm>
        <a:graphic>
          <a:graphicData uri="http://schemas.openxmlformats.org/drawingml/2006/table">
            <a:tbl>
              <a:tblPr firstRow="1" bandRow="1">
                <a:tableStyleId>{5C22544A-7EE6-4342-B048-85BDC9FD1C3A}</a:tableStyleId>
              </a:tblPr>
              <a:tblGrid>
                <a:gridCol w="1644941">
                  <a:extLst>
                    <a:ext uri="{9D8B030D-6E8A-4147-A177-3AD203B41FA5}">
                      <a16:colId xmlns:a16="http://schemas.microsoft.com/office/drawing/2014/main" val="342491336"/>
                    </a:ext>
                  </a:extLst>
                </a:gridCol>
                <a:gridCol w="3867325">
                  <a:extLst>
                    <a:ext uri="{9D8B030D-6E8A-4147-A177-3AD203B41FA5}">
                      <a16:colId xmlns:a16="http://schemas.microsoft.com/office/drawing/2014/main" val="2041675329"/>
                    </a:ext>
                  </a:extLst>
                </a:gridCol>
                <a:gridCol w="5003334">
                  <a:extLst>
                    <a:ext uri="{9D8B030D-6E8A-4147-A177-3AD203B41FA5}">
                      <a16:colId xmlns:a16="http://schemas.microsoft.com/office/drawing/2014/main" val="2477756465"/>
                    </a:ext>
                  </a:extLst>
                </a:gridCol>
              </a:tblGrid>
              <a:tr h="370840">
                <a:tc>
                  <a:txBody>
                    <a:bodyPr/>
                    <a:lstStyle/>
                    <a:p>
                      <a:endParaRPr lang="en-GB" dirty="0"/>
                    </a:p>
                  </a:txBody>
                  <a:tcPr/>
                </a:tc>
                <a:tc>
                  <a:txBody>
                    <a:bodyPr/>
                    <a:lstStyle/>
                    <a:p>
                      <a:r>
                        <a:rPr lang="en-GB" dirty="0"/>
                        <a:t>Attendance </a:t>
                      </a:r>
                    </a:p>
                  </a:txBody>
                  <a:tcPr/>
                </a:tc>
                <a:tc>
                  <a:txBody>
                    <a:bodyPr/>
                    <a:lstStyle/>
                    <a:p>
                      <a:r>
                        <a:rPr lang="en-GB" dirty="0"/>
                        <a:t>Punctuality </a:t>
                      </a:r>
                    </a:p>
                  </a:txBody>
                  <a:tcPr/>
                </a:tc>
                <a:extLst>
                  <a:ext uri="{0D108BD9-81ED-4DB2-BD59-A6C34878D82A}">
                    <a16:rowId xmlns:a16="http://schemas.microsoft.com/office/drawing/2014/main" val="1864883430"/>
                  </a:ext>
                </a:extLst>
              </a:tr>
              <a:tr h="370840">
                <a:tc>
                  <a:txBody>
                    <a:bodyPr/>
                    <a:lstStyle/>
                    <a:p>
                      <a:r>
                        <a:rPr lang="en-GB" dirty="0"/>
                        <a:t>Apple</a:t>
                      </a:r>
                    </a:p>
                  </a:txBody>
                  <a:tcPr/>
                </a:tc>
                <a:tc>
                  <a:txBody>
                    <a:bodyPr/>
                    <a:lstStyle/>
                    <a:p>
                      <a:r>
                        <a:rPr lang="en-GB" dirty="0">
                          <a:solidFill>
                            <a:srgbClr val="00B050"/>
                          </a:solidFill>
                        </a:rPr>
                        <a:t>96.2%</a:t>
                      </a:r>
                    </a:p>
                  </a:txBody>
                  <a:tcPr/>
                </a:tc>
                <a:tc>
                  <a:txBody>
                    <a:bodyPr/>
                    <a:lstStyle/>
                    <a:p>
                      <a:endParaRPr lang="en-GB" dirty="0">
                        <a:solidFill>
                          <a:srgbClr val="00B050"/>
                        </a:solidFill>
                      </a:endParaRPr>
                    </a:p>
                  </a:txBody>
                  <a:tcPr/>
                </a:tc>
                <a:extLst>
                  <a:ext uri="{0D108BD9-81ED-4DB2-BD59-A6C34878D82A}">
                    <a16:rowId xmlns:a16="http://schemas.microsoft.com/office/drawing/2014/main" val="2756590272"/>
                  </a:ext>
                </a:extLst>
              </a:tr>
              <a:tr h="370840">
                <a:tc>
                  <a:txBody>
                    <a:bodyPr/>
                    <a:lstStyle/>
                    <a:p>
                      <a:r>
                        <a:rPr lang="en-GB" dirty="0"/>
                        <a:t>Beech</a:t>
                      </a:r>
                    </a:p>
                  </a:txBody>
                  <a:tcPr/>
                </a:tc>
                <a:tc>
                  <a:txBody>
                    <a:bodyPr/>
                    <a:lstStyle/>
                    <a:p>
                      <a:r>
                        <a:rPr lang="en-GB" dirty="0">
                          <a:solidFill>
                            <a:srgbClr val="00B050"/>
                          </a:solidFill>
                        </a:rPr>
                        <a:t>96.3%</a:t>
                      </a:r>
                    </a:p>
                  </a:txBody>
                  <a:tcPr/>
                </a:tc>
                <a:tc>
                  <a:txBody>
                    <a:bodyPr/>
                    <a:lstStyle/>
                    <a:p>
                      <a:endParaRPr lang="en-GB" dirty="0">
                        <a:solidFill>
                          <a:srgbClr val="FF0000"/>
                        </a:solidFill>
                      </a:endParaRPr>
                    </a:p>
                  </a:txBody>
                  <a:tcPr/>
                </a:tc>
                <a:extLst>
                  <a:ext uri="{0D108BD9-81ED-4DB2-BD59-A6C34878D82A}">
                    <a16:rowId xmlns:a16="http://schemas.microsoft.com/office/drawing/2014/main" val="1360890696"/>
                  </a:ext>
                </a:extLst>
              </a:tr>
              <a:tr h="370840">
                <a:tc>
                  <a:txBody>
                    <a:bodyPr/>
                    <a:lstStyle/>
                    <a:p>
                      <a:r>
                        <a:rPr lang="en-GB" dirty="0"/>
                        <a:t>Holly</a:t>
                      </a:r>
                    </a:p>
                  </a:txBody>
                  <a:tcPr/>
                </a:tc>
                <a:tc>
                  <a:txBody>
                    <a:bodyPr/>
                    <a:lstStyle/>
                    <a:p>
                      <a:r>
                        <a:rPr lang="en-GB" dirty="0">
                          <a:solidFill>
                            <a:srgbClr val="FF0000"/>
                          </a:solidFill>
                        </a:rPr>
                        <a:t>94.5%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1 late</a:t>
                      </a:r>
                    </a:p>
                  </a:txBody>
                  <a:tcPr/>
                </a:tc>
                <a:extLst>
                  <a:ext uri="{0D108BD9-81ED-4DB2-BD59-A6C34878D82A}">
                    <a16:rowId xmlns:a16="http://schemas.microsoft.com/office/drawing/2014/main" val="3177642592"/>
                  </a:ext>
                </a:extLst>
              </a:tr>
              <a:tr h="370840">
                <a:tc>
                  <a:txBody>
                    <a:bodyPr/>
                    <a:lstStyle/>
                    <a:p>
                      <a:r>
                        <a:rPr lang="en-GB" dirty="0"/>
                        <a:t>Oak</a:t>
                      </a:r>
                    </a:p>
                  </a:txBody>
                  <a:tcPr/>
                </a:tc>
                <a:tc>
                  <a:txBody>
                    <a:bodyPr/>
                    <a:lstStyle/>
                    <a:p>
                      <a:r>
                        <a:rPr lang="en-GB" dirty="0">
                          <a:solidFill>
                            <a:srgbClr val="FF0000"/>
                          </a:solidFill>
                        </a:rPr>
                        <a:t>93.3%</a:t>
                      </a:r>
                    </a:p>
                  </a:txBody>
                  <a:tcPr/>
                </a:tc>
                <a:tc>
                  <a:txBody>
                    <a:bodyPr/>
                    <a:lstStyle/>
                    <a:p>
                      <a:endParaRPr lang="en-GB" dirty="0">
                        <a:solidFill>
                          <a:srgbClr val="FF0000"/>
                        </a:solidFill>
                      </a:endParaRPr>
                    </a:p>
                  </a:txBody>
                  <a:tcPr/>
                </a:tc>
                <a:extLst>
                  <a:ext uri="{0D108BD9-81ED-4DB2-BD59-A6C34878D82A}">
                    <a16:rowId xmlns:a16="http://schemas.microsoft.com/office/drawing/2014/main" val="2545361833"/>
                  </a:ext>
                </a:extLst>
              </a:tr>
            </a:tbl>
          </a:graphicData>
        </a:graphic>
      </p:graphicFrame>
      <p:pic>
        <p:nvPicPr>
          <p:cNvPr id="6" name="Picture 5">
            <a:extLst>
              <a:ext uri="{FF2B5EF4-FFF2-40B4-BE49-F238E27FC236}">
                <a16:creationId xmlns:a16="http://schemas.microsoft.com/office/drawing/2014/main" id="{244D5C25-0FFE-460C-9360-C1E286178B39}"/>
              </a:ext>
            </a:extLst>
          </p:cNvPr>
          <p:cNvPicPr>
            <a:picLocks noChangeAspect="1"/>
          </p:cNvPicPr>
          <p:nvPr/>
        </p:nvPicPr>
        <p:blipFill>
          <a:blip r:embed="rId2"/>
          <a:stretch>
            <a:fillRect/>
          </a:stretch>
        </p:blipFill>
        <p:spPr>
          <a:xfrm>
            <a:off x="4514629" y="3881245"/>
            <a:ext cx="3162741" cy="2753109"/>
          </a:xfrm>
          <a:prstGeom prst="rect">
            <a:avLst/>
          </a:prstGeom>
        </p:spPr>
      </p:pic>
      <p:pic>
        <p:nvPicPr>
          <p:cNvPr id="7" name="Picture 6">
            <a:extLst>
              <a:ext uri="{FF2B5EF4-FFF2-40B4-BE49-F238E27FC236}">
                <a16:creationId xmlns:a16="http://schemas.microsoft.com/office/drawing/2014/main" id="{0160A37F-C1CE-4060-B274-4CD4734CE11B}"/>
              </a:ext>
            </a:extLst>
          </p:cNvPr>
          <p:cNvPicPr>
            <a:picLocks noChangeAspect="1"/>
          </p:cNvPicPr>
          <p:nvPr/>
        </p:nvPicPr>
        <p:blipFill>
          <a:blip r:embed="rId3"/>
          <a:stretch>
            <a:fillRect/>
          </a:stretch>
        </p:blipFill>
        <p:spPr>
          <a:xfrm>
            <a:off x="8014630" y="3881245"/>
            <a:ext cx="3200847" cy="2743583"/>
          </a:xfrm>
          <a:prstGeom prst="rect">
            <a:avLst/>
          </a:prstGeom>
        </p:spPr>
      </p:pic>
      <p:sp>
        <p:nvSpPr>
          <p:cNvPr id="8" name="TextBox 7">
            <a:extLst>
              <a:ext uri="{FF2B5EF4-FFF2-40B4-BE49-F238E27FC236}">
                <a16:creationId xmlns:a16="http://schemas.microsoft.com/office/drawing/2014/main" id="{9F79D336-FC8D-4452-94CD-44BC9E5041BD}"/>
              </a:ext>
            </a:extLst>
          </p:cNvPr>
          <p:cNvSpPr txBox="1"/>
          <p:nvPr/>
        </p:nvSpPr>
        <p:spPr>
          <a:xfrm>
            <a:off x="905163" y="1388825"/>
            <a:ext cx="6772207" cy="369332"/>
          </a:xfrm>
          <a:prstGeom prst="rect">
            <a:avLst/>
          </a:prstGeom>
          <a:noFill/>
        </p:spPr>
        <p:txBody>
          <a:bodyPr wrap="square" rtlCol="0">
            <a:spAutoFit/>
          </a:bodyPr>
          <a:lstStyle/>
          <a:p>
            <a:r>
              <a:rPr lang="en-GB" dirty="0"/>
              <a:t>This week’s attendance figures (Mon-Thu): </a:t>
            </a:r>
            <a:r>
              <a:rPr lang="en-GB" dirty="0">
                <a:solidFill>
                  <a:srgbClr val="FF0000"/>
                </a:solidFill>
              </a:rPr>
              <a:t>94.9%</a:t>
            </a:r>
            <a:r>
              <a:rPr lang="en-GB" dirty="0"/>
              <a:t>	  School Target: </a:t>
            </a:r>
            <a:r>
              <a:rPr lang="en-GB" b="1" dirty="0"/>
              <a:t>96%</a:t>
            </a:r>
          </a:p>
        </p:txBody>
      </p:sp>
    </p:spTree>
    <p:extLst>
      <p:ext uri="{BB962C8B-B14F-4D97-AF65-F5344CB8AC3E}">
        <p14:creationId xmlns:p14="http://schemas.microsoft.com/office/powerpoint/2010/main" val="578276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9C30-1177-40E9-BA4D-82735B5934B7}"/>
              </a:ext>
            </a:extLst>
          </p:cNvPr>
          <p:cNvSpPr>
            <a:spLocks noGrp="1"/>
          </p:cNvSpPr>
          <p:nvPr>
            <p:ph type="title"/>
          </p:nvPr>
        </p:nvSpPr>
        <p:spPr>
          <a:xfrm>
            <a:off x="838200" y="237070"/>
            <a:ext cx="10515600" cy="767389"/>
          </a:xfrm>
        </p:spPr>
        <p:txBody>
          <a:bodyPr>
            <a:normAutofit/>
          </a:bodyPr>
          <a:lstStyle/>
          <a:p>
            <a:r>
              <a:rPr lang="en-GB" sz="4000" b="1" dirty="0">
                <a:solidFill>
                  <a:schemeClr val="accent1"/>
                </a:solidFill>
                <a:latin typeface="Segoe  "/>
              </a:rPr>
              <a:t>Extra Curricular Clubs - Autumn</a:t>
            </a:r>
          </a:p>
        </p:txBody>
      </p:sp>
      <p:sp>
        <p:nvSpPr>
          <p:cNvPr id="3" name="Content Placeholder 2">
            <a:extLst>
              <a:ext uri="{FF2B5EF4-FFF2-40B4-BE49-F238E27FC236}">
                <a16:creationId xmlns:a16="http://schemas.microsoft.com/office/drawing/2014/main" id="{DBF17CA5-9FE1-4BBF-8740-FE4503EBD7F4}"/>
              </a:ext>
            </a:extLst>
          </p:cNvPr>
          <p:cNvSpPr>
            <a:spLocks noGrp="1"/>
          </p:cNvSpPr>
          <p:nvPr>
            <p:ph idx="1"/>
          </p:nvPr>
        </p:nvSpPr>
        <p:spPr>
          <a:xfrm>
            <a:off x="838200" y="905951"/>
            <a:ext cx="10515600" cy="4351338"/>
          </a:xfrm>
        </p:spPr>
        <p:txBody>
          <a:bodyPr/>
          <a:lstStyle/>
          <a:p>
            <a:pPr marL="0" indent="0">
              <a:buNone/>
            </a:pPr>
            <a:r>
              <a:rPr lang="en-GB" sz="1200" dirty="0"/>
              <a:t>Some clubs have limited capacity and places will be allocated on a first come first served basis. In the event of a club being fully booked, your child’s name will be added to a waiting list and you will be advised if a place becomes available.  Booking is not required for before school or lunchtime clubs.  For after school clubs run by school staff (denoted with *) please email Mrs Bacon on </a:t>
            </a:r>
            <a:r>
              <a:rPr lang="en-GB" sz="1200" u="sng" dirty="0">
                <a:hlinkClick r:id="rId2"/>
              </a:rPr>
              <a:t>admin@crayke.n-yorks.sch.uk</a:t>
            </a:r>
            <a:r>
              <a:rPr lang="en-GB" sz="1200" dirty="0"/>
              <a:t> to book a place.  </a:t>
            </a:r>
          </a:p>
          <a:p>
            <a:pPr marL="0" indent="0">
              <a:buNone/>
            </a:pPr>
            <a:r>
              <a:rPr lang="en-GB" sz="1200" b="1" dirty="0">
                <a:solidFill>
                  <a:schemeClr val="accent1"/>
                </a:solidFill>
              </a:rPr>
              <a:t>Before School:</a:t>
            </a:r>
          </a:p>
          <a:p>
            <a:pPr marL="0" indent="0">
              <a:buNone/>
            </a:pPr>
            <a:endParaRPr lang="en-GB" dirty="0"/>
          </a:p>
          <a:p>
            <a:pPr marL="0" indent="0">
              <a:buNone/>
            </a:pPr>
            <a:endParaRPr lang="en-GB" sz="1200" b="1" dirty="0">
              <a:solidFill>
                <a:schemeClr val="accent1"/>
              </a:solidFill>
            </a:endParaRPr>
          </a:p>
          <a:p>
            <a:pPr marL="0" indent="0">
              <a:buNone/>
            </a:pPr>
            <a:r>
              <a:rPr lang="en-GB" sz="1200" b="1" dirty="0">
                <a:solidFill>
                  <a:schemeClr val="accent1"/>
                </a:solidFill>
              </a:rPr>
              <a:t>After School:</a:t>
            </a:r>
          </a:p>
          <a:p>
            <a:pPr marL="0" indent="0">
              <a:buNone/>
            </a:pPr>
            <a:endParaRPr lang="en-GB" dirty="0"/>
          </a:p>
        </p:txBody>
      </p:sp>
      <p:pic>
        <p:nvPicPr>
          <p:cNvPr id="5" name="Picture 4">
            <a:extLst>
              <a:ext uri="{FF2B5EF4-FFF2-40B4-BE49-F238E27FC236}">
                <a16:creationId xmlns:a16="http://schemas.microsoft.com/office/drawing/2014/main" id="{5990E4C4-C829-4C88-8E16-0AF106C81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9405" y="1482894"/>
            <a:ext cx="2301130" cy="1531297"/>
          </a:xfrm>
          <a:prstGeom prst="rect">
            <a:avLst/>
          </a:prstGeom>
        </p:spPr>
      </p:pic>
      <p:graphicFrame>
        <p:nvGraphicFramePr>
          <p:cNvPr id="11" name="Table 10">
            <a:extLst>
              <a:ext uri="{FF2B5EF4-FFF2-40B4-BE49-F238E27FC236}">
                <a16:creationId xmlns:a16="http://schemas.microsoft.com/office/drawing/2014/main" id="{672AD6E1-006C-48C9-84BB-BA35E14E9408}"/>
              </a:ext>
            </a:extLst>
          </p:cNvPr>
          <p:cNvGraphicFramePr>
            <a:graphicFrameLocks noGrp="1"/>
          </p:cNvGraphicFramePr>
          <p:nvPr>
            <p:extLst>
              <p:ext uri="{D42A27DB-BD31-4B8C-83A1-F6EECF244321}">
                <p14:modId xmlns:p14="http://schemas.microsoft.com/office/powerpoint/2010/main" val="2277019974"/>
              </p:ext>
            </p:extLst>
          </p:nvPr>
        </p:nvGraphicFramePr>
        <p:xfrm>
          <a:off x="2100802" y="1554308"/>
          <a:ext cx="5087620" cy="814847"/>
        </p:xfrm>
        <a:graphic>
          <a:graphicData uri="http://schemas.openxmlformats.org/drawingml/2006/table">
            <a:tbl>
              <a:tblPr firstRow="1" firstCol="1" bandRow="1">
                <a:tableStyleId>{5C22544A-7EE6-4342-B048-85BDC9FD1C3A}</a:tableStyleId>
              </a:tblPr>
              <a:tblGrid>
                <a:gridCol w="1695450">
                  <a:extLst>
                    <a:ext uri="{9D8B030D-6E8A-4147-A177-3AD203B41FA5}">
                      <a16:colId xmlns:a16="http://schemas.microsoft.com/office/drawing/2014/main" val="4178893622"/>
                    </a:ext>
                  </a:extLst>
                </a:gridCol>
                <a:gridCol w="1696085">
                  <a:extLst>
                    <a:ext uri="{9D8B030D-6E8A-4147-A177-3AD203B41FA5}">
                      <a16:colId xmlns:a16="http://schemas.microsoft.com/office/drawing/2014/main" val="139304064"/>
                    </a:ext>
                  </a:extLst>
                </a:gridCol>
                <a:gridCol w="1696085">
                  <a:extLst>
                    <a:ext uri="{9D8B030D-6E8A-4147-A177-3AD203B41FA5}">
                      <a16:colId xmlns:a16="http://schemas.microsoft.com/office/drawing/2014/main" val="4236329336"/>
                    </a:ext>
                  </a:extLst>
                </a:gridCol>
              </a:tblGrid>
              <a:tr h="135422">
                <a:tc>
                  <a:txBody>
                    <a:bodyPr/>
                    <a:lstStyle/>
                    <a:p>
                      <a:pPr algn="ctr">
                        <a:spcAft>
                          <a:spcPts val="1200"/>
                        </a:spcAft>
                      </a:pPr>
                      <a:r>
                        <a:rPr lang="en-GB" sz="1200" dirty="0">
                          <a:effectLst/>
                        </a:rPr>
                        <a:t>Club</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Day and Time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a:effectLst/>
                        </a:rPr>
                        <a:t>Group</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22771854"/>
                  </a:ext>
                </a:extLst>
              </a:tr>
              <a:tr h="631967">
                <a:tc>
                  <a:txBody>
                    <a:bodyPr/>
                    <a:lstStyle/>
                    <a:p>
                      <a:pPr algn="ctr">
                        <a:spcAft>
                          <a:spcPts val="1200"/>
                        </a:spcAft>
                      </a:pPr>
                      <a:r>
                        <a:rPr lang="en-GB" sz="1200" dirty="0">
                          <a:effectLst/>
                        </a:rPr>
                        <a:t>Run a Mile</a:t>
                      </a:r>
                    </a:p>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GB" sz="1200">
                          <a:effectLst/>
                        </a:rPr>
                        <a:t>Monday, Tuesday Thursday &amp; Friday</a:t>
                      </a:r>
                    </a:p>
                    <a:p>
                      <a:pPr algn="ctr">
                        <a:spcAft>
                          <a:spcPts val="0"/>
                        </a:spcAft>
                      </a:pPr>
                      <a:r>
                        <a:rPr lang="en-GB" sz="1200">
                          <a:effectLst/>
                        </a:rPr>
                        <a:t>8:30am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All welcome – parents and carers included!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04439454"/>
                  </a:ext>
                </a:extLst>
              </a:tr>
            </a:tbl>
          </a:graphicData>
        </a:graphic>
      </p:graphicFrame>
      <p:graphicFrame>
        <p:nvGraphicFramePr>
          <p:cNvPr id="4" name="Table 3">
            <a:extLst>
              <a:ext uri="{FF2B5EF4-FFF2-40B4-BE49-F238E27FC236}">
                <a16:creationId xmlns:a16="http://schemas.microsoft.com/office/drawing/2014/main" id="{EC400B68-F033-4693-8A1E-BA520891CDCB}"/>
              </a:ext>
            </a:extLst>
          </p:cNvPr>
          <p:cNvGraphicFramePr>
            <a:graphicFrameLocks noGrp="1"/>
          </p:cNvGraphicFramePr>
          <p:nvPr>
            <p:extLst>
              <p:ext uri="{D42A27DB-BD31-4B8C-83A1-F6EECF244321}">
                <p14:modId xmlns:p14="http://schemas.microsoft.com/office/powerpoint/2010/main" val="736314979"/>
              </p:ext>
            </p:extLst>
          </p:nvPr>
        </p:nvGraphicFramePr>
        <p:xfrm>
          <a:off x="2100802" y="2575121"/>
          <a:ext cx="6918036" cy="3833229"/>
        </p:xfrm>
        <a:graphic>
          <a:graphicData uri="http://schemas.openxmlformats.org/drawingml/2006/table">
            <a:tbl>
              <a:tblPr firstRow="1" bandRow="1">
                <a:tableStyleId>{5C22544A-7EE6-4342-B048-85BDC9FD1C3A}</a:tableStyleId>
              </a:tblPr>
              <a:tblGrid>
                <a:gridCol w="1102562">
                  <a:extLst>
                    <a:ext uri="{9D8B030D-6E8A-4147-A177-3AD203B41FA5}">
                      <a16:colId xmlns:a16="http://schemas.microsoft.com/office/drawing/2014/main" val="2217749763"/>
                    </a:ext>
                  </a:extLst>
                </a:gridCol>
                <a:gridCol w="2803486">
                  <a:extLst>
                    <a:ext uri="{9D8B030D-6E8A-4147-A177-3AD203B41FA5}">
                      <a16:colId xmlns:a16="http://schemas.microsoft.com/office/drawing/2014/main" val="3368354452"/>
                    </a:ext>
                  </a:extLst>
                </a:gridCol>
                <a:gridCol w="3011988">
                  <a:extLst>
                    <a:ext uri="{9D8B030D-6E8A-4147-A177-3AD203B41FA5}">
                      <a16:colId xmlns:a16="http://schemas.microsoft.com/office/drawing/2014/main" val="2279467736"/>
                    </a:ext>
                  </a:extLst>
                </a:gridCol>
              </a:tblGrid>
              <a:tr h="541389">
                <a:tc>
                  <a:txBody>
                    <a:bodyPr/>
                    <a:lstStyle/>
                    <a:p>
                      <a:r>
                        <a:rPr lang="en-GB" dirty="0"/>
                        <a:t>Day</a:t>
                      </a:r>
                    </a:p>
                  </a:txBody>
                  <a:tcPr/>
                </a:tc>
                <a:tc gridSpan="2">
                  <a:txBody>
                    <a:bodyPr/>
                    <a:lstStyle/>
                    <a:p>
                      <a:pPr algn="ctr"/>
                      <a:r>
                        <a:rPr lang="en-GB" dirty="0"/>
                        <a:t>Club</a:t>
                      </a:r>
                    </a:p>
                  </a:txBody>
                  <a:tcPr/>
                </a:tc>
                <a:tc hMerge="1">
                  <a:txBody>
                    <a:bodyPr/>
                    <a:lstStyle/>
                    <a:p>
                      <a:endParaRPr lang="en-GB" dirty="0"/>
                    </a:p>
                  </a:txBody>
                  <a:tcPr/>
                </a:tc>
                <a:extLst>
                  <a:ext uri="{0D108BD9-81ED-4DB2-BD59-A6C34878D82A}">
                    <a16:rowId xmlns:a16="http://schemas.microsoft.com/office/drawing/2014/main" val="1188950722"/>
                  </a:ext>
                </a:extLst>
              </a:tr>
              <a:tr h="757681">
                <a:tc>
                  <a:txBody>
                    <a:bodyPr/>
                    <a:lstStyle/>
                    <a:p>
                      <a:r>
                        <a:rPr lang="en-GB" sz="1200" dirty="0"/>
                        <a:t>Monday</a:t>
                      </a:r>
                    </a:p>
                  </a:txBody>
                  <a:tcPr/>
                </a:tc>
                <a:tc>
                  <a:txBody>
                    <a:bodyPr/>
                    <a:lstStyle/>
                    <a:p>
                      <a:r>
                        <a:rPr lang="en-GB" sz="1200" b="1" kern="1200" dirty="0">
                          <a:solidFill>
                            <a:schemeClr val="dk1"/>
                          </a:solidFill>
                          <a:effectLst/>
                          <a:latin typeface="+mn-lt"/>
                          <a:ea typeface="+mn-ea"/>
                          <a:cs typeface="+mn-cs"/>
                        </a:rPr>
                        <a:t>Craft* </a:t>
                      </a:r>
                      <a:r>
                        <a:rPr lang="en-GB" sz="1200" kern="1200" dirty="0">
                          <a:solidFill>
                            <a:schemeClr val="dk1"/>
                          </a:solidFill>
                          <a:effectLst/>
                          <a:latin typeface="+mn-lt"/>
                          <a:ea typeface="+mn-ea"/>
                          <a:cs typeface="+mn-cs"/>
                        </a:rPr>
                        <a:t>(£10 pay via ParentPay)</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Mrs Seligman</a:t>
                      </a:r>
                      <a:endParaRPr lang="en-GB" sz="1200" dirty="0"/>
                    </a:p>
                  </a:txBody>
                  <a:tcPr/>
                </a:tc>
                <a:tc>
                  <a:txBody>
                    <a:bodyPr/>
                    <a:lstStyle/>
                    <a:p>
                      <a:r>
                        <a:rPr lang="en-GB" sz="1200" b="1" dirty="0"/>
                        <a:t>Coding* </a:t>
                      </a:r>
                    </a:p>
                    <a:p>
                      <a:r>
                        <a:rPr lang="en-GB" sz="1200" dirty="0"/>
                        <a:t>3:30pm – 4:15pm</a:t>
                      </a:r>
                    </a:p>
                    <a:p>
                      <a:r>
                        <a:rPr lang="en-GB" sz="1200" dirty="0"/>
                        <a:t>Years 3-6</a:t>
                      </a:r>
                    </a:p>
                    <a:p>
                      <a:r>
                        <a:rPr lang="en-GB" sz="1200" dirty="0"/>
                        <a:t>Mr Brown </a:t>
                      </a:r>
                    </a:p>
                  </a:txBody>
                  <a:tcPr/>
                </a:tc>
                <a:extLst>
                  <a:ext uri="{0D108BD9-81ED-4DB2-BD59-A6C34878D82A}">
                    <a16:rowId xmlns:a16="http://schemas.microsoft.com/office/drawing/2014/main" val="1683891791"/>
                  </a:ext>
                </a:extLst>
              </a:tr>
              <a:tr h="757681">
                <a:tc>
                  <a:txBody>
                    <a:bodyPr/>
                    <a:lstStyle/>
                    <a:p>
                      <a:r>
                        <a:rPr lang="en-GB" sz="1200" dirty="0"/>
                        <a:t>Tuesday</a:t>
                      </a:r>
                    </a:p>
                  </a:txBody>
                  <a:tcPr/>
                </a:tc>
                <a:tc>
                  <a:txBody>
                    <a:bodyPr/>
                    <a:lstStyle/>
                    <a:p>
                      <a:r>
                        <a:rPr lang="en-GB" sz="1200" b="1" kern="1200" dirty="0">
                          <a:solidFill>
                            <a:schemeClr val="dk1"/>
                          </a:solidFill>
                          <a:effectLst/>
                          <a:latin typeface="+mn-lt"/>
                          <a:ea typeface="+mn-ea"/>
                          <a:cs typeface="+mn-cs"/>
                        </a:rPr>
                        <a:t>Multi-Sports </a:t>
                      </a:r>
                      <a:r>
                        <a:rPr lang="en-GB" sz="1200" kern="1200" dirty="0">
                          <a:solidFill>
                            <a:schemeClr val="dk1"/>
                          </a:solidFill>
                          <a:effectLst/>
                          <a:latin typeface="+mn-lt"/>
                          <a:ea typeface="+mn-ea"/>
                          <a:cs typeface="+mn-cs"/>
                        </a:rPr>
                        <a:t>(fee paid direct) </a:t>
                      </a:r>
                    </a:p>
                    <a:p>
                      <a:r>
                        <a:rPr lang="en-GB" sz="1200" kern="1200" dirty="0">
                          <a:solidFill>
                            <a:schemeClr val="dk1"/>
                          </a:solidFill>
                          <a:effectLst/>
                          <a:latin typeface="+mn-lt"/>
                          <a:ea typeface="+mn-ea"/>
                          <a:cs typeface="+mn-cs"/>
                        </a:rPr>
                        <a:t>3:30 – 4:30pm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Mark Cromack</a:t>
                      </a:r>
                      <a:r>
                        <a:rPr lang="en-GB" sz="1200" b="1" kern="1200" dirty="0">
                          <a:solidFill>
                            <a:schemeClr val="dk1"/>
                          </a:solidFill>
                          <a:effectLst/>
                          <a:latin typeface="+mn-lt"/>
                          <a:ea typeface="+mn-ea"/>
                          <a:cs typeface="+mn-cs"/>
                        </a:rPr>
                        <a:t> </a:t>
                      </a:r>
                      <a:endParaRPr lang="en-GB" sz="1200" dirty="0"/>
                    </a:p>
                  </a:txBody>
                  <a:tcPr/>
                </a:tc>
                <a:tc>
                  <a:txBody>
                    <a:bodyPr/>
                    <a:lstStyle/>
                    <a:p>
                      <a:endParaRPr lang="en-GB" sz="1200" dirty="0"/>
                    </a:p>
                  </a:txBody>
                  <a:tcPr/>
                </a:tc>
                <a:extLst>
                  <a:ext uri="{0D108BD9-81ED-4DB2-BD59-A6C34878D82A}">
                    <a16:rowId xmlns:a16="http://schemas.microsoft.com/office/drawing/2014/main" val="576618621"/>
                  </a:ext>
                </a:extLst>
              </a:tr>
              <a:tr h="757681">
                <a:tc>
                  <a:txBody>
                    <a:bodyPr/>
                    <a:lstStyle/>
                    <a:p>
                      <a:r>
                        <a:rPr lang="en-GB" sz="1200" dirty="0"/>
                        <a:t>Wednesday</a:t>
                      </a:r>
                    </a:p>
                  </a:txBody>
                  <a:tcPr/>
                </a:tc>
                <a:tc>
                  <a:txBody>
                    <a:bodyPr/>
                    <a:lstStyle/>
                    <a:p>
                      <a:r>
                        <a:rPr lang="en-GB" sz="1200" b="1" kern="1200" dirty="0">
                          <a:solidFill>
                            <a:schemeClr val="dk1"/>
                          </a:solidFill>
                          <a:effectLst/>
                          <a:latin typeface="+mn-lt"/>
                          <a:ea typeface="+mn-ea"/>
                          <a:cs typeface="+mn-cs"/>
                        </a:rPr>
                        <a:t>Junior Duke*</a:t>
                      </a:r>
                      <a:r>
                        <a:rPr lang="en-GB" sz="1200" kern="1200" dirty="0">
                          <a:solidFill>
                            <a:schemeClr val="dk1"/>
                          </a:solidFill>
                          <a:effectLst/>
                          <a:latin typeface="+mn-lt"/>
                          <a:ea typeface="+mn-ea"/>
                          <a:cs typeface="+mn-cs"/>
                        </a:rPr>
                        <a:t> (£10 pay via ParentPay)</a:t>
                      </a:r>
                    </a:p>
                    <a:p>
                      <a:r>
                        <a:rPr lang="en-GB" sz="1200" kern="1200" dirty="0">
                          <a:solidFill>
                            <a:schemeClr val="dk1"/>
                          </a:solidFill>
                          <a:effectLst/>
                          <a:latin typeface="+mn-lt"/>
                          <a:ea typeface="+mn-ea"/>
                          <a:cs typeface="+mn-cs"/>
                        </a:rPr>
                        <a:t>3:30pm – 4:15pm</a:t>
                      </a:r>
                    </a:p>
                    <a:p>
                      <a:r>
                        <a:rPr lang="en-GB" sz="1200" kern="1200" dirty="0">
                          <a:solidFill>
                            <a:schemeClr val="dk1"/>
                          </a:solidFill>
                          <a:effectLst/>
                          <a:latin typeface="+mn-lt"/>
                          <a:ea typeface="+mn-ea"/>
                          <a:cs typeface="+mn-cs"/>
                        </a:rPr>
                        <a:t>Year 3/4 </a:t>
                      </a:r>
                    </a:p>
                    <a:p>
                      <a:r>
                        <a:rPr lang="en-GB" sz="1200" kern="1200" dirty="0">
                          <a:solidFill>
                            <a:schemeClr val="dk1"/>
                          </a:solidFill>
                          <a:effectLst/>
                          <a:latin typeface="+mn-lt"/>
                          <a:ea typeface="+mn-ea"/>
                          <a:cs typeface="+mn-cs"/>
                        </a:rPr>
                        <a:t>Mrs Helfferich</a:t>
                      </a:r>
                      <a:endParaRPr lang="en-GB" sz="1200" dirty="0"/>
                    </a:p>
                  </a:txBody>
                  <a:tcPr/>
                </a:tc>
                <a:tc>
                  <a:txBody>
                    <a:bodyPr/>
                    <a:lstStyle/>
                    <a:p>
                      <a:endParaRPr lang="en-GB" sz="1200" i="0" dirty="0"/>
                    </a:p>
                  </a:txBody>
                  <a:tcPr/>
                </a:tc>
                <a:extLst>
                  <a:ext uri="{0D108BD9-81ED-4DB2-BD59-A6C34878D82A}">
                    <a16:rowId xmlns:a16="http://schemas.microsoft.com/office/drawing/2014/main" val="61531645"/>
                  </a:ext>
                </a:extLst>
              </a:tr>
              <a:tr h="619921">
                <a:tc>
                  <a:txBody>
                    <a:bodyPr/>
                    <a:lstStyle/>
                    <a:p>
                      <a:r>
                        <a:rPr lang="en-GB" sz="1200" dirty="0"/>
                        <a:t>Thursday</a:t>
                      </a:r>
                    </a:p>
                  </a:txBody>
                  <a:tcPr/>
                </a:tc>
                <a:tc>
                  <a:txBody>
                    <a:bodyPr/>
                    <a:lstStyle/>
                    <a:p>
                      <a:r>
                        <a:rPr lang="en-GB" sz="1200" b="1" kern="1200" dirty="0">
                          <a:solidFill>
                            <a:schemeClr val="dk1"/>
                          </a:solidFill>
                          <a:effectLst/>
                          <a:latin typeface="+mn-lt"/>
                          <a:ea typeface="+mn-ea"/>
                          <a:cs typeface="+mn-cs"/>
                        </a:rPr>
                        <a:t>Chess*</a:t>
                      </a:r>
                      <a:r>
                        <a:rPr lang="en-GB" sz="1200" kern="1200" dirty="0">
                          <a:solidFill>
                            <a:schemeClr val="dk1"/>
                          </a:solidFill>
                          <a:effectLst/>
                          <a:latin typeface="+mn-lt"/>
                          <a:ea typeface="+mn-ea"/>
                          <a:cs typeface="+mn-cs"/>
                        </a:rPr>
                        <a:t> (no charge) </a:t>
                      </a:r>
                    </a:p>
                    <a:p>
                      <a:r>
                        <a:rPr lang="en-GB" sz="1200" kern="1200" dirty="0">
                          <a:solidFill>
                            <a:schemeClr val="dk1"/>
                          </a:solidFill>
                          <a:effectLst/>
                          <a:latin typeface="+mn-lt"/>
                          <a:ea typeface="+mn-ea"/>
                          <a:cs typeface="+mn-cs"/>
                        </a:rPr>
                        <a:t>3:30pm – 4:15pm</a:t>
                      </a:r>
                    </a:p>
                    <a:p>
                      <a:r>
                        <a:rPr lang="en-GB" sz="1200" kern="1200" dirty="0">
                          <a:solidFill>
                            <a:schemeClr val="dk1"/>
                          </a:solidFill>
                          <a:effectLst/>
                          <a:latin typeface="+mn-lt"/>
                          <a:ea typeface="+mn-ea"/>
                          <a:cs typeface="+mn-cs"/>
                        </a:rPr>
                        <a:t>Year 1 - 6 </a:t>
                      </a:r>
                    </a:p>
                    <a:p>
                      <a:r>
                        <a:rPr lang="en-GB" sz="1200" kern="1200" dirty="0">
                          <a:solidFill>
                            <a:schemeClr val="dk1"/>
                          </a:solidFill>
                          <a:effectLst/>
                          <a:latin typeface="+mn-lt"/>
                          <a:ea typeface="+mn-ea"/>
                          <a:cs typeface="+mn-cs"/>
                        </a:rPr>
                        <a:t>Mrs Seligman</a:t>
                      </a:r>
                      <a:endParaRPr lang="en-GB" sz="1200" dirty="0"/>
                    </a:p>
                  </a:txBody>
                  <a:tcPr/>
                </a:tc>
                <a:tc>
                  <a:txBody>
                    <a:bodyPr/>
                    <a:lstStyle/>
                    <a:p>
                      <a:endParaRPr lang="en-GB" sz="1200" dirty="0"/>
                    </a:p>
                  </a:txBody>
                  <a:tcPr/>
                </a:tc>
                <a:extLst>
                  <a:ext uri="{0D108BD9-81ED-4DB2-BD59-A6C34878D82A}">
                    <a16:rowId xmlns:a16="http://schemas.microsoft.com/office/drawing/2014/main" val="2592778931"/>
                  </a:ext>
                </a:extLst>
              </a:tr>
            </a:tbl>
          </a:graphicData>
        </a:graphic>
      </p:graphicFrame>
    </p:spTree>
    <p:extLst>
      <p:ext uri="{BB962C8B-B14F-4D97-AF65-F5344CB8AC3E}">
        <p14:creationId xmlns:p14="http://schemas.microsoft.com/office/powerpoint/2010/main" val="3802330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565DE0-C996-4207-AA7D-9B0495B0B876}"/>
              </a:ext>
            </a:extLst>
          </p:cNvPr>
          <p:cNvPicPr/>
          <p:nvPr/>
        </p:nvPicPr>
        <p:blipFill>
          <a:blip r:embed="rId2">
            <a:extLst>
              <a:ext uri="{28A0092B-C50C-407E-A947-70E740481C1C}">
                <a14:useLocalDpi xmlns:a14="http://schemas.microsoft.com/office/drawing/2010/main" val="0"/>
              </a:ext>
            </a:extLst>
          </a:blip>
          <a:srcRect t="15063" b="22720"/>
          <a:stretch>
            <a:fillRect/>
          </a:stretch>
        </p:blipFill>
        <p:spPr bwMode="auto">
          <a:xfrm>
            <a:off x="234192" y="272642"/>
            <a:ext cx="3829050" cy="1114425"/>
          </a:xfrm>
          <a:prstGeom prst="rect">
            <a:avLst/>
          </a:prstGeom>
          <a:noFill/>
          <a:ln>
            <a:noFill/>
          </a:ln>
        </p:spPr>
      </p:pic>
      <p:pic>
        <p:nvPicPr>
          <p:cNvPr id="2" name="Picture 1">
            <a:extLst>
              <a:ext uri="{FF2B5EF4-FFF2-40B4-BE49-F238E27FC236}">
                <a16:creationId xmlns:a16="http://schemas.microsoft.com/office/drawing/2014/main" id="{3D90B7B2-2D6D-4F0C-877D-1F52D2844AA5}"/>
              </a:ext>
            </a:extLst>
          </p:cNvPr>
          <p:cNvPicPr>
            <a:picLocks noChangeAspect="1"/>
          </p:cNvPicPr>
          <p:nvPr/>
        </p:nvPicPr>
        <p:blipFill rotWithShape="1">
          <a:blip r:embed="rId3"/>
          <a:srcRect r="577"/>
          <a:stretch/>
        </p:blipFill>
        <p:spPr>
          <a:xfrm>
            <a:off x="4333699" y="272642"/>
            <a:ext cx="3524601" cy="6312716"/>
          </a:xfrm>
          <a:prstGeom prst="rect">
            <a:avLst/>
          </a:prstGeom>
        </p:spPr>
      </p:pic>
    </p:spTree>
    <p:extLst>
      <p:ext uri="{BB962C8B-B14F-4D97-AF65-F5344CB8AC3E}">
        <p14:creationId xmlns:p14="http://schemas.microsoft.com/office/powerpoint/2010/main" val="2454046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F77E69-4A14-4BB8-B15A-60DFA5A0DF0B}"/>
              </a:ext>
            </a:extLst>
          </p:cNvPr>
          <p:cNvSpPr>
            <a:spLocks noGrp="1"/>
          </p:cNvSpPr>
          <p:nvPr>
            <p:ph idx="1"/>
          </p:nvPr>
        </p:nvSpPr>
        <p:spPr>
          <a:xfrm>
            <a:off x="838200" y="1825625"/>
            <a:ext cx="10515600" cy="3904056"/>
          </a:xfrm>
        </p:spPr>
        <p:txBody>
          <a:bodyPr>
            <a:normAutofit fontScale="70000" lnSpcReduction="20000"/>
          </a:bodyPr>
          <a:lstStyle/>
          <a:p>
            <a:pPr marL="0" indent="0">
              <a:buNone/>
            </a:pPr>
            <a:r>
              <a:rPr lang="en-GB" dirty="0"/>
              <a:t>Dates for your diaries:</a:t>
            </a:r>
          </a:p>
          <a:p>
            <a:pPr fontAlgn="base"/>
            <a:r>
              <a:rPr lang="en-GB" dirty="0"/>
              <a:t>🗓️ Save The Date 🗓️ CHASA Meeting</a:t>
            </a:r>
          </a:p>
          <a:p>
            <a:pPr fontAlgn="base"/>
            <a:r>
              <a:rPr lang="en-GB" b="1" dirty="0"/>
              <a:t>Date: </a:t>
            </a:r>
            <a:r>
              <a:rPr lang="en-GB" dirty="0">
                <a:solidFill>
                  <a:srgbClr val="FF0000"/>
                </a:solidFill>
              </a:rPr>
              <a:t>Monday 6 November</a:t>
            </a:r>
          </a:p>
          <a:p>
            <a:pPr fontAlgn="base"/>
            <a:r>
              <a:rPr lang="en-GB" b="1" dirty="0"/>
              <a:t>Time:</a:t>
            </a:r>
            <a:r>
              <a:rPr lang="en-GB" dirty="0"/>
              <a:t> 4pm</a:t>
            </a:r>
          </a:p>
          <a:p>
            <a:pPr fontAlgn="base"/>
            <a:r>
              <a:rPr lang="en-GB" b="1" dirty="0"/>
              <a:t>Location:</a:t>
            </a:r>
            <a:r>
              <a:rPr lang="en-GB" dirty="0"/>
              <a:t> Jean </a:t>
            </a:r>
            <a:r>
              <a:rPr lang="en-GB" dirty="0" err="1"/>
              <a:t>Fahger</a:t>
            </a:r>
            <a:r>
              <a:rPr lang="en-GB" dirty="0"/>
              <a:t> Meeting Room @ St </a:t>
            </a:r>
            <a:r>
              <a:rPr lang="en-GB" dirty="0" err="1"/>
              <a:t>Monicas</a:t>
            </a:r>
            <a:r>
              <a:rPr lang="en-GB" dirty="0"/>
              <a:t> Hospital, Long St, Easingwold, York YO61 3JD.</a:t>
            </a:r>
          </a:p>
          <a:p>
            <a:pPr marL="0" indent="0" fontAlgn="base">
              <a:buNone/>
            </a:pPr>
            <a:br>
              <a:rPr lang="en-GB" dirty="0"/>
            </a:br>
            <a:r>
              <a:rPr lang="en-GB" dirty="0"/>
              <a:t>👧👦 Please note children can attend.</a:t>
            </a:r>
          </a:p>
          <a:p>
            <a:pPr marL="0" indent="0">
              <a:buNone/>
            </a:pPr>
            <a:endParaRPr lang="en-GB" dirty="0"/>
          </a:p>
          <a:p>
            <a:pPr marL="0" indent="0">
              <a:buNone/>
            </a:pPr>
            <a:r>
              <a:rPr lang="en-GB" dirty="0">
                <a:solidFill>
                  <a:srgbClr val="FF0000"/>
                </a:solidFill>
              </a:rPr>
              <a:t>Thursday 9 November </a:t>
            </a:r>
            <a:r>
              <a:rPr lang="en-GB" dirty="0"/>
              <a:t>– non uniform day in lieu of hamper donations for our Rainbow Raffle – further information to follow separately.</a:t>
            </a:r>
          </a:p>
          <a:p>
            <a:pPr marL="0" indent="0">
              <a:buNone/>
            </a:pPr>
            <a:endParaRPr lang="en-GB" dirty="0"/>
          </a:p>
          <a:p>
            <a:pPr marL="0" indent="0">
              <a:buNone/>
            </a:pPr>
            <a:r>
              <a:rPr lang="en-GB" dirty="0"/>
              <a:t>Save the Date – </a:t>
            </a:r>
            <a:r>
              <a:rPr lang="en-GB" dirty="0">
                <a:solidFill>
                  <a:srgbClr val="FF0000"/>
                </a:solidFill>
              </a:rPr>
              <a:t>Thursday 30 November </a:t>
            </a:r>
            <a:r>
              <a:rPr lang="en-GB" dirty="0"/>
              <a:t>– Christmas Craft Club spectacular! </a:t>
            </a:r>
          </a:p>
          <a:p>
            <a:pPr marL="0" indent="0">
              <a:buNone/>
            </a:pPr>
            <a:endParaRPr lang="en-GB" dirty="0"/>
          </a:p>
        </p:txBody>
      </p:sp>
      <p:pic>
        <p:nvPicPr>
          <p:cNvPr id="4" name="Picture 3">
            <a:extLst>
              <a:ext uri="{FF2B5EF4-FFF2-40B4-BE49-F238E27FC236}">
                <a16:creationId xmlns:a16="http://schemas.microsoft.com/office/drawing/2014/main" id="{38565DE0-C996-4207-AA7D-9B0495B0B876}"/>
              </a:ext>
            </a:extLst>
          </p:cNvPr>
          <p:cNvPicPr/>
          <p:nvPr/>
        </p:nvPicPr>
        <p:blipFill>
          <a:blip r:embed="rId2">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spTree>
    <p:extLst>
      <p:ext uri="{BB962C8B-B14F-4D97-AF65-F5344CB8AC3E}">
        <p14:creationId xmlns:p14="http://schemas.microsoft.com/office/powerpoint/2010/main" val="272718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4633-BD26-4DE1-9E77-7831A57A661E}"/>
              </a:ext>
            </a:extLst>
          </p:cNvPr>
          <p:cNvSpPr>
            <a:spLocks noGrp="1"/>
          </p:cNvSpPr>
          <p:nvPr>
            <p:ph type="title"/>
          </p:nvPr>
        </p:nvSpPr>
        <p:spPr/>
        <p:txBody>
          <a:bodyPr/>
          <a:lstStyle/>
          <a:p>
            <a:r>
              <a:rPr lang="en-GB" b="1" dirty="0">
                <a:solidFill>
                  <a:srgbClr val="0070C0"/>
                </a:solidFill>
                <a:latin typeface="Segoe  "/>
              </a:rPr>
              <a:t>In our newsletter this week…</a:t>
            </a:r>
            <a:endParaRPr lang="en-GB" dirty="0"/>
          </a:p>
        </p:txBody>
      </p:sp>
      <p:sp>
        <p:nvSpPr>
          <p:cNvPr id="3" name="TextBox 2">
            <a:extLst>
              <a:ext uri="{FF2B5EF4-FFF2-40B4-BE49-F238E27FC236}">
                <a16:creationId xmlns:a16="http://schemas.microsoft.com/office/drawing/2014/main" id="{78E49EB9-A3B5-4301-935A-999833F8686D}"/>
              </a:ext>
            </a:extLst>
          </p:cNvPr>
          <p:cNvSpPr txBox="1"/>
          <p:nvPr/>
        </p:nvSpPr>
        <p:spPr>
          <a:xfrm>
            <a:off x="838200" y="1206921"/>
            <a:ext cx="10515600" cy="5078313"/>
          </a:xfrm>
          <a:prstGeom prst="rect">
            <a:avLst/>
          </a:prstGeom>
          <a:noFill/>
        </p:spPr>
        <p:txBody>
          <a:bodyPr wrap="square" rtlCol="0">
            <a:spAutoFit/>
          </a:bodyPr>
          <a:lstStyle/>
          <a:p>
            <a:endParaRPr lang="en-GB" dirty="0"/>
          </a:p>
          <a:p>
            <a:r>
              <a:rPr lang="en-GB" dirty="0"/>
              <a:t>…</a:t>
            </a:r>
            <a:r>
              <a:rPr lang="en-GB" dirty="0">
                <a:hlinkClick r:id="rId2" action="ppaction://hlinksldjump"/>
              </a:rPr>
              <a:t>News from school </a:t>
            </a:r>
            <a:r>
              <a:rPr lang="en-GB" dirty="0"/>
              <a:t>this week including a visit from returning students and a showcase from our charity fundraiser Coffee Morning!</a:t>
            </a:r>
          </a:p>
          <a:p>
            <a:r>
              <a:rPr lang="en-GB" dirty="0"/>
              <a:t>…Check the </a:t>
            </a:r>
            <a:r>
              <a:rPr lang="en-GB" dirty="0">
                <a:solidFill>
                  <a:srgbClr val="FF0000"/>
                </a:solidFill>
                <a:hlinkClick r:id="rId3" action="ppaction://hlinksldjump"/>
              </a:rPr>
              <a:t>class pages </a:t>
            </a:r>
            <a:r>
              <a:rPr lang="en-GB" dirty="0"/>
              <a:t>for any information relevant to each individual class and news about learning and achievements this week</a:t>
            </a:r>
          </a:p>
          <a:p>
            <a:r>
              <a:rPr lang="en-GB" dirty="0"/>
              <a:t>…</a:t>
            </a:r>
            <a:r>
              <a:rPr lang="en-GB" dirty="0">
                <a:hlinkClick r:id="rId4" action="ppaction://hlinksldjump"/>
              </a:rPr>
              <a:t>Governor update</a:t>
            </a:r>
            <a:endParaRPr lang="en-GB" dirty="0"/>
          </a:p>
          <a:p>
            <a:endParaRPr lang="en-GB" dirty="0"/>
          </a:p>
          <a:p>
            <a:r>
              <a:rPr lang="en-GB" dirty="0"/>
              <a:t>Our regular items then follow:</a:t>
            </a:r>
          </a:p>
          <a:p>
            <a:endParaRPr lang="en-GB" dirty="0"/>
          </a:p>
          <a:p>
            <a:r>
              <a:rPr lang="en-GB" dirty="0"/>
              <a:t>…</a:t>
            </a:r>
            <a:r>
              <a:rPr lang="en-GB" dirty="0">
                <a:hlinkClick r:id="rId5" action="ppaction://hlinksldjump"/>
              </a:rPr>
              <a:t>PE Kits after half-term</a:t>
            </a:r>
            <a:endParaRPr lang="en-GB" dirty="0"/>
          </a:p>
          <a:p>
            <a:r>
              <a:rPr lang="en-GB" dirty="0"/>
              <a:t>…</a:t>
            </a:r>
            <a:r>
              <a:rPr lang="en-GB" dirty="0">
                <a:hlinkClick r:id="rId6" action="ppaction://hlinksldjump"/>
              </a:rPr>
              <a:t>Attendance and Punctuality</a:t>
            </a:r>
            <a:endParaRPr lang="en-GB" dirty="0"/>
          </a:p>
          <a:p>
            <a:r>
              <a:rPr lang="en-GB" dirty="0"/>
              <a:t>…</a:t>
            </a:r>
            <a:r>
              <a:rPr lang="en-GB" dirty="0">
                <a:hlinkClick r:id="rId7" action="ppaction://hlinksldjump"/>
              </a:rPr>
              <a:t>Extra curricular clubs</a:t>
            </a:r>
            <a:r>
              <a:rPr lang="en-GB" dirty="0"/>
              <a:t> </a:t>
            </a:r>
            <a:endParaRPr lang="en-GB" b="1" dirty="0"/>
          </a:p>
          <a:p>
            <a:r>
              <a:rPr lang="en-GB" dirty="0"/>
              <a:t>…</a:t>
            </a:r>
            <a:r>
              <a:rPr lang="en-GB" dirty="0">
                <a:hlinkClick r:id="rId8" action="ppaction://hlinksldjump"/>
              </a:rPr>
              <a:t>CHASA news</a:t>
            </a:r>
            <a:endParaRPr lang="en-GB" dirty="0"/>
          </a:p>
          <a:p>
            <a:endParaRPr lang="en-GB" dirty="0"/>
          </a:p>
          <a:p>
            <a:r>
              <a:rPr lang="en-GB" dirty="0"/>
              <a:t>Remember – school is closed tomorrow for staff INSET day. We look forward to seeing you after half term on Monday 6 November.  Have a wonderful week off!</a:t>
            </a:r>
          </a:p>
          <a:p>
            <a:endParaRPr lang="en-GB" dirty="0"/>
          </a:p>
          <a:p>
            <a:endParaRPr lang="en-GB" dirty="0"/>
          </a:p>
        </p:txBody>
      </p:sp>
      <p:pic>
        <p:nvPicPr>
          <p:cNvPr id="4" name="Picture 3">
            <a:extLst>
              <a:ext uri="{FF2B5EF4-FFF2-40B4-BE49-F238E27FC236}">
                <a16:creationId xmlns:a16="http://schemas.microsoft.com/office/drawing/2014/main" id="{D57ADF63-519C-45EC-813A-B08E76969BD7}"/>
              </a:ext>
            </a:extLst>
          </p:cNvPr>
          <p:cNvPicPr>
            <a:picLocks noChangeAspect="1"/>
          </p:cNvPicPr>
          <p:nvPr/>
        </p:nvPicPr>
        <p:blipFill>
          <a:blip r:embed="rId9"/>
          <a:stretch>
            <a:fillRect/>
          </a:stretch>
        </p:blipFill>
        <p:spPr>
          <a:xfrm>
            <a:off x="9968671" y="5404040"/>
            <a:ext cx="1678025" cy="1325563"/>
          </a:xfrm>
          <a:prstGeom prst="rect">
            <a:avLst/>
          </a:prstGeom>
        </p:spPr>
      </p:pic>
    </p:spTree>
    <p:extLst>
      <p:ext uri="{BB962C8B-B14F-4D97-AF65-F5344CB8AC3E}">
        <p14:creationId xmlns:p14="http://schemas.microsoft.com/office/powerpoint/2010/main" val="2151067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0EB34F-02C8-41AA-AD19-1E01E8320F33}"/>
              </a:ext>
            </a:extLst>
          </p:cNvPr>
          <p:cNvSpPr txBox="1">
            <a:spLocks/>
          </p:cNvSpPr>
          <p:nvPr/>
        </p:nvSpPr>
        <p:spPr>
          <a:xfrm>
            <a:off x="838200" y="454487"/>
            <a:ext cx="10515600" cy="7925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News From School This Week</a:t>
            </a:r>
            <a:endParaRPr lang="en-GB" dirty="0"/>
          </a:p>
        </p:txBody>
      </p:sp>
      <p:sp>
        <p:nvSpPr>
          <p:cNvPr id="6" name="TextBox 5">
            <a:extLst>
              <a:ext uri="{FF2B5EF4-FFF2-40B4-BE49-F238E27FC236}">
                <a16:creationId xmlns:a16="http://schemas.microsoft.com/office/drawing/2014/main" id="{6CF94099-AEBC-4C5B-8707-7D79683055EB}"/>
              </a:ext>
            </a:extLst>
          </p:cNvPr>
          <p:cNvSpPr txBox="1"/>
          <p:nvPr/>
        </p:nvSpPr>
        <p:spPr>
          <a:xfrm>
            <a:off x="6820250" y="5603846"/>
            <a:ext cx="4966282" cy="369332"/>
          </a:xfrm>
          <a:prstGeom prst="rect">
            <a:avLst/>
          </a:prstGeom>
          <a:noFill/>
        </p:spPr>
        <p:txBody>
          <a:bodyPr wrap="square" rtlCol="0">
            <a:spAutoFit/>
          </a:bodyPr>
          <a:lstStyle/>
          <a:p>
            <a:endParaRPr lang="en-GB" dirty="0"/>
          </a:p>
        </p:txBody>
      </p:sp>
      <p:sp>
        <p:nvSpPr>
          <p:cNvPr id="8" name="Content Placeholder 7">
            <a:extLst>
              <a:ext uri="{FF2B5EF4-FFF2-40B4-BE49-F238E27FC236}">
                <a16:creationId xmlns:a16="http://schemas.microsoft.com/office/drawing/2014/main" id="{076B5232-3E85-47C0-A009-0466A6B82976}"/>
              </a:ext>
            </a:extLst>
          </p:cNvPr>
          <p:cNvSpPr>
            <a:spLocks noGrp="1"/>
          </p:cNvSpPr>
          <p:nvPr>
            <p:ph idx="1"/>
          </p:nvPr>
        </p:nvSpPr>
        <p:spPr>
          <a:xfrm>
            <a:off x="838200" y="1484243"/>
            <a:ext cx="10515600" cy="4692720"/>
          </a:xfrm>
        </p:spPr>
        <p:txBody>
          <a:bodyPr>
            <a:normAutofit fontScale="62500" lnSpcReduction="20000"/>
          </a:bodyPr>
          <a:lstStyle/>
          <a:p>
            <a:pPr marL="0" indent="0">
              <a:buNone/>
            </a:pPr>
            <a:r>
              <a:rPr lang="en-GB" dirty="0">
                <a:solidFill>
                  <a:schemeClr val="accent1"/>
                </a:solidFill>
              </a:rPr>
              <a:t>Year 7 Return!</a:t>
            </a:r>
          </a:p>
          <a:p>
            <a:pPr marL="0" indent="0">
              <a:buNone/>
            </a:pPr>
            <a:endParaRPr lang="en-GB" dirty="0">
              <a:solidFill>
                <a:schemeClr val="accent1"/>
              </a:solidFill>
            </a:endParaRPr>
          </a:p>
          <a:p>
            <a:pPr marL="0" indent="0">
              <a:buNone/>
            </a:pPr>
            <a:endParaRPr lang="en-GB" dirty="0">
              <a:solidFill>
                <a:schemeClr val="accent1"/>
              </a:solidFill>
            </a:endParaRPr>
          </a:p>
          <a:p>
            <a:pPr marL="0" indent="0">
              <a:buNone/>
            </a:pPr>
            <a:endParaRPr lang="en-GB" dirty="0">
              <a:solidFill>
                <a:schemeClr val="accent1"/>
              </a:solidFill>
            </a:endParaRPr>
          </a:p>
          <a:p>
            <a:pPr marL="0" indent="0">
              <a:buNone/>
            </a:pPr>
            <a:endParaRPr lang="en-GB" dirty="0">
              <a:solidFill>
                <a:schemeClr val="accent1"/>
              </a:solidFill>
            </a:endParaRPr>
          </a:p>
          <a:p>
            <a:pPr marL="0" indent="0">
              <a:buNone/>
            </a:pPr>
            <a:endParaRPr lang="en-GB" dirty="0">
              <a:solidFill>
                <a:schemeClr val="accent1"/>
              </a:solidFill>
            </a:endParaRPr>
          </a:p>
          <a:p>
            <a:pPr marL="0" indent="0">
              <a:buNone/>
            </a:pPr>
            <a:endParaRPr lang="en-GB" dirty="0">
              <a:solidFill>
                <a:schemeClr val="accent1"/>
              </a:solidFill>
            </a:endParaRPr>
          </a:p>
          <a:p>
            <a:pPr marL="0" indent="0">
              <a:buNone/>
            </a:pPr>
            <a:endParaRPr lang="en-GB" dirty="0"/>
          </a:p>
          <a:p>
            <a:pPr marL="0" indent="0">
              <a:buNone/>
            </a:pPr>
            <a:endParaRPr lang="en-GB" dirty="0"/>
          </a:p>
          <a:p>
            <a:pPr marL="0" indent="0">
              <a:buNone/>
            </a:pPr>
            <a:endParaRPr lang="en-GB" dirty="0"/>
          </a:p>
          <a:p>
            <a:pPr marL="0" indent="0">
              <a:buNone/>
            </a:pPr>
            <a:r>
              <a:rPr lang="en-GB" dirty="0"/>
              <a:t>It was wonderful to see all of our Year 6 leavers back in school on Monday afternoon. They made a special trip to come and visit their newly installed bench, which has been bought with their collective donation from last summer. It’s a gift which will last for many years and we are very grateful. Thanks to the parents who contributed to this and also for arranging for all the leavers to be able to come up to school last week.  The children looked fabulous in their new uniform and have certainly grown since July..!  </a:t>
            </a:r>
          </a:p>
          <a:p>
            <a:pPr marL="0" indent="0">
              <a:buNone/>
            </a:pPr>
            <a:r>
              <a:rPr lang="en-GB" dirty="0"/>
              <a:t>Thanks also must be extended to Mr Unsworth and Sean for skilfully putting the bench together in record time!</a:t>
            </a:r>
          </a:p>
        </p:txBody>
      </p:sp>
      <p:pic>
        <p:nvPicPr>
          <p:cNvPr id="2" name="Picture 1">
            <a:extLst>
              <a:ext uri="{FF2B5EF4-FFF2-40B4-BE49-F238E27FC236}">
                <a16:creationId xmlns:a16="http://schemas.microsoft.com/office/drawing/2014/main" id="{7279370E-2A40-4D60-BE1A-7852EE206CE2}"/>
              </a:ext>
            </a:extLst>
          </p:cNvPr>
          <p:cNvPicPr>
            <a:picLocks noChangeAspect="1"/>
          </p:cNvPicPr>
          <p:nvPr/>
        </p:nvPicPr>
        <p:blipFill>
          <a:blip r:embed="rId2"/>
          <a:stretch>
            <a:fillRect/>
          </a:stretch>
        </p:blipFill>
        <p:spPr>
          <a:xfrm>
            <a:off x="7878813" y="1247043"/>
            <a:ext cx="2460902" cy="3161576"/>
          </a:xfrm>
          <a:prstGeom prst="rect">
            <a:avLst/>
          </a:prstGeom>
        </p:spPr>
      </p:pic>
      <p:pic>
        <p:nvPicPr>
          <p:cNvPr id="3" name="Picture 2">
            <a:extLst>
              <a:ext uri="{FF2B5EF4-FFF2-40B4-BE49-F238E27FC236}">
                <a16:creationId xmlns:a16="http://schemas.microsoft.com/office/drawing/2014/main" id="{0BDDF503-67A4-4439-B2B0-FF6E309E84B7}"/>
              </a:ext>
            </a:extLst>
          </p:cNvPr>
          <p:cNvPicPr>
            <a:picLocks noChangeAspect="1"/>
          </p:cNvPicPr>
          <p:nvPr/>
        </p:nvPicPr>
        <p:blipFill>
          <a:blip r:embed="rId3"/>
          <a:stretch>
            <a:fillRect/>
          </a:stretch>
        </p:blipFill>
        <p:spPr>
          <a:xfrm>
            <a:off x="3128573" y="1247043"/>
            <a:ext cx="4335466" cy="3245964"/>
          </a:xfrm>
          <a:prstGeom prst="rect">
            <a:avLst/>
          </a:prstGeom>
        </p:spPr>
      </p:pic>
    </p:spTree>
    <p:extLst>
      <p:ext uri="{BB962C8B-B14F-4D97-AF65-F5344CB8AC3E}">
        <p14:creationId xmlns:p14="http://schemas.microsoft.com/office/powerpoint/2010/main" val="71366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BC2F19-F331-4DF9-A2D7-FF1EE4DC7689}"/>
              </a:ext>
            </a:extLst>
          </p:cNvPr>
          <p:cNvPicPr>
            <a:picLocks noChangeAspect="1"/>
          </p:cNvPicPr>
          <p:nvPr/>
        </p:nvPicPr>
        <p:blipFill>
          <a:blip r:embed="rId2"/>
          <a:stretch>
            <a:fillRect/>
          </a:stretch>
        </p:blipFill>
        <p:spPr>
          <a:xfrm>
            <a:off x="3574072" y="3429000"/>
            <a:ext cx="3982006" cy="3248478"/>
          </a:xfrm>
          <a:prstGeom prst="rect">
            <a:avLst/>
          </a:prstGeom>
        </p:spPr>
      </p:pic>
      <p:sp>
        <p:nvSpPr>
          <p:cNvPr id="2" name="Title 1">
            <a:extLst>
              <a:ext uri="{FF2B5EF4-FFF2-40B4-BE49-F238E27FC236}">
                <a16:creationId xmlns:a16="http://schemas.microsoft.com/office/drawing/2014/main" id="{C818CC09-650A-4E45-8026-95299671AFCE}"/>
              </a:ext>
            </a:extLst>
          </p:cNvPr>
          <p:cNvSpPr>
            <a:spLocks noGrp="1"/>
          </p:cNvSpPr>
          <p:nvPr>
            <p:ph type="title"/>
          </p:nvPr>
        </p:nvSpPr>
        <p:spPr/>
        <p:txBody>
          <a:bodyPr/>
          <a:lstStyle/>
          <a:p>
            <a:r>
              <a:rPr lang="en-GB" b="1" dirty="0">
                <a:solidFill>
                  <a:srgbClr val="0070C0"/>
                </a:solidFill>
                <a:latin typeface="Segoe  "/>
              </a:rPr>
              <a:t>News From School This Week</a:t>
            </a:r>
            <a:br>
              <a:rPr lang="en-GB" dirty="0"/>
            </a:br>
            <a:endParaRPr lang="en-GB" dirty="0"/>
          </a:p>
        </p:txBody>
      </p:sp>
      <p:sp>
        <p:nvSpPr>
          <p:cNvPr id="3" name="Content Placeholder 2">
            <a:extLst>
              <a:ext uri="{FF2B5EF4-FFF2-40B4-BE49-F238E27FC236}">
                <a16:creationId xmlns:a16="http://schemas.microsoft.com/office/drawing/2014/main" id="{28D3424A-3BA1-4DF2-BDE3-0010F6733214}"/>
              </a:ext>
            </a:extLst>
          </p:cNvPr>
          <p:cNvSpPr>
            <a:spLocks noGrp="1"/>
          </p:cNvSpPr>
          <p:nvPr>
            <p:ph idx="1"/>
          </p:nvPr>
        </p:nvSpPr>
        <p:spPr>
          <a:xfrm>
            <a:off x="355935" y="1032354"/>
            <a:ext cx="3209386" cy="5234221"/>
          </a:xfrm>
        </p:spPr>
        <p:txBody>
          <a:bodyPr>
            <a:normAutofit fontScale="92500" lnSpcReduction="10000"/>
          </a:bodyPr>
          <a:lstStyle/>
          <a:p>
            <a:pPr marL="0" indent="0">
              <a:buNone/>
            </a:pPr>
            <a:r>
              <a:rPr lang="en-GB" dirty="0">
                <a:solidFill>
                  <a:schemeClr val="accent1"/>
                </a:solidFill>
              </a:rPr>
              <a:t>Community Coffee Morning</a:t>
            </a:r>
          </a:p>
          <a:p>
            <a:pPr marL="0" indent="0">
              <a:buNone/>
            </a:pPr>
            <a:r>
              <a:rPr lang="en-GB" sz="1600" dirty="0"/>
              <a:t>It was truly fabulous to welcome parents, grandparents and friends of the school to join us for a celebration of 50 years of the school on its current site in our charity fundraiser for Candlelighters yesterday morning. </a:t>
            </a:r>
          </a:p>
          <a:p>
            <a:pPr marL="0" indent="0">
              <a:buNone/>
            </a:pPr>
            <a:r>
              <a:rPr lang="en-GB" sz="1600" dirty="0"/>
              <a:t>An enormous thank you to the many members of CHASA who provided invaluable support for this event – we really couldn’t have done it without you.</a:t>
            </a:r>
          </a:p>
          <a:p>
            <a:pPr marL="0" indent="0">
              <a:buNone/>
            </a:pPr>
            <a:r>
              <a:rPr lang="en-GB" sz="1600" dirty="0"/>
              <a:t>The CHASA raffle raised almost £100 for school and we’re eagerly awaiting the total from Candlelighters to be shared with you as soon as possible.</a:t>
            </a:r>
          </a:p>
          <a:p>
            <a:pPr marL="0" indent="0">
              <a:buNone/>
            </a:pPr>
            <a:r>
              <a:rPr lang="en-GB" sz="1600" dirty="0"/>
              <a:t>Thanks to everyone who contributed in any way to this lovely event; we are immensely grateful.</a:t>
            </a:r>
          </a:p>
          <a:p>
            <a:pPr marL="0" indent="0">
              <a:buNone/>
            </a:pPr>
            <a:endParaRPr lang="en-GB" sz="1600" dirty="0"/>
          </a:p>
          <a:p>
            <a:pPr marL="0" indent="0">
              <a:buNone/>
            </a:pPr>
            <a:r>
              <a:rPr lang="en-GB" sz="1600" i="1" dirty="0"/>
              <a:t>More photos on the following slides!</a:t>
            </a:r>
          </a:p>
          <a:p>
            <a:pPr marL="0" indent="0">
              <a:buNone/>
            </a:pPr>
            <a:endParaRPr lang="en-GB" sz="1600" dirty="0"/>
          </a:p>
          <a:p>
            <a:pPr marL="0" indent="0">
              <a:buNone/>
            </a:pPr>
            <a:endParaRPr lang="en-GB" sz="1600" dirty="0"/>
          </a:p>
          <a:p>
            <a:pPr marL="0" indent="0">
              <a:buNone/>
            </a:pPr>
            <a:endParaRPr lang="en-GB" dirty="0"/>
          </a:p>
        </p:txBody>
      </p:sp>
      <p:pic>
        <p:nvPicPr>
          <p:cNvPr id="4" name="Picture 3">
            <a:extLst>
              <a:ext uri="{FF2B5EF4-FFF2-40B4-BE49-F238E27FC236}">
                <a16:creationId xmlns:a16="http://schemas.microsoft.com/office/drawing/2014/main" id="{56E02BD5-F63F-47DE-85E6-43624D05D46F}"/>
              </a:ext>
            </a:extLst>
          </p:cNvPr>
          <p:cNvPicPr>
            <a:picLocks noChangeAspect="1"/>
          </p:cNvPicPr>
          <p:nvPr/>
        </p:nvPicPr>
        <p:blipFill>
          <a:blip r:embed="rId3"/>
          <a:stretch>
            <a:fillRect/>
          </a:stretch>
        </p:blipFill>
        <p:spPr>
          <a:xfrm>
            <a:off x="7920846" y="934205"/>
            <a:ext cx="3943900" cy="3496163"/>
          </a:xfrm>
          <a:prstGeom prst="rect">
            <a:avLst/>
          </a:prstGeom>
        </p:spPr>
      </p:pic>
      <p:pic>
        <p:nvPicPr>
          <p:cNvPr id="5" name="Picture 4">
            <a:extLst>
              <a:ext uri="{FF2B5EF4-FFF2-40B4-BE49-F238E27FC236}">
                <a16:creationId xmlns:a16="http://schemas.microsoft.com/office/drawing/2014/main" id="{E521D059-5006-47BF-B78F-DEBC73775550}"/>
              </a:ext>
            </a:extLst>
          </p:cNvPr>
          <p:cNvPicPr>
            <a:picLocks noChangeAspect="1"/>
          </p:cNvPicPr>
          <p:nvPr/>
        </p:nvPicPr>
        <p:blipFill>
          <a:blip r:embed="rId4"/>
          <a:stretch>
            <a:fillRect/>
          </a:stretch>
        </p:blipFill>
        <p:spPr>
          <a:xfrm>
            <a:off x="3897258" y="919091"/>
            <a:ext cx="4534533" cy="3486637"/>
          </a:xfrm>
          <a:prstGeom prst="rect">
            <a:avLst/>
          </a:prstGeom>
        </p:spPr>
      </p:pic>
      <p:pic>
        <p:nvPicPr>
          <p:cNvPr id="8" name="Picture 7">
            <a:extLst>
              <a:ext uri="{FF2B5EF4-FFF2-40B4-BE49-F238E27FC236}">
                <a16:creationId xmlns:a16="http://schemas.microsoft.com/office/drawing/2014/main" id="{A5594305-1079-410E-BD89-A010C3CCC349}"/>
              </a:ext>
            </a:extLst>
          </p:cNvPr>
          <p:cNvPicPr>
            <a:picLocks noChangeAspect="1"/>
          </p:cNvPicPr>
          <p:nvPr/>
        </p:nvPicPr>
        <p:blipFill>
          <a:blip r:embed="rId5"/>
          <a:stretch>
            <a:fillRect/>
          </a:stretch>
        </p:blipFill>
        <p:spPr>
          <a:xfrm>
            <a:off x="7239427" y="3634131"/>
            <a:ext cx="4525006" cy="3143689"/>
          </a:xfrm>
          <a:prstGeom prst="rect">
            <a:avLst/>
          </a:prstGeom>
        </p:spPr>
      </p:pic>
    </p:spTree>
    <p:extLst>
      <p:ext uri="{BB962C8B-B14F-4D97-AF65-F5344CB8AC3E}">
        <p14:creationId xmlns:p14="http://schemas.microsoft.com/office/powerpoint/2010/main" val="155649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1C889E-F709-4C30-BAF9-286190DE67BB}"/>
              </a:ext>
            </a:extLst>
          </p:cNvPr>
          <p:cNvPicPr>
            <a:picLocks noChangeAspect="1"/>
          </p:cNvPicPr>
          <p:nvPr/>
        </p:nvPicPr>
        <p:blipFill>
          <a:blip r:embed="rId2"/>
          <a:stretch>
            <a:fillRect/>
          </a:stretch>
        </p:blipFill>
        <p:spPr>
          <a:xfrm>
            <a:off x="6142216" y="3343264"/>
            <a:ext cx="4525006" cy="3391373"/>
          </a:xfrm>
          <a:prstGeom prst="rect">
            <a:avLst/>
          </a:prstGeom>
        </p:spPr>
      </p:pic>
      <p:pic>
        <p:nvPicPr>
          <p:cNvPr id="8" name="Picture 7">
            <a:extLst>
              <a:ext uri="{FF2B5EF4-FFF2-40B4-BE49-F238E27FC236}">
                <a16:creationId xmlns:a16="http://schemas.microsoft.com/office/drawing/2014/main" id="{0A5B542E-ACBE-4373-98E6-EE7A3FBC4EC6}"/>
              </a:ext>
            </a:extLst>
          </p:cNvPr>
          <p:cNvPicPr>
            <a:picLocks noChangeAspect="1"/>
          </p:cNvPicPr>
          <p:nvPr/>
        </p:nvPicPr>
        <p:blipFill>
          <a:blip r:embed="rId3"/>
          <a:stretch>
            <a:fillRect/>
          </a:stretch>
        </p:blipFill>
        <p:spPr>
          <a:xfrm>
            <a:off x="567241" y="94784"/>
            <a:ext cx="4264818" cy="3027220"/>
          </a:xfrm>
          <a:prstGeom prst="rect">
            <a:avLst/>
          </a:prstGeom>
        </p:spPr>
      </p:pic>
      <p:pic>
        <p:nvPicPr>
          <p:cNvPr id="9" name="Picture 8">
            <a:extLst>
              <a:ext uri="{FF2B5EF4-FFF2-40B4-BE49-F238E27FC236}">
                <a16:creationId xmlns:a16="http://schemas.microsoft.com/office/drawing/2014/main" id="{3546EBEC-4B5B-46B8-8259-F27A76BEB4AA}"/>
              </a:ext>
            </a:extLst>
          </p:cNvPr>
          <p:cNvPicPr>
            <a:picLocks noChangeAspect="1"/>
          </p:cNvPicPr>
          <p:nvPr/>
        </p:nvPicPr>
        <p:blipFill>
          <a:blip r:embed="rId4"/>
          <a:stretch>
            <a:fillRect/>
          </a:stretch>
        </p:blipFill>
        <p:spPr>
          <a:xfrm>
            <a:off x="5318775" y="184207"/>
            <a:ext cx="4739625" cy="2940141"/>
          </a:xfrm>
          <a:prstGeom prst="rect">
            <a:avLst/>
          </a:prstGeom>
        </p:spPr>
      </p:pic>
      <p:pic>
        <p:nvPicPr>
          <p:cNvPr id="5" name="Picture 4">
            <a:extLst>
              <a:ext uri="{FF2B5EF4-FFF2-40B4-BE49-F238E27FC236}">
                <a16:creationId xmlns:a16="http://schemas.microsoft.com/office/drawing/2014/main" id="{A76D0364-D381-42A1-8BE6-651014234D17}"/>
              </a:ext>
            </a:extLst>
          </p:cNvPr>
          <p:cNvPicPr>
            <a:picLocks noChangeAspect="1"/>
          </p:cNvPicPr>
          <p:nvPr/>
        </p:nvPicPr>
        <p:blipFill>
          <a:blip r:embed="rId5"/>
          <a:stretch>
            <a:fillRect/>
          </a:stretch>
        </p:blipFill>
        <p:spPr>
          <a:xfrm>
            <a:off x="1075360" y="3343264"/>
            <a:ext cx="4534533" cy="3419952"/>
          </a:xfrm>
          <a:prstGeom prst="rect">
            <a:avLst/>
          </a:prstGeom>
        </p:spPr>
      </p:pic>
    </p:spTree>
    <p:extLst>
      <p:ext uri="{BB962C8B-B14F-4D97-AF65-F5344CB8AC3E}">
        <p14:creationId xmlns:p14="http://schemas.microsoft.com/office/powerpoint/2010/main" val="317702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36CA0C-D49F-4240-8518-B7642CF2E839}"/>
              </a:ext>
            </a:extLst>
          </p:cNvPr>
          <p:cNvPicPr>
            <a:picLocks noChangeAspect="1"/>
          </p:cNvPicPr>
          <p:nvPr/>
        </p:nvPicPr>
        <p:blipFill>
          <a:blip r:embed="rId2"/>
          <a:stretch>
            <a:fillRect/>
          </a:stretch>
        </p:blipFill>
        <p:spPr>
          <a:xfrm>
            <a:off x="318938" y="105173"/>
            <a:ext cx="4658375" cy="3467584"/>
          </a:xfrm>
          <a:prstGeom prst="rect">
            <a:avLst/>
          </a:prstGeom>
        </p:spPr>
      </p:pic>
      <p:pic>
        <p:nvPicPr>
          <p:cNvPr id="4" name="Picture 3">
            <a:extLst>
              <a:ext uri="{FF2B5EF4-FFF2-40B4-BE49-F238E27FC236}">
                <a16:creationId xmlns:a16="http://schemas.microsoft.com/office/drawing/2014/main" id="{9F546D48-B5A8-4B3F-87E9-D2914EE7FA76}"/>
              </a:ext>
            </a:extLst>
          </p:cNvPr>
          <p:cNvPicPr>
            <a:picLocks noChangeAspect="1"/>
          </p:cNvPicPr>
          <p:nvPr/>
        </p:nvPicPr>
        <p:blipFill>
          <a:blip r:embed="rId3"/>
          <a:stretch>
            <a:fillRect/>
          </a:stretch>
        </p:blipFill>
        <p:spPr>
          <a:xfrm>
            <a:off x="3383193" y="1643020"/>
            <a:ext cx="4620270" cy="3096057"/>
          </a:xfrm>
          <a:prstGeom prst="rect">
            <a:avLst/>
          </a:prstGeom>
        </p:spPr>
      </p:pic>
      <p:pic>
        <p:nvPicPr>
          <p:cNvPr id="8" name="Picture 7">
            <a:extLst>
              <a:ext uri="{FF2B5EF4-FFF2-40B4-BE49-F238E27FC236}">
                <a16:creationId xmlns:a16="http://schemas.microsoft.com/office/drawing/2014/main" id="{5F5BB0C8-795F-4303-BFD7-0CF47FA0E01A}"/>
              </a:ext>
            </a:extLst>
          </p:cNvPr>
          <p:cNvPicPr>
            <a:picLocks noChangeAspect="1"/>
          </p:cNvPicPr>
          <p:nvPr/>
        </p:nvPicPr>
        <p:blipFill>
          <a:blip r:embed="rId4"/>
          <a:stretch>
            <a:fillRect/>
          </a:stretch>
        </p:blipFill>
        <p:spPr>
          <a:xfrm>
            <a:off x="7214689" y="105173"/>
            <a:ext cx="4249280" cy="3383573"/>
          </a:xfrm>
          <a:prstGeom prst="rect">
            <a:avLst/>
          </a:prstGeom>
        </p:spPr>
      </p:pic>
      <p:pic>
        <p:nvPicPr>
          <p:cNvPr id="7" name="Content Placeholder 6">
            <a:extLst>
              <a:ext uri="{FF2B5EF4-FFF2-40B4-BE49-F238E27FC236}">
                <a16:creationId xmlns:a16="http://schemas.microsoft.com/office/drawing/2014/main" id="{1C775CEE-325B-4C72-BB47-EA5B2B806E3E}"/>
              </a:ext>
            </a:extLst>
          </p:cNvPr>
          <p:cNvPicPr>
            <a:picLocks noGrp="1" noChangeAspect="1"/>
          </p:cNvPicPr>
          <p:nvPr>
            <p:ph idx="1"/>
          </p:nvPr>
        </p:nvPicPr>
        <p:blipFill>
          <a:blip r:embed="rId5"/>
          <a:stretch>
            <a:fillRect/>
          </a:stretch>
        </p:blipFill>
        <p:spPr>
          <a:xfrm>
            <a:off x="7200591" y="3652033"/>
            <a:ext cx="4263378" cy="2962388"/>
          </a:xfrm>
          <a:prstGeom prst="rect">
            <a:avLst/>
          </a:prstGeom>
        </p:spPr>
      </p:pic>
      <p:pic>
        <p:nvPicPr>
          <p:cNvPr id="6" name="Picture 5">
            <a:extLst>
              <a:ext uri="{FF2B5EF4-FFF2-40B4-BE49-F238E27FC236}">
                <a16:creationId xmlns:a16="http://schemas.microsoft.com/office/drawing/2014/main" id="{6497A968-9ED5-418B-BF14-22F96A6D3DDF}"/>
              </a:ext>
            </a:extLst>
          </p:cNvPr>
          <p:cNvPicPr>
            <a:picLocks noChangeAspect="1"/>
          </p:cNvPicPr>
          <p:nvPr/>
        </p:nvPicPr>
        <p:blipFill>
          <a:blip r:embed="rId6"/>
          <a:stretch>
            <a:fillRect/>
          </a:stretch>
        </p:blipFill>
        <p:spPr>
          <a:xfrm>
            <a:off x="461551" y="4015615"/>
            <a:ext cx="4060116" cy="2598806"/>
          </a:xfrm>
          <a:prstGeom prst="rect">
            <a:avLst/>
          </a:prstGeom>
        </p:spPr>
      </p:pic>
    </p:spTree>
    <p:extLst>
      <p:ext uri="{BB962C8B-B14F-4D97-AF65-F5344CB8AC3E}">
        <p14:creationId xmlns:p14="http://schemas.microsoft.com/office/powerpoint/2010/main" val="2587601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6131F4-4164-4417-9299-04E354863171}"/>
              </a:ext>
            </a:extLst>
          </p:cNvPr>
          <p:cNvPicPr>
            <a:picLocks noChangeAspect="1"/>
          </p:cNvPicPr>
          <p:nvPr/>
        </p:nvPicPr>
        <p:blipFill rotWithShape="1">
          <a:blip r:embed="rId2"/>
          <a:srcRect t="27802" b="11997"/>
          <a:stretch/>
        </p:blipFill>
        <p:spPr>
          <a:xfrm>
            <a:off x="3342344" y="4880395"/>
            <a:ext cx="4665903" cy="1828801"/>
          </a:xfrm>
          <a:prstGeom prst="rect">
            <a:avLst/>
          </a:prstGeom>
        </p:spPr>
      </p:pic>
      <p:pic>
        <p:nvPicPr>
          <p:cNvPr id="4" name="Picture 3">
            <a:extLst>
              <a:ext uri="{FF2B5EF4-FFF2-40B4-BE49-F238E27FC236}">
                <a16:creationId xmlns:a16="http://schemas.microsoft.com/office/drawing/2014/main" id="{4D6C1B3B-2A26-4009-A707-B1A4305B089F}"/>
              </a:ext>
            </a:extLst>
          </p:cNvPr>
          <p:cNvPicPr>
            <a:picLocks noChangeAspect="1"/>
          </p:cNvPicPr>
          <p:nvPr/>
        </p:nvPicPr>
        <p:blipFill>
          <a:blip r:embed="rId3"/>
          <a:stretch>
            <a:fillRect/>
          </a:stretch>
        </p:blipFill>
        <p:spPr>
          <a:xfrm>
            <a:off x="199798" y="186190"/>
            <a:ext cx="4245680" cy="4836384"/>
          </a:xfrm>
          <a:prstGeom prst="rect">
            <a:avLst/>
          </a:prstGeom>
        </p:spPr>
      </p:pic>
      <p:pic>
        <p:nvPicPr>
          <p:cNvPr id="7" name="Picture 6">
            <a:extLst>
              <a:ext uri="{FF2B5EF4-FFF2-40B4-BE49-F238E27FC236}">
                <a16:creationId xmlns:a16="http://schemas.microsoft.com/office/drawing/2014/main" id="{4AEAD0D2-EB56-4A61-9782-C0C35B37B795}"/>
              </a:ext>
            </a:extLst>
          </p:cNvPr>
          <p:cNvPicPr>
            <a:picLocks noChangeAspect="1"/>
          </p:cNvPicPr>
          <p:nvPr/>
        </p:nvPicPr>
        <p:blipFill>
          <a:blip r:embed="rId4"/>
          <a:stretch>
            <a:fillRect/>
          </a:stretch>
        </p:blipFill>
        <p:spPr>
          <a:xfrm>
            <a:off x="8411761" y="186190"/>
            <a:ext cx="3531844" cy="2915057"/>
          </a:xfrm>
          <a:prstGeom prst="rect">
            <a:avLst/>
          </a:prstGeom>
        </p:spPr>
      </p:pic>
      <p:pic>
        <p:nvPicPr>
          <p:cNvPr id="8" name="Picture 7">
            <a:extLst>
              <a:ext uri="{FF2B5EF4-FFF2-40B4-BE49-F238E27FC236}">
                <a16:creationId xmlns:a16="http://schemas.microsoft.com/office/drawing/2014/main" id="{E8957AEB-76DB-408F-A68D-1FE8084D5214}"/>
              </a:ext>
            </a:extLst>
          </p:cNvPr>
          <p:cNvPicPr>
            <a:picLocks noChangeAspect="1"/>
          </p:cNvPicPr>
          <p:nvPr/>
        </p:nvPicPr>
        <p:blipFill>
          <a:blip r:embed="rId5"/>
          <a:stretch>
            <a:fillRect/>
          </a:stretch>
        </p:blipFill>
        <p:spPr>
          <a:xfrm>
            <a:off x="8821351" y="4086894"/>
            <a:ext cx="2329442" cy="2635554"/>
          </a:xfrm>
          <a:prstGeom prst="rect">
            <a:avLst/>
          </a:prstGeom>
        </p:spPr>
      </p:pic>
      <p:pic>
        <p:nvPicPr>
          <p:cNvPr id="9" name="Picture 8">
            <a:extLst>
              <a:ext uri="{FF2B5EF4-FFF2-40B4-BE49-F238E27FC236}">
                <a16:creationId xmlns:a16="http://schemas.microsoft.com/office/drawing/2014/main" id="{C9B5296A-82E8-4101-B944-04EBFE18A56E}"/>
              </a:ext>
            </a:extLst>
          </p:cNvPr>
          <p:cNvPicPr>
            <a:picLocks noChangeAspect="1"/>
          </p:cNvPicPr>
          <p:nvPr/>
        </p:nvPicPr>
        <p:blipFill>
          <a:blip r:embed="rId6"/>
          <a:stretch>
            <a:fillRect/>
          </a:stretch>
        </p:blipFill>
        <p:spPr>
          <a:xfrm rot="438510">
            <a:off x="4299968" y="1820037"/>
            <a:ext cx="5077534" cy="2429214"/>
          </a:xfrm>
          <a:prstGeom prst="rect">
            <a:avLst/>
          </a:prstGeom>
        </p:spPr>
      </p:pic>
    </p:spTree>
    <p:extLst>
      <p:ext uri="{BB962C8B-B14F-4D97-AF65-F5344CB8AC3E}">
        <p14:creationId xmlns:p14="http://schemas.microsoft.com/office/powerpoint/2010/main" val="2257638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6D89C-BCFD-429E-A228-DBFB1616AB34}"/>
              </a:ext>
            </a:extLst>
          </p:cNvPr>
          <p:cNvSpPr>
            <a:spLocks noGrp="1"/>
          </p:cNvSpPr>
          <p:nvPr>
            <p:ph idx="1"/>
          </p:nvPr>
        </p:nvSpPr>
        <p:spPr>
          <a:xfrm>
            <a:off x="916690" y="1542073"/>
            <a:ext cx="10515600" cy="4351338"/>
          </a:xfrm>
        </p:spPr>
        <p:txBody>
          <a:bodyPr>
            <a:normAutofit/>
          </a:bodyPr>
          <a:lstStyle/>
          <a:p>
            <a:pPr marL="0" indent="0" fontAlgn="base">
              <a:buNone/>
            </a:pPr>
            <a:r>
              <a:rPr lang="en-GB" dirty="0">
                <a:solidFill>
                  <a:schemeClr val="accent1"/>
                </a:solidFill>
              </a:rPr>
              <a:t>Wellness Wednesday</a:t>
            </a:r>
          </a:p>
          <a:p>
            <a:pPr marL="0" indent="0" fontAlgn="base">
              <a:buNone/>
            </a:pPr>
            <a:endParaRPr lang="en-GB" dirty="0"/>
          </a:p>
          <a:p>
            <a:pPr marL="0" indent="0" fontAlgn="base">
              <a:buNone/>
            </a:pPr>
            <a:endParaRPr lang="en-GB" dirty="0">
              <a:solidFill>
                <a:schemeClr val="accent1"/>
              </a:solidFill>
            </a:endParaRPr>
          </a:p>
          <a:p>
            <a:pPr marL="0" indent="0">
              <a:buNone/>
            </a:pPr>
            <a:endParaRPr lang="en-GB" dirty="0"/>
          </a:p>
        </p:txBody>
      </p:sp>
      <p:sp>
        <p:nvSpPr>
          <p:cNvPr id="4" name="Title 1">
            <a:extLst>
              <a:ext uri="{FF2B5EF4-FFF2-40B4-BE49-F238E27FC236}">
                <a16:creationId xmlns:a16="http://schemas.microsoft.com/office/drawing/2014/main" id="{C0905568-35C5-49D3-9DB4-E9452B555EB9}"/>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a:t>
            </a:r>
            <a:r>
              <a:rPr lang="en-GB" b="1" dirty="0">
                <a:solidFill>
                  <a:srgbClr val="00B050"/>
                </a:solidFill>
                <a:latin typeface="Segoe  "/>
              </a:rPr>
              <a:t>APPLE</a:t>
            </a:r>
            <a:endParaRPr lang="en-GB" dirty="0">
              <a:solidFill>
                <a:srgbClr val="00B050"/>
              </a:solidFill>
            </a:endParaRPr>
          </a:p>
        </p:txBody>
      </p:sp>
      <p:pic>
        <p:nvPicPr>
          <p:cNvPr id="5" name="Picture 4">
            <a:extLst>
              <a:ext uri="{FF2B5EF4-FFF2-40B4-BE49-F238E27FC236}">
                <a16:creationId xmlns:a16="http://schemas.microsoft.com/office/drawing/2014/main" id="{ECEE1C84-1416-42B1-A599-5583E7CA8B7C}"/>
              </a:ext>
            </a:extLst>
          </p:cNvPr>
          <p:cNvPicPr>
            <a:picLocks noChangeAspect="1"/>
          </p:cNvPicPr>
          <p:nvPr/>
        </p:nvPicPr>
        <p:blipFill>
          <a:blip r:embed="rId2"/>
          <a:stretch>
            <a:fillRect/>
          </a:stretch>
        </p:blipFill>
        <p:spPr>
          <a:xfrm>
            <a:off x="10866293" y="5495636"/>
            <a:ext cx="1131994" cy="1181211"/>
          </a:xfrm>
          <a:prstGeom prst="rect">
            <a:avLst/>
          </a:prstGeom>
        </p:spPr>
      </p:pic>
      <p:pic>
        <p:nvPicPr>
          <p:cNvPr id="2" name="Picture 1">
            <a:extLst>
              <a:ext uri="{FF2B5EF4-FFF2-40B4-BE49-F238E27FC236}">
                <a16:creationId xmlns:a16="http://schemas.microsoft.com/office/drawing/2014/main" id="{59E5DE44-F683-4169-8EA0-612EA98C393D}"/>
              </a:ext>
            </a:extLst>
          </p:cNvPr>
          <p:cNvPicPr>
            <a:picLocks noChangeAspect="1"/>
          </p:cNvPicPr>
          <p:nvPr/>
        </p:nvPicPr>
        <p:blipFill>
          <a:blip r:embed="rId3"/>
          <a:stretch>
            <a:fillRect/>
          </a:stretch>
        </p:blipFill>
        <p:spPr>
          <a:xfrm>
            <a:off x="3100679" y="2403109"/>
            <a:ext cx="5839640" cy="2629267"/>
          </a:xfrm>
          <a:prstGeom prst="rect">
            <a:avLst/>
          </a:prstGeom>
        </p:spPr>
      </p:pic>
      <p:sp>
        <p:nvSpPr>
          <p:cNvPr id="6" name="Rectangle 5">
            <a:extLst>
              <a:ext uri="{FF2B5EF4-FFF2-40B4-BE49-F238E27FC236}">
                <a16:creationId xmlns:a16="http://schemas.microsoft.com/office/drawing/2014/main" id="{A208B5E9-6147-48BD-96B3-7FF439FF7C44}"/>
              </a:ext>
            </a:extLst>
          </p:cNvPr>
          <p:cNvSpPr/>
          <p:nvPr/>
        </p:nvSpPr>
        <p:spPr>
          <a:xfrm>
            <a:off x="1112116" y="5268712"/>
            <a:ext cx="8828837" cy="1070871"/>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had a lovely relaxing afternoon yesterday; we learnt some yoga moves, breathing techniques, put school made facemasks on and chilled out after a very long first half term.</a:t>
            </a:r>
          </a:p>
          <a:p>
            <a:pPr>
              <a:lnSpc>
                <a:spcPct val="107000"/>
              </a:lnSpc>
              <a:spcAft>
                <a:spcPts val="800"/>
              </a:spcAft>
            </a:pPr>
            <a:r>
              <a:rPr lang="en-GB" i="1" dirty="0">
                <a:latin typeface="Calibri" panose="020F0502020204030204" pitchFamily="34" charset="0"/>
                <a:ea typeface="Calibri" panose="020F0502020204030204" pitchFamily="34" charset="0"/>
                <a:cs typeface="Times New Roman" panose="02020603050405020304" pitchFamily="18" charset="0"/>
              </a:rPr>
              <a:t>Mrs Helfferich</a:t>
            </a:r>
          </a:p>
        </p:txBody>
      </p:sp>
    </p:spTree>
    <p:extLst>
      <p:ext uri="{BB962C8B-B14F-4D97-AF65-F5344CB8AC3E}">
        <p14:creationId xmlns:p14="http://schemas.microsoft.com/office/powerpoint/2010/main" val="978121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6D89C-BCFD-429E-A228-DBFB1616AB34}"/>
              </a:ext>
            </a:extLst>
          </p:cNvPr>
          <p:cNvSpPr>
            <a:spLocks noGrp="1"/>
          </p:cNvSpPr>
          <p:nvPr>
            <p:ph idx="1"/>
          </p:nvPr>
        </p:nvSpPr>
        <p:spPr>
          <a:xfrm>
            <a:off x="524816" y="1742808"/>
            <a:ext cx="4418517" cy="2887914"/>
          </a:xfrm>
        </p:spPr>
        <p:txBody>
          <a:bodyPr>
            <a:normAutofit fontScale="47500" lnSpcReduction="20000"/>
          </a:bodyPr>
          <a:lstStyle/>
          <a:p>
            <a:pPr marL="0" indent="0">
              <a:buNone/>
            </a:pPr>
            <a:r>
              <a:rPr lang="en-GB" sz="4500" b="1" dirty="0">
                <a:solidFill>
                  <a:schemeClr val="accent1"/>
                </a:solidFill>
              </a:rPr>
              <a:t>Design Technology</a:t>
            </a:r>
            <a:endParaRPr lang="en-GB" sz="4500" b="1" dirty="0">
              <a:solidFill>
                <a:srgbClr val="FF0000"/>
              </a:solidFill>
            </a:endParaRPr>
          </a:p>
          <a:p>
            <a:pPr marL="0" indent="0">
              <a:buNone/>
            </a:pPr>
            <a:r>
              <a:rPr lang="en-GB" sz="4500" dirty="0"/>
              <a:t>Beech Class have enjoyed making, assembling and decorating their thrones this week. Once we had designed them, we tested their stability by letting our model frog sit on them. We were so impressed with the designs!</a:t>
            </a:r>
          </a:p>
          <a:p>
            <a:pPr marL="0" indent="0">
              <a:buNone/>
            </a:pPr>
            <a:r>
              <a:rPr lang="en-GB" sz="4500" i="1" dirty="0"/>
              <a:t>Mrs Dobson</a:t>
            </a:r>
          </a:p>
          <a:p>
            <a:pPr marL="0" indent="0">
              <a:buNone/>
            </a:pPr>
            <a:endParaRPr lang="en-GB" dirty="0"/>
          </a:p>
        </p:txBody>
      </p:sp>
      <p:sp>
        <p:nvSpPr>
          <p:cNvPr id="4" name="Title 1">
            <a:extLst>
              <a:ext uri="{FF2B5EF4-FFF2-40B4-BE49-F238E27FC236}">
                <a16:creationId xmlns:a16="http://schemas.microsoft.com/office/drawing/2014/main" id="{C0905568-35C5-49D3-9DB4-E9452B555EB9}"/>
              </a:ext>
            </a:extLst>
          </p:cNvPr>
          <p:cNvSpPr txBox="1">
            <a:spLocks/>
          </p:cNvSpPr>
          <p:nvPr/>
        </p:nvSpPr>
        <p:spPr>
          <a:xfrm>
            <a:off x="687298" y="1328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 </a:t>
            </a:r>
            <a:r>
              <a:rPr lang="en-GB" b="1" dirty="0">
                <a:solidFill>
                  <a:srgbClr val="FFC000"/>
                </a:solidFill>
                <a:latin typeface="Segoe  "/>
              </a:rPr>
              <a:t>BEECH</a:t>
            </a:r>
            <a:endParaRPr lang="en-GB" dirty="0">
              <a:solidFill>
                <a:srgbClr val="FFC000"/>
              </a:solidFill>
            </a:endParaRPr>
          </a:p>
        </p:txBody>
      </p:sp>
      <p:pic>
        <p:nvPicPr>
          <p:cNvPr id="2" name="Picture 1">
            <a:extLst>
              <a:ext uri="{FF2B5EF4-FFF2-40B4-BE49-F238E27FC236}">
                <a16:creationId xmlns:a16="http://schemas.microsoft.com/office/drawing/2014/main" id="{8F8E553C-4809-4351-A2BC-6F9C0B262AFE}"/>
              </a:ext>
            </a:extLst>
          </p:cNvPr>
          <p:cNvPicPr>
            <a:picLocks noChangeAspect="1"/>
          </p:cNvPicPr>
          <p:nvPr/>
        </p:nvPicPr>
        <p:blipFill>
          <a:blip r:embed="rId2"/>
          <a:stretch>
            <a:fillRect/>
          </a:stretch>
        </p:blipFill>
        <p:spPr>
          <a:xfrm>
            <a:off x="10677737" y="5442285"/>
            <a:ext cx="1350589" cy="1255683"/>
          </a:xfrm>
          <a:prstGeom prst="rect">
            <a:avLst/>
          </a:prstGeom>
        </p:spPr>
      </p:pic>
      <p:pic>
        <p:nvPicPr>
          <p:cNvPr id="5" name="Picture 4">
            <a:extLst>
              <a:ext uri="{FF2B5EF4-FFF2-40B4-BE49-F238E27FC236}">
                <a16:creationId xmlns:a16="http://schemas.microsoft.com/office/drawing/2014/main" id="{09910F61-F5AA-413A-90C7-3BF537AD4877}"/>
              </a:ext>
            </a:extLst>
          </p:cNvPr>
          <p:cNvPicPr>
            <a:picLocks noChangeAspect="1"/>
          </p:cNvPicPr>
          <p:nvPr/>
        </p:nvPicPr>
        <p:blipFill>
          <a:blip r:embed="rId3"/>
          <a:stretch>
            <a:fillRect/>
          </a:stretch>
        </p:blipFill>
        <p:spPr>
          <a:xfrm>
            <a:off x="5137126" y="1458454"/>
            <a:ext cx="5265224" cy="4030339"/>
          </a:xfrm>
          <a:prstGeom prst="rect">
            <a:avLst/>
          </a:prstGeom>
        </p:spPr>
      </p:pic>
    </p:spTree>
    <p:extLst>
      <p:ext uri="{BB962C8B-B14F-4D97-AF65-F5344CB8AC3E}">
        <p14:creationId xmlns:p14="http://schemas.microsoft.com/office/powerpoint/2010/main" val="4242602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21690</TotalTime>
  <Words>1207</Words>
  <Application>Microsoft Office PowerPoint</Application>
  <PresentationFormat>Widescreen</PresentationFormat>
  <Paragraphs>147</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MS Mincho</vt:lpstr>
      <vt:lpstr>Arial</vt:lpstr>
      <vt:lpstr>Calibri</vt:lpstr>
      <vt:lpstr>Calibri Light</vt:lpstr>
      <vt:lpstr>Cambria</vt:lpstr>
      <vt:lpstr>Segoe  </vt:lpstr>
      <vt:lpstr>Segoe UI</vt:lpstr>
      <vt:lpstr>Times New Roman</vt:lpstr>
      <vt:lpstr>Office Theme</vt:lpstr>
      <vt:lpstr>Crayke Chronicle</vt:lpstr>
      <vt:lpstr>In our newsletter this week…</vt:lpstr>
      <vt:lpstr>PowerPoint Presentation</vt:lpstr>
      <vt:lpstr>News From School This Week </vt:lpstr>
      <vt:lpstr>PowerPoint Presentation</vt:lpstr>
      <vt:lpstr>PowerPoint Presentation</vt:lpstr>
      <vt:lpstr>PowerPoint Presentation</vt:lpstr>
      <vt:lpstr>PowerPoint Presentation</vt:lpstr>
      <vt:lpstr>PowerPoint Presentation</vt:lpstr>
      <vt:lpstr>PowerPoint Presentation</vt:lpstr>
      <vt:lpstr>Class News - OAK </vt:lpstr>
      <vt:lpstr>Governor Update</vt:lpstr>
      <vt:lpstr>PE Kits w/c 6 November 2023</vt:lpstr>
      <vt:lpstr>Attendance and Punctuality</vt:lpstr>
      <vt:lpstr>Extra Curricular Clubs - Autumn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Crayke Headteacher</dc:creator>
  <cp:lastModifiedBy>Crayke Admin</cp:lastModifiedBy>
  <cp:revision>327</cp:revision>
  <cp:lastPrinted>2023-10-13T15:27:51Z</cp:lastPrinted>
  <dcterms:created xsi:type="dcterms:W3CDTF">2023-07-26T15:44:08Z</dcterms:created>
  <dcterms:modified xsi:type="dcterms:W3CDTF">2023-10-26T09:49:14Z</dcterms:modified>
</cp:coreProperties>
</file>