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315" r:id="rId4"/>
    <p:sldId id="316" r:id="rId5"/>
    <p:sldId id="317" r:id="rId6"/>
    <p:sldId id="318" r:id="rId7"/>
    <p:sldId id="324" r:id="rId8"/>
    <p:sldId id="323" r:id="rId9"/>
    <p:sldId id="334" r:id="rId10"/>
    <p:sldId id="327" r:id="rId11"/>
    <p:sldId id="279" r:id="rId12"/>
    <p:sldId id="328" r:id="rId13"/>
    <p:sldId id="320" r:id="rId14"/>
    <p:sldId id="321" r:id="rId15"/>
    <p:sldId id="322" r:id="rId16"/>
    <p:sldId id="325" r:id="rId17"/>
    <p:sldId id="297" r:id="rId18"/>
    <p:sldId id="298" r:id="rId19"/>
    <p:sldId id="333" r:id="rId20"/>
    <p:sldId id="331" r:id="rId21"/>
    <p:sldId id="303" r:id="rId22"/>
    <p:sldId id="326" r:id="rId23"/>
    <p:sldId id="304" r:id="rId24"/>
    <p:sldId id="332" r:id="rId25"/>
    <p:sldId id="319" r:id="rId26"/>
    <p:sldId id="329" r:id="rId27"/>
    <p:sldId id="335" r:id="rId28"/>
    <p:sldId id="257" r:id="rId29"/>
    <p:sldId id="275" r:id="rId30"/>
    <p:sldId id="259" r:id="rId31"/>
    <p:sldId id="260" r:id="rId32"/>
    <p:sldId id="263" r:id="rId33"/>
    <p:sldId id="261" r:id="rId34"/>
    <p:sldId id="33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431C-65A1-4EE5-8C2D-6BC3708796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88F9E0-CFAA-492F-BC26-5338AAD5F1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45AA159-B96A-4898-A9F3-B6662ECE942C}"/>
              </a:ext>
            </a:extLst>
          </p:cNvPr>
          <p:cNvSpPr>
            <a:spLocks noGrp="1"/>
          </p:cNvSpPr>
          <p:nvPr>
            <p:ph type="dt" sz="half" idx="10"/>
          </p:nvPr>
        </p:nvSpPr>
        <p:spPr/>
        <p:txBody>
          <a:bodyPr/>
          <a:lstStyle/>
          <a:p>
            <a:fld id="{CF316339-6BD3-4C78-B363-21AAFF672C1E}" type="datetimeFigureOut">
              <a:rPr lang="en-GB" smtClean="0"/>
              <a:t>06/10/2023</a:t>
            </a:fld>
            <a:endParaRPr lang="en-GB"/>
          </a:p>
        </p:txBody>
      </p:sp>
      <p:sp>
        <p:nvSpPr>
          <p:cNvPr id="5" name="Footer Placeholder 4">
            <a:extLst>
              <a:ext uri="{FF2B5EF4-FFF2-40B4-BE49-F238E27FC236}">
                <a16:creationId xmlns:a16="http://schemas.microsoft.com/office/drawing/2014/main" id="{352C4CBD-80A6-472F-9DE8-93F4A2C71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757516-13E0-4443-BC44-F743E2A83B4B}"/>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98115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1E46C-2D78-4ED7-8565-ABFF98D891F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B6440B-1A16-4A0D-BE02-4E8CC0F8C3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69BC49-73AA-45AB-AA9D-72BA48E071DA}"/>
              </a:ext>
            </a:extLst>
          </p:cNvPr>
          <p:cNvSpPr>
            <a:spLocks noGrp="1"/>
          </p:cNvSpPr>
          <p:nvPr>
            <p:ph type="dt" sz="half" idx="10"/>
          </p:nvPr>
        </p:nvSpPr>
        <p:spPr/>
        <p:txBody>
          <a:bodyPr/>
          <a:lstStyle/>
          <a:p>
            <a:fld id="{CF316339-6BD3-4C78-B363-21AAFF672C1E}" type="datetimeFigureOut">
              <a:rPr lang="en-GB" smtClean="0"/>
              <a:t>06/10/2023</a:t>
            </a:fld>
            <a:endParaRPr lang="en-GB"/>
          </a:p>
        </p:txBody>
      </p:sp>
      <p:sp>
        <p:nvSpPr>
          <p:cNvPr id="5" name="Footer Placeholder 4">
            <a:extLst>
              <a:ext uri="{FF2B5EF4-FFF2-40B4-BE49-F238E27FC236}">
                <a16:creationId xmlns:a16="http://schemas.microsoft.com/office/drawing/2014/main" id="{7C6305CA-1A96-44FA-95B1-58220B2504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00CADA-0616-4DB9-885C-5E69C3352021}"/>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536228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522AE3-5EED-4F67-BEB6-1262923A96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560B6E-D43E-4380-841E-EC6185E120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28B338-1E14-4E73-A058-A917645F0F2E}"/>
              </a:ext>
            </a:extLst>
          </p:cNvPr>
          <p:cNvSpPr>
            <a:spLocks noGrp="1"/>
          </p:cNvSpPr>
          <p:nvPr>
            <p:ph type="dt" sz="half" idx="10"/>
          </p:nvPr>
        </p:nvSpPr>
        <p:spPr/>
        <p:txBody>
          <a:bodyPr/>
          <a:lstStyle/>
          <a:p>
            <a:fld id="{CF316339-6BD3-4C78-B363-21AAFF672C1E}" type="datetimeFigureOut">
              <a:rPr lang="en-GB" smtClean="0"/>
              <a:t>06/10/2023</a:t>
            </a:fld>
            <a:endParaRPr lang="en-GB"/>
          </a:p>
        </p:txBody>
      </p:sp>
      <p:sp>
        <p:nvSpPr>
          <p:cNvPr id="5" name="Footer Placeholder 4">
            <a:extLst>
              <a:ext uri="{FF2B5EF4-FFF2-40B4-BE49-F238E27FC236}">
                <a16:creationId xmlns:a16="http://schemas.microsoft.com/office/drawing/2014/main" id="{935D1B1F-D2EC-4BA2-9042-7AE1D9FC5F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5B2C1B-FCAB-497A-9814-590C0E90420D}"/>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329366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2E4FC-7F08-4D68-9764-A88B54D6E0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A41EE6-FD9C-43AC-9AB9-9E275306A0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AA3F6A-7B21-4AAB-9E75-64166FFE3B02}"/>
              </a:ext>
            </a:extLst>
          </p:cNvPr>
          <p:cNvSpPr>
            <a:spLocks noGrp="1"/>
          </p:cNvSpPr>
          <p:nvPr>
            <p:ph type="dt" sz="half" idx="10"/>
          </p:nvPr>
        </p:nvSpPr>
        <p:spPr/>
        <p:txBody>
          <a:bodyPr/>
          <a:lstStyle/>
          <a:p>
            <a:fld id="{CF316339-6BD3-4C78-B363-21AAFF672C1E}" type="datetimeFigureOut">
              <a:rPr lang="en-GB" smtClean="0"/>
              <a:t>06/10/2023</a:t>
            </a:fld>
            <a:endParaRPr lang="en-GB"/>
          </a:p>
        </p:txBody>
      </p:sp>
      <p:sp>
        <p:nvSpPr>
          <p:cNvPr id="5" name="Footer Placeholder 4">
            <a:extLst>
              <a:ext uri="{FF2B5EF4-FFF2-40B4-BE49-F238E27FC236}">
                <a16:creationId xmlns:a16="http://schemas.microsoft.com/office/drawing/2014/main" id="{09D43B61-B964-4365-A8E6-5EFD54E0EC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C7D61D-4EB8-4981-93BD-4D84EC9B05AD}"/>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361134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CF41-CA4E-4369-AE75-40ACB8EDB7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1F85A3-283D-4590-9D6D-56410E247A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70B2D66-6315-4583-A3DC-9C89D286C1AD}"/>
              </a:ext>
            </a:extLst>
          </p:cNvPr>
          <p:cNvSpPr>
            <a:spLocks noGrp="1"/>
          </p:cNvSpPr>
          <p:nvPr>
            <p:ph type="dt" sz="half" idx="10"/>
          </p:nvPr>
        </p:nvSpPr>
        <p:spPr/>
        <p:txBody>
          <a:bodyPr/>
          <a:lstStyle/>
          <a:p>
            <a:fld id="{CF316339-6BD3-4C78-B363-21AAFF672C1E}" type="datetimeFigureOut">
              <a:rPr lang="en-GB" smtClean="0"/>
              <a:t>06/10/2023</a:t>
            </a:fld>
            <a:endParaRPr lang="en-GB"/>
          </a:p>
        </p:txBody>
      </p:sp>
      <p:sp>
        <p:nvSpPr>
          <p:cNvPr id="5" name="Footer Placeholder 4">
            <a:extLst>
              <a:ext uri="{FF2B5EF4-FFF2-40B4-BE49-F238E27FC236}">
                <a16:creationId xmlns:a16="http://schemas.microsoft.com/office/drawing/2014/main" id="{9E00FF3C-6074-4CB9-B583-AF274A5387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837FF2-2EC8-4AD2-8834-005AA6B6D237}"/>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673802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96CBF-4EF8-4CB3-AE1B-685C6B890E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2F163D-9AEA-49F2-A48A-563808670A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061DD2F-73F4-4E65-8376-0899291099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9F8980E-1C8A-4EF2-A9E8-B305FA015C2F}"/>
              </a:ext>
            </a:extLst>
          </p:cNvPr>
          <p:cNvSpPr>
            <a:spLocks noGrp="1"/>
          </p:cNvSpPr>
          <p:nvPr>
            <p:ph type="dt" sz="half" idx="10"/>
          </p:nvPr>
        </p:nvSpPr>
        <p:spPr/>
        <p:txBody>
          <a:bodyPr/>
          <a:lstStyle/>
          <a:p>
            <a:fld id="{CF316339-6BD3-4C78-B363-21AAFF672C1E}" type="datetimeFigureOut">
              <a:rPr lang="en-GB" smtClean="0"/>
              <a:t>06/10/2023</a:t>
            </a:fld>
            <a:endParaRPr lang="en-GB"/>
          </a:p>
        </p:txBody>
      </p:sp>
      <p:sp>
        <p:nvSpPr>
          <p:cNvPr id="6" name="Footer Placeholder 5">
            <a:extLst>
              <a:ext uri="{FF2B5EF4-FFF2-40B4-BE49-F238E27FC236}">
                <a16:creationId xmlns:a16="http://schemas.microsoft.com/office/drawing/2014/main" id="{3182B9AE-0992-4D6A-9885-F0790F0D93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1676A9-8C25-422D-A9CD-4432EAD02A7C}"/>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691965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D4F6F-BA7D-41B3-BFC8-BF64BA25116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71F15B-7F2A-4CFD-A86A-136F792D90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EAEB19-F3E6-4973-B2CF-AF65EE8D73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9668C4C-A5B7-4279-814C-66FD51BB4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F18908-1299-4DB1-BEA4-7DEE18EABC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E0022D0-BE3A-429B-BD52-D61BF2FC7F95}"/>
              </a:ext>
            </a:extLst>
          </p:cNvPr>
          <p:cNvSpPr>
            <a:spLocks noGrp="1"/>
          </p:cNvSpPr>
          <p:nvPr>
            <p:ph type="dt" sz="half" idx="10"/>
          </p:nvPr>
        </p:nvSpPr>
        <p:spPr/>
        <p:txBody>
          <a:bodyPr/>
          <a:lstStyle/>
          <a:p>
            <a:fld id="{CF316339-6BD3-4C78-B363-21AAFF672C1E}" type="datetimeFigureOut">
              <a:rPr lang="en-GB" smtClean="0"/>
              <a:t>06/10/2023</a:t>
            </a:fld>
            <a:endParaRPr lang="en-GB"/>
          </a:p>
        </p:txBody>
      </p:sp>
      <p:sp>
        <p:nvSpPr>
          <p:cNvPr id="8" name="Footer Placeholder 7">
            <a:extLst>
              <a:ext uri="{FF2B5EF4-FFF2-40B4-BE49-F238E27FC236}">
                <a16:creationId xmlns:a16="http://schemas.microsoft.com/office/drawing/2014/main" id="{14B0B042-E0A7-4019-B46C-34579B11417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598C49-46C4-4B13-A837-FF31204CCEE3}"/>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65137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75511-A293-4CB9-B71B-404B33508E3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D2DA16E-F066-4471-AA68-6B5D0F74CDCD}"/>
              </a:ext>
            </a:extLst>
          </p:cNvPr>
          <p:cNvSpPr>
            <a:spLocks noGrp="1"/>
          </p:cNvSpPr>
          <p:nvPr>
            <p:ph type="dt" sz="half" idx="10"/>
          </p:nvPr>
        </p:nvSpPr>
        <p:spPr/>
        <p:txBody>
          <a:bodyPr/>
          <a:lstStyle/>
          <a:p>
            <a:fld id="{CF316339-6BD3-4C78-B363-21AAFF672C1E}" type="datetimeFigureOut">
              <a:rPr lang="en-GB" smtClean="0"/>
              <a:t>06/10/2023</a:t>
            </a:fld>
            <a:endParaRPr lang="en-GB"/>
          </a:p>
        </p:txBody>
      </p:sp>
      <p:sp>
        <p:nvSpPr>
          <p:cNvPr id="4" name="Footer Placeholder 3">
            <a:extLst>
              <a:ext uri="{FF2B5EF4-FFF2-40B4-BE49-F238E27FC236}">
                <a16:creationId xmlns:a16="http://schemas.microsoft.com/office/drawing/2014/main" id="{D52398B1-DD34-4E6C-80E6-2080431260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3A01FA-CF32-422A-9E3B-201FF67D9A8B}"/>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2660934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8E24AE-61B9-4B3C-9CEF-8031B6C729FB}"/>
              </a:ext>
            </a:extLst>
          </p:cNvPr>
          <p:cNvSpPr>
            <a:spLocks noGrp="1"/>
          </p:cNvSpPr>
          <p:nvPr>
            <p:ph type="dt" sz="half" idx="10"/>
          </p:nvPr>
        </p:nvSpPr>
        <p:spPr/>
        <p:txBody>
          <a:bodyPr/>
          <a:lstStyle/>
          <a:p>
            <a:fld id="{CF316339-6BD3-4C78-B363-21AAFF672C1E}" type="datetimeFigureOut">
              <a:rPr lang="en-GB" smtClean="0"/>
              <a:t>06/10/2023</a:t>
            </a:fld>
            <a:endParaRPr lang="en-GB"/>
          </a:p>
        </p:txBody>
      </p:sp>
      <p:sp>
        <p:nvSpPr>
          <p:cNvPr id="3" name="Footer Placeholder 2">
            <a:extLst>
              <a:ext uri="{FF2B5EF4-FFF2-40B4-BE49-F238E27FC236}">
                <a16:creationId xmlns:a16="http://schemas.microsoft.com/office/drawing/2014/main" id="{FE61CF29-6028-407E-AAA5-618AD284C5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7354F1-2BB7-4A53-90C2-D4FE76BE5C65}"/>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70948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3380-90F7-4ABF-A173-CEA66C8A96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521C8E-979A-4C0B-98F1-F4A9475E0B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2FCCFA0-6950-494D-8B73-11B1A88F1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597309-04EA-4F69-984E-531140802D5F}"/>
              </a:ext>
            </a:extLst>
          </p:cNvPr>
          <p:cNvSpPr>
            <a:spLocks noGrp="1"/>
          </p:cNvSpPr>
          <p:nvPr>
            <p:ph type="dt" sz="half" idx="10"/>
          </p:nvPr>
        </p:nvSpPr>
        <p:spPr/>
        <p:txBody>
          <a:bodyPr/>
          <a:lstStyle/>
          <a:p>
            <a:fld id="{CF316339-6BD3-4C78-B363-21AAFF672C1E}" type="datetimeFigureOut">
              <a:rPr lang="en-GB" smtClean="0"/>
              <a:t>06/10/2023</a:t>
            </a:fld>
            <a:endParaRPr lang="en-GB"/>
          </a:p>
        </p:txBody>
      </p:sp>
      <p:sp>
        <p:nvSpPr>
          <p:cNvPr id="6" name="Footer Placeholder 5">
            <a:extLst>
              <a:ext uri="{FF2B5EF4-FFF2-40B4-BE49-F238E27FC236}">
                <a16:creationId xmlns:a16="http://schemas.microsoft.com/office/drawing/2014/main" id="{AD4CA9E0-98D1-4D31-B7F1-3DF4FA5A2E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47FD88-A26E-4B47-A665-5E7BEBEB13F4}"/>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394262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05E0-DF3C-480C-9995-578EC1776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1556E6B-1DE7-44BA-A270-36EFDE89C8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85BE3E-44C0-433A-8C88-69A8FFE2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9C147D-AEF1-4788-9174-E50A1007B7AC}"/>
              </a:ext>
            </a:extLst>
          </p:cNvPr>
          <p:cNvSpPr>
            <a:spLocks noGrp="1"/>
          </p:cNvSpPr>
          <p:nvPr>
            <p:ph type="dt" sz="half" idx="10"/>
          </p:nvPr>
        </p:nvSpPr>
        <p:spPr/>
        <p:txBody>
          <a:bodyPr/>
          <a:lstStyle/>
          <a:p>
            <a:fld id="{CF316339-6BD3-4C78-B363-21AAFF672C1E}" type="datetimeFigureOut">
              <a:rPr lang="en-GB" smtClean="0"/>
              <a:t>06/10/2023</a:t>
            </a:fld>
            <a:endParaRPr lang="en-GB"/>
          </a:p>
        </p:txBody>
      </p:sp>
      <p:sp>
        <p:nvSpPr>
          <p:cNvPr id="6" name="Footer Placeholder 5">
            <a:extLst>
              <a:ext uri="{FF2B5EF4-FFF2-40B4-BE49-F238E27FC236}">
                <a16:creationId xmlns:a16="http://schemas.microsoft.com/office/drawing/2014/main" id="{B1B0973C-C09D-425A-B5DD-BAA137149F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DEB463-20D6-4FCE-A011-0E4E08F1FC2F}"/>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384741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73D1FF-DEAC-4159-805A-CA70F9A2C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43B525-9B25-4258-B52F-93CFF25664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59D631-CB7F-41E2-8CA2-1827E924BE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16339-6BD3-4C78-B363-21AAFF672C1E}" type="datetimeFigureOut">
              <a:rPr lang="en-GB" smtClean="0"/>
              <a:t>06/10/2023</a:t>
            </a:fld>
            <a:endParaRPr lang="en-GB"/>
          </a:p>
        </p:txBody>
      </p:sp>
      <p:sp>
        <p:nvSpPr>
          <p:cNvPr id="5" name="Footer Placeholder 4">
            <a:extLst>
              <a:ext uri="{FF2B5EF4-FFF2-40B4-BE49-F238E27FC236}">
                <a16:creationId xmlns:a16="http://schemas.microsoft.com/office/drawing/2014/main" id="{9F1D1A0C-8973-4CB5-8E02-18B635D103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90C288-4960-4DE9-969A-79270648D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76686-BBAB-4A37-B3F9-A94111B2A7A5}" type="slidenum">
              <a:rPr lang="en-GB" smtClean="0"/>
              <a:t>‹#›</a:t>
            </a:fld>
            <a:endParaRPr lang="en-GB"/>
          </a:p>
        </p:txBody>
      </p:sp>
    </p:spTree>
    <p:extLst>
      <p:ext uri="{BB962C8B-B14F-4D97-AF65-F5344CB8AC3E}">
        <p14:creationId xmlns:p14="http://schemas.microsoft.com/office/powerpoint/2010/main" val="385204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hyperlink" Target="https://madeinyorkshire.org.uk/events/yorkshire-craft-festival-12-22-october-2023/"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7.xml"/><Relationship Id="rId7" Type="http://schemas.openxmlformats.org/officeDocument/2006/relationships/slide" Target="slide28.xml"/><Relationship Id="rId12" Type="http://schemas.openxmlformats.org/officeDocument/2006/relationships/slide" Target="slide33.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25.xml"/><Relationship Id="rId11" Type="http://schemas.openxmlformats.org/officeDocument/2006/relationships/slide" Target="slide32.xml"/><Relationship Id="rId5" Type="http://schemas.openxmlformats.org/officeDocument/2006/relationships/slide" Target="slide17.xml"/><Relationship Id="rId10" Type="http://schemas.openxmlformats.org/officeDocument/2006/relationships/slide" Target="slide31.xml"/><Relationship Id="rId4" Type="http://schemas.openxmlformats.org/officeDocument/2006/relationships/slide" Target="slide10.xml"/><Relationship Id="rId9" Type="http://schemas.openxmlformats.org/officeDocument/2006/relationships/slide" Target="slide30.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mailto:admin@crayke.n-yorks.sch.uk"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hyperlink" Target="https://crayke-home-and-school-association.sumupstore.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craykeschool.org/governor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655D-5585-4CB6-A4D8-BC01571E04E8}"/>
              </a:ext>
            </a:extLst>
          </p:cNvPr>
          <p:cNvSpPr>
            <a:spLocks noGrp="1"/>
          </p:cNvSpPr>
          <p:nvPr>
            <p:ph type="ctrTitle"/>
          </p:nvPr>
        </p:nvSpPr>
        <p:spPr>
          <a:xfrm>
            <a:off x="1523999" y="1717964"/>
            <a:ext cx="9144000" cy="1136217"/>
          </a:xfrm>
        </p:spPr>
        <p:txBody>
          <a:bodyPr/>
          <a:lstStyle/>
          <a:p>
            <a:r>
              <a:rPr lang="en-GB" b="1" dirty="0">
                <a:solidFill>
                  <a:srgbClr val="0070C0"/>
                </a:solidFill>
                <a:latin typeface="Segoe  "/>
              </a:rPr>
              <a:t>Crayke Chronicle</a:t>
            </a:r>
          </a:p>
        </p:txBody>
      </p:sp>
      <p:sp>
        <p:nvSpPr>
          <p:cNvPr id="3" name="Subtitle 2">
            <a:extLst>
              <a:ext uri="{FF2B5EF4-FFF2-40B4-BE49-F238E27FC236}">
                <a16:creationId xmlns:a16="http://schemas.microsoft.com/office/drawing/2014/main" id="{AED3ED4D-37AD-4B8D-9CED-AC044069D60E}"/>
              </a:ext>
            </a:extLst>
          </p:cNvPr>
          <p:cNvSpPr>
            <a:spLocks noGrp="1"/>
          </p:cNvSpPr>
          <p:nvPr>
            <p:ph type="subTitle" idx="1"/>
          </p:nvPr>
        </p:nvSpPr>
        <p:spPr>
          <a:xfrm>
            <a:off x="1523999" y="3602037"/>
            <a:ext cx="9513455" cy="2133599"/>
          </a:xfrm>
        </p:spPr>
        <p:txBody>
          <a:bodyPr>
            <a:normAutofit fontScale="85000" lnSpcReduction="10000"/>
          </a:bodyPr>
          <a:lstStyle/>
          <a:p>
            <a:r>
              <a:rPr lang="en-GB" b="1" dirty="0">
                <a:solidFill>
                  <a:srgbClr val="0070C0"/>
                </a:solidFill>
                <a:latin typeface="Segoe  "/>
              </a:rPr>
              <a:t>FOLLOW YOUR PATHWAY AND WE GROW TOGETHER WITH CONFIDENCE</a:t>
            </a:r>
            <a:endParaRPr lang="en-GB" dirty="0">
              <a:solidFill>
                <a:srgbClr val="0070C0"/>
              </a:solidFill>
              <a:latin typeface="Segoe  "/>
            </a:endParaRPr>
          </a:p>
          <a:p>
            <a:endParaRPr lang="en-GB" i="1" dirty="0">
              <a:solidFill>
                <a:srgbClr val="0070C0"/>
              </a:solidFill>
              <a:latin typeface="Segoe  "/>
            </a:endParaRPr>
          </a:p>
          <a:p>
            <a:r>
              <a:rPr lang="en-GB" i="1" dirty="0">
                <a:solidFill>
                  <a:srgbClr val="0070C0"/>
                </a:solidFill>
                <a:latin typeface="Segoe  "/>
              </a:rPr>
              <a:t>You did not choose me, I chose you that you might </a:t>
            </a:r>
            <a:r>
              <a:rPr lang="en-GB" b="1" i="1" dirty="0">
                <a:solidFill>
                  <a:srgbClr val="0070C0"/>
                </a:solidFill>
                <a:latin typeface="Segoe  "/>
              </a:rPr>
              <a:t>go and bear fruit, fruit that will last</a:t>
            </a:r>
            <a:r>
              <a:rPr lang="en-GB" i="1" dirty="0">
                <a:solidFill>
                  <a:srgbClr val="0070C0"/>
                </a:solidFill>
                <a:latin typeface="Segoe  "/>
              </a:rPr>
              <a:t> so that whatever you ask in my name the Father will give you.</a:t>
            </a:r>
            <a:r>
              <a:rPr lang="en-GB" dirty="0">
                <a:solidFill>
                  <a:srgbClr val="0070C0"/>
                </a:solidFill>
                <a:latin typeface="Segoe  "/>
              </a:rPr>
              <a:t>    John 15:16</a:t>
            </a:r>
          </a:p>
          <a:p>
            <a:endParaRPr lang="en-GB" b="1" i="1" dirty="0">
              <a:solidFill>
                <a:srgbClr val="FFFF00"/>
              </a:solidFill>
              <a:latin typeface="Segoe UI" panose="020B0502040204020203" pitchFamily="34" charset="0"/>
              <a:cs typeface="Segoe UI" panose="020B0502040204020203" pitchFamily="34" charset="0"/>
            </a:endParaRPr>
          </a:p>
          <a:p>
            <a:r>
              <a:rPr lang="en-GB" b="1" i="1" dirty="0">
                <a:solidFill>
                  <a:srgbClr val="FFFF00"/>
                </a:solidFill>
                <a:latin typeface="Segoe UI" panose="020B0502040204020203" pitchFamily="34" charset="0"/>
                <a:cs typeface="Segoe UI" panose="020B0502040204020203" pitchFamily="34" charset="0"/>
              </a:rPr>
              <a:t>Respect</a:t>
            </a:r>
            <a:r>
              <a:rPr lang="en-GB" b="1" i="1" dirty="0">
                <a:solidFill>
                  <a:schemeClr val="accent1"/>
                </a:solidFill>
                <a:latin typeface="Segoe UI" panose="020B0502040204020203" pitchFamily="34" charset="0"/>
                <a:cs typeface="Segoe UI" panose="020B0502040204020203" pitchFamily="34" charset="0"/>
              </a:rPr>
              <a:t>	       </a:t>
            </a:r>
            <a:r>
              <a:rPr lang="en-GB" b="1" i="1" dirty="0">
                <a:solidFill>
                  <a:srgbClr val="00B050"/>
                </a:solidFill>
                <a:latin typeface="Segoe UI" panose="020B0502040204020203" pitchFamily="34" charset="0"/>
                <a:cs typeface="Segoe UI" panose="020B0502040204020203" pitchFamily="34" charset="0"/>
              </a:rPr>
              <a:t>Friendship</a:t>
            </a:r>
            <a:r>
              <a:rPr lang="en-GB" b="1" i="1" dirty="0">
                <a:solidFill>
                  <a:schemeClr val="accent1"/>
                </a:solidFill>
                <a:latin typeface="Segoe UI" panose="020B0502040204020203" pitchFamily="34" charset="0"/>
                <a:cs typeface="Segoe UI" panose="020B0502040204020203" pitchFamily="34" charset="0"/>
              </a:rPr>
              <a:t>   	      </a:t>
            </a:r>
            <a:r>
              <a:rPr lang="en-GB" b="1" i="1" dirty="0">
                <a:solidFill>
                  <a:srgbClr val="FF0000"/>
                </a:solidFill>
                <a:latin typeface="Segoe UI" panose="020B0502040204020203" pitchFamily="34" charset="0"/>
                <a:cs typeface="Segoe UI" panose="020B0502040204020203" pitchFamily="34" charset="0"/>
              </a:rPr>
              <a:t>Forgiveness</a:t>
            </a:r>
            <a:r>
              <a:rPr lang="en-GB" b="1" i="1" dirty="0">
                <a:solidFill>
                  <a:schemeClr val="accent1"/>
                </a:solidFill>
                <a:latin typeface="Segoe UI" panose="020B0502040204020203" pitchFamily="34" charset="0"/>
                <a:cs typeface="Segoe UI" panose="020B0502040204020203" pitchFamily="34" charset="0"/>
              </a:rPr>
              <a:t>  	     Determination</a:t>
            </a:r>
            <a:endParaRPr lang="en-GB" dirty="0"/>
          </a:p>
        </p:txBody>
      </p:sp>
      <p:pic>
        <p:nvPicPr>
          <p:cNvPr id="4" name="Picture 3">
            <a:extLst>
              <a:ext uri="{FF2B5EF4-FFF2-40B4-BE49-F238E27FC236}">
                <a16:creationId xmlns:a16="http://schemas.microsoft.com/office/drawing/2014/main" id="{096CBB75-AAFA-4509-99A8-2761882D65F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4632" y="236104"/>
            <a:ext cx="1028700" cy="1028700"/>
          </a:xfrm>
          <a:prstGeom prst="rect">
            <a:avLst/>
          </a:prstGeom>
          <a:noFill/>
          <a:ln>
            <a:noFill/>
          </a:ln>
        </p:spPr>
      </p:pic>
      <p:sp>
        <p:nvSpPr>
          <p:cNvPr id="5" name="TextBox 4">
            <a:extLst>
              <a:ext uri="{FF2B5EF4-FFF2-40B4-BE49-F238E27FC236}">
                <a16:creationId xmlns:a16="http://schemas.microsoft.com/office/drawing/2014/main" id="{5ADD7183-3E39-4258-8123-BF928B571C85}"/>
              </a:ext>
            </a:extLst>
          </p:cNvPr>
          <p:cNvSpPr txBox="1"/>
          <p:nvPr/>
        </p:nvSpPr>
        <p:spPr>
          <a:xfrm>
            <a:off x="6736360" y="381122"/>
            <a:ext cx="5251508" cy="369332"/>
          </a:xfrm>
          <a:prstGeom prst="rect">
            <a:avLst/>
          </a:prstGeom>
          <a:noFill/>
        </p:spPr>
        <p:txBody>
          <a:bodyPr wrap="square" rtlCol="0">
            <a:spAutoFit/>
          </a:bodyPr>
          <a:lstStyle/>
          <a:p>
            <a:r>
              <a:rPr lang="en-US" b="1" dirty="0"/>
              <a:t> Issue: </a:t>
            </a:r>
            <a:r>
              <a:rPr lang="en-US" dirty="0"/>
              <a:t>#5</a:t>
            </a:r>
            <a:r>
              <a:rPr lang="en-US" b="1" dirty="0"/>
              <a:t>   Term: </a:t>
            </a:r>
            <a:r>
              <a:rPr lang="en-US" dirty="0"/>
              <a:t>Autumn</a:t>
            </a:r>
            <a:r>
              <a:rPr lang="en-US" b="1" dirty="0"/>
              <a:t>     Date: </a:t>
            </a:r>
            <a:r>
              <a:rPr lang="en-US" dirty="0"/>
              <a:t>6 October 2023</a:t>
            </a:r>
            <a:endParaRPr lang="en-GB" dirty="0"/>
          </a:p>
        </p:txBody>
      </p:sp>
    </p:spTree>
    <p:extLst>
      <p:ext uri="{BB962C8B-B14F-4D97-AF65-F5344CB8AC3E}">
        <p14:creationId xmlns:p14="http://schemas.microsoft.com/office/powerpoint/2010/main" val="3252995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6C08FD-7B78-4205-9FF3-9D6B22A78CCA}"/>
              </a:ext>
            </a:extLst>
          </p:cNvPr>
          <p:cNvSpPr>
            <a:spLocks noGrp="1"/>
          </p:cNvSpPr>
          <p:nvPr>
            <p:ph idx="1"/>
          </p:nvPr>
        </p:nvSpPr>
        <p:spPr>
          <a:xfrm>
            <a:off x="167080" y="828278"/>
            <a:ext cx="11485228" cy="4351338"/>
          </a:xfrm>
        </p:spPr>
        <p:txBody>
          <a:bodyPr/>
          <a:lstStyle/>
          <a:p>
            <a:pPr marL="0" indent="0">
              <a:buNone/>
            </a:pPr>
            <a:r>
              <a:rPr lang="en-GB" dirty="0">
                <a:solidFill>
                  <a:schemeClr val="accent1"/>
                </a:solidFill>
              </a:rPr>
              <a:t>Harvest Service</a:t>
            </a:r>
            <a:endParaRPr lang="en-GB" sz="1000" dirty="0"/>
          </a:p>
          <a:p>
            <a:pPr marL="0" indent="0">
              <a:buNone/>
            </a:pPr>
            <a:r>
              <a:rPr lang="en-GB" dirty="0"/>
              <a:t>It was wonderful to welcome so many parents, carers and friends of the school to join us in our first whole school church event of the academic year. Well done to Holly Class who did a tremendous job in leading our service on the theme of Thankfulness.  </a:t>
            </a:r>
          </a:p>
        </p:txBody>
      </p:sp>
      <p:pic>
        <p:nvPicPr>
          <p:cNvPr id="4" name="Picture 3">
            <a:extLst>
              <a:ext uri="{FF2B5EF4-FFF2-40B4-BE49-F238E27FC236}">
                <a16:creationId xmlns:a16="http://schemas.microsoft.com/office/drawing/2014/main" id="{1BC871F4-9A34-45B8-B506-B1091EA23FA1}"/>
              </a:ext>
            </a:extLst>
          </p:cNvPr>
          <p:cNvPicPr>
            <a:picLocks noChangeAspect="1"/>
          </p:cNvPicPr>
          <p:nvPr/>
        </p:nvPicPr>
        <p:blipFill>
          <a:blip r:embed="rId2"/>
          <a:stretch>
            <a:fillRect/>
          </a:stretch>
        </p:blipFill>
        <p:spPr>
          <a:xfrm>
            <a:off x="4006444" y="2943706"/>
            <a:ext cx="4308040" cy="3181795"/>
          </a:xfrm>
          <a:prstGeom prst="rect">
            <a:avLst/>
          </a:prstGeom>
        </p:spPr>
      </p:pic>
      <p:pic>
        <p:nvPicPr>
          <p:cNvPr id="5" name="Picture 4">
            <a:extLst>
              <a:ext uri="{FF2B5EF4-FFF2-40B4-BE49-F238E27FC236}">
                <a16:creationId xmlns:a16="http://schemas.microsoft.com/office/drawing/2014/main" id="{52CD6546-A8FE-450E-959C-C29BB3573EC5}"/>
              </a:ext>
            </a:extLst>
          </p:cNvPr>
          <p:cNvPicPr>
            <a:picLocks noChangeAspect="1"/>
          </p:cNvPicPr>
          <p:nvPr/>
        </p:nvPicPr>
        <p:blipFill>
          <a:blip r:embed="rId3"/>
          <a:stretch>
            <a:fillRect/>
          </a:stretch>
        </p:blipFill>
        <p:spPr>
          <a:xfrm rot="21220985">
            <a:off x="638760" y="3779245"/>
            <a:ext cx="2896004" cy="2800741"/>
          </a:xfrm>
          <a:prstGeom prst="rect">
            <a:avLst/>
          </a:prstGeom>
        </p:spPr>
      </p:pic>
      <p:pic>
        <p:nvPicPr>
          <p:cNvPr id="6" name="Picture 5">
            <a:extLst>
              <a:ext uri="{FF2B5EF4-FFF2-40B4-BE49-F238E27FC236}">
                <a16:creationId xmlns:a16="http://schemas.microsoft.com/office/drawing/2014/main" id="{06569CC9-756F-40CB-A955-78912076F6C3}"/>
              </a:ext>
            </a:extLst>
          </p:cNvPr>
          <p:cNvPicPr>
            <a:picLocks noChangeAspect="1"/>
          </p:cNvPicPr>
          <p:nvPr/>
        </p:nvPicPr>
        <p:blipFill rotWithShape="1">
          <a:blip r:embed="rId4"/>
          <a:srcRect t="8737"/>
          <a:stretch/>
        </p:blipFill>
        <p:spPr>
          <a:xfrm rot="363587">
            <a:off x="8868157" y="3572774"/>
            <a:ext cx="2230478" cy="3048818"/>
          </a:xfrm>
          <a:prstGeom prst="rect">
            <a:avLst/>
          </a:prstGeom>
        </p:spPr>
      </p:pic>
      <p:sp>
        <p:nvSpPr>
          <p:cNvPr id="7" name="Title 1">
            <a:extLst>
              <a:ext uri="{FF2B5EF4-FFF2-40B4-BE49-F238E27FC236}">
                <a16:creationId xmlns:a16="http://schemas.microsoft.com/office/drawing/2014/main" id="{F2A74BE1-6E1C-4357-A97D-C1974A8E636C}"/>
              </a:ext>
            </a:extLst>
          </p:cNvPr>
          <p:cNvSpPr txBox="1">
            <a:spLocks noGrp="1"/>
          </p:cNvSpPr>
          <p:nvPr>
            <p:ph type="title"/>
          </p:nvPr>
        </p:nvSpPr>
        <p:spPr>
          <a:xfrm>
            <a:off x="167080" y="-1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News From School This Week</a:t>
            </a:r>
            <a:endParaRPr lang="en-GB" dirty="0"/>
          </a:p>
        </p:txBody>
      </p:sp>
    </p:spTree>
    <p:extLst>
      <p:ext uri="{BB962C8B-B14F-4D97-AF65-F5344CB8AC3E}">
        <p14:creationId xmlns:p14="http://schemas.microsoft.com/office/powerpoint/2010/main" val="2279458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6021-FE7A-47EE-9F48-C6824C943A2A}"/>
              </a:ext>
            </a:extLst>
          </p:cNvPr>
          <p:cNvSpPr>
            <a:spLocks noGrp="1"/>
          </p:cNvSpPr>
          <p:nvPr>
            <p:ph type="title"/>
          </p:nvPr>
        </p:nvSpPr>
        <p:spPr>
          <a:xfrm>
            <a:off x="838200" y="365126"/>
            <a:ext cx="10515600" cy="792556"/>
          </a:xfrm>
        </p:spPr>
        <p:txBody>
          <a:bodyPr/>
          <a:lstStyle/>
          <a:p>
            <a:r>
              <a:rPr lang="en-GB" b="1" dirty="0">
                <a:solidFill>
                  <a:srgbClr val="0070C0"/>
                </a:solidFill>
                <a:latin typeface="Segoe  "/>
              </a:rPr>
              <a:t>News From School This Week</a:t>
            </a:r>
            <a:endParaRPr lang="en-GB" dirty="0"/>
          </a:p>
        </p:txBody>
      </p:sp>
      <p:sp>
        <p:nvSpPr>
          <p:cNvPr id="3" name="Content Placeholder 2">
            <a:extLst>
              <a:ext uri="{FF2B5EF4-FFF2-40B4-BE49-F238E27FC236}">
                <a16:creationId xmlns:a16="http://schemas.microsoft.com/office/drawing/2014/main" id="{0AC30498-B0F2-4CA5-8D80-F81038CEDBA7}"/>
              </a:ext>
            </a:extLst>
          </p:cNvPr>
          <p:cNvSpPr>
            <a:spLocks noGrp="1"/>
          </p:cNvSpPr>
          <p:nvPr>
            <p:ph idx="1"/>
          </p:nvPr>
        </p:nvSpPr>
        <p:spPr>
          <a:xfrm>
            <a:off x="838200" y="1157682"/>
            <a:ext cx="10515600" cy="5125672"/>
          </a:xfrm>
        </p:spPr>
        <p:txBody>
          <a:bodyPr>
            <a:normAutofit fontScale="92500" lnSpcReduction="10000"/>
          </a:bodyPr>
          <a:lstStyle/>
          <a:p>
            <a:pPr marL="0" indent="0">
              <a:buNone/>
            </a:pPr>
            <a:r>
              <a:rPr lang="en-GB" dirty="0">
                <a:solidFill>
                  <a:schemeClr val="accent1"/>
                </a:solidFill>
              </a:rPr>
              <a:t>Made in Yorkshire – Craft Festival</a:t>
            </a:r>
          </a:p>
          <a:p>
            <a:pPr marL="0" indent="0">
              <a:buNone/>
            </a:pPr>
            <a:r>
              <a:rPr lang="en-GB" dirty="0"/>
              <a:t>We were delighted to be asked to participate in the Made in Yorkshire Craft Festival event. </a:t>
            </a:r>
          </a:p>
          <a:p>
            <a:pPr marL="0" indent="0">
              <a:buNone/>
            </a:pPr>
            <a:r>
              <a:rPr lang="en-GB" dirty="0"/>
              <a:t>This will take the form of a collaborative street art installation which will be exhibited in Parliament Street in York from </a:t>
            </a:r>
            <a:r>
              <a:rPr lang="en-GB" dirty="0">
                <a:solidFill>
                  <a:srgbClr val="FF0000"/>
                </a:solidFill>
              </a:rPr>
              <a:t>12-22 October 2023</a:t>
            </a:r>
            <a:r>
              <a:rPr lang="en-GB" dirty="0"/>
              <a:t>. Miss Walker asked staff to tie this project in with Black History Month and for each class to select an artist to focus on. </a:t>
            </a:r>
          </a:p>
          <a:p>
            <a:pPr marL="0" indent="0">
              <a:buNone/>
            </a:pPr>
            <a:r>
              <a:rPr lang="en-GB" dirty="0"/>
              <a:t>The children have been working really hard to create their designs for this cultural event and we’ve included a quick summary on the following slides to show you what they have created and why.</a:t>
            </a:r>
          </a:p>
          <a:p>
            <a:pPr marL="0" indent="0">
              <a:buNone/>
            </a:pPr>
            <a:r>
              <a:rPr lang="en-GB" dirty="0"/>
              <a:t>If you would like to visit the event, or find out more about it, please visit their website here: </a:t>
            </a:r>
            <a:r>
              <a:rPr lang="en-GB" dirty="0">
                <a:hlinkClick r:id="rId2"/>
              </a:rPr>
              <a:t>https://madeinyorkshire.org.uk/events/yorkshire-craft-festival-12-22-october-2023/</a:t>
            </a:r>
            <a:r>
              <a:rPr lang="en-GB" dirty="0"/>
              <a:t> </a:t>
            </a:r>
          </a:p>
        </p:txBody>
      </p:sp>
    </p:spTree>
    <p:extLst>
      <p:ext uri="{BB962C8B-B14F-4D97-AF65-F5344CB8AC3E}">
        <p14:creationId xmlns:p14="http://schemas.microsoft.com/office/powerpoint/2010/main" val="3220288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F0499-A764-4B53-A42E-E221144CC81A}"/>
              </a:ext>
            </a:extLst>
          </p:cNvPr>
          <p:cNvSpPr>
            <a:spLocks noGrp="1"/>
          </p:cNvSpPr>
          <p:nvPr>
            <p:ph type="title"/>
          </p:nvPr>
        </p:nvSpPr>
        <p:spPr/>
        <p:txBody>
          <a:bodyPr/>
          <a:lstStyle/>
          <a:p>
            <a:r>
              <a:rPr lang="en-GB" b="1" dirty="0">
                <a:solidFill>
                  <a:schemeClr val="accent1"/>
                </a:solidFill>
              </a:rPr>
              <a:t>Made in Yorkshire Craft Festival - </a:t>
            </a:r>
            <a:r>
              <a:rPr lang="en-GB" b="1" dirty="0">
                <a:solidFill>
                  <a:srgbClr val="00B050"/>
                </a:solidFill>
              </a:rPr>
              <a:t>Apple</a:t>
            </a:r>
          </a:p>
        </p:txBody>
      </p:sp>
      <p:sp>
        <p:nvSpPr>
          <p:cNvPr id="3" name="Content Placeholder 2">
            <a:extLst>
              <a:ext uri="{FF2B5EF4-FFF2-40B4-BE49-F238E27FC236}">
                <a16:creationId xmlns:a16="http://schemas.microsoft.com/office/drawing/2014/main" id="{8995557D-8D50-41E6-B156-631F6C49D52E}"/>
              </a:ext>
            </a:extLst>
          </p:cNvPr>
          <p:cNvSpPr>
            <a:spLocks noGrp="1"/>
          </p:cNvSpPr>
          <p:nvPr>
            <p:ph idx="1"/>
          </p:nvPr>
        </p:nvSpPr>
        <p:spPr>
          <a:xfrm>
            <a:off x="897272" y="3584395"/>
            <a:ext cx="10397455" cy="2908480"/>
          </a:xfrm>
        </p:spPr>
        <p:txBody>
          <a:bodyPr>
            <a:normAutofit fontScale="92500" lnSpcReduction="10000"/>
          </a:bodyPr>
          <a:lstStyle/>
          <a:p>
            <a:pPr marL="0" indent="0">
              <a:buNone/>
            </a:pPr>
            <a:r>
              <a:rPr lang="en-GB" dirty="0"/>
              <a:t>We decided to look at </a:t>
            </a:r>
            <a:r>
              <a:rPr lang="en-GB" dirty="0">
                <a:solidFill>
                  <a:srgbClr val="FF0000"/>
                </a:solidFill>
              </a:rPr>
              <a:t>Evangeline (EJ) Montgomery</a:t>
            </a:r>
            <a:r>
              <a:rPr lang="en-GB" dirty="0"/>
              <a:t>. EJ was born on May 2nd 1930 in New York. She was awarded the Women’s Caucus for the Art Lifetime Achievement Award in 1999. She was inspired by nature “It’s nuances and richness of surfaces, textures and brilliant colour whether in plants, water, stone, and incredible variation of life forms”.</a:t>
            </a:r>
          </a:p>
          <a:p>
            <a:pPr marL="0" indent="0">
              <a:buNone/>
            </a:pPr>
            <a:r>
              <a:rPr lang="en-GB" dirty="0"/>
              <a:t>She was diagnosed with Parkinson’s Disease which stopped her being able to work with metal so she focussed on printmaking. We felt that her pieces of art were accessible to Apple Class.</a:t>
            </a:r>
          </a:p>
          <a:p>
            <a:pPr marL="0" indent="0">
              <a:buNone/>
            </a:pPr>
            <a:endParaRPr lang="en-GB" dirty="0"/>
          </a:p>
        </p:txBody>
      </p:sp>
      <p:pic>
        <p:nvPicPr>
          <p:cNvPr id="4" name="Picture 3">
            <a:extLst>
              <a:ext uri="{FF2B5EF4-FFF2-40B4-BE49-F238E27FC236}">
                <a16:creationId xmlns:a16="http://schemas.microsoft.com/office/drawing/2014/main" id="{9F7D0FF5-4707-47A2-B29A-1D1747AED0AC}"/>
              </a:ext>
            </a:extLst>
          </p:cNvPr>
          <p:cNvPicPr>
            <a:picLocks noChangeAspect="1"/>
          </p:cNvPicPr>
          <p:nvPr/>
        </p:nvPicPr>
        <p:blipFill>
          <a:blip r:embed="rId2"/>
          <a:stretch>
            <a:fillRect/>
          </a:stretch>
        </p:blipFill>
        <p:spPr>
          <a:xfrm>
            <a:off x="3208803" y="1373997"/>
            <a:ext cx="4801270" cy="1962424"/>
          </a:xfrm>
          <a:prstGeom prst="rect">
            <a:avLst/>
          </a:prstGeom>
        </p:spPr>
      </p:pic>
    </p:spTree>
    <p:extLst>
      <p:ext uri="{BB962C8B-B14F-4D97-AF65-F5344CB8AC3E}">
        <p14:creationId xmlns:p14="http://schemas.microsoft.com/office/powerpoint/2010/main" val="1641736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AF03-8133-4808-91E6-A551C360C20A}"/>
              </a:ext>
            </a:extLst>
          </p:cNvPr>
          <p:cNvSpPr>
            <a:spLocks noGrp="1"/>
          </p:cNvSpPr>
          <p:nvPr>
            <p:ph type="title"/>
          </p:nvPr>
        </p:nvSpPr>
        <p:spPr/>
        <p:txBody>
          <a:bodyPr/>
          <a:lstStyle/>
          <a:p>
            <a:r>
              <a:rPr lang="en-GB" b="1" dirty="0">
                <a:solidFill>
                  <a:schemeClr val="accent1"/>
                </a:solidFill>
              </a:rPr>
              <a:t>Made in Yorkshire Craft Festival - </a:t>
            </a:r>
            <a:r>
              <a:rPr lang="en-GB" b="1" dirty="0">
                <a:solidFill>
                  <a:srgbClr val="FFC000"/>
                </a:solidFill>
              </a:rPr>
              <a:t>Beech</a:t>
            </a:r>
            <a:endParaRPr lang="en-GB" dirty="0">
              <a:solidFill>
                <a:srgbClr val="FFC000"/>
              </a:solidFill>
            </a:endParaRPr>
          </a:p>
        </p:txBody>
      </p:sp>
      <p:sp>
        <p:nvSpPr>
          <p:cNvPr id="3" name="Content Placeholder 2">
            <a:extLst>
              <a:ext uri="{FF2B5EF4-FFF2-40B4-BE49-F238E27FC236}">
                <a16:creationId xmlns:a16="http://schemas.microsoft.com/office/drawing/2014/main" id="{50D686CC-E236-4F92-80AF-462264670209}"/>
              </a:ext>
            </a:extLst>
          </p:cNvPr>
          <p:cNvSpPr>
            <a:spLocks noGrp="1"/>
          </p:cNvSpPr>
          <p:nvPr>
            <p:ph idx="1"/>
          </p:nvPr>
        </p:nvSpPr>
        <p:spPr>
          <a:xfrm>
            <a:off x="838200" y="1825625"/>
            <a:ext cx="3737112" cy="4351338"/>
          </a:xfrm>
        </p:spPr>
        <p:txBody>
          <a:bodyPr>
            <a:normAutofit fontScale="85000" lnSpcReduction="20000"/>
          </a:bodyPr>
          <a:lstStyle/>
          <a:p>
            <a:pPr marL="0" indent="0">
              <a:buNone/>
            </a:pPr>
            <a:r>
              <a:rPr lang="en-GB" dirty="0"/>
              <a:t>To link with black history month, Beech class have chosen the artist </a:t>
            </a:r>
            <a:r>
              <a:rPr lang="en-GB" dirty="0">
                <a:solidFill>
                  <a:srgbClr val="FF0000"/>
                </a:solidFill>
              </a:rPr>
              <a:t>Alma Thomas</a:t>
            </a:r>
            <a:r>
              <a:rPr lang="en-GB" dirty="0"/>
              <a:t> to inspire their discs for the craft festival. </a:t>
            </a:r>
          </a:p>
          <a:p>
            <a:pPr marL="0" indent="0">
              <a:buNone/>
            </a:pPr>
            <a:r>
              <a:rPr lang="en-GB" dirty="0"/>
              <a:t>We loved her vibrant colours and printed design. </a:t>
            </a:r>
          </a:p>
          <a:p>
            <a:pPr marL="0" indent="0">
              <a:buNone/>
            </a:pPr>
            <a:r>
              <a:rPr lang="en-GB" dirty="0"/>
              <a:t>To show a connection to Crayke school we have designed a disc to symbolise each of our class names and then on the back we are going to create a rainbow swirl similar to one of Alma Thomas's creations. </a:t>
            </a:r>
          </a:p>
        </p:txBody>
      </p:sp>
      <p:pic>
        <p:nvPicPr>
          <p:cNvPr id="4" name="Picture 3">
            <a:extLst>
              <a:ext uri="{FF2B5EF4-FFF2-40B4-BE49-F238E27FC236}">
                <a16:creationId xmlns:a16="http://schemas.microsoft.com/office/drawing/2014/main" id="{A698ED80-E805-4902-A9EC-447DBD6F3E27}"/>
              </a:ext>
            </a:extLst>
          </p:cNvPr>
          <p:cNvPicPr>
            <a:picLocks noChangeAspect="1"/>
          </p:cNvPicPr>
          <p:nvPr/>
        </p:nvPicPr>
        <p:blipFill>
          <a:blip r:embed="rId2"/>
          <a:stretch>
            <a:fillRect/>
          </a:stretch>
        </p:blipFill>
        <p:spPr>
          <a:xfrm>
            <a:off x="4916556" y="1627009"/>
            <a:ext cx="6096000" cy="4865866"/>
          </a:xfrm>
          <a:prstGeom prst="rect">
            <a:avLst/>
          </a:prstGeom>
        </p:spPr>
      </p:pic>
    </p:spTree>
    <p:extLst>
      <p:ext uri="{BB962C8B-B14F-4D97-AF65-F5344CB8AC3E}">
        <p14:creationId xmlns:p14="http://schemas.microsoft.com/office/powerpoint/2010/main" val="4195356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C61EF-1FFC-491F-B02A-0673748E2BBA}"/>
              </a:ext>
            </a:extLst>
          </p:cNvPr>
          <p:cNvSpPr>
            <a:spLocks noGrp="1"/>
          </p:cNvSpPr>
          <p:nvPr>
            <p:ph type="title"/>
          </p:nvPr>
        </p:nvSpPr>
        <p:spPr>
          <a:xfrm>
            <a:off x="665921" y="336308"/>
            <a:ext cx="10515600" cy="1325563"/>
          </a:xfrm>
        </p:spPr>
        <p:txBody>
          <a:bodyPr/>
          <a:lstStyle/>
          <a:p>
            <a:r>
              <a:rPr lang="en-GB" b="1" dirty="0">
                <a:solidFill>
                  <a:schemeClr val="accent1"/>
                </a:solidFill>
              </a:rPr>
              <a:t>Made in Yorkshire Craft Festival - </a:t>
            </a:r>
            <a:r>
              <a:rPr lang="en-GB" b="1" dirty="0">
                <a:solidFill>
                  <a:srgbClr val="FF0000"/>
                </a:solidFill>
              </a:rPr>
              <a:t>Holly</a:t>
            </a:r>
            <a:endParaRPr lang="en-GB" dirty="0">
              <a:solidFill>
                <a:srgbClr val="FF0000"/>
              </a:solidFill>
            </a:endParaRPr>
          </a:p>
        </p:txBody>
      </p:sp>
      <p:sp>
        <p:nvSpPr>
          <p:cNvPr id="3" name="Content Placeholder 2">
            <a:extLst>
              <a:ext uri="{FF2B5EF4-FFF2-40B4-BE49-F238E27FC236}">
                <a16:creationId xmlns:a16="http://schemas.microsoft.com/office/drawing/2014/main" id="{F19F2FBA-FC36-4744-8D86-EECD25502AC3}"/>
              </a:ext>
            </a:extLst>
          </p:cNvPr>
          <p:cNvSpPr>
            <a:spLocks noGrp="1"/>
          </p:cNvSpPr>
          <p:nvPr>
            <p:ph idx="1"/>
          </p:nvPr>
        </p:nvSpPr>
        <p:spPr>
          <a:xfrm>
            <a:off x="665921" y="1507571"/>
            <a:ext cx="5257800" cy="4582835"/>
          </a:xfrm>
        </p:spPr>
        <p:txBody>
          <a:bodyPr>
            <a:normAutofit lnSpcReduction="10000"/>
          </a:bodyPr>
          <a:lstStyle/>
          <a:p>
            <a:pPr marL="0" indent="0">
              <a:buNone/>
            </a:pPr>
            <a:r>
              <a:rPr lang="en-GB" dirty="0"/>
              <a:t>In Holly class, we have been inspired by the work of BAME artist, during Black History Month, </a:t>
            </a:r>
            <a:r>
              <a:rPr lang="en-GB" dirty="0">
                <a:solidFill>
                  <a:srgbClr val="FF0000"/>
                </a:solidFill>
              </a:rPr>
              <a:t>Kara Walker </a:t>
            </a:r>
            <a:r>
              <a:rPr lang="en-GB" dirty="0"/>
              <a:t>who creates silhouettes to represent causes she believes in. </a:t>
            </a:r>
          </a:p>
          <a:p>
            <a:pPr marL="0" indent="0">
              <a:buNone/>
            </a:pPr>
            <a:r>
              <a:rPr lang="en-GB" dirty="0"/>
              <a:t>The children did a great job of exploring Kara's work and sketching their own silhouettes before we paint environment-based silhouettes on to the art installation.</a:t>
            </a:r>
          </a:p>
        </p:txBody>
      </p:sp>
      <p:pic>
        <p:nvPicPr>
          <p:cNvPr id="4" name="Picture 3">
            <a:extLst>
              <a:ext uri="{FF2B5EF4-FFF2-40B4-BE49-F238E27FC236}">
                <a16:creationId xmlns:a16="http://schemas.microsoft.com/office/drawing/2014/main" id="{3081D271-3FF3-4B92-8C62-2C99BA78FB9D}"/>
              </a:ext>
            </a:extLst>
          </p:cNvPr>
          <p:cNvPicPr>
            <a:picLocks noChangeAspect="1"/>
          </p:cNvPicPr>
          <p:nvPr/>
        </p:nvPicPr>
        <p:blipFill>
          <a:blip r:embed="rId2"/>
          <a:stretch>
            <a:fillRect/>
          </a:stretch>
        </p:blipFill>
        <p:spPr>
          <a:xfrm>
            <a:off x="6521772" y="1507572"/>
            <a:ext cx="3962400" cy="4663940"/>
          </a:xfrm>
          <a:prstGeom prst="rect">
            <a:avLst/>
          </a:prstGeom>
        </p:spPr>
      </p:pic>
    </p:spTree>
    <p:extLst>
      <p:ext uri="{BB962C8B-B14F-4D97-AF65-F5344CB8AC3E}">
        <p14:creationId xmlns:p14="http://schemas.microsoft.com/office/powerpoint/2010/main" val="3916120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D43C7B-60C0-4C39-A408-C63989568000}"/>
              </a:ext>
            </a:extLst>
          </p:cNvPr>
          <p:cNvSpPr>
            <a:spLocks noGrp="1"/>
          </p:cNvSpPr>
          <p:nvPr>
            <p:ph idx="1"/>
          </p:nvPr>
        </p:nvSpPr>
        <p:spPr>
          <a:xfrm>
            <a:off x="838200" y="1825625"/>
            <a:ext cx="5554211" cy="4351338"/>
          </a:xfrm>
        </p:spPr>
        <p:txBody>
          <a:bodyPr>
            <a:normAutofit fontScale="92500" lnSpcReduction="20000"/>
          </a:bodyPr>
          <a:lstStyle/>
          <a:p>
            <a:pPr marL="0" indent="0">
              <a:buNone/>
            </a:pPr>
            <a:r>
              <a:rPr lang="en-GB" dirty="0"/>
              <a:t>Oak Class learnt about the British-Nigerian artist </a:t>
            </a:r>
            <a:r>
              <a:rPr lang="en-GB" dirty="0">
                <a:solidFill>
                  <a:srgbClr val="FF0000"/>
                </a:solidFill>
              </a:rPr>
              <a:t>Yinka </a:t>
            </a:r>
            <a:r>
              <a:rPr lang="en-GB" dirty="0" err="1">
                <a:solidFill>
                  <a:srgbClr val="FF0000"/>
                </a:solidFill>
              </a:rPr>
              <a:t>Shonibare</a:t>
            </a:r>
            <a:r>
              <a:rPr lang="en-GB" dirty="0">
                <a:solidFill>
                  <a:srgbClr val="FF0000"/>
                </a:solidFill>
              </a:rPr>
              <a:t> MBE</a:t>
            </a:r>
            <a:r>
              <a:rPr lang="en-GB" dirty="0"/>
              <a:t>.  We watched a video which outlined his background and the difficulties he has faced in his career as a result of both his ethnicity and disability.  </a:t>
            </a:r>
          </a:p>
          <a:p>
            <a:pPr marL="0" indent="0">
              <a:buNone/>
            </a:pPr>
            <a:r>
              <a:rPr lang="en-GB" dirty="0"/>
              <a:t>Yinka’s work includes photography, dance, sculpture and film - all celebrating many cultures all at once. He strives to represent being a citizen of the world through his work.</a:t>
            </a:r>
          </a:p>
          <a:p>
            <a:pPr marL="0" indent="0">
              <a:buNone/>
            </a:pPr>
            <a:r>
              <a:rPr lang="en-GB" dirty="0"/>
              <a:t>Using our discs, we aimed to recreate one of Yinka </a:t>
            </a:r>
            <a:r>
              <a:rPr lang="en-GB" dirty="0" err="1"/>
              <a:t>Shonibare’s</a:t>
            </a:r>
            <a:r>
              <a:rPr lang="en-GB" dirty="0"/>
              <a:t> pieces entitled Black Gold II.</a:t>
            </a:r>
          </a:p>
        </p:txBody>
      </p:sp>
      <p:pic>
        <p:nvPicPr>
          <p:cNvPr id="4" name="Picture 3">
            <a:extLst>
              <a:ext uri="{FF2B5EF4-FFF2-40B4-BE49-F238E27FC236}">
                <a16:creationId xmlns:a16="http://schemas.microsoft.com/office/drawing/2014/main" id="{7C98457F-5620-443F-9E58-A3A1F854F56E}"/>
              </a:ext>
            </a:extLst>
          </p:cNvPr>
          <p:cNvPicPr>
            <a:picLocks noChangeAspect="1"/>
          </p:cNvPicPr>
          <p:nvPr/>
        </p:nvPicPr>
        <p:blipFill>
          <a:blip r:embed="rId2"/>
          <a:stretch>
            <a:fillRect/>
          </a:stretch>
        </p:blipFill>
        <p:spPr>
          <a:xfrm>
            <a:off x="6691775" y="1825625"/>
            <a:ext cx="4236397" cy="4261171"/>
          </a:xfrm>
          <a:prstGeom prst="rect">
            <a:avLst/>
          </a:prstGeom>
        </p:spPr>
      </p:pic>
      <p:sp>
        <p:nvSpPr>
          <p:cNvPr id="5" name="Title 1">
            <a:extLst>
              <a:ext uri="{FF2B5EF4-FFF2-40B4-BE49-F238E27FC236}">
                <a16:creationId xmlns:a16="http://schemas.microsoft.com/office/drawing/2014/main" id="{F1B43728-B5F0-4900-8999-D0A1062BFBC4}"/>
              </a:ext>
            </a:extLst>
          </p:cNvPr>
          <p:cNvSpPr txBox="1">
            <a:spLocks/>
          </p:cNvSpPr>
          <p:nvPr/>
        </p:nvSpPr>
        <p:spPr>
          <a:xfrm>
            <a:off x="838200" y="2925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Made in Yorkshire Craft Festival - </a:t>
            </a:r>
            <a:r>
              <a:rPr lang="en-GB" b="1" dirty="0">
                <a:solidFill>
                  <a:srgbClr val="7030A0"/>
                </a:solidFill>
              </a:rPr>
              <a:t>Oak</a:t>
            </a:r>
            <a:endParaRPr lang="en-GB" dirty="0">
              <a:solidFill>
                <a:srgbClr val="7030A0"/>
              </a:solidFill>
            </a:endParaRPr>
          </a:p>
        </p:txBody>
      </p:sp>
    </p:spTree>
    <p:extLst>
      <p:ext uri="{BB962C8B-B14F-4D97-AF65-F5344CB8AC3E}">
        <p14:creationId xmlns:p14="http://schemas.microsoft.com/office/powerpoint/2010/main" val="720264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C724-132D-4FEC-B164-33E3A5D2BD18}"/>
              </a:ext>
            </a:extLst>
          </p:cNvPr>
          <p:cNvSpPr>
            <a:spLocks noGrp="1"/>
          </p:cNvSpPr>
          <p:nvPr>
            <p:ph type="title"/>
          </p:nvPr>
        </p:nvSpPr>
        <p:spPr>
          <a:xfrm>
            <a:off x="743676" y="426657"/>
            <a:ext cx="10515600" cy="1325563"/>
          </a:xfrm>
        </p:spPr>
        <p:txBody>
          <a:bodyPr>
            <a:normAutofit fontScale="90000"/>
          </a:bodyPr>
          <a:lstStyle/>
          <a:p>
            <a:r>
              <a:rPr lang="en-GB" b="1" dirty="0">
                <a:solidFill>
                  <a:srgbClr val="0070C0"/>
                </a:solidFill>
                <a:latin typeface="Segoe  "/>
              </a:rPr>
              <a:t>News From School This Week</a:t>
            </a:r>
            <a:br>
              <a:rPr lang="en-GB" dirty="0"/>
            </a:br>
            <a:r>
              <a:rPr lang="en-GB" sz="3100" b="1" dirty="0">
                <a:solidFill>
                  <a:schemeClr val="accent1"/>
                </a:solidFill>
              </a:rPr>
              <a:t>Pupil Voice – Shed and Playtime Equipment</a:t>
            </a:r>
            <a:br>
              <a:rPr lang="en-GB" dirty="0">
                <a:solidFill>
                  <a:schemeClr val="accent1"/>
                </a:solidFill>
              </a:rPr>
            </a:br>
            <a:endParaRPr lang="en-GB" dirty="0"/>
          </a:p>
        </p:txBody>
      </p:sp>
      <p:sp>
        <p:nvSpPr>
          <p:cNvPr id="3" name="Content Placeholder 2">
            <a:extLst>
              <a:ext uri="{FF2B5EF4-FFF2-40B4-BE49-F238E27FC236}">
                <a16:creationId xmlns:a16="http://schemas.microsoft.com/office/drawing/2014/main" id="{7D4A2DCA-8100-4AEB-B882-0D52A0B9A893}"/>
              </a:ext>
            </a:extLst>
          </p:cNvPr>
          <p:cNvSpPr>
            <a:spLocks noGrp="1"/>
          </p:cNvSpPr>
          <p:nvPr>
            <p:ph idx="1"/>
          </p:nvPr>
        </p:nvSpPr>
        <p:spPr>
          <a:xfrm>
            <a:off x="729143" y="1572111"/>
            <a:ext cx="4828969" cy="4859231"/>
          </a:xfrm>
        </p:spPr>
        <p:txBody>
          <a:bodyPr>
            <a:normAutofit fontScale="85000" lnSpcReduction="20000"/>
          </a:bodyPr>
          <a:lstStyle/>
          <a:p>
            <a:pPr marL="0" indent="0">
              <a:buNone/>
            </a:pPr>
            <a:r>
              <a:rPr lang="en-GB" dirty="0"/>
              <a:t>The highlight of my week was, without a doubt, my meeting with our newly appointed Shed Manager and his team of Shed Monitors.  </a:t>
            </a:r>
          </a:p>
          <a:p>
            <a:pPr marL="0" indent="0">
              <a:buNone/>
            </a:pPr>
            <a:r>
              <a:rPr lang="en-GB" dirty="0"/>
              <a:t>They brought with them a list of things that have been going well since the start of term, including their delight that they had received positive feedback from pupils about the tidiness of the shed. </a:t>
            </a:r>
          </a:p>
          <a:p>
            <a:pPr marL="0" indent="0">
              <a:buNone/>
            </a:pPr>
            <a:r>
              <a:rPr lang="en-GB" dirty="0"/>
              <a:t>They also made a request, following pupil feedback, for some new equipment for the shed. </a:t>
            </a:r>
          </a:p>
          <a:p>
            <a:pPr marL="0" indent="0">
              <a:buNone/>
            </a:pPr>
            <a:r>
              <a:rPr lang="en-GB" dirty="0"/>
              <a:t>I am delighted with their reliability, enthusiasm and dedication to their important role in our school. Well done team! </a:t>
            </a:r>
          </a:p>
        </p:txBody>
      </p:sp>
      <p:pic>
        <p:nvPicPr>
          <p:cNvPr id="4" name="Picture 3">
            <a:extLst>
              <a:ext uri="{FF2B5EF4-FFF2-40B4-BE49-F238E27FC236}">
                <a16:creationId xmlns:a16="http://schemas.microsoft.com/office/drawing/2014/main" id="{E31808A6-DF3D-4350-B477-711BC4E2583C}"/>
              </a:ext>
            </a:extLst>
          </p:cNvPr>
          <p:cNvPicPr>
            <a:picLocks noChangeAspect="1"/>
          </p:cNvPicPr>
          <p:nvPr/>
        </p:nvPicPr>
        <p:blipFill>
          <a:blip r:embed="rId2"/>
          <a:stretch>
            <a:fillRect/>
          </a:stretch>
        </p:blipFill>
        <p:spPr>
          <a:xfrm>
            <a:off x="5667169" y="1504724"/>
            <a:ext cx="5686631" cy="4993140"/>
          </a:xfrm>
          <a:prstGeom prst="rect">
            <a:avLst/>
          </a:prstGeom>
        </p:spPr>
      </p:pic>
    </p:spTree>
    <p:extLst>
      <p:ext uri="{BB962C8B-B14F-4D97-AF65-F5344CB8AC3E}">
        <p14:creationId xmlns:p14="http://schemas.microsoft.com/office/powerpoint/2010/main" val="583307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06D89C-BCFD-429E-A228-DBFB1616AB34}"/>
              </a:ext>
            </a:extLst>
          </p:cNvPr>
          <p:cNvSpPr>
            <a:spLocks noGrp="1"/>
          </p:cNvSpPr>
          <p:nvPr>
            <p:ph idx="1"/>
          </p:nvPr>
        </p:nvSpPr>
        <p:spPr/>
        <p:txBody>
          <a:bodyPr/>
          <a:lstStyle/>
          <a:p>
            <a:pPr marL="0" indent="0">
              <a:buNone/>
            </a:pPr>
            <a:r>
              <a:rPr lang="en-GB" dirty="0">
                <a:solidFill>
                  <a:schemeClr val="accent1"/>
                </a:solidFill>
              </a:rPr>
              <a:t>Fun Run</a:t>
            </a:r>
          </a:p>
          <a:p>
            <a:pPr marL="0" indent="0">
              <a:buNone/>
            </a:pPr>
            <a:r>
              <a:rPr lang="en-GB" dirty="0"/>
              <a:t>A huge well done to our medal winners Ben, Edmund and Wilfred who placed first, second and third respectively! Super running everyone and great cheering for each other. What a way to start the year.</a:t>
            </a:r>
          </a:p>
          <a:p>
            <a:pPr marL="0" indent="0">
              <a:buNone/>
            </a:pPr>
            <a:r>
              <a:rPr lang="en-GB" dirty="0">
                <a:solidFill>
                  <a:schemeClr val="accent1"/>
                </a:solidFill>
              </a:rPr>
              <a:t>Stay and Play</a:t>
            </a:r>
          </a:p>
          <a:p>
            <a:pPr marL="0" indent="0" fontAlgn="base">
              <a:buNone/>
            </a:pPr>
            <a:r>
              <a:rPr lang="en-GB" dirty="0"/>
              <a:t>We would like to give you the opportunity to join us for a “Stay and Play” session from 9am on one of the following dates:</a:t>
            </a:r>
          </a:p>
          <a:p>
            <a:pPr marL="0" indent="0" fontAlgn="base">
              <a:buNone/>
            </a:pPr>
            <a:r>
              <a:rPr lang="en-GB" dirty="0">
                <a:solidFill>
                  <a:srgbClr val="FF0000"/>
                </a:solidFill>
              </a:rPr>
              <a:t>Tuesday 10 October; Tuesday 17 October; Tuesday 24 October</a:t>
            </a:r>
          </a:p>
          <a:p>
            <a:pPr marL="0" indent="0" fontAlgn="base">
              <a:buNone/>
            </a:pPr>
            <a:r>
              <a:rPr lang="en-GB" dirty="0"/>
              <a:t>Please contact Mrs Bacon to book your slot. </a:t>
            </a:r>
          </a:p>
          <a:p>
            <a:pPr marL="0" indent="0" fontAlgn="base">
              <a:buNone/>
            </a:pPr>
            <a:endParaRPr lang="en-GB" dirty="0">
              <a:solidFill>
                <a:schemeClr val="accent1"/>
              </a:solidFill>
            </a:endParaRPr>
          </a:p>
          <a:p>
            <a:pPr marL="0" indent="0">
              <a:buNone/>
            </a:pPr>
            <a:endParaRPr lang="en-GB" dirty="0"/>
          </a:p>
        </p:txBody>
      </p:sp>
      <p:sp>
        <p:nvSpPr>
          <p:cNvPr id="4" name="Title 1">
            <a:extLst>
              <a:ext uri="{FF2B5EF4-FFF2-40B4-BE49-F238E27FC236}">
                <a16:creationId xmlns:a16="http://schemas.microsoft.com/office/drawing/2014/main" id="{C0905568-35C5-49D3-9DB4-E9452B555EB9}"/>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Class News- </a:t>
            </a:r>
            <a:r>
              <a:rPr lang="en-GB" b="1" dirty="0">
                <a:solidFill>
                  <a:srgbClr val="00B050"/>
                </a:solidFill>
                <a:latin typeface="Segoe  "/>
              </a:rPr>
              <a:t>APPLE</a:t>
            </a:r>
            <a:endParaRPr lang="en-GB" dirty="0">
              <a:solidFill>
                <a:srgbClr val="00B050"/>
              </a:solidFill>
            </a:endParaRPr>
          </a:p>
        </p:txBody>
      </p:sp>
      <p:pic>
        <p:nvPicPr>
          <p:cNvPr id="5" name="Picture 4">
            <a:extLst>
              <a:ext uri="{FF2B5EF4-FFF2-40B4-BE49-F238E27FC236}">
                <a16:creationId xmlns:a16="http://schemas.microsoft.com/office/drawing/2014/main" id="{ECEE1C84-1416-42B1-A599-5583E7CA8B7C}"/>
              </a:ext>
            </a:extLst>
          </p:cNvPr>
          <p:cNvPicPr>
            <a:picLocks noChangeAspect="1"/>
          </p:cNvPicPr>
          <p:nvPr/>
        </p:nvPicPr>
        <p:blipFill>
          <a:blip r:embed="rId2"/>
          <a:stretch>
            <a:fillRect/>
          </a:stretch>
        </p:blipFill>
        <p:spPr>
          <a:xfrm>
            <a:off x="10866293" y="5495636"/>
            <a:ext cx="1131994" cy="1181211"/>
          </a:xfrm>
          <a:prstGeom prst="rect">
            <a:avLst/>
          </a:prstGeom>
        </p:spPr>
      </p:pic>
    </p:spTree>
    <p:extLst>
      <p:ext uri="{BB962C8B-B14F-4D97-AF65-F5344CB8AC3E}">
        <p14:creationId xmlns:p14="http://schemas.microsoft.com/office/powerpoint/2010/main" val="978121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06D89C-BCFD-429E-A228-DBFB1616AB34}"/>
              </a:ext>
            </a:extLst>
          </p:cNvPr>
          <p:cNvSpPr>
            <a:spLocks noGrp="1"/>
          </p:cNvSpPr>
          <p:nvPr>
            <p:ph idx="1"/>
          </p:nvPr>
        </p:nvSpPr>
        <p:spPr/>
        <p:txBody>
          <a:bodyPr>
            <a:normAutofit fontScale="92500" lnSpcReduction="20000"/>
          </a:bodyPr>
          <a:lstStyle/>
          <a:p>
            <a:pPr marL="0" indent="0">
              <a:buNone/>
            </a:pPr>
            <a:r>
              <a:rPr lang="en-GB" b="1" dirty="0">
                <a:solidFill>
                  <a:schemeClr val="accent1"/>
                </a:solidFill>
              </a:rPr>
              <a:t>Fun Run</a:t>
            </a:r>
          </a:p>
          <a:p>
            <a:pPr marL="0" indent="0">
              <a:buNone/>
            </a:pPr>
            <a:r>
              <a:rPr lang="en-GB" dirty="0"/>
              <a:t>Year 1/2 built on their success from last year and did absolutely brilliantly in the Fun Run, participating in the first cluster event of the year.  Well done to ALL our children and especially to Cameron (GOLD), Isabelle and Alanna (JOINT SILVER), Isla (GOLD), Lucia (SILVER), </a:t>
            </a:r>
            <a:r>
              <a:rPr lang="en-GB" dirty="0" err="1"/>
              <a:t>Honor</a:t>
            </a:r>
            <a:r>
              <a:rPr lang="en-GB" dirty="0"/>
              <a:t> (BRONZE), Martha (BRONZE), Gem (GOLD) and Reggie (BRONZE) Wow!!</a:t>
            </a:r>
          </a:p>
          <a:p>
            <a:pPr marL="0" indent="0">
              <a:buNone/>
            </a:pPr>
            <a:endParaRPr lang="en-GB" b="1" dirty="0">
              <a:solidFill>
                <a:schemeClr val="accent1"/>
              </a:solidFill>
            </a:endParaRPr>
          </a:p>
          <a:p>
            <a:pPr marL="0" indent="0">
              <a:buNone/>
            </a:pPr>
            <a:r>
              <a:rPr lang="en-GB" b="1" dirty="0">
                <a:solidFill>
                  <a:schemeClr val="accent1"/>
                </a:solidFill>
              </a:rPr>
              <a:t>Phonics Drop In Sessions</a:t>
            </a:r>
          </a:p>
          <a:p>
            <a:pPr marL="0" indent="0">
              <a:buNone/>
            </a:pPr>
            <a:r>
              <a:rPr lang="en-GB" dirty="0"/>
              <a:t>It was lovely to see parents again in school yesterday.  If you have not yet booked your appointment with Mrs Bacon to come into school to see a Year 1 Phonics session from 9am our final date is:</a:t>
            </a:r>
          </a:p>
          <a:p>
            <a:pPr marL="0" indent="0" fontAlgn="base">
              <a:buNone/>
            </a:pPr>
            <a:r>
              <a:rPr lang="en-GB" dirty="0">
                <a:solidFill>
                  <a:srgbClr val="FF0000"/>
                </a:solidFill>
              </a:rPr>
              <a:t>Thursday 12</a:t>
            </a:r>
            <a:r>
              <a:rPr lang="en-GB" baseline="30000" dirty="0">
                <a:solidFill>
                  <a:srgbClr val="FF0000"/>
                </a:solidFill>
              </a:rPr>
              <a:t> </a:t>
            </a:r>
            <a:r>
              <a:rPr lang="en-GB" dirty="0">
                <a:solidFill>
                  <a:srgbClr val="FF0000"/>
                </a:solidFill>
              </a:rPr>
              <a:t>October</a:t>
            </a:r>
          </a:p>
          <a:p>
            <a:pPr marL="0" indent="0">
              <a:buNone/>
            </a:pPr>
            <a:endParaRPr lang="en-GB" dirty="0"/>
          </a:p>
        </p:txBody>
      </p:sp>
      <p:sp>
        <p:nvSpPr>
          <p:cNvPr id="4" name="Title 1">
            <a:extLst>
              <a:ext uri="{FF2B5EF4-FFF2-40B4-BE49-F238E27FC236}">
                <a16:creationId xmlns:a16="http://schemas.microsoft.com/office/drawing/2014/main" id="{C0905568-35C5-49D3-9DB4-E9452B555EB9}"/>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Class News - </a:t>
            </a:r>
            <a:r>
              <a:rPr lang="en-GB" b="1" dirty="0">
                <a:solidFill>
                  <a:srgbClr val="FFC000"/>
                </a:solidFill>
                <a:latin typeface="Segoe  "/>
              </a:rPr>
              <a:t>BEECH</a:t>
            </a:r>
            <a:endParaRPr lang="en-GB" dirty="0">
              <a:solidFill>
                <a:srgbClr val="FFC000"/>
              </a:solidFill>
            </a:endParaRPr>
          </a:p>
        </p:txBody>
      </p:sp>
      <p:pic>
        <p:nvPicPr>
          <p:cNvPr id="2" name="Picture 1">
            <a:extLst>
              <a:ext uri="{FF2B5EF4-FFF2-40B4-BE49-F238E27FC236}">
                <a16:creationId xmlns:a16="http://schemas.microsoft.com/office/drawing/2014/main" id="{8F8E553C-4809-4351-A2BC-6F9C0B262AFE}"/>
              </a:ext>
            </a:extLst>
          </p:cNvPr>
          <p:cNvPicPr>
            <a:picLocks noChangeAspect="1"/>
          </p:cNvPicPr>
          <p:nvPr/>
        </p:nvPicPr>
        <p:blipFill>
          <a:blip r:embed="rId2"/>
          <a:stretch>
            <a:fillRect/>
          </a:stretch>
        </p:blipFill>
        <p:spPr>
          <a:xfrm>
            <a:off x="10623468" y="5495636"/>
            <a:ext cx="1350589" cy="1255683"/>
          </a:xfrm>
          <a:prstGeom prst="rect">
            <a:avLst/>
          </a:prstGeom>
        </p:spPr>
      </p:pic>
    </p:spTree>
    <p:extLst>
      <p:ext uri="{BB962C8B-B14F-4D97-AF65-F5344CB8AC3E}">
        <p14:creationId xmlns:p14="http://schemas.microsoft.com/office/powerpoint/2010/main" val="534805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16B808-7011-48C1-90E5-BB3D53DFDA51}"/>
              </a:ext>
            </a:extLst>
          </p:cNvPr>
          <p:cNvPicPr>
            <a:picLocks noChangeAspect="1"/>
          </p:cNvPicPr>
          <p:nvPr/>
        </p:nvPicPr>
        <p:blipFill>
          <a:blip r:embed="rId2"/>
          <a:stretch>
            <a:fillRect/>
          </a:stretch>
        </p:blipFill>
        <p:spPr>
          <a:xfrm>
            <a:off x="2778780" y="4066227"/>
            <a:ext cx="2798903" cy="2545417"/>
          </a:xfrm>
          <a:prstGeom prst="rect">
            <a:avLst/>
          </a:prstGeom>
        </p:spPr>
      </p:pic>
      <p:pic>
        <p:nvPicPr>
          <p:cNvPr id="7" name="Picture 6">
            <a:extLst>
              <a:ext uri="{FF2B5EF4-FFF2-40B4-BE49-F238E27FC236}">
                <a16:creationId xmlns:a16="http://schemas.microsoft.com/office/drawing/2014/main" id="{2BF0C3FB-17F6-4402-92B5-F40C16731D42}"/>
              </a:ext>
            </a:extLst>
          </p:cNvPr>
          <p:cNvPicPr>
            <a:picLocks noChangeAspect="1"/>
          </p:cNvPicPr>
          <p:nvPr/>
        </p:nvPicPr>
        <p:blipFill>
          <a:blip r:embed="rId3"/>
          <a:stretch>
            <a:fillRect/>
          </a:stretch>
        </p:blipFill>
        <p:spPr>
          <a:xfrm>
            <a:off x="3505473" y="1421807"/>
            <a:ext cx="5238784" cy="2268610"/>
          </a:xfrm>
          <a:prstGeom prst="rect">
            <a:avLst/>
          </a:prstGeom>
        </p:spPr>
      </p:pic>
      <p:sp>
        <p:nvSpPr>
          <p:cNvPr id="2" name="Title 1">
            <a:extLst>
              <a:ext uri="{FF2B5EF4-FFF2-40B4-BE49-F238E27FC236}">
                <a16:creationId xmlns:a16="http://schemas.microsoft.com/office/drawing/2014/main" id="{9FD87F4A-07C0-4153-8B53-FDB57BB5A8D3}"/>
              </a:ext>
            </a:extLst>
          </p:cNvPr>
          <p:cNvSpPr>
            <a:spLocks noGrp="1"/>
          </p:cNvSpPr>
          <p:nvPr>
            <p:ph type="title"/>
          </p:nvPr>
        </p:nvSpPr>
        <p:spPr/>
        <p:txBody>
          <a:bodyPr/>
          <a:lstStyle/>
          <a:p>
            <a:r>
              <a:rPr lang="en-GB" b="1" dirty="0">
                <a:solidFill>
                  <a:schemeClr val="accent1"/>
                </a:solidFill>
                <a:latin typeface="Segoe  "/>
              </a:rPr>
              <a:t>FS/KS1 Fun Run photos</a:t>
            </a:r>
          </a:p>
        </p:txBody>
      </p:sp>
      <p:pic>
        <p:nvPicPr>
          <p:cNvPr id="4" name="Picture 3">
            <a:extLst>
              <a:ext uri="{FF2B5EF4-FFF2-40B4-BE49-F238E27FC236}">
                <a16:creationId xmlns:a16="http://schemas.microsoft.com/office/drawing/2014/main" id="{008DD7F2-58CE-4EAC-9D4A-380BF2EC2B14}"/>
              </a:ext>
            </a:extLst>
          </p:cNvPr>
          <p:cNvPicPr>
            <a:picLocks noChangeAspect="1"/>
          </p:cNvPicPr>
          <p:nvPr/>
        </p:nvPicPr>
        <p:blipFill>
          <a:blip r:embed="rId4"/>
          <a:stretch>
            <a:fillRect/>
          </a:stretch>
        </p:blipFill>
        <p:spPr>
          <a:xfrm>
            <a:off x="95205" y="1282970"/>
            <a:ext cx="3344230" cy="1721219"/>
          </a:xfrm>
          <a:prstGeom prst="rect">
            <a:avLst/>
          </a:prstGeom>
        </p:spPr>
      </p:pic>
      <p:pic>
        <p:nvPicPr>
          <p:cNvPr id="5" name="Picture 4">
            <a:extLst>
              <a:ext uri="{FF2B5EF4-FFF2-40B4-BE49-F238E27FC236}">
                <a16:creationId xmlns:a16="http://schemas.microsoft.com/office/drawing/2014/main" id="{DB6D7AC3-0247-41E4-B273-5A164CF084CA}"/>
              </a:ext>
            </a:extLst>
          </p:cNvPr>
          <p:cNvPicPr>
            <a:picLocks noChangeAspect="1"/>
          </p:cNvPicPr>
          <p:nvPr/>
        </p:nvPicPr>
        <p:blipFill>
          <a:blip r:embed="rId5"/>
          <a:stretch>
            <a:fillRect/>
          </a:stretch>
        </p:blipFill>
        <p:spPr>
          <a:xfrm>
            <a:off x="7780311" y="2982979"/>
            <a:ext cx="4312833" cy="2867257"/>
          </a:xfrm>
          <a:prstGeom prst="rect">
            <a:avLst/>
          </a:prstGeom>
        </p:spPr>
      </p:pic>
      <p:pic>
        <p:nvPicPr>
          <p:cNvPr id="6" name="Picture 5">
            <a:extLst>
              <a:ext uri="{FF2B5EF4-FFF2-40B4-BE49-F238E27FC236}">
                <a16:creationId xmlns:a16="http://schemas.microsoft.com/office/drawing/2014/main" id="{964488F9-0306-4912-AECD-A673217C0933}"/>
              </a:ext>
            </a:extLst>
          </p:cNvPr>
          <p:cNvPicPr>
            <a:picLocks noChangeAspect="1"/>
          </p:cNvPicPr>
          <p:nvPr/>
        </p:nvPicPr>
        <p:blipFill>
          <a:blip r:embed="rId6"/>
          <a:stretch>
            <a:fillRect/>
          </a:stretch>
        </p:blipFill>
        <p:spPr>
          <a:xfrm>
            <a:off x="98856" y="3166268"/>
            <a:ext cx="3090995" cy="2183585"/>
          </a:xfrm>
          <a:prstGeom prst="rect">
            <a:avLst/>
          </a:prstGeom>
        </p:spPr>
      </p:pic>
      <p:pic>
        <p:nvPicPr>
          <p:cNvPr id="8" name="Picture 7">
            <a:extLst>
              <a:ext uri="{FF2B5EF4-FFF2-40B4-BE49-F238E27FC236}">
                <a16:creationId xmlns:a16="http://schemas.microsoft.com/office/drawing/2014/main" id="{0998A5E7-4603-47DB-B34F-C966D95943D0}"/>
              </a:ext>
            </a:extLst>
          </p:cNvPr>
          <p:cNvPicPr>
            <a:picLocks noChangeAspect="1"/>
          </p:cNvPicPr>
          <p:nvPr/>
        </p:nvPicPr>
        <p:blipFill>
          <a:blip r:embed="rId7"/>
          <a:stretch>
            <a:fillRect/>
          </a:stretch>
        </p:blipFill>
        <p:spPr>
          <a:xfrm>
            <a:off x="9049027" y="412604"/>
            <a:ext cx="3049422" cy="2113894"/>
          </a:xfrm>
          <a:prstGeom prst="rect">
            <a:avLst/>
          </a:prstGeom>
        </p:spPr>
      </p:pic>
      <p:pic>
        <p:nvPicPr>
          <p:cNvPr id="9" name="Picture 8">
            <a:extLst>
              <a:ext uri="{FF2B5EF4-FFF2-40B4-BE49-F238E27FC236}">
                <a16:creationId xmlns:a16="http://schemas.microsoft.com/office/drawing/2014/main" id="{E560C178-565F-42B9-A7C6-F6C237465269}"/>
              </a:ext>
            </a:extLst>
          </p:cNvPr>
          <p:cNvPicPr>
            <a:picLocks noChangeAspect="1"/>
          </p:cNvPicPr>
          <p:nvPr/>
        </p:nvPicPr>
        <p:blipFill>
          <a:blip r:embed="rId8"/>
          <a:stretch>
            <a:fillRect/>
          </a:stretch>
        </p:blipFill>
        <p:spPr>
          <a:xfrm>
            <a:off x="5407925" y="5052962"/>
            <a:ext cx="4056074" cy="1750516"/>
          </a:xfrm>
          <a:prstGeom prst="rect">
            <a:avLst/>
          </a:prstGeom>
        </p:spPr>
      </p:pic>
    </p:spTree>
    <p:extLst>
      <p:ext uri="{BB962C8B-B14F-4D97-AF65-F5344CB8AC3E}">
        <p14:creationId xmlns:p14="http://schemas.microsoft.com/office/powerpoint/2010/main" val="1711377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F4633-BD26-4DE1-9E77-7831A57A661E}"/>
              </a:ext>
            </a:extLst>
          </p:cNvPr>
          <p:cNvSpPr>
            <a:spLocks noGrp="1"/>
          </p:cNvSpPr>
          <p:nvPr>
            <p:ph type="title"/>
          </p:nvPr>
        </p:nvSpPr>
        <p:spPr/>
        <p:txBody>
          <a:bodyPr/>
          <a:lstStyle/>
          <a:p>
            <a:r>
              <a:rPr lang="en-GB" b="1" dirty="0">
                <a:solidFill>
                  <a:srgbClr val="0070C0"/>
                </a:solidFill>
                <a:latin typeface="Segoe  "/>
              </a:rPr>
              <a:t>In our newsletter this week…</a:t>
            </a:r>
            <a:endParaRPr lang="en-GB" dirty="0"/>
          </a:p>
        </p:txBody>
      </p:sp>
      <p:sp>
        <p:nvSpPr>
          <p:cNvPr id="3" name="TextBox 2">
            <a:extLst>
              <a:ext uri="{FF2B5EF4-FFF2-40B4-BE49-F238E27FC236}">
                <a16:creationId xmlns:a16="http://schemas.microsoft.com/office/drawing/2014/main" id="{78E49EB9-A3B5-4301-935A-999833F8686D}"/>
              </a:ext>
            </a:extLst>
          </p:cNvPr>
          <p:cNvSpPr txBox="1"/>
          <p:nvPr/>
        </p:nvSpPr>
        <p:spPr>
          <a:xfrm>
            <a:off x="678961" y="1339443"/>
            <a:ext cx="10515600" cy="5632311"/>
          </a:xfrm>
          <a:prstGeom prst="rect">
            <a:avLst/>
          </a:prstGeom>
          <a:noFill/>
        </p:spPr>
        <p:txBody>
          <a:bodyPr wrap="square" rtlCol="0">
            <a:spAutoFit/>
          </a:bodyPr>
          <a:lstStyle/>
          <a:p>
            <a:endParaRPr lang="en-GB" dirty="0"/>
          </a:p>
          <a:p>
            <a:r>
              <a:rPr lang="en-GB" dirty="0"/>
              <a:t>…Find out what the children have been learning by looking at our </a:t>
            </a:r>
            <a:r>
              <a:rPr lang="en-GB" dirty="0">
                <a:solidFill>
                  <a:srgbClr val="FF0000"/>
                </a:solidFill>
                <a:hlinkClick r:id="rId2" action="ppaction://hlinksldjump"/>
              </a:rPr>
              <a:t>Gallery</a:t>
            </a:r>
            <a:endParaRPr lang="en-GB" dirty="0"/>
          </a:p>
          <a:p>
            <a:r>
              <a:rPr lang="en-GB" dirty="0"/>
              <a:t>…An update from our </a:t>
            </a:r>
            <a:r>
              <a:rPr lang="en-GB" dirty="0">
                <a:hlinkClick r:id="rId3" action="ppaction://hlinksldjump"/>
              </a:rPr>
              <a:t>Governors</a:t>
            </a:r>
            <a:endParaRPr lang="en-GB" dirty="0"/>
          </a:p>
          <a:p>
            <a:r>
              <a:rPr lang="en-GB" dirty="0"/>
              <a:t>…</a:t>
            </a:r>
            <a:r>
              <a:rPr lang="en-GB" dirty="0">
                <a:hlinkClick r:id="rId4" action="ppaction://hlinksldjump"/>
              </a:rPr>
              <a:t>News from school </a:t>
            </a:r>
            <a:r>
              <a:rPr lang="en-GB" dirty="0"/>
              <a:t>this week including Harvest Service, Made in Yorkshire Craft Festival and my meeting with the Shed Manager and Monitors</a:t>
            </a:r>
          </a:p>
          <a:p>
            <a:r>
              <a:rPr lang="en-GB" dirty="0"/>
              <a:t>…Check the </a:t>
            </a:r>
            <a:r>
              <a:rPr lang="en-GB" dirty="0">
                <a:solidFill>
                  <a:srgbClr val="FF0000"/>
                </a:solidFill>
                <a:hlinkClick r:id="rId5" action="ppaction://hlinksldjump"/>
              </a:rPr>
              <a:t>class pages </a:t>
            </a:r>
            <a:r>
              <a:rPr lang="en-GB" dirty="0"/>
              <a:t>for any information relevant to each individual class and further news about learning and achievements this week</a:t>
            </a:r>
          </a:p>
          <a:p>
            <a:r>
              <a:rPr lang="en-GB" dirty="0"/>
              <a:t>…Find out about </a:t>
            </a:r>
            <a:r>
              <a:rPr lang="en-GB" dirty="0">
                <a:solidFill>
                  <a:srgbClr val="FF0000"/>
                </a:solidFill>
                <a:hlinkClick r:id="rId6" action="ppaction://hlinksldjump"/>
              </a:rPr>
              <a:t>upcoming events </a:t>
            </a:r>
            <a:r>
              <a:rPr lang="en-GB" dirty="0"/>
              <a:t>next week and later in the half term. </a:t>
            </a:r>
          </a:p>
          <a:p>
            <a:endParaRPr lang="en-GB" dirty="0"/>
          </a:p>
          <a:p>
            <a:r>
              <a:rPr lang="en-GB" dirty="0"/>
              <a:t>Our regular items then follow:</a:t>
            </a:r>
          </a:p>
          <a:p>
            <a:endParaRPr lang="en-GB" dirty="0"/>
          </a:p>
          <a:p>
            <a:r>
              <a:rPr lang="en-GB" dirty="0"/>
              <a:t>…</a:t>
            </a:r>
            <a:r>
              <a:rPr lang="en-GB" dirty="0">
                <a:hlinkClick r:id="rId7" action="ppaction://hlinksldjump"/>
              </a:rPr>
              <a:t>Awards in school</a:t>
            </a:r>
            <a:endParaRPr lang="en-GB" dirty="0"/>
          </a:p>
          <a:p>
            <a:r>
              <a:rPr lang="en-GB" dirty="0"/>
              <a:t>…</a:t>
            </a:r>
            <a:r>
              <a:rPr lang="en-GB" dirty="0">
                <a:hlinkClick r:id="rId8" action="ppaction://hlinksldjump"/>
              </a:rPr>
              <a:t>Team Points</a:t>
            </a:r>
            <a:endParaRPr lang="en-GB" dirty="0"/>
          </a:p>
          <a:p>
            <a:r>
              <a:rPr lang="en-GB" dirty="0"/>
              <a:t>…</a:t>
            </a:r>
            <a:r>
              <a:rPr lang="en-GB" dirty="0">
                <a:hlinkClick r:id="rId9" action="ppaction://hlinksldjump"/>
              </a:rPr>
              <a:t>PE Kits next week</a:t>
            </a:r>
            <a:endParaRPr lang="en-GB" dirty="0"/>
          </a:p>
          <a:p>
            <a:r>
              <a:rPr lang="en-GB" dirty="0"/>
              <a:t>…</a:t>
            </a:r>
            <a:r>
              <a:rPr lang="en-GB" dirty="0">
                <a:hlinkClick r:id="rId10" action="ppaction://hlinksldjump"/>
              </a:rPr>
              <a:t>Attendance and Punctuality</a:t>
            </a:r>
            <a:endParaRPr lang="en-GB" dirty="0"/>
          </a:p>
          <a:p>
            <a:r>
              <a:rPr lang="en-GB" dirty="0"/>
              <a:t>…</a:t>
            </a:r>
            <a:r>
              <a:rPr lang="en-GB" dirty="0">
                <a:hlinkClick r:id="rId11" action="ppaction://hlinksldjump"/>
              </a:rPr>
              <a:t>Extra curricular clubs</a:t>
            </a:r>
            <a:endParaRPr lang="en-GB" dirty="0"/>
          </a:p>
          <a:p>
            <a:r>
              <a:rPr lang="en-GB" dirty="0"/>
              <a:t>…</a:t>
            </a:r>
            <a:r>
              <a:rPr lang="en-GB" dirty="0">
                <a:hlinkClick r:id="rId12" action="ppaction://hlinksldjump"/>
              </a:rPr>
              <a:t>CHASA news</a:t>
            </a:r>
            <a:endParaRPr lang="en-GB" dirty="0"/>
          </a:p>
          <a:p>
            <a:endParaRPr lang="en-GB" dirty="0"/>
          </a:p>
          <a:p>
            <a:pPr algn="r"/>
            <a:r>
              <a:rPr lang="en-GB" dirty="0"/>
              <a:t>Have a lovely weekend!</a:t>
            </a:r>
          </a:p>
          <a:p>
            <a:endParaRPr lang="en-GB" dirty="0"/>
          </a:p>
        </p:txBody>
      </p:sp>
    </p:spTree>
    <p:extLst>
      <p:ext uri="{BB962C8B-B14F-4D97-AF65-F5344CB8AC3E}">
        <p14:creationId xmlns:p14="http://schemas.microsoft.com/office/powerpoint/2010/main" val="2151067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DE3A0-B48D-4EEE-9F06-F0D5ED9702BF}"/>
              </a:ext>
            </a:extLst>
          </p:cNvPr>
          <p:cNvSpPr>
            <a:spLocks noGrp="1"/>
          </p:cNvSpPr>
          <p:nvPr>
            <p:ph type="title"/>
          </p:nvPr>
        </p:nvSpPr>
        <p:spPr>
          <a:xfrm>
            <a:off x="439024" y="439898"/>
            <a:ext cx="10515600" cy="1325563"/>
          </a:xfrm>
        </p:spPr>
        <p:txBody>
          <a:bodyPr/>
          <a:lstStyle/>
          <a:p>
            <a:r>
              <a:rPr lang="en-GB" b="1" dirty="0">
                <a:solidFill>
                  <a:schemeClr val="accent1"/>
                </a:solidFill>
                <a:latin typeface="Segoe  "/>
              </a:rPr>
              <a:t>Key Stage 2 Harvest Experience</a:t>
            </a:r>
          </a:p>
        </p:txBody>
      </p:sp>
      <p:pic>
        <p:nvPicPr>
          <p:cNvPr id="4" name="Picture 3">
            <a:extLst>
              <a:ext uri="{FF2B5EF4-FFF2-40B4-BE49-F238E27FC236}">
                <a16:creationId xmlns:a16="http://schemas.microsoft.com/office/drawing/2014/main" id="{CCA9464B-E7EC-405C-AA38-3E5357CAD0EC}"/>
              </a:ext>
            </a:extLst>
          </p:cNvPr>
          <p:cNvPicPr>
            <a:picLocks noChangeAspect="1"/>
          </p:cNvPicPr>
          <p:nvPr/>
        </p:nvPicPr>
        <p:blipFill>
          <a:blip r:embed="rId2"/>
          <a:stretch>
            <a:fillRect/>
          </a:stretch>
        </p:blipFill>
        <p:spPr>
          <a:xfrm>
            <a:off x="4949301" y="1828801"/>
            <a:ext cx="2992263" cy="2163934"/>
          </a:xfrm>
          <a:prstGeom prst="rect">
            <a:avLst/>
          </a:prstGeom>
        </p:spPr>
      </p:pic>
      <p:pic>
        <p:nvPicPr>
          <p:cNvPr id="5" name="Picture 4">
            <a:extLst>
              <a:ext uri="{FF2B5EF4-FFF2-40B4-BE49-F238E27FC236}">
                <a16:creationId xmlns:a16="http://schemas.microsoft.com/office/drawing/2014/main" id="{8BE84FE2-74A7-4FCF-A7DC-E0AD68B980D2}"/>
              </a:ext>
            </a:extLst>
          </p:cNvPr>
          <p:cNvPicPr>
            <a:picLocks noChangeAspect="1"/>
          </p:cNvPicPr>
          <p:nvPr/>
        </p:nvPicPr>
        <p:blipFill>
          <a:blip r:embed="rId3"/>
          <a:stretch>
            <a:fillRect/>
          </a:stretch>
        </p:blipFill>
        <p:spPr>
          <a:xfrm>
            <a:off x="8518197" y="1938906"/>
            <a:ext cx="2835603" cy="2217099"/>
          </a:xfrm>
          <a:prstGeom prst="rect">
            <a:avLst/>
          </a:prstGeom>
        </p:spPr>
      </p:pic>
      <p:pic>
        <p:nvPicPr>
          <p:cNvPr id="6" name="Picture 5">
            <a:extLst>
              <a:ext uri="{FF2B5EF4-FFF2-40B4-BE49-F238E27FC236}">
                <a16:creationId xmlns:a16="http://schemas.microsoft.com/office/drawing/2014/main" id="{896377BB-847C-490B-9051-E7B6F35999B9}"/>
              </a:ext>
            </a:extLst>
          </p:cNvPr>
          <p:cNvPicPr>
            <a:picLocks noChangeAspect="1"/>
          </p:cNvPicPr>
          <p:nvPr/>
        </p:nvPicPr>
        <p:blipFill>
          <a:blip r:embed="rId4"/>
          <a:stretch>
            <a:fillRect/>
          </a:stretch>
        </p:blipFill>
        <p:spPr>
          <a:xfrm>
            <a:off x="3384304" y="4837213"/>
            <a:ext cx="2750442" cy="1802119"/>
          </a:xfrm>
          <a:prstGeom prst="rect">
            <a:avLst/>
          </a:prstGeom>
        </p:spPr>
      </p:pic>
      <p:pic>
        <p:nvPicPr>
          <p:cNvPr id="7" name="Picture 6">
            <a:extLst>
              <a:ext uri="{FF2B5EF4-FFF2-40B4-BE49-F238E27FC236}">
                <a16:creationId xmlns:a16="http://schemas.microsoft.com/office/drawing/2014/main" id="{E077F86E-963E-46FB-9B16-D021CF7BC6D1}"/>
              </a:ext>
            </a:extLst>
          </p:cNvPr>
          <p:cNvPicPr>
            <a:picLocks noChangeAspect="1"/>
          </p:cNvPicPr>
          <p:nvPr/>
        </p:nvPicPr>
        <p:blipFill>
          <a:blip r:embed="rId5"/>
          <a:stretch>
            <a:fillRect/>
          </a:stretch>
        </p:blipFill>
        <p:spPr>
          <a:xfrm>
            <a:off x="8102691" y="4502894"/>
            <a:ext cx="3565988" cy="2217098"/>
          </a:xfrm>
          <a:prstGeom prst="rect">
            <a:avLst/>
          </a:prstGeom>
        </p:spPr>
      </p:pic>
      <p:pic>
        <p:nvPicPr>
          <p:cNvPr id="8" name="Picture 7">
            <a:extLst>
              <a:ext uri="{FF2B5EF4-FFF2-40B4-BE49-F238E27FC236}">
                <a16:creationId xmlns:a16="http://schemas.microsoft.com/office/drawing/2014/main" id="{594EF14E-1D55-44F7-8AF4-72C4452AA665}"/>
              </a:ext>
            </a:extLst>
          </p:cNvPr>
          <p:cNvPicPr>
            <a:picLocks noChangeAspect="1"/>
          </p:cNvPicPr>
          <p:nvPr/>
        </p:nvPicPr>
        <p:blipFill>
          <a:blip r:embed="rId6"/>
          <a:stretch>
            <a:fillRect/>
          </a:stretch>
        </p:blipFill>
        <p:spPr>
          <a:xfrm>
            <a:off x="6375347" y="4317588"/>
            <a:ext cx="1413967" cy="2402403"/>
          </a:xfrm>
          <a:prstGeom prst="rect">
            <a:avLst/>
          </a:prstGeom>
        </p:spPr>
      </p:pic>
      <p:sp>
        <p:nvSpPr>
          <p:cNvPr id="9" name="Rectangle 8">
            <a:extLst>
              <a:ext uri="{FF2B5EF4-FFF2-40B4-BE49-F238E27FC236}">
                <a16:creationId xmlns:a16="http://schemas.microsoft.com/office/drawing/2014/main" id="{A28A2B37-750F-4C54-A2EF-D74B2A33A406}"/>
              </a:ext>
            </a:extLst>
          </p:cNvPr>
          <p:cNvSpPr/>
          <p:nvPr/>
        </p:nvSpPr>
        <p:spPr>
          <a:xfrm>
            <a:off x="439024" y="1445033"/>
            <a:ext cx="4124587" cy="4247317"/>
          </a:xfrm>
          <a:prstGeom prst="rect">
            <a:avLst/>
          </a:prstGeom>
        </p:spPr>
        <p:txBody>
          <a:bodyPr wrap="square">
            <a:spAutoFit/>
          </a:bodyPr>
          <a:lstStyle/>
          <a:p>
            <a:r>
              <a:rPr lang="en-GB" dirty="0"/>
              <a:t>On Monday afternoon, Holly and Oak Class took part in a Harvest Festival workshop in Crayke Village Church. Run by volunteers, the children heard a bible reading about the 'Feeding of the 5000" before participating in a variety of activities which included everything from making playdough animals to creating leaves decorated with messages of gratitude . We are very grateful to all the volunteers who gave up their time to work with our children who learnt a lot and had a fantastic afternoon.</a:t>
            </a:r>
          </a:p>
          <a:p>
            <a:endParaRPr lang="en-GB" dirty="0"/>
          </a:p>
          <a:p>
            <a:r>
              <a:rPr lang="en-GB" i="1" dirty="0"/>
              <a:t>Mrs Seligman</a:t>
            </a:r>
          </a:p>
        </p:txBody>
      </p:sp>
    </p:spTree>
    <p:extLst>
      <p:ext uri="{BB962C8B-B14F-4D97-AF65-F5344CB8AC3E}">
        <p14:creationId xmlns:p14="http://schemas.microsoft.com/office/powerpoint/2010/main" val="1126412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4335C3-2DD3-427E-9054-B986DF18941D}"/>
              </a:ext>
            </a:extLst>
          </p:cNvPr>
          <p:cNvSpPr>
            <a:spLocks noGrp="1"/>
          </p:cNvSpPr>
          <p:nvPr>
            <p:ph idx="1"/>
          </p:nvPr>
        </p:nvSpPr>
        <p:spPr/>
        <p:txBody>
          <a:bodyPr/>
          <a:lstStyle/>
          <a:p>
            <a:pPr marL="0" indent="0">
              <a:buNone/>
            </a:pPr>
            <a:r>
              <a:rPr lang="en-GB" dirty="0">
                <a:solidFill>
                  <a:schemeClr val="accent1"/>
                </a:solidFill>
              </a:rPr>
              <a:t>Thirsk Sculpture Garden Visit – </a:t>
            </a:r>
            <a:r>
              <a:rPr lang="en-GB" dirty="0">
                <a:solidFill>
                  <a:srgbClr val="FF0000"/>
                </a:solidFill>
              </a:rPr>
              <a:t>Thursday 12 October</a:t>
            </a:r>
          </a:p>
          <a:p>
            <a:pPr marL="0" indent="0">
              <a:buNone/>
            </a:pPr>
            <a:r>
              <a:rPr lang="en-GB" dirty="0"/>
              <a:t>Parents and carers should have now all provided consent for this visit. Please contact us if you require any further information.</a:t>
            </a:r>
          </a:p>
        </p:txBody>
      </p:sp>
      <p:sp>
        <p:nvSpPr>
          <p:cNvPr id="4" name="Title 1">
            <a:extLst>
              <a:ext uri="{FF2B5EF4-FFF2-40B4-BE49-F238E27FC236}">
                <a16:creationId xmlns:a16="http://schemas.microsoft.com/office/drawing/2014/main" id="{8A4B59F6-70BB-4ADE-99FD-65EC24883534}"/>
              </a:ext>
            </a:extLst>
          </p:cNvPr>
          <p:cNvSpPr txBox="1">
            <a:spLocks/>
          </p:cNvSpPr>
          <p:nvPr/>
        </p:nvSpPr>
        <p:spPr>
          <a:xfrm>
            <a:off x="757637" y="500062"/>
            <a:ext cx="120719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Class News – </a:t>
            </a:r>
            <a:r>
              <a:rPr lang="en-GB" b="1" dirty="0">
                <a:solidFill>
                  <a:srgbClr val="FF0000"/>
                </a:solidFill>
                <a:latin typeface="Segoe  "/>
              </a:rPr>
              <a:t>HOLLY</a:t>
            </a:r>
            <a:r>
              <a:rPr lang="en-GB" b="1" dirty="0">
                <a:solidFill>
                  <a:srgbClr val="0070C0"/>
                </a:solidFill>
                <a:latin typeface="Segoe  "/>
              </a:rPr>
              <a:t> </a:t>
            </a:r>
            <a:endParaRPr lang="en-GB" sz="4000" dirty="0"/>
          </a:p>
        </p:txBody>
      </p:sp>
      <p:pic>
        <p:nvPicPr>
          <p:cNvPr id="5" name="Picture 4">
            <a:extLst>
              <a:ext uri="{FF2B5EF4-FFF2-40B4-BE49-F238E27FC236}">
                <a16:creationId xmlns:a16="http://schemas.microsoft.com/office/drawing/2014/main" id="{3FFAB42D-DB9D-4CF0-B256-4877B2757936}"/>
              </a:ext>
            </a:extLst>
          </p:cNvPr>
          <p:cNvPicPr>
            <a:picLocks noChangeAspect="1"/>
          </p:cNvPicPr>
          <p:nvPr/>
        </p:nvPicPr>
        <p:blipFill>
          <a:blip r:embed="rId2"/>
          <a:stretch>
            <a:fillRect/>
          </a:stretch>
        </p:blipFill>
        <p:spPr>
          <a:xfrm>
            <a:off x="10742468" y="5569672"/>
            <a:ext cx="1366405" cy="1214582"/>
          </a:xfrm>
          <a:prstGeom prst="rect">
            <a:avLst/>
          </a:prstGeom>
        </p:spPr>
      </p:pic>
      <p:pic>
        <p:nvPicPr>
          <p:cNvPr id="2" name="Picture 1">
            <a:extLst>
              <a:ext uri="{FF2B5EF4-FFF2-40B4-BE49-F238E27FC236}">
                <a16:creationId xmlns:a16="http://schemas.microsoft.com/office/drawing/2014/main" id="{A2CACF72-9055-4014-AFB5-939FFD5C822E}"/>
              </a:ext>
            </a:extLst>
          </p:cNvPr>
          <p:cNvPicPr>
            <a:picLocks noChangeAspect="1"/>
          </p:cNvPicPr>
          <p:nvPr/>
        </p:nvPicPr>
        <p:blipFill>
          <a:blip r:embed="rId3"/>
          <a:stretch>
            <a:fillRect/>
          </a:stretch>
        </p:blipFill>
        <p:spPr>
          <a:xfrm>
            <a:off x="785983" y="3562385"/>
            <a:ext cx="3875952" cy="2939982"/>
          </a:xfrm>
          <a:prstGeom prst="rect">
            <a:avLst/>
          </a:prstGeom>
        </p:spPr>
      </p:pic>
      <p:pic>
        <p:nvPicPr>
          <p:cNvPr id="6" name="Picture 5">
            <a:extLst>
              <a:ext uri="{FF2B5EF4-FFF2-40B4-BE49-F238E27FC236}">
                <a16:creationId xmlns:a16="http://schemas.microsoft.com/office/drawing/2014/main" id="{3FBCF251-7FC8-4FCB-A98E-1E2F8401B370}"/>
              </a:ext>
            </a:extLst>
          </p:cNvPr>
          <p:cNvPicPr>
            <a:picLocks noChangeAspect="1"/>
          </p:cNvPicPr>
          <p:nvPr/>
        </p:nvPicPr>
        <p:blipFill>
          <a:blip r:embed="rId4"/>
          <a:stretch>
            <a:fillRect/>
          </a:stretch>
        </p:blipFill>
        <p:spPr>
          <a:xfrm>
            <a:off x="5263456" y="3679041"/>
            <a:ext cx="4533221" cy="2801568"/>
          </a:xfrm>
          <a:prstGeom prst="rect">
            <a:avLst/>
          </a:prstGeom>
        </p:spPr>
      </p:pic>
    </p:spTree>
    <p:extLst>
      <p:ext uri="{BB962C8B-B14F-4D97-AF65-F5344CB8AC3E}">
        <p14:creationId xmlns:p14="http://schemas.microsoft.com/office/powerpoint/2010/main" val="838861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C3271-5208-473B-8DD6-2894A2331B90}"/>
              </a:ext>
            </a:extLst>
          </p:cNvPr>
          <p:cNvSpPr>
            <a:spLocks noGrp="1"/>
          </p:cNvSpPr>
          <p:nvPr>
            <p:ph type="title"/>
          </p:nvPr>
        </p:nvSpPr>
        <p:spPr/>
        <p:txBody>
          <a:bodyPr/>
          <a:lstStyle/>
          <a:p>
            <a:r>
              <a:rPr lang="en-GB" b="1" dirty="0">
                <a:solidFill>
                  <a:srgbClr val="0070C0"/>
                </a:solidFill>
                <a:latin typeface="Segoe  "/>
              </a:rPr>
              <a:t>Class News - </a:t>
            </a:r>
            <a:r>
              <a:rPr lang="en-GB" b="1" dirty="0">
                <a:solidFill>
                  <a:srgbClr val="7030A0"/>
                </a:solidFill>
                <a:latin typeface="Segoe  "/>
              </a:rPr>
              <a:t>OAK</a:t>
            </a:r>
            <a:br>
              <a:rPr lang="en-GB" dirty="0">
                <a:solidFill>
                  <a:srgbClr val="7030A0"/>
                </a:solidFill>
              </a:rPr>
            </a:br>
            <a:endParaRPr lang="en-GB" dirty="0"/>
          </a:p>
        </p:txBody>
      </p:sp>
      <p:pic>
        <p:nvPicPr>
          <p:cNvPr id="4" name="Picture 3">
            <a:extLst>
              <a:ext uri="{FF2B5EF4-FFF2-40B4-BE49-F238E27FC236}">
                <a16:creationId xmlns:a16="http://schemas.microsoft.com/office/drawing/2014/main" id="{89771311-A91F-41B1-828A-F5C3ED2D2924}"/>
              </a:ext>
            </a:extLst>
          </p:cNvPr>
          <p:cNvPicPr>
            <a:picLocks noChangeAspect="1"/>
          </p:cNvPicPr>
          <p:nvPr/>
        </p:nvPicPr>
        <p:blipFill>
          <a:blip r:embed="rId2"/>
          <a:stretch>
            <a:fillRect/>
          </a:stretch>
        </p:blipFill>
        <p:spPr>
          <a:xfrm>
            <a:off x="547747" y="4046637"/>
            <a:ext cx="6045999" cy="2567729"/>
          </a:xfrm>
          <a:prstGeom prst="rect">
            <a:avLst/>
          </a:prstGeom>
        </p:spPr>
      </p:pic>
      <p:pic>
        <p:nvPicPr>
          <p:cNvPr id="5" name="Picture 4">
            <a:extLst>
              <a:ext uri="{FF2B5EF4-FFF2-40B4-BE49-F238E27FC236}">
                <a16:creationId xmlns:a16="http://schemas.microsoft.com/office/drawing/2014/main" id="{0CBB9AAF-01D4-44D5-99A9-8884E1F6C636}"/>
              </a:ext>
            </a:extLst>
          </p:cNvPr>
          <p:cNvPicPr>
            <a:picLocks noChangeAspect="1"/>
          </p:cNvPicPr>
          <p:nvPr/>
        </p:nvPicPr>
        <p:blipFill>
          <a:blip r:embed="rId3"/>
          <a:stretch>
            <a:fillRect/>
          </a:stretch>
        </p:blipFill>
        <p:spPr>
          <a:xfrm>
            <a:off x="8453623" y="891213"/>
            <a:ext cx="3005822" cy="4018565"/>
          </a:xfrm>
          <a:prstGeom prst="rect">
            <a:avLst/>
          </a:prstGeom>
        </p:spPr>
      </p:pic>
      <p:pic>
        <p:nvPicPr>
          <p:cNvPr id="6" name="Picture 5">
            <a:extLst>
              <a:ext uri="{FF2B5EF4-FFF2-40B4-BE49-F238E27FC236}">
                <a16:creationId xmlns:a16="http://schemas.microsoft.com/office/drawing/2014/main" id="{8E249009-CB86-4C7D-BA88-DC81E7D8AF69}"/>
              </a:ext>
            </a:extLst>
          </p:cNvPr>
          <p:cNvPicPr>
            <a:picLocks noChangeAspect="1"/>
          </p:cNvPicPr>
          <p:nvPr/>
        </p:nvPicPr>
        <p:blipFill>
          <a:blip r:embed="rId4"/>
          <a:stretch>
            <a:fillRect/>
          </a:stretch>
        </p:blipFill>
        <p:spPr>
          <a:xfrm>
            <a:off x="4567152" y="1090567"/>
            <a:ext cx="3666838" cy="3260205"/>
          </a:xfrm>
          <a:prstGeom prst="rect">
            <a:avLst/>
          </a:prstGeom>
        </p:spPr>
      </p:pic>
      <p:pic>
        <p:nvPicPr>
          <p:cNvPr id="7" name="Picture 6">
            <a:extLst>
              <a:ext uri="{FF2B5EF4-FFF2-40B4-BE49-F238E27FC236}">
                <a16:creationId xmlns:a16="http://schemas.microsoft.com/office/drawing/2014/main" id="{814FE737-416A-4B05-B5F7-0EBD446B8361}"/>
              </a:ext>
            </a:extLst>
          </p:cNvPr>
          <p:cNvPicPr>
            <a:picLocks noChangeAspect="1"/>
          </p:cNvPicPr>
          <p:nvPr/>
        </p:nvPicPr>
        <p:blipFill>
          <a:blip r:embed="rId5"/>
          <a:stretch>
            <a:fillRect/>
          </a:stretch>
        </p:blipFill>
        <p:spPr>
          <a:xfrm>
            <a:off x="10873139" y="5377253"/>
            <a:ext cx="1172613" cy="1325563"/>
          </a:xfrm>
          <a:prstGeom prst="rect">
            <a:avLst/>
          </a:prstGeom>
        </p:spPr>
      </p:pic>
      <p:sp>
        <p:nvSpPr>
          <p:cNvPr id="8" name="TextBox 7">
            <a:extLst>
              <a:ext uri="{FF2B5EF4-FFF2-40B4-BE49-F238E27FC236}">
                <a16:creationId xmlns:a16="http://schemas.microsoft.com/office/drawing/2014/main" id="{57A897A4-937A-4CCF-9771-5E3531F9F4F4}"/>
              </a:ext>
            </a:extLst>
          </p:cNvPr>
          <p:cNvSpPr txBox="1"/>
          <p:nvPr/>
        </p:nvSpPr>
        <p:spPr>
          <a:xfrm>
            <a:off x="618199" y="1027906"/>
            <a:ext cx="3582099" cy="2862322"/>
          </a:xfrm>
          <a:prstGeom prst="rect">
            <a:avLst/>
          </a:prstGeom>
          <a:noFill/>
        </p:spPr>
        <p:txBody>
          <a:bodyPr wrap="square" rtlCol="0">
            <a:spAutoFit/>
          </a:bodyPr>
          <a:lstStyle/>
          <a:p>
            <a:r>
              <a:rPr lang="en-GB" dirty="0"/>
              <a:t>Last Friday, Oak class were delightful on our visit to Easingwold Parish Church where they learnt all about different aspects of musical instruments and were treated to the church organ being played just for them! Here’s a summary of the visit from Dylan, alongside a thank you letter from Isla and a beautiful drawing of the organ from </a:t>
            </a:r>
            <a:r>
              <a:rPr lang="en-GB" dirty="0" err="1"/>
              <a:t>Zhdan</a:t>
            </a:r>
            <a:r>
              <a:rPr lang="en-GB" dirty="0"/>
              <a:t>.</a:t>
            </a:r>
          </a:p>
        </p:txBody>
      </p:sp>
      <p:sp>
        <p:nvSpPr>
          <p:cNvPr id="9" name="TextBox 8">
            <a:extLst>
              <a:ext uri="{FF2B5EF4-FFF2-40B4-BE49-F238E27FC236}">
                <a16:creationId xmlns:a16="http://schemas.microsoft.com/office/drawing/2014/main" id="{4D4D97D5-37F6-474A-A7CC-584B601A9B9D}"/>
              </a:ext>
            </a:extLst>
          </p:cNvPr>
          <p:cNvSpPr txBox="1"/>
          <p:nvPr/>
        </p:nvSpPr>
        <p:spPr>
          <a:xfrm>
            <a:off x="6946084" y="5301842"/>
            <a:ext cx="3005822" cy="646331"/>
          </a:xfrm>
          <a:prstGeom prst="rect">
            <a:avLst/>
          </a:prstGeom>
          <a:noFill/>
        </p:spPr>
        <p:txBody>
          <a:bodyPr wrap="square" rtlCol="0">
            <a:spAutoFit/>
          </a:bodyPr>
          <a:lstStyle/>
          <a:p>
            <a:r>
              <a:rPr lang="en-GB" dirty="0"/>
              <a:t>See the next page for some action photos!</a:t>
            </a:r>
          </a:p>
        </p:txBody>
      </p:sp>
    </p:spTree>
    <p:extLst>
      <p:ext uri="{BB962C8B-B14F-4D97-AF65-F5344CB8AC3E}">
        <p14:creationId xmlns:p14="http://schemas.microsoft.com/office/powerpoint/2010/main" val="1601146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0B795A-0D1E-4B5C-9C2D-B72020111597}"/>
              </a:ext>
            </a:extLst>
          </p:cNvPr>
          <p:cNvPicPr>
            <a:picLocks noChangeAspect="1"/>
          </p:cNvPicPr>
          <p:nvPr/>
        </p:nvPicPr>
        <p:blipFill>
          <a:blip r:embed="rId2"/>
          <a:stretch>
            <a:fillRect/>
          </a:stretch>
        </p:blipFill>
        <p:spPr>
          <a:xfrm>
            <a:off x="5666680" y="3690583"/>
            <a:ext cx="3902054" cy="2932525"/>
          </a:xfrm>
          <a:prstGeom prst="rect">
            <a:avLst/>
          </a:prstGeom>
        </p:spPr>
      </p:pic>
      <p:pic>
        <p:nvPicPr>
          <p:cNvPr id="8" name="Picture 7">
            <a:extLst>
              <a:ext uri="{FF2B5EF4-FFF2-40B4-BE49-F238E27FC236}">
                <a16:creationId xmlns:a16="http://schemas.microsoft.com/office/drawing/2014/main" id="{2A426A43-E432-4BD4-923D-D99DF36AD836}"/>
              </a:ext>
            </a:extLst>
          </p:cNvPr>
          <p:cNvPicPr>
            <a:picLocks noChangeAspect="1"/>
          </p:cNvPicPr>
          <p:nvPr/>
        </p:nvPicPr>
        <p:blipFill>
          <a:blip r:embed="rId3"/>
          <a:stretch>
            <a:fillRect/>
          </a:stretch>
        </p:blipFill>
        <p:spPr>
          <a:xfrm>
            <a:off x="1060467" y="3544564"/>
            <a:ext cx="3301808" cy="3158252"/>
          </a:xfrm>
          <a:prstGeom prst="rect">
            <a:avLst/>
          </a:prstGeom>
        </p:spPr>
      </p:pic>
      <p:sp>
        <p:nvSpPr>
          <p:cNvPr id="4" name="Title 1">
            <a:extLst>
              <a:ext uri="{FF2B5EF4-FFF2-40B4-BE49-F238E27FC236}">
                <a16:creationId xmlns:a16="http://schemas.microsoft.com/office/drawing/2014/main" id="{C6871D23-00C9-4694-B447-D88D67208BAD}"/>
              </a:ext>
            </a:extLst>
          </p:cNvPr>
          <p:cNvSpPr txBox="1">
            <a:spLocks/>
          </p:cNvSpPr>
          <p:nvPr/>
        </p:nvSpPr>
        <p:spPr>
          <a:xfrm>
            <a:off x="2286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Class News – </a:t>
            </a:r>
            <a:r>
              <a:rPr lang="en-GB" b="1" dirty="0">
                <a:solidFill>
                  <a:srgbClr val="7030A0"/>
                </a:solidFill>
                <a:latin typeface="Segoe  "/>
              </a:rPr>
              <a:t>OAK </a:t>
            </a:r>
            <a:r>
              <a:rPr lang="en-GB" b="1" i="1" dirty="0">
                <a:solidFill>
                  <a:schemeClr val="accent1"/>
                </a:solidFill>
                <a:latin typeface="Segoe  "/>
              </a:rPr>
              <a:t>(cont.)</a:t>
            </a:r>
            <a:endParaRPr lang="en-GB" i="1" dirty="0">
              <a:solidFill>
                <a:schemeClr val="accent1"/>
              </a:solidFill>
            </a:endParaRPr>
          </a:p>
        </p:txBody>
      </p:sp>
      <p:pic>
        <p:nvPicPr>
          <p:cNvPr id="5" name="Picture 4">
            <a:extLst>
              <a:ext uri="{FF2B5EF4-FFF2-40B4-BE49-F238E27FC236}">
                <a16:creationId xmlns:a16="http://schemas.microsoft.com/office/drawing/2014/main" id="{ACEC56F6-3AF4-4A53-A252-89BEAEE0090B}"/>
              </a:ext>
            </a:extLst>
          </p:cNvPr>
          <p:cNvPicPr>
            <a:picLocks noChangeAspect="1"/>
          </p:cNvPicPr>
          <p:nvPr/>
        </p:nvPicPr>
        <p:blipFill>
          <a:blip r:embed="rId4"/>
          <a:stretch>
            <a:fillRect/>
          </a:stretch>
        </p:blipFill>
        <p:spPr>
          <a:xfrm>
            <a:off x="10873139" y="5377253"/>
            <a:ext cx="1172613" cy="1325563"/>
          </a:xfrm>
          <a:prstGeom prst="rect">
            <a:avLst/>
          </a:prstGeom>
        </p:spPr>
      </p:pic>
      <p:pic>
        <p:nvPicPr>
          <p:cNvPr id="7" name="Picture 6">
            <a:extLst>
              <a:ext uri="{FF2B5EF4-FFF2-40B4-BE49-F238E27FC236}">
                <a16:creationId xmlns:a16="http://schemas.microsoft.com/office/drawing/2014/main" id="{67A4DD2D-CFE6-447E-B663-DE8DE2939C8B}"/>
              </a:ext>
            </a:extLst>
          </p:cNvPr>
          <p:cNvPicPr>
            <a:picLocks noChangeAspect="1"/>
          </p:cNvPicPr>
          <p:nvPr/>
        </p:nvPicPr>
        <p:blipFill>
          <a:blip r:embed="rId5"/>
          <a:stretch>
            <a:fillRect/>
          </a:stretch>
        </p:blipFill>
        <p:spPr>
          <a:xfrm>
            <a:off x="2083624" y="913231"/>
            <a:ext cx="3949816" cy="2932525"/>
          </a:xfrm>
          <a:prstGeom prst="rect">
            <a:avLst/>
          </a:prstGeom>
        </p:spPr>
      </p:pic>
      <p:pic>
        <p:nvPicPr>
          <p:cNvPr id="9" name="Picture 8">
            <a:extLst>
              <a:ext uri="{FF2B5EF4-FFF2-40B4-BE49-F238E27FC236}">
                <a16:creationId xmlns:a16="http://schemas.microsoft.com/office/drawing/2014/main" id="{22B07A88-1ECB-47D0-B395-CA742BCA7AEF}"/>
              </a:ext>
            </a:extLst>
          </p:cNvPr>
          <p:cNvPicPr>
            <a:picLocks noChangeAspect="1"/>
          </p:cNvPicPr>
          <p:nvPr/>
        </p:nvPicPr>
        <p:blipFill>
          <a:blip r:embed="rId6"/>
          <a:stretch>
            <a:fillRect/>
          </a:stretch>
        </p:blipFill>
        <p:spPr>
          <a:xfrm>
            <a:off x="7513597" y="662781"/>
            <a:ext cx="3508796" cy="3354321"/>
          </a:xfrm>
          <a:prstGeom prst="rect">
            <a:avLst/>
          </a:prstGeom>
        </p:spPr>
      </p:pic>
    </p:spTree>
    <p:extLst>
      <p:ext uri="{BB962C8B-B14F-4D97-AF65-F5344CB8AC3E}">
        <p14:creationId xmlns:p14="http://schemas.microsoft.com/office/powerpoint/2010/main" val="3419972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871D23-00C9-4694-B447-D88D67208BAD}"/>
              </a:ext>
            </a:extLst>
          </p:cNvPr>
          <p:cNvSpPr txBox="1">
            <a:spLocks/>
          </p:cNvSpPr>
          <p:nvPr/>
        </p:nvSpPr>
        <p:spPr>
          <a:xfrm>
            <a:off x="2286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Class News – </a:t>
            </a:r>
            <a:r>
              <a:rPr lang="en-GB" b="1" dirty="0">
                <a:solidFill>
                  <a:srgbClr val="7030A0"/>
                </a:solidFill>
                <a:latin typeface="Segoe  "/>
              </a:rPr>
              <a:t>OAK </a:t>
            </a:r>
            <a:r>
              <a:rPr lang="en-GB" b="1" i="1" dirty="0">
                <a:solidFill>
                  <a:schemeClr val="accent1"/>
                </a:solidFill>
                <a:latin typeface="Segoe  "/>
              </a:rPr>
              <a:t>(cont.)</a:t>
            </a:r>
            <a:endParaRPr lang="en-GB" i="1" dirty="0">
              <a:solidFill>
                <a:schemeClr val="accent1"/>
              </a:solidFill>
            </a:endParaRPr>
          </a:p>
        </p:txBody>
      </p:sp>
      <p:pic>
        <p:nvPicPr>
          <p:cNvPr id="5" name="Picture 4">
            <a:extLst>
              <a:ext uri="{FF2B5EF4-FFF2-40B4-BE49-F238E27FC236}">
                <a16:creationId xmlns:a16="http://schemas.microsoft.com/office/drawing/2014/main" id="{ACEC56F6-3AF4-4A53-A252-89BEAEE0090B}"/>
              </a:ext>
            </a:extLst>
          </p:cNvPr>
          <p:cNvPicPr>
            <a:picLocks noChangeAspect="1"/>
          </p:cNvPicPr>
          <p:nvPr/>
        </p:nvPicPr>
        <p:blipFill>
          <a:blip r:embed="rId2"/>
          <a:stretch>
            <a:fillRect/>
          </a:stretch>
        </p:blipFill>
        <p:spPr>
          <a:xfrm>
            <a:off x="10873139" y="5377253"/>
            <a:ext cx="1172613" cy="1325563"/>
          </a:xfrm>
          <a:prstGeom prst="rect">
            <a:avLst/>
          </a:prstGeom>
        </p:spPr>
      </p:pic>
      <p:pic>
        <p:nvPicPr>
          <p:cNvPr id="2" name="Picture 1">
            <a:extLst>
              <a:ext uri="{FF2B5EF4-FFF2-40B4-BE49-F238E27FC236}">
                <a16:creationId xmlns:a16="http://schemas.microsoft.com/office/drawing/2014/main" id="{E563AA02-E46A-4D0D-99DE-AB2697814CD4}"/>
              </a:ext>
            </a:extLst>
          </p:cNvPr>
          <p:cNvPicPr>
            <a:picLocks noChangeAspect="1"/>
          </p:cNvPicPr>
          <p:nvPr/>
        </p:nvPicPr>
        <p:blipFill>
          <a:blip r:embed="rId3"/>
          <a:stretch>
            <a:fillRect/>
          </a:stretch>
        </p:blipFill>
        <p:spPr>
          <a:xfrm>
            <a:off x="830396" y="1076767"/>
            <a:ext cx="4390560" cy="2514135"/>
          </a:xfrm>
          <a:prstGeom prst="rect">
            <a:avLst/>
          </a:prstGeom>
        </p:spPr>
      </p:pic>
      <p:pic>
        <p:nvPicPr>
          <p:cNvPr id="3" name="Picture 2">
            <a:extLst>
              <a:ext uri="{FF2B5EF4-FFF2-40B4-BE49-F238E27FC236}">
                <a16:creationId xmlns:a16="http://schemas.microsoft.com/office/drawing/2014/main" id="{A6BAC3D7-0884-4E66-8133-30374D8F4C80}"/>
              </a:ext>
            </a:extLst>
          </p:cNvPr>
          <p:cNvPicPr>
            <a:picLocks noChangeAspect="1"/>
          </p:cNvPicPr>
          <p:nvPr/>
        </p:nvPicPr>
        <p:blipFill>
          <a:blip r:embed="rId4"/>
          <a:stretch>
            <a:fillRect/>
          </a:stretch>
        </p:blipFill>
        <p:spPr>
          <a:xfrm>
            <a:off x="5865637" y="1076767"/>
            <a:ext cx="5106918" cy="3271499"/>
          </a:xfrm>
          <a:prstGeom prst="rect">
            <a:avLst/>
          </a:prstGeom>
        </p:spPr>
      </p:pic>
      <p:pic>
        <p:nvPicPr>
          <p:cNvPr id="6" name="Picture 5">
            <a:extLst>
              <a:ext uri="{FF2B5EF4-FFF2-40B4-BE49-F238E27FC236}">
                <a16:creationId xmlns:a16="http://schemas.microsoft.com/office/drawing/2014/main" id="{A5ACE811-078D-458C-9374-F1BBEC2E6363}"/>
              </a:ext>
            </a:extLst>
          </p:cNvPr>
          <p:cNvPicPr>
            <a:picLocks noChangeAspect="1"/>
          </p:cNvPicPr>
          <p:nvPr/>
        </p:nvPicPr>
        <p:blipFill>
          <a:blip r:embed="rId5"/>
          <a:stretch>
            <a:fillRect/>
          </a:stretch>
        </p:blipFill>
        <p:spPr>
          <a:xfrm>
            <a:off x="1058751" y="3342105"/>
            <a:ext cx="3738535" cy="2935911"/>
          </a:xfrm>
          <a:prstGeom prst="rect">
            <a:avLst/>
          </a:prstGeom>
        </p:spPr>
      </p:pic>
      <p:sp>
        <p:nvSpPr>
          <p:cNvPr id="11" name="TextBox 10">
            <a:extLst>
              <a:ext uri="{FF2B5EF4-FFF2-40B4-BE49-F238E27FC236}">
                <a16:creationId xmlns:a16="http://schemas.microsoft.com/office/drawing/2014/main" id="{BC62DDDA-B576-4368-952B-E7D4471CE935}"/>
              </a:ext>
            </a:extLst>
          </p:cNvPr>
          <p:cNvSpPr txBox="1"/>
          <p:nvPr/>
        </p:nvSpPr>
        <p:spPr>
          <a:xfrm>
            <a:off x="5486400" y="4810060"/>
            <a:ext cx="4717774" cy="923330"/>
          </a:xfrm>
          <a:prstGeom prst="rect">
            <a:avLst/>
          </a:prstGeom>
          <a:noFill/>
        </p:spPr>
        <p:txBody>
          <a:bodyPr wrap="square" rtlCol="0">
            <a:spAutoFit/>
          </a:bodyPr>
          <a:lstStyle/>
          <a:p>
            <a:r>
              <a:rPr lang="en-GB" dirty="0"/>
              <a:t>Oak Class participated in the first of 6 well-being sessions alongside children from other local schools, led by athlete Jenna Downing.</a:t>
            </a:r>
          </a:p>
        </p:txBody>
      </p:sp>
    </p:spTree>
    <p:extLst>
      <p:ext uri="{BB962C8B-B14F-4D97-AF65-F5344CB8AC3E}">
        <p14:creationId xmlns:p14="http://schemas.microsoft.com/office/powerpoint/2010/main" val="1103517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1A287-0FF6-4DBD-A84F-568D53E0D891}"/>
              </a:ext>
            </a:extLst>
          </p:cNvPr>
          <p:cNvSpPr>
            <a:spLocks noGrp="1"/>
          </p:cNvSpPr>
          <p:nvPr>
            <p:ph type="title"/>
          </p:nvPr>
        </p:nvSpPr>
        <p:spPr/>
        <p:txBody>
          <a:bodyPr/>
          <a:lstStyle/>
          <a:p>
            <a:r>
              <a:rPr lang="en-GB" b="1" dirty="0">
                <a:solidFill>
                  <a:schemeClr val="accent1"/>
                </a:solidFill>
              </a:rPr>
              <a:t>Upcoming events next week – Information for all</a:t>
            </a:r>
          </a:p>
        </p:txBody>
      </p:sp>
      <p:sp>
        <p:nvSpPr>
          <p:cNvPr id="3" name="Content Placeholder 2">
            <a:extLst>
              <a:ext uri="{FF2B5EF4-FFF2-40B4-BE49-F238E27FC236}">
                <a16:creationId xmlns:a16="http://schemas.microsoft.com/office/drawing/2014/main" id="{BC2FD3CD-F250-413B-BDFD-B2C4429006E2}"/>
              </a:ext>
            </a:extLst>
          </p:cNvPr>
          <p:cNvSpPr>
            <a:spLocks noGrp="1"/>
          </p:cNvSpPr>
          <p:nvPr>
            <p:ph idx="1"/>
          </p:nvPr>
        </p:nvSpPr>
        <p:spPr>
          <a:xfrm>
            <a:off x="838200" y="1619075"/>
            <a:ext cx="10515600" cy="4351338"/>
          </a:xfrm>
        </p:spPr>
        <p:txBody>
          <a:bodyPr/>
          <a:lstStyle/>
          <a:p>
            <a:pPr marL="0" indent="0">
              <a:buNone/>
            </a:pPr>
            <a:endParaRPr lang="en-GB" dirty="0"/>
          </a:p>
          <a:p>
            <a:pPr marL="0" indent="0">
              <a:buNone/>
            </a:pPr>
            <a:endParaRPr lang="en-GB" dirty="0"/>
          </a:p>
        </p:txBody>
      </p:sp>
      <p:sp>
        <p:nvSpPr>
          <p:cNvPr id="5" name="Content Placeholder 2">
            <a:extLst>
              <a:ext uri="{FF2B5EF4-FFF2-40B4-BE49-F238E27FC236}">
                <a16:creationId xmlns:a16="http://schemas.microsoft.com/office/drawing/2014/main" id="{2608ED79-6C62-4445-8DAE-E1EE6FD99D62}"/>
              </a:ext>
            </a:extLst>
          </p:cNvPr>
          <p:cNvSpPr txBox="1">
            <a:spLocks/>
          </p:cNvSpPr>
          <p:nvPr/>
        </p:nvSpPr>
        <p:spPr>
          <a:xfrm>
            <a:off x="990600" y="1619075"/>
            <a:ext cx="10515600" cy="47102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It’s another busy week incoming… here’s a summary!</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Tuesday: </a:t>
            </a:r>
            <a:r>
              <a:rPr lang="en-GB" dirty="0">
                <a:solidFill>
                  <a:srgbClr val="7030A0"/>
                </a:solidFill>
              </a:rPr>
              <a:t>Oak</a:t>
            </a:r>
            <a:r>
              <a:rPr lang="en-GB" dirty="0"/>
              <a:t> class swimming starts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Tuesday: Power Down Pete assembly and workshops for </a:t>
            </a:r>
            <a:r>
              <a:rPr lang="en-GB" dirty="0">
                <a:solidFill>
                  <a:srgbClr val="00B050"/>
                </a:solidFill>
              </a:rPr>
              <a:t>Apple</a:t>
            </a:r>
            <a:r>
              <a:rPr lang="en-GB" dirty="0"/>
              <a:t>, </a:t>
            </a:r>
            <a:r>
              <a:rPr lang="en-GB" dirty="0">
                <a:solidFill>
                  <a:srgbClr val="FFC000"/>
                </a:solidFill>
              </a:rPr>
              <a:t>Beech</a:t>
            </a:r>
            <a:r>
              <a:rPr lang="en-GB" dirty="0"/>
              <a:t> and </a:t>
            </a:r>
            <a:r>
              <a:rPr lang="en-GB" dirty="0">
                <a:solidFill>
                  <a:srgbClr val="FF0000"/>
                </a:solidFill>
              </a:rPr>
              <a:t>Holly</a:t>
            </a:r>
            <a:r>
              <a:rPr lang="en-GB" dirty="0"/>
              <a:t>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Wednesday: Water Safety virtual assemblies for all classes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Thursday: </a:t>
            </a:r>
            <a:r>
              <a:rPr lang="en-GB" dirty="0">
                <a:solidFill>
                  <a:srgbClr val="FF0000"/>
                </a:solidFill>
              </a:rPr>
              <a:t>Holly </a:t>
            </a:r>
            <a:r>
              <a:rPr lang="en-GB" dirty="0"/>
              <a:t>class visit to Thirsk Sculpture Garden</a:t>
            </a:r>
          </a:p>
        </p:txBody>
      </p:sp>
    </p:spTree>
    <p:extLst>
      <p:ext uri="{BB962C8B-B14F-4D97-AF65-F5344CB8AC3E}">
        <p14:creationId xmlns:p14="http://schemas.microsoft.com/office/powerpoint/2010/main" val="919903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0FE6-6502-4890-B18D-E80889C9B0D0}"/>
              </a:ext>
            </a:extLst>
          </p:cNvPr>
          <p:cNvSpPr>
            <a:spLocks noGrp="1"/>
          </p:cNvSpPr>
          <p:nvPr>
            <p:ph type="title"/>
          </p:nvPr>
        </p:nvSpPr>
        <p:spPr>
          <a:xfrm>
            <a:off x="148819" y="344058"/>
            <a:ext cx="10515600" cy="1325563"/>
          </a:xfrm>
        </p:spPr>
        <p:txBody>
          <a:bodyPr>
            <a:normAutofit/>
          </a:bodyPr>
          <a:lstStyle/>
          <a:p>
            <a:r>
              <a:rPr lang="en-GB" sz="4000" b="1" dirty="0">
                <a:solidFill>
                  <a:schemeClr val="accent1"/>
                </a:solidFill>
                <a:latin typeface="Segoe  "/>
              </a:rPr>
              <a:t>Upcoming events later in the half term</a:t>
            </a:r>
            <a:endParaRPr lang="en-GB" sz="4000" dirty="0">
              <a:latin typeface="Segoe  "/>
            </a:endParaRPr>
          </a:p>
        </p:txBody>
      </p:sp>
      <p:sp>
        <p:nvSpPr>
          <p:cNvPr id="3" name="Content Placeholder 2">
            <a:extLst>
              <a:ext uri="{FF2B5EF4-FFF2-40B4-BE49-F238E27FC236}">
                <a16:creationId xmlns:a16="http://schemas.microsoft.com/office/drawing/2014/main" id="{A1D81B5B-8799-4872-BCA0-51A826D0077E}"/>
              </a:ext>
            </a:extLst>
          </p:cNvPr>
          <p:cNvSpPr>
            <a:spLocks noGrp="1"/>
          </p:cNvSpPr>
          <p:nvPr>
            <p:ph idx="1"/>
          </p:nvPr>
        </p:nvSpPr>
        <p:spPr/>
        <p:txBody>
          <a:bodyPr>
            <a:normAutofit lnSpcReduction="10000"/>
          </a:bodyPr>
          <a:lstStyle/>
          <a:p>
            <a:pPr marL="0" indent="0">
              <a:buNone/>
            </a:pPr>
            <a:r>
              <a:rPr lang="en-GB" dirty="0"/>
              <a:t>You will shortly be receiving further information about how to book your </a:t>
            </a:r>
            <a:r>
              <a:rPr lang="en-GB" dirty="0">
                <a:solidFill>
                  <a:schemeClr val="accent1"/>
                </a:solidFill>
              </a:rPr>
              <a:t>Parent Consultation Evening </a:t>
            </a:r>
            <a:r>
              <a:rPr lang="en-GB" dirty="0"/>
              <a:t>appointments, for the event happening on </a:t>
            </a:r>
            <a:r>
              <a:rPr lang="en-GB" dirty="0">
                <a:solidFill>
                  <a:srgbClr val="FF0000"/>
                </a:solidFill>
              </a:rPr>
              <a:t>Tuesday 24 </a:t>
            </a:r>
            <a:r>
              <a:rPr lang="en-GB" dirty="0"/>
              <a:t>and</a:t>
            </a:r>
            <a:r>
              <a:rPr lang="en-GB" dirty="0">
                <a:solidFill>
                  <a:srgbClr val="FF0000"/>
                </a:solidFill>
              </a:rPr>
              <a:t> Wednesday 25 October</a:t>
            </a:r>
            <a:r>
              <a:rPr lang="en-GB" dirty="0"/>
              <a:t>. We wanted to give you advance notice that Blue House Bookshop will once again be running a “pop-up bookshop” during the event.  </a:t>
            </a:r>
          </a:p>
          <a:p>
            <a:pPr marL="0" indent="0">
              <a:buNone/>
            </a:pPr>
            <a:endParaRPr lang="en-GB" dirty="0"/>
          </a:p>
          <a:p>
            <a:pPr marL="0" indent="0">
              <a:buNone/>
            </a:pPr>
            <a:r>
              <a:rPr lang="en-GB" dirty="0"/>
              <a:t>In advance of the appointments, you will be receiving a short written report from your child’s class teacher detailing how they have settled into the new school year and information about their attendance to date. We hope you find this a useful addition to the information you receive about your child’s progress in school.</a:t>
            </a:r>
          </a:p>
        </p:txBody>
      </p:sp>
      <p:pic>
        <p:nvPicPr>
          <p:cNvPr id="4" name="Picture 3">
            <a:extLst>
              <a:ext uri="{FF2B5EF4-FFF2-40B4-BE49-F238E27FC236}">
                <a16:creationId xmlns:a16="http://schemas.microsoft.com/office/drawing/2014/main" id="{DDEB4E92-434D-4CA1-9CFE-42466737EEA4}"/>
              </a:ext>
            </a:extLst>
          </p:cNvPr>
          <p:cNvPicPr>
            <a:picLocks noChangeAspect="1"/>
          </p:cNvPicPr>
          <p:nvPr/>
        </p:nvPicPr>
        <p:blipFill>
          <a:blip r:embed="rId2"/>
          <a:stretch>
            <a:fillRect/>
          </a:stretch>
        </p:blipFill>
        <p:spPr>
          <a:xfrm>
            <a:off x="9597006" y="188053"/>
            <a:ext cx="2134826" cy="1707860"/>
          </a:xfrm>
          <a:prstGeom prst="rect">
            <a:avLst/>
          </a:prstGeom>
        </p:spPr>
      </p:pic>
    </p:spTree>
    <p:extLst>
      <p:ext uri="{BB962C8B-B14F-4D97-AF65-F5344CB8AC3E}">
        <p14:creationId xmlns:p14="http://schemas.microsoft.com/office/powerpoint/2010/main" val="3438755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F36CD-E567-4887-9701-264EDD1E77E8}"/>
              </a:ext>
            </a:extLst>
          </p:cNvPr>
          <p:cNvSpPr>
            <a:spLocks noGrp="1"/>
          </p:cNvSpPr>
          <p:nvPr>
            <p:ph type="title"/>
          </p:nvPr>
        </p:nvSpPr>
        <p:spPr/>
        <p:txBody>
          <a:bodyPr/>
          <a:lstStyle/>
          <a:p>
            <a:r>
              <a:rPr lang="en-GB" b="1" dirty="0">
                <a:solidFill>
                  <a:schemeClr val="accent1"/>
                </a:solidFill>
                <a:latin typeface="Segoe  "/>
              </a:rPr>
              <a:t>Upcoming events later in the half term</a:t>
            </a:r>
            <a:endParaRPr lang="en-GB" dirty="0"/>
          </a:p>
        </p:txBody>
      </p:sp>
      <p:sp>
        <p:nvSpPr>
          <p:cNvPr id="3" name="Content Placeholder 2">
            <a:extLst>
              <a:ext uri="{FF2B5EF4-FFF2-40B4-BE49-F238E27FC236}">
                <a16:creationId xmlns:a16="http://schemas.microsoft.com/office/drawing/2014/main" id="{40B91D79-0E4C-4018-80CC-006449E4CE85}"/>
              </a:ext>
            </a:extLst>
          </p:cNvPr>
          <p:cNvSpPr>
            <a:spLocks noGrp="1"/>
          </p:cNvSpPr>
          <p:nvPr>
            <p:ph idx="1"/>
          </p:nvPr>
        </p:nvSpPr>
        <p:spPr/>
        <p:txBody>
          <a:bodyPr/>
          <a:lstStyle/>
          <a:p>
            <a:pPr marL="0" indent="0">
              <a:buNone/>
            </a:pPr>
            <a:r>
              <a:rPr lang="en-GB" dirty="0">
                <a:solidFill>
                  <a:schemeClr val="accent1"/>
                </a:solidFill>
              </a:rPr>
              <a:t>Community Coffee Morning – Save the Date!</a:t>
            </a:r>
          </a:p>
          <a:p>
            <a:pPr marL="0" indent="0">
              <a:buNone/>
            </a:pPr>
            <a:r>
              <a:rPr lang="en-GB" dirty="0"/>
              <a:t>To culminate our celebrations marking the 50</a:t>
            </a:r>
            <a:r>
              <a:rPr lang="en-GB" baseline="30000" dirty="0"/>
              <a:t>th</a:t>
            </a:r>
            <a:r>
              <a:rPr lang="en-GB" dirty="0"/>
              <a:t> anniversary of the school being on this site, we would like to warmly welcome parents and members of the local community to join us for a community coffee morning event, hosted by children in Oak class. This will be held in the school hall on </a:t>
            </a:r>
            <a:r>
              <a:rPr lang="en-GB" dirty="0">
                <a:solidFill>
                  <a:srgbClr val="FF0000"/>
                </a:solidFill>
              </a:rPr>
              <a:t>Wednesday 25 October </a:t>
            </a:r>
            <a:r>
              <a:rPr lang="en-GB" dirty="0"/>
              <a:t>from</a:t>
            </a:r>
            <a:r>
              <a:rPr lang="en-GB" dirty="0">
                <a:solidFill>
                  <a:srgbClr val="FF0000"/>
                </a:solidFill>
              </a:rPr>
              <a:t> 9:30am</a:t>
            </a:r>
            <a:r>
              <a:rPr lang="en-GB" dirty="0"/>
              <a:t>. Further details to follow.</a:t>
            </a:r>
          </a:p>
        </p:txBody>
      </p:sp>
      <p:pic>
        <p:nvPicPr>
          <p:cNvPr id="4" name="Picture 3">
            <a:extLst>
              <a:ext uri="{FF2B5EF4-FFF2-40B4-BE49-F238E27FC236}">
                <a16:creationId xmlns:a16="http://schemas.microsoft.com/office/drawing/2014/main" id="{93F021A2-A43C-4C5D-909A-E5CCD95D27EF}"/>
              </a:ext>
            </a:extLst>
          </p:cNvPr>
          <p:cNvPicPr>
            <a:picLocks noChangeAspect="1"/>
          </p:cNvPicPr>
          <p:nvPr/>
        </p:nvPicPr>
        <p:blipFill>
          <a:blip r:embed="rId2"/>
          <a:stretch>
            <a:fillRect/>
          </a:stretch>
        </p:blipFill>
        <p:spPr>
          <a:xfrm>
            <a:off x="3665762" y="4471907"/>
            <a:ext cx="3859014" cy="2232344"/>
          </a:xfrm>
          <a:prstGeom prst="rect">
            <a:avLst/>
          </a:prstGeom>
        </p:spPr>
      </p:pic>
    </p:spTree>
    <p:extLst>
      <p:ext uri="{BB962C8B-B14F-4D97-AF65-F5344CB8AC3E}">
        <p14:creationId xmlns:p14="http://schemas.microsoft.com/office/powerpoint/2010/main" val="250909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3ECF8-9452-4BD9-861B-89436BDFB714}"/>
              </a:ext>
            </a:extLst>
          </p:cNvPr>
          <p:cNvSpPr>
            <a:spLocks noGrp="1"/>
          </p:cNvSpPr>
          <p:nvPr>
            <p:ph type="title"/>
          </p:nvPr>
        </p:nvSpPr>
        <p:spPr/>
        <p:txBody>
          <a:bodyPr/>
          <a:lstStyle/>
          <a:p>
            <a:r>
              <a:rPr lang="en-GB" b="1" dirty="0">
                <a:solidFill>
                  <a:srgbClr val="0070C0"/>
                </a:solidFill>
                <a:latin typeface="Segoe  "/>
              </a:rPr>
              <a:t>Awards in School This Week</a:t>
            </a:r>
          </a:p>
        </p:txBody>
      </p:sp>
      <p:graphicFrame>
        <p:nvGraphicFramePr>
          <p:cNvPr id="4" name="Table 3">
            <a:extLst>
              <a:ext uri="{FF2B5EF4-FFF2-40B4-BE49-F238E27FC236}">
                <a16:creationId xmlns:a16="http://schemas.microsoft.com/office/drawing/2014/main" id="{99AC8AD3-AE16-4ED4-9DC3-822274D2E689}"/>
              </a:ext>
            </a:extLst>
          </p:cNvPr>
          <p:cNvGraphicFramePr>
            <a:graphicFrameLocks noGrp="1"/>
          </p:cNvGraphicFramePr>
          <p:nvPr>
            <p:extLst>
              <p:ext uri="{D42A27DB-BD31-4B8C-83A1-F6EECF244321}">
                <p14:modId xmlns:p14="http://schemas.microsoft.com/office/powerpoint/2010/main" val="3808157921"/>
              </p:ext>
            </p:extLst>
          </p:nvPr>
        </p:nvGraphicFramePr>
        <p:xfrm>
          <a:off x="302004" y="1995810"/>
          <a:ext cx="11367081" cy="3337869"/>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712623989"/>
                    </a:ext>
                  </a:extLst>
                </a:gridCol>
                <a:gridCol w="2273416">
                  <a:extLst>
                    <a:ext uri="{9D8B030D-6E8A-4147-A177-3AD203B41FA5}">
                      <a16:colId xmlns:a16="http://schemas.microsoft.com/office/drawing/2014/main" val="2973566520"/>
                    </a:ext>
                  </a:extLst>
                </a:gridCol>
                <a:gridCol w="2486746">
                  <a:extLst>
                    <a:ext uri="{9D8B030D-6E8A-4147-A177-3AD203B41FA5}">
                      <a16:colId xmlns:a16="http://schemas.microsoft.com/office/drawing/2014/main" val="653362783"/>
                    </a:ext>
                  </a:extLst>
                </a:gridCol>
                <a:gridCol w="2060087">
                  <a:extLst>
                    <a:ext uri="{9D8B030D-6E8A-4147-A177-3AD203B41FA5}">
                      <a16:colId xmlns:a16="http://schemas.microsoft.com/office/drawing/2014/main" val="3689442591"/>
                    </a:ext>
                  </a:extLst>
                </a:gridCol>
                <a:gridCol w="2273416">
                  <a:extLst>
                    <a:ext uri="{9D8B030D-6E8A-4147-A177-3AD203B41FA5}">
                      <a16:colId xmlns:a16="http://schemas.microsoft.com/office/drawing/2014/main" val="2910945454"/>
                    </a:ext>
                  </a:extLst>
                </a:gridCol>
              </a:tblGrid>
              <a:tr h="594463">
                <a:tc>
                  <a:txBody>
                    <a:bodyPr/>
                    <a:lstStyle/>
                    <a:p>
                      <a:endParaRPr lang="en-GB" dirty="0"/>
                    </a:p>
                  </a:txBody>
                  <a:tcPr/>
                </a:tc>
                <a:tc>
                  <a:txBody>
                    <a:bodyPr/>
                    <a:lstStyle/>
                    <a:p>
                      <a:pPr algn="ctr"/>
                      <a:r>
                        <a:rPr lang="en-GB" dirty="0"/>
                        <a:t>Apple</a:t>
                      </a:r>
                    </a:p>
                  </a:txBody>
                  <a:tcPr/>
                </a:tc>
                <a:tc>
                  <a:txBody>
                    <a:bodyPr/>
                    <a:lstStyle/>
                    <a:p>
                      <a:pPr algn="ctr"/>
                      <a:r>
                        <a:rPr lang="en-GB" dirty="0"/>
                        <a:t>Beech</a:t>
                      </a:r>
                    </a:p>
                  </a:txBody>
                  <a:tcPr/>
                </a:tc>
                <a:tc>
                  <a:txBody>
                    <a:bodyPr/>
                    <a:lstStyle/>
                    <a:p>
                      <a:pPr algn="ctr"/>
                      <a:r>
                        <a:rPr lang="en-GB" dirty="0"/>
                        <a:t>Holly</a:t>
                      </a:r>
                    </a:p>
                  </a:txBody>
                  <a:tcPr/>
                </a:tc>
                <a:tc>
                  <a:txBody>
                    <a:bodyPr/>
                    <a:lstStyle/>
                    <a:p>
                      <a:pPr algn="ctr"/>
                      <a:r>
                        <a:rPr lang="en-GB" dirty="0"/>
                        <a:t>Oak</a:t>
                      </a:r>
                    </a:p>
                  </a:txBody>
                  <a:tcPr/>
                </a:tc>
                <a:extLst>
                  <a:ext uri="{0D108BD9-81ED-4DB2-BD59-A6C34878D82A}">
                    <a16:rowId xmlns:a16="http://schemas.microsoft.com/office/drawing/2014/main" val="860757442"/>
                  </a:ext>
                </a:extLst>
              </a:tr>
              <a:tr h="594463">
                <a:tc rowSpan="2">
                  <a:txBody>
                    <a:bodyPr/>
                    <a:lstStyle/>
                    <a:p>
                      <a:r>
                        <a:rPr lang="en-GB" b="1" dirty="0"/>
                        <a:t>Stars of the Week</a:t>
                      </a:r>
                    </a:p>
                  </a:txBody>
                  <a:tcPr>
                    <a:solidFill>
                      <a:schemeClr val="accent1">
                        <a:lumMod val="20000"/>
                        <a:lumOff val="80000"/>
                      </a:schemeClr>
                    </a:solidFill>
                  </a:tcPr>
                </a:tc>
                <a:tc rowSpan="2">
                  <a:txBody>
                    <a:bodyPr/>
                    <a:lstStyle/>
                    <a:p>
                      <a:pPr algn="ctr"/>
                      <a:endParaRPr lang="en-GB" dirty="0"/>
                    </a:p>
                    <a:p>
                      <a:pPr algn="ctr"/>
                      <a:r>
                        <a:rPr lang="en-GB" dirty="0"/>
                        <a:t>Mabel </a:t>
                      </a:r>
                      <a:r>
                        <a:rPr lang="en-GB" dirty="0" err="1"/>
                        <a:t>Ankers</a:t>
                      </a:r>
                      <a:endParaRPr lang="en-GB" dirty="0"/>
                    </a:p>
                  </a:txBody>
                  <a:tcPr>
                    <a:solidFill>
                      <a:schemeClr val="accent1">
                        <a:lumMod val="20000"/>
                        <a:lumOff val="80000"/>
                      </a:schemeClr>
                    </a:solidFill>
                  </a:tcPr>
                </a:tc>
                <a:tc>
                  <a:txBody>
                    <a:bodyPr/>
                    <a:lstStyle/>
                    <a:p>
                      <a:pPr algn="ctr"/>
                      <a:r>
                        <a:rPr lang="en-GB" dirty="0"/>
                        <a:t>Martha Seligman</a:t>
                      </a:r>
                    </a:p>
                  </a:txBody>
                  <a:tcPr>
                    <a:solidFill>
                      <a:schemeClr val="accent1">
                        <a:lumMod val="20000"/>
                        <a:lumOff val="80000"/>
                      </a:schemeClr>
                    </a:solidFill>
                  </a:tcPr>
                </a:tc>
                <a:tc>
                  <a:txBody>
                    <a:bodyPr/>
                    <a:lstStyle/>
                    <a:p>
                      <a:pPr algn="ctr"/>
                      <a:r>
                        <a:rPr lang="en-GB" dirty="0"/>
                        <a:t>Joshua Jefferson</a:t>
                      </a:r>
                    </a:p>
                  </a:txBody>
                  <a:tcPr>
                    <a:solidFill>
                      <a:schemeClr val="accent1">
                        <a:lumMod val="20000"/>
                        <a:lumOff val="80000"/>
                      </a:schemeClr>
                    </a:solidFill>
                  </a:tcPr>
                </a:tc>
                <a:tc>
                  <a:txBody>
                    <a:bodyPr/>
                    <a:lstStyle/>
                    <a:p>
                      <a:pPr algn="ctr"/>
                      <a:r>
                        <a:rPr lang="en-GB" dirty="0"/>
                        <a:t>Oskar Braidwood</a:t>
                      </a:r>
                    </a:p>
                  </a:txBody>
                  <a:tcPr>
                    <a:solidFill>
                      <a:schemeClr val="accent1">
                        <a:lumMod val="20000"/>
                        <a:lumOff val="80000"/>
                      </a:schemeClr>
                    </a:solidFill>
                  </a:tcPr>
                </a:tc>
                <a:extLst>
                  <a:ext uri="{0D108BD9-81ED-4DB2-BD59-A6C34878D82A}">
                    <a16:rowId xmlns:a16="http://schemas.microsoft.com/office/drawing/2014/main" val="964532015"/>
                  </a:ext>
                </a:extLst>
              </a:tr>
              <a:tr h="594463">
                <a:tc vMerge="1">
                  <a:txBody>
                    <a:bodyPr/>
                    <a:lstStyle/>
                    <a:p>
                      <a:endParaRPr lang="en-GB" dirty="0"/>
                    </a:p>
                  </a:txBody>
                  <a:tcPr/>
                </a:tc>
                <a:tc vMerge="1">
                  <a:txBody>
                    <a:bodyPr/>
                    <a:lstStyle/>
                    <a:p>
                      <a:endParaRPr lang="en-GB" dirty="0"/>
                    </a:p>
                  </a:txBody>
                  <a:tcPr/>
                </a:tc>
                <a:tc>
                  <a:txBody>
                    <a:bodyPr/>
                    <a:lstStyle/>
                    <a:p>
                      <a:pPr algn="ctr"/>
                      <a:r>
                        <a:rPr lang="en-GB" dirty="0"/>
                        <a:t>William Wardle</a:t>
                      </a:r>
                    </a:p>
                  </a:txBody>
                  <a:tcPr>
                    <a:solidFill>
                      <a:schemeClr val="accent1">
                        <a:lumMod val="20000"/>
                        <a:lumOff val="80000"/>
                      </a:schemeClr>
                    </a:solidFill>
                  </a:tcPr>
                </a:tc>
                <a:tc>
                  <a:txBody>
                    <a:bodyPr/>
                    <a:lstStyle/>
                    <a:p>
                      <a:pPr algn="ctr"/>
                      <a:r>
                        <a:rPr lang="en-GB" dirty="0"/>
                        <a:t>Elliott Braidwood</a:t>
                      </a:r>
                    </a:p>
                  </a:txBody>
                  <a:tcPr>
                    <a:solidFill>
                      <a:schemeClr val="accent1">
                        <a:lumMod val="20000"/>
                        <a:lumOff val="80000"/>
                      </a:schemeClr>
                    </a:solidFill>
                  </a:tcPr>
                </a:tc>
                <a:tc>
                  <a:txBody>
                    <a:bodyPr/>
                    <a:lstStyle/>
                    <a:p>
                      <a:pPr algn="ctr"/>
                      <a:r>
                        <a:rPr lang="en-GB" dirty="0"/>
                        <a:t>Brooke Smith</a:t>
                      </a:r>
                    </a:p>
                  </a:txBody>
                  <a:tcPr>
                    <a:solidFill>
                      <a:schemeClr val="accent1">
                        <a:lumMod val="20000"/>
                        <a:lumOff val="80000"/>
                      </a:schemeClr>
                    </a:solidFill>
                  </a:tcPr>
                </a:tc>
                <a:extLst>
                  <a:ext uri="{0D108BD9-81ED-4DB2-BD59-A6C34878D82A}">
                    <a16:rowId xmlns:a16="http://schemas.microsoft.com/office/drawing/2014/main" val="3946535011"/>
                  </a:ext>
                </a:extLst>
              </a:tr>
              <a:tr h="594463">
                <a:tc>
                  <a:txBody>
                    <a:bodyPr/>
                    <a:lstStyle/>
                    <a:p>
                      <a:r>
                        <a:rPr lang="en-GB" b="1" dirty="0"/>
                        <a:t>Gold Awards </a:t>
                      </a:r>
                    </a:p>
                    <a:p>
                      <a:r>
                        <a:rPr lang="en-GB" b="1" dirty="0"/>
                        <a:t>for Sport</a:t>
                      </a:r>
                    </a:p>
                  </a:txBody>
                  <a:tcPr>
                    <a:solidFill>
                      <a:schemeClr val="accent1">
                        <a:lumMod val="20000"/>
                        <a:lumOff val="80000"/>
                      </a:schemeClr>
                    </a:solidFill>
                  </a:tcPr>
                </a:tc>
                <a:tc>
                  <a:txBody>
                    <a:bodyPr/>
                    <a:lstStyle/>
                    <a:p>
                      <a:pPr algn="ctr"/>
                      <a:r>
                        <a:rPr lang="en-GB" dirty="0" err="1"/>
                        <a:t>Zeffy</a:t>
                      </a:r>
                      <a:r>
                        <a:rPr lang="en-GB" dirty="0"/>
                        <a:t> Copley</a:t>
                      </a:r>
                    </a:p>
                  </a:txBody>
                  <a:tcPr>
                    <a:solidFill>
                      <a:schemeClr val="accent1">
                        <a:lumMod val="20000"/>
                        <a:lumOff val="80000"/>
                      </a:schemeClr>
                    </a:solidFill>
                  </a:tcPr>
                </a:tc>
                <a:tc>
                  <a:txBody>
                    <a:bodyPr/>
                    <a:lstStyle/>
                    <a:p>
                      <a:pPr algn="ctr"/>
                      <a:r>
                        <a:rPr lang="en-GB" dirty="0"/>
                        <a:t>All of Beech Class!</a:t>
                      </a:r>
                    </a:p>
                  </a:txBody>
                  <a:tcPr>
                    <a:solidFill>
                      <a:schemeClr val="accent1">
                        <a:lumMod val="20000"/>
                        <a:lumOff val="80000"/>
                      </a:schemeClr>
                    </a:solidFill>
                  </a:tcPr>
                </a:tc>
                <a:tc>
                  <a:txBody>
                    <a:bodyPr/>
                    <a:lstStyle/>
                    <a:p>
                      <a:pPr algn="ctr"/>
                      <a:r>
                        <a:rPr lang="en-GB" dirty="0"/>
                        <a:t>Grant Colman</a:t>
                      </a:r>
                    </a:p>
                  </a:txBody>
                  <a:tcPr>
                    <a:solidFill>
                      <a:schemeClr val="accent1">
                        <a:lumMod val="20000"/>
                        <a:lumOff val="80000"/>
                      </a:schemeClr>
                    </a:solidFill>
                  </a:tcPr>
                </a:tc>
                <a:tc>
                  <a:txBody>
                    <a:bodyPr/>
                    <a:lstStyle/>
                    <a:p>
                      <a:pPr algn="ctr"/>
                      <a:r>
                        <a:rPr lang="en-GB" dirty="0"/>
                        <a:t>Ted Clark</a:t>
                      </a:r>
                    </a:p>
                  </a:txBody>
                  <a:tcPr>
                    <a:solidFill>
                      <a:schemeClr val="accent1">
                        <a:lumMod val="20000"/>
                        <a:lumOff val="80000"/>
                      </a:schemeClr>
                    </a:solidFill>
                  </a:tcPr>
                </a:tc>
                <a:extLst>
                  <a:ext uri="{0D108BD9-81ED-4DB2-BD59-A6C34878D82A}">
                    <a16:rowId xmlns:a16="http://schemas.microsoft.com/office/drawing/2014/main" val="611890926"/>
                  </a:ext>
                </a:extLst>
              </a:tr>
              <a:tr h="594463">
                <a:tc>
                  <a:txBody>
                    <a:bodyPr/>
                    <a:lstStyle/>
                    <a:p>
                      <a:r>
                        <a:rPr lang="en-GB" b="1" dirty="0"/>
                        <a:t>Headteacher Awards </a:t>
                      </a:r>
                      <a:r>
                        <a:rPr lang="en-GB" b="1" dirty="0">
                          <a:solidFill>
                            <a:srgbClr val="FFC000"/>
                          </a:solidFill>
                        </a:rPr>
                        <a:t>Random Act of Kindness</a:t>
                      </a:r>
                    </a:p>
                  </a:txBody>
                  <a:tcPr>
                    <a:solidFill>
                      <a:schemeClr val="accent1">
                        <a:lumMod val="20000"/>
                        <a:lumOff val="80000"/>
                      </a:schemeClr>
                    </a:solidFill>
                  </a:tcPr>
                </a:tc>
                <a:tc gridSpan="2">
                  <a:txBody>
                    <a:bodyPr/>
                    <a:lstStyle/>
                    <a:p>
                      <a:pPr algn="ctr"/>
                      <a:endParaRPr lang="en-GB" dirty="0"/>
                    </a:p>
                    <a:p>
                      <a:pPr algn="ctr"/>
                      <a:r>
                        <a:rPr lang="en-GB" dirty="0"/>
                        <a:t>Louise Keaney</a:t>
                      </a:r>
                    </a:p>
                  </a:txBody>
                  <a:tcPr>
                    <a:solidFill>
                      <a:schemeClr val="accent1">
                        <a:lumMod val="20000"/>
                        <a:lumOff val="80000"/>
                      </a:schemeClr>
                    </a:solidFill>
                  </a:tcPr>
                </a:tc>
                <a:tc hMerge="1">
                  <a:txBody>
                    <a:bodyPr/>
                    <a:lstStyle/>
                    <a:p>
                      <a:endParaRPr lang="en-GB" dirty="0"/>
                    </a:p>
                  </a:txBody>
                  <a:tcPr>
                    <a:solidFill>
                      <a:schemeClr val="accent1">
                        <a:lumMod val="20000"/>
                        <a:lumOff val="80000"/>
                      </a:schemeClr>
                    </a:solidFill>
                  </a:tcPr>
                </a:tc>
                <a:tc gridSpan="2">
                  <a:txBody>
                    <a:bodyPr/>
                    <a:lstStyle/>
                    <a:p>
                      <a:pPr algn="ctr"/>
                      <a:endParaRPr lang="en-GB" dirty="0"/>
                    </a:p>
                    <a:p>
                      <a:pPr algn="ctr"/>
                      <a:r>
                        <a:rPr lang="en-GB" dirty="0"/>
                        <a:t>Riley </a:t>
                      </a:r>
                      <a:r>
                        <a:rPr lang="en-GB" dirty="0" err="1"/>
                        <a:t>Hunsdale</a:t>
                      </a:r>
                      <a:endParaRPr lang="en-GB" dirty="0"/>
                    </a:p>
                  </a:txBody>
                  <a:tcPr>
                    <a:solidFill>
                      <a:schemeClr val="accent1">
                        <a:lumMod val="20000"/>
                        <a:lumOff val="80000"/>
                      </a:schemeClr>
                    </a:solidFill>
                  </a:tcPr>
                </a:tc>
                <a:tc hMerge="1">
                  <a:txBody>
                    <a:bodyPr/>
                    <a:lstStyle/>
                    <a:p>
                      <a:endParaRPr lang="en-GB" dirty="0"/>
                    </a:p>
                  </a:txBody>
                  <a:tcPr>
                    <a:solidFill>
                      <a:schemeClr val="accent1">
                        <a:lumMod val="20000"/>
                        <a:lumOff val="80000"/>
                      </a:schemeClr>
                    </a:solidFill>
                  </a:tcPr>
                </a:tc>
                <a:extLst>
                  <a:ext uri="{0D108BD9-81ED-4DB2-BD59-A6C34878D82A}">
                    <a16:rowId xmlns:a16="http://schemas.microsoft.com/office/drawing/2014/main" val="3818598996"/>
                  </a:ext>
                </a:extLst>
              </a:tr>
            </a:tbl>
          </a:graphicData>
        </a:graphic>
      </p:graphicFrame>
    </p:spTree>
    <p:extLst>
      <p:ext uri="{BB962C8B-B14F-4D97-AF65-F5344CB8AC3E}">
        <p14:creationId xmlns:p14="http://schemas.microsoft.com/office/powerpoint/2010/main" val="1002461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5D17-D34E-436A-95F0-B17DE46B2F6B}"/>
              </a:ext>
            </a:extLst>
          </p:cNvPr>
          <p:cNvSpPr>
            <a:spLocks noGrp="1"/>
          </p:cNvSpPr>
          <p:nvPr>
            <p:ph type="title"/>
          </p:nvPr>
        </p:nvSpPr>
        <p:spPr/>
        <p:txBody>
          <a:bodyPr/>
          <a:lstStyle/>
          <a:p>
            <a:r>
              <a:rPr lang="en-GB" b="1" dirty="0">
                <a:solidFill>
                  <a:srgbClr val="0070C0"/>
                </a:solidFill>
                <a:latin typeface="Segoe  "/>
              </a:rPr>
              <a:t>Team Points</a:t>
            </a:r>
            <a:endParaRPr lang="en-GB" dirty="0"/>
          </a:p>
        </p:txBody>
      </p:sp>
      <p:graphicFrame>
        <p:nvGraphicFramePr>
          <p:cNvPr id="3" name="Table 2">
            <a:extLst>
              <a:ext uri="{FF2B5EF4-FFF2-40B4-BE49-F238E27FC236}">
                <a16:creationId xmlns:a16="http://schemas.microsoft.com/office/drawing/2014/main" id="{F02C1B1A-9294-4801-A223-C8FF475F589E}"/>
              </a:ext>
            </a:extLst>
          </p:cNvPr>
          <p:cNvGraphicFramePr>
            <a:graphicFrameLocks noGrp="1"/>
          </p:cNvGraphicFramePr>
          <p:nvPr>
            <p:extLst>
              <p:ext uri="{D42A27DB-BD31-4B8C-83A1-F6EECF244321}">
                <p14:modId xmlns:p14="http://schemas.microsoft.com/office/powerpoint/2010/main" val="1538777097"/>
              </p:ext>
            </p:extLst>
          </p:nvPr>
        </p:nvGraphicFramePr>
        <p:xfrm>
          <a:off x="2032000" y="2078683"/>
          <a:ext cx="8128000" cy="18542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121731535"/>
                    </a:ext>
                  </a:extLst>
                </a:gridCol>
                <a:gridCol w="4064000">
                  <a:extLst>
                    <a:ext uri="{9D8B030D-6E8A-4147-A177-3AD203B41FA5}">
                      <a16:colId xmlns:a16="http://schemas.microsoft.com/office/drawing/2014/main" val="477815127"/>
                    </a:ext>
                  </a:extLst>
                </a:gridCol>
              </a:tblGrid>
              <a:tr h="370840">
                <a:tc>
                  <a:txBody>
                    <a:bodyPr/>
                    <a:lstStyle/>
                    <a:p>
                      <a:r>
                        <a:rPr lang="en-GB" dirty="0"/>
                        <a:t>Team</a:t>
                      </a:r>
                    </a:p>
                  </a:txBody>
                  <a:tcPr/>
                </a:tc>
                <a:tc>
                  <a:txBody>
                    <a:bodyPr/>
                    <a:lstStyle/>
                    <a:p>
                      <a:r>
                        <a:rPr lang="en-GB" dirty="0"/>
                        <a:t>Points</a:t>
                      </a:r>
                    </a:p>
                  </a:txBody>
                  <a:tcPr/>
                </a:tc>
                <a:extLst>
                  <a:ext uri="{0D108BD9-81ED-4DB2-BD59-A6C34878D82A}">
                    <a16:rowId xmlns:a16="http://schemas.microsoft.com/office/drawing/2014/main" val="694617373"/>
                  </a:ext>
                </a:extLst>
              </a:tr>
              <a:tr h="370840">
                <a:tc>
                  <a:txBody>
                    <a:bodyPr/>
                    <a:lstStyle/>
                    <a:p>
                      <a:r>
                        <a:rPr lang="en-GB" dirty="0">
                          <a:solidFill>
                            <a:srgbClr val="FF0000"/>
                          </a:solidFill>
                        </a:rPr>
                        <a:t>Red</a:t>
                      </a:r>
                    </a:p>
                  </a:txBody>
                  <a:tcPr/>
                </a:tc>
                <a:tc>
                  <a:txBody>
                    <a:bodyPr/>
                    <a:lstStyle/>
                    <a:p>
                      <a:r>
                        <a:rPr lang="en-GB" dirty="0"/>
                        <a:t>909</a:t>
                      </a:r>
                    </a:p>
                  </a:txBody>
                  <a:tcPr/>
                </a:tc>
                <a:extLst>
                  <a:ext uri="{0D108BD9-81ED-4DB2-BD59-A6C34878D82A}">
                    <a16:rowId xmlns:a16="http://schemas.microsoft.com/office/drawing/2014/main" val="1505806640"/>
                  </a:ext>
                </a:extLst>
              </a:tr>
              <a:tr h="370840">
                <a:tc>
                  <a:txBody>
                    <a:bodyPr/>
                    <a:lstStyle/>
                    <a:p>
                      <a:r>
                        <a:rPr lang="en-GB" dirty="0">
                          <a:solidFill>
                            <a:schemeClr val="accent1"/>
                          </a:solidFill>
                        </a:rPr>
                        <a:t>Blue</a:t>
                      </a:r>
                    </a:p>
                  </a:txBody>
                  <a:tcPr/>
                </a:tc>
                <a:tc>
                  <a:txBody>
                    <a:bodyPr/>
                    <a:lstStyle/>
                    <a:p>
                      <a:r>
                        <a:rPr lang="en-GB" dirty="0"/>
                        <a:t>1124</a:t>
                      </a:r>
                    </a:p>
                  </a:txBody>
                  <a:tcPr/>
                </a:tc>
                <a:extLst>
                  <a:ext uri="{0D108BD9-81ED-4DB2-BD59-A6C34878D82A}">
                    <a16:rowId xmlns:a16="http://schemas.microsoft.com/office/drawing/2014/main" val="747584618"/>
                  </a:ext>
                </a:extLst>
              </a:tr>
              <a:tr h="370840">
                <a:tc>
                  <a:txBody>
                    <a:bodyPr/>
                    <a:lstStyle/>
                    <a:p>
                      <a:r>
                        <a:rPr lang="en-GB" dirty="0">
                          <a:solidFill>
                            <a:srgbClr val="00B050"/>
                          </a:solidFill>
                        </a:rPr>
                        <a:t>Green</a:t>
                      </a:r>
                    </a:p>
                  </a:txBody>
                  <a:tcPr/>
                </a:tc>
                <a:tc>
                  <a:txBody>
                    <a:bodyPr/>
                    <a:lstStyle/>
                    <a:p>
                      <a:r>
                        <a:rPr lang="en-GB" dirty="0"/>
                        <a:t>777</a:t>
                      </a:r>
                    </a:p>
                  </a:txBody>
                  <a:tcPr/>
                </a:tc>
                <a:extLst>
                  <a:ext uri="{0D108BD9-81ED-4DB2-BD59-A6C34878D82A}">
                    <a16:rowId xmlns:a16="http://schemas.microsoft.com/office/drawing/2014/main" val="4093545337"/>
                  </a:ext>
                </a:extLst>
              </a:tr>
              <a:tr h="370840">
                <a:tc>
                  <a:txBody>
                    <a:bodyPr/>
                    <a:lstStyle/>
                    <a:p>
                      <a:r>
                        <a:rPr lang="en-GB" dirty="0">
                          <a:solidFill>
                            <a:srgbClr val="FFFF00"/>
                          </a:solidFill>
                        </a:rPr>
                        <a:t>Yellow</a:t>
                      </a:r>
                    </a:p>
                  </a:txBody>
                  <a:tcPr/>
                </a:tc>
                <a:tc>
                  <a:txBody>
                    <a:bodyPr/>
                    <a:lstStyle/>
                    <a:p>
                      <a:r>
                        <a:rPr lang="en-GB" dirty="0"/>
                        <a:t>1111</a:t>
                      </a:r>
                    </a:p>
                  </a:txBody>
                  <a:tcPr/>
                </a:tc>
                <a:extLst>
                  <a:ext uri="{0D108BD9-81ED-4DB2-BD59-A6C34878D82A}">
                    <a16:rowId xmlns:a16="http://schemas.microsoft.com/office/drawing/2014/main" val="4283979554"/>
                  </a:ext>
                </a:extLst>
              </a:tr>
            </a:tbl>
          </a:graphicData>
        </a:graphic>
      </p:graphicFrame>
      <p:sp>
        <p:nvSpPr>
          <p:cNvPr id="4" name="TextBox 3">
            <a:extLst>
              <a:ext uri="{FF2B5EF4-FFF2-40B4-BE49-F238E27FC236}">
                <a16:creationId xmlns:a16="http://schemas.microsoft.com/office/drawing/2014/main" id="{ECAE4ED4-40F2-4BF3-8605-324FB4EB3DB6}"/>
              </a:ext>
            </a:extLst>
          </p:cNvPr>
          <p:cNvSpPr txBox="1"/>
          <p:nvPr/>
        </p:nvSpPr>
        <p:spPr>
          <a:xfrm>
            <a:off x="4790113" y="4253218"/>
            <a:ext cx="2608213" cy="369332"/>
          </a:xfrm>
          <a:prstGeom prst="rect">
            <a:avLst/>
          </a:prstGeom>
          <a:noFill/>
        </p:spPr>
        <p:txBody>
          <a:bodyPr wrap="square" rtlCol="0">
            <a:spAutoFit/>
          </a:bodyPr>
          <a:lstStyle/>
          <a:p>
            <a:r>
              <a:rPr lang="en-GB" dirty="0"/>
              <a:t>Well done </a:t>
            </a:r>
            <a:r>
              <a:rPr lang="en-GB" b="1" dirty="0">
                <a:solidFill>
                  <a:schemeClr val="accent1"/>
                </a:solidFill>
              </a:rPr>
              <a:t>BLUE</a:t>
            </a:r>
            <a:r>
              <a:rPr lang="en-GB" dirty="0"/>
              <a:t> team!</a:t>
            </a:r>
          </a:p>
        </p:txBody>
      </p:sp>
    </p:spTree>
    <p:extLst>
      <p:ext uri="{BB962C8B-B14F-4D97-AF65-F5344CB8AC3E}">
        <p14:creationId xmlns:p14="http://schemas.microsoft.com/office/powerpoint/2010/main" val="2044337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F4633-BD26-4DE1-9E77-7831A57A661E}"/>
              </a:ext>
            </a:extLst>
          </p:cNvPr>
          <p:cNvSpPr>
            <a:spLocks noGrp="1"/>
          </p:cNvSpPr>
          <p:nvPr>
            <p:ph type="title"/>
          </p:nvPr>
        </p:nvSpPr>
        <p:spPr/>
        <p:txBody>
          <a:bodyPr/>
          <a:lstStyle/>
          <a:p>
            <a:r>
              <a:rPr lang="en-GB" b="1" dirty="0">
                <a:solidFill>
                  <a:srgbClr val="0070C0"/>
                </a:solidFill>
                <a:latin typeface="Segoe  "/>
              </a:rPr>
              <a:t>Gallery</a:t>
            </a:r>
            <a:endParaRPr lang="en-GB" dirty="0"/>
          </a:p>
        </p:txBody>
      </p:sp>
      <p:sp>
        <p:nvSpPr>
          <p:cNvPr id="3" name="TextBox 2">
            <a:extLst>
              <a:ext uri="{FF2B5EF4-FFF2-40B4-BE49-F238E27FC236}">
                <a16:creationId xmlns:a16="http://schemas.microsoft.com/office/drawing/2014/main" id="{78E49EB9-A3B5-4301-935A-999833F8686D}"/>
              </a:ext>
            </a:extLst>
          </p:cNvPr>
          <p:cNvSpPr txBox="1"/>
          <p:nvPr/>
        </p:nvSpPr>
        <p:spPr>
          <a:xfrm>
            <a:off x="967409" y="1524000"/>
            <a:ext cx="10243930" cy="646331"/>
          </a:xfrm>
          <a:prstGeom prst="rect">
            <a:avLst/>
          </a:prstGeom>
          <a:noFill/>
        </p:spPr>
        <p:txBody>
          <a:bodyPr wrap="square" rtlCol="0">
            <a:spAutoFit/>
          </a:bodyPr>
          <a:lstStyle/>
          <a:p>
            <a:r>
              <a:rPr lang="en-GB" dirty="0"/>
              <a:t>A snapshot of learning from across the week… please use these photographs as an opportunity to talk to your children about what they have been learning!</a:t>
            </a:r>
          </a:p>
        </p:txBody>
      </p:sp>
      <p:pic>
        <p:nvPicPr>
          <p:cNvPr id="6" name="Picture 5">
            <a:extLst>
              <a:ext uri="{FF2B5EF4-FFF2-40B4-BE49-F238E27FC236}">
                <a16:creationId xmlns:a16="http://schemas.microsoft.com/office/drawing/2014/main" id="{F6DFCF09-4340-4C50-B4B9-B53FFCC49E76}"/>
              </a:ext>
            </a:extLst>
          </p:cNvPr>
          <p:cNvPicPr>
            <a:picLocks noChangeAspect="1"/>
          </p:cNvPicPr>
          <p:nvPr/>
        </p:nvPicPr>
        <p:blipFill>
          <a:blip r:embed="rId2"/>
          <a:stretch>
            <a:fillRect/>
          </a:stretch>
        </p:blipFill>
        <p:spPr>
          <a:xfrm>
            <a:off x="10787803" y="158693"/>
            <a:ext cx="1131994" cy="1181211"/>
          </a:xfrm>
          <a:prstGeom prst="rect">
            <a:avLst/>
          </a:prstGeom>
        </p:spPr>
      </p:pic>
      <p:sp>
        <p:nvSpPr>
          <p:cNvPr id="7" name="TextBox 6">
            <a:extLst>
              <a:ext uri="{FF2B5EF4-FFF2-40B4-BE49-F238E27FC236}">
                <a16:creationId xmlns:a16="http://schemas.microsoft.com/office/drawing/2014/main" id="{7454842D-795D-452C-8961-7B5C22CCE3EB}"/>
              </a:ext>
            </a:extLst>
          </p:cNvPr>
          <p:cNvSpPr txBox="1"/>
          <p:nvPr/>
        </p:nvSpPr>
        <p:spPr>
          <a:xfrm>
            <a:off x="980661" y="5846964"/>
            <a:ext cx="5115339" cy="477054"/>
          </a:xfrm>
          <a:prstGeom prst="rect">
            <a:avLst/>
          </a:prstGeom>
          <a:noFill/>
        </p:spPr>
        <p:txBody>
          <a:bodyPr wrap="square" rtlCol="0">
            <a:spAutoFit/>
          </a:bodyPr>
          <a:lstStyle/>
          <a:p>
            <a:r>
              <a:rPr lang="en-GB" sz="2500" dirty="0">
                <a:solidFill>
                  <a:srgbClr val="00B050"/>
                </a:solidFill>
              </a:rPr>
              <a:t>Apple</a:t>
            </a:r>
            <a:r>
              <a:rPr lang="en-GB" sz="2500" dirty="0"/>
              <a:t> – Snack and Story time</a:t>
            </a:r>
          </a:p>
        </p:txBody>
      </p:sp>
      <p:pic>
        <p:nvPicPr>
          <p:cNvPr id="8" name="Picture 7">
            <a:extLst>
              <a:ext uri="{FF2B5EF4-FFF2-40B4-BE49-F238E27FC236}">
                <a16:creationId xmlns:a16="http://schemas.microsoft.com/office/drawing/2014/main" id="{B116BECC-D954-4620-B156-6F3B844F3CF0}"/>
              </a:ext>
            </a:extLst>
          </p:cNvPr>
          <p:cNvPicPr>
            <a:picLocks noChangeAspect="1"/>
          </p:cNvPicPr>
          <p:nvPr/>
        </p:nvPicPr>
        <p:blipFill>
          <a:blip r:embed="rId3"/>
          <a:stretch>
            <a:fillRect/>
          </a:stretch>
        </p:blipFill>
        <p:spPr>
          <a:xfrm>
            <a:off x="3079608" y="2170331"/>
            <a:ext cx="4818688" cy="3630825"/>
          </a:xfrm>
          <a:prstGeom prst="rect">
            <a:avLst/>
          </a:prstGeom>
        </p:spPr>
      </p:pic>
    </p:spTree>
    <p:extLst>
      <p:ext uri="{BB962C8B-B14F-4D97-AF65-F5344CB8AC3E}">
        <p14:creationId xmlns:p14="http://schemas.microsoft.com/office/powerpoint/2010/main" val="2748214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313511F-11F6-4236-AF7E-7A2BDEE75249}"/>
              </a:ext>
            </a:extLst>
          </p:cNvPr>
          <p:cNvSpPr>
            <a:spLocks noGrp="1"/>
          </p:cNvSpPr>
          <p:nvPr>
            <p:ph idx="1"/>
          </p:nvPr>
        </p:nvSpPr>
        <p:spPr/>
        <p:txBody>
          <a:bodyPr>
            <a:normAutofit fontScale="92500"/>
          </a:bodyPr>
          <a:lstStyle/>
          <a:p>
            <a:endParaRPr lang="en-GB" dirty="0"/>
          </a:p>
          <a:p>
            <a:endParaRPr lang="en-GB" dirty="0"/>
          </a:p>
          <a:p>
            <a:endParaRPr lang="en-GB" dirty="0"/>
          </a:p>
          <a:p>
            <a:pPr marL="0" indent="0">
              <a:buNone/>
            </a:pPr>
            <a:endParaRPr lang="en-GB" dirty="0"/>
          </a:p>
          <a:p>
            <a:pPr marL="0" indent="0">
              <a:buNone/>
            </a:pPr>
            <a:r>
              <a:rPr lang="en-GB" dirty="0"/>
              <a:t>Apple: Children in Apple Class need to bring their Forest School kit in each </a:t>
            </a:r>
            <a:r>
              <a:rPr lang="en-GB" dirty="0">
                <a:solidFill>
                  <a:srgbClr val="FF0000"/>
                </a:solidFill>
              </a:rPr>
              <a:t>Friday</a:t>
            </a:r>
            <a:r>
              <a:rPr lang="en-GB" dirty="0"/>
              <a:t>. Please send their PE kit in on Monday as children will change for PE in school. They will bring PE kits home for washing periodically.  </a:t>
            </a:r>
          </a:p>
          <a:p>
            <a:pPr marL="0" indent="0" fontAlgn="base">
              <a:buNone/>
            </a:pPr>
            <a:r>
              <a:rPr lang="en-GB" b="1" dirty="0"/>
              <a:t>Please ensure that on PE days, the children wear their hoodies, school jumpers or cardigans alongside white or blue t-shirts and black or navy shorts or jogging bottoms.</a:t>
            </a:r>
            <a:endParaRPr lang="en-GB" dirty="0"/>
          </a:p>
          <a:p>
            <a:endParaRPr lang="en-GB" dirty="0"/>
          </a:p>
        </p:txBody>
      </p:sp>
      <p:sp>
        <p:nvSpPr>
          <p:cNvPr id="2" name="Title 1">
            <a:extLst>
              <a:ext uri="{FF2B5EF4-FFF2-40B4-BE49-F238E27FC236}">
                <a16:creationId xmlns:a16="http://schemas.microsoft.com/office/drawing/2014/main" id="{22D0EE4E-BAE3-4814-A0DC-66AE83BB76F8}"/>
              </a:ext>
            </a:extLst>
          </p:cNvPr>
          <p:cNvSpPr>
            <a:spLocks noGrp="1"/>
          </p:cNvSpPr>
          <p:nvPr>
            <p:ph type="title"/>
          </p:nvPr>
        </p:nvSpPr>
        <p:spPr/>
        <p:txBody>
          <a:bodyPr/>
          <a:lstStyle/>
          <a:p>
            <a:r>
              <a:rPr lang="en-GB" b="1" dirty="0">
                <a:solidFill>
                  <a:schemeClr val="accent1"/>
                </a:solidFill>
                <a:latin typeface="Segoe  "/>
              </a:rPr>
              <a:t>PE Kits next week</a:t>
            </a:r>
          </a:p>
        </p:txBody>
      </p:sp>
      <p:graphicFrame>
        <p:nvGraphicFramePr>
          <p:cNvPr id="3" name="Table 2">
            <a:extLst>
              <a:ext uri="{FF2B5EF4-FFF2-40B4-BE49-F238E27FC236}">
                <a16:creationId xmlns:a16="http://schemas.microsoft.com/office/drawing/2014/main" id="{1459CF87-41B5-4B59-B3D8-602A48BA8160}"/>
              </a:ext>
            </a:extLst>
          </p:cNvPr>
          <p:cNvGraphicFramePr>
            <a:graphicFrameLocks noGrp="1"/>
          </p:cNvGraphicFramePr>
          <p:nvPr>
            <p:extLst>
              <p:ext uri="{D42A27DB-BD31-4B8C-83A1-F6EECF244321}">
                <p14:modId xmlns:p14="http://schemas.microsoft.com/office/powerpoint/2010/main" val="3947672905"/>
              </p:ext>
            </p:extLst>
          </p:nvPr>
        </p:nvGraphicFramePr>
        <p:xfrm>
          <a:off x="1889387" y="1825625"/>
          <a:ext cx="8128002" cy="148336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982694366"/>
                    </a:ext>
                  </a:extLst>
                </a:gridCol>
                <a:gridCol w="1354667">
                  <a:extLst>
                    <a:ext uri="{9D8B030D-6E8A-4147-A177-3AD203B41FA5}">
                      <a16:colId xmlns:a16="http://schemas.microsoft.com/office/drawing/2014/main" val="3604755761"/>
                    </a:ext>
                  </a:extLst>
                </a:gridCol>
                <a:gridCol w="1354667">
                  <a:extLst>
                    <a:ext uri="{9D8B030D-6E8A-4147-A177-3AD203B41FA5}">
                      <a16:colId xmlns:a16="http://schemas.microsoft.com/office/drawing/2014/main" val="3275141048"/>
                    </a:ext>
                  </a:extLst>
                </a:gridCol>
                <a:gridCol w="1354667">
                  <a:extLst>
                    <a:ext uri="{9D8B030D-6E8A-4147-A177-3AD203B41FA5}">
                      <a16:colId xmlns:a16="http://schemas.microsoft.com/office/drawing/2014/main" val="126600969"/>
                    </a:ext>
                  </a:extLst>
                </a:gridCol>
                <a:gridCol w="1354667">
                  <a:extLst>
                    <a:ext uri="{9D8B030D-6E8A-4147-A177-3AD203B41FA5}">
                      <a16:colId xmlns:a16="http://schemas.microsoft.com/office/drawing/2014/main" val="1318239413"/>
                    </a:ext>
                  </a:extLst>
                </a:gridCol>
                <a:gridCol w="1354667">
                  <a:extLst>
                    <a:ext uri="{9D8B030D-6E8A-4147-A177-3AD203B41FA5}">
                      <a16:colId xmlns:a16="http://schemas.microsoft.com/office/drawing/2014/main" val="159172132"/>
                    </a:ext>
                  </a:extLst>
                </a:gridCol>
              </a:tblGrid>
              <a:tr h="370840">
                <a:tc>
                  <a:txBody>
                    <a:bodyPr/>
                    <a:lstStyle/>
                    <a:p>
                      <a:pPr algn="ctr"/>
                      <a:endParaRPr lang="en-GB" dirty="0"/>
                    </a:p>
                  </a:txBody>
                  <a:tcPr/>
                </a:tc>
                <a:tc>
                  <a:txBody>
                    <a:bodyPr/>
                    <a:lstStyle/>
                    <a:p>
                      <a:pPr algn="ctr"/>
                      <a:r>
                        <a:rPr lang="en-GB" dirty="0"/>
                        <a:t>Monday</a:t>
                      </a:r>
                    </a:p>
                  </a:txBody>
                  <a:tcPr/>
                </a:tc>
                <a:tc>
                  <a:txBody>
                    <a:bodyPr/>
                    <a:lstStyle/>
                    <a:p>
                      <a:pPr algn="ctr"/>
                      <a:r>
                        <a:rPr lang="en-GB" dirty="0"/>
                        <a:t>Tuesday</a:t>
                      </a:r>
                    </a:p>
                  </a:txBody>
                  <a:tcPr/>
                </a:tc>
                <a:tc>
                  <a:txBody>
                    <a:bodyPr/>
                    <a:lstStyle/>
                    <a:p>
                      <a:pPr algn="ctr"/>
                      <a:r>
                        <a:rPr lang="en-GB" dirty="0"/>
                        <a:t>Wednesday</a:t>
                      </a:r>
                    </a:p>
                  </a:txBody>
                  <a:tcPr/>
                </a:tc>
                <a:tc>
                  <a:txBody>
                    <a:bodyPr/>
                    <a:lstStyle/>
                    <a:p>
                      <a:pPr algn="ctr"/>
                      <a:r>
                        <a:rPr lang="en-GB" dirty="0"/>
                        <a:t>Thursday</a:t>
                      </a:r>
                    </a:p>
                  </a:txBody>
                  <a:tcPr/>
                </a:tc>
                <a:tc>
                  <a:txBody>
                    <a:bodyPr/>
                    <a:lstStyle/>
                    <a:p>
                      <a:pPr algn="ctr"/>
                      <a:r>
                        <a:rPr lang="en-GB" dirty="0"/>
                        <a:t>Friday</a:t>
                      </a:r>
                    </a:p>
                  </a:txBody>
                  <a:tcPr/>
                </a:tc>
                <a:extLst>
                  <a:ext uri="{0D108BD9-81ED-4DB2-BD59-A6C34878D82A}">
                    <a16:rowId xmlns:a16="http://schemas.microsoft.com/office/drawing/2014/main" val="2737305729"/>
                  </a:ext>
                </a:extLst>
              </a:tr>
              <a:tr h="370840">
                <a:tc>
                  <a:txBody>
                    <a:bodyPr/>
                    <a:lstStyle/>
                    <a:p>
                      <a:pPr algn="ctr"/>
                      <a:r>
                        <a:rPr lang="en-GB" dirty="0"/>
                        <a:t>Beech</a:t>
                      </a:r>
                    </a:p>
                  </a:txBody>
                  <a:tcPr/>
                </a:tc>
                <a:tc>
                  <a:txBody>
                    <a:bodyPr/>
                    <a:lstStyle/>
                    <a:p>
                      <a:pPr algn="ctr"/>
                      <a:endParaRPr lang="en-GB" dirty="0"/>
                    </a:p>
                  </a:txBody>
                  <a:tcPr/>
                </a:tc>
                <a:tc>
                  <a:txBody>
                    <a:bodyPr/>
                    <a:lstStyle/>
                    <a:p>
                      <a:pPr algn="ctr"/>
                      <a:endParaRPr lang="en-GB" dirty="0"/>
                    </a:p>
                  </a:txBody>
                  <a:tcPr/>
                </a:tc>
                <a:tc>
                  <a:txBody>
                    <a:bodyPr/>
                    <a:lstStyle/>
                    <a:p>
                      <a:pPr algn="ctr"/>
                      <a:endParaRPr lang="en-GB"/>
                    </a:p>
                  </a:txBody>
                  <a:tcPr/>
                </a:tc>
                <a:tc>
                  <a:txBody>
                    <a:bodyPr/>
                    <a:lstStyle/>
                    <a:p>
                      <a:pPr algn="ctr"/>
                      <a:r>
                        <a:rPr lang="en-GB" dirty="0"/>
                        <a:t>X</a:t>
                      </a:r>
                    </a:p>
                  </a:txBody>
                  <a:tcPr/>
                </a:tc>
                <a:tc>
                  <a:txBody>
                    <a:bodyPr/>
                    <a:lstStyle/>
                    <a:p>
                      <a:pPr algn="ctr"/>
                      <a:r>
                        <a:rPr lang="en-GB" dirty="0"/>
                        <a:t>X</a:t>
                      </a:r>
                    </a:p>
                  </a:txBody>
                  <a:tcPr/>
                </a:tc>
                <a:extLst>
                  <a:ext uri="{0D108BD9-81ED-4DB2-BD59-A6C34878D82A}">
                    <a16:rowId xmlns:a16="http://schemas.microsoft.com/office/drawing/2014/main" val="726796407"/>
                  </a:ext>
                </a:extLst>
              </a:tr>
              <a:tr h="370840">
                <a:tc>
                  <a:txBody>
                    <a:bodyPr/>
                    <a:lstStyle/>
                    <a:p>
                      <a:pPr algn="ctr"/>
                      <a:r>
                        <a:rPr lang="en-GB" dirty="0"/>
                        <a:t>Holly</a:t>
                      </a:r>
                    </a:p>
                  </a:txBody>
                  <a:tcPr/>
                </a:tc>
                <a:tc>
                  <a:txBody>
                    <a:bodyPr/>
                    <a:lstStyle/>
                    <a:p>
                      <a:pPr algn="ctr"/>
                      <a:endParaRPr lang="en-GB"/>
                    </a:p>
                  </a:txBody>
                  <a:tcPr/>
                </a:tc>
                <a:tc>
                  <a:txBody>
                    <a:bodyPr/>
                    <a:lstStyle/>
                    <a:p>
                      <a:pPr algn="ctr"/>
                      <a:r>
                        <a:rPr lang="en-GB" dirty="0"/>
                        <a:t>X</a:t>
                      </a:r>
                    </a:p>
                  </a:txBody>
                  <a:tcPr/>
                </a:tc>
                <a:tc>
                  <a:txBody>
                    <a:bodyPr/>
                    <a:lstStyle/>
                    <a:p>
                      <a:pPr algn="ctr"/>
                      <a:endParaRPr lang="en-GB" dirty="0"/>
                    </a:p>
                  </a:txBody>
                  <a:tcPr/>
                </a:tc>
                <a:tc>
                  <a:txBody>
                    <a:bodyPr/>
                    <a:lstStyle/>
                    <a:p>
                      <a:pPr algn="ctr"/>
                      <a:endParaRPr lang="en-GB" dirty="0"/>
                    </a:p>
                  </a:txBody>
                  <a:tcPr/>
                </a:tc>
                <a:tc>
                  <a:txBody>
                    <a:bodyPr/>
                    <a:lstStyle/>
                    <a:p>
                      <a:pPr algn="ctr"/>
                      <a:r>
                        <a:rPr lang="en-GB" dirty="0"/>
                        <a:t>X</a:t>
                      </a:r>
                    </a:p>
                  </a:txBody>
                  <a:tcPr/>
                </a:tc>
                <a:extLst>
                  <a:ext uri="{0D108BD9-81ED-4DB2-BD59-A6C34878D82A}">
                    <a16:rowId xmlns:a16="http://schemas.microsoft.com/office/drawing/2014/main" val="119406266"/>
                  </a:ext>
                </a:extLst>
              </a:tr>
              <a:tr h="370840">
                <a:tc>
                  <a:txBody>
                    <a:bodyPr/>
                    <a:lstStyle/>
                    <a:p>
                      <a:pPr algn="ctr"/>
                      <a:r>
                        <a:rPr lang="en-GB" dirty="0"/>
                        <a:t>Oak</a:t>
                      </a:r>
                    </a:p>
                  </a:txBody>
                  <a:tcPr/>
                </a:tc>
                <a:tc>
                  <a:txBody>
                    <a:bodyPr/>
                    <a:lstStyle/>
                    <a:p>
                      <a:pPr algn="ctr"/>
                      <a:endParaRPr lang="en-GB"/>
                    </a:p>
                  </a:txBody>
                  <a:tcPr/>
                </a:tc>
                <a:tc>
                  <a:txBody>
                    <a:bodyPr/>
                    <a:lstStyle/>
                    <a:p>
                      <a:pPr algn="ctr"/>
                      <a:r>
                        <a:rPr lang="en-GB" dirty="0"/>
                        <a:t>X </a:t>
                      </a:r>
                      <a:r>
                        <a:rPr lang="en-GB" dirty="0">
                          <a:solidFill>
                            <a:srgbClr val="FF0000"/>
                          </a:solidFill>
                        </a:rPr>
                        <a:t>- swim</a:t>
                      </a:r>
                    </a:p>
                  </a:txBody>
                  <a:tcPr/>
                </a:tc>
                <a:tc>
                  <a:txBody>
                    <a:bodyPr/>
                    <a:lstStyle/>
                    <a:p>
                      <a:pPr algn="ctr"/>
                      <a:endParaRPr lang="en-GB"/>
                    </a:p>
                  </a:txBody>
                  <a:tcPr/>
                </a:tc>
                <a:tc>
                  <a:txBody>
                    <a:bodyPr/>
                    <a:lstStyle/>
                    <a:p>
                      <a:pPr algn="ctr"/>
                      <a:endParaRPr lang="en-GB" dirty="0"/>
                    </a:p>
                  </a:txBody>
                  <a:tcPr/>
                </a:tc>
                <a:tc>
                  <a:txBody>
                    <a:bodyPr/>
                    <a:lstStyle/>
                    <a:p>
                      <a:pPr algn="ctr"/>
                      <a:r>
                        <a:rPr lang="en-GB" dirty="0"/>
                        <a:t>X</a:t>
                      </a:r>
                    </a:p>
                  </a:txBody>
                  <a:tcPr/>
                </a:tc>
                <a:extLst>
                  <a:ext uri="{0D108BD9-81ED-4DB2-BD59-A6C34878D82A}">
                    <a16:rowId xmlns:a16="http://schemas.microsoft.com/office/drawing/2014/main" val="1289729854"/>
                  </a:ext>
                </a:extLst>
              </a:tr>
            </a:tbl>
          </a:graphicData>
        </a:graphic>
      </p:graphicFrame>
    </p:spTree>
    <p:extLst>
      <p:ext uri="{BB962C8B-B14F-4D97-AF65-F5344CB8AC3E}">
        <p14:creationId xmlns:p14="http://schemas.microsoft.com/office/powerpoint/2010/main" val="1114108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B0F4-0795-44FB-B560-0FCA67081CC8}"/>
              </a:ext>
            </a:extLst>
          </p:cNvPr>
          <p:cNvSpPr>
            <a:spLocks noGrp="1"/>
          </p:cNvSpPr>
          <p:nvPr>
            <p:ph type="title"/>
          </p:nvPr>
        </p:nvSpPr>
        <p:spPr/>
        <p:txBody>
          <a:bodyPr/>
          <a:lstStyle/>
          <a:p>
            <a:r>
              <a:rPr lang="en-GB" b="1" dirty="0">
                <a:solidFill>
                  <a:srgbClr val="0070C0"/>
                </a:solidFill>
                <a:latin typeface="Segoe  "/>
              </a:rPr>
              <a:t>Attendance and Punctuality</a:t>
            </a:r>
          </a:p>
        </p:txBody>
      </p:sp>
      <p:graphicFrame>
        <p:nvGraphicFramePr>
          <p:cNvPr id="4" name="Content Placeholder 3">
            <a:extLst>
              <a:ext uri="{FF2B5EF4-FFF2-40B4-BE49-F238E27FC236}">
                <a16:creationId xmlns:a16="http://schemas.microsoft.com/office/drawing/2014/main" id="{87C9748E-1AB4-475B-B0D7-66E8FF037C57}"/>
              </a:ext>
            </a:extLst>
          </p:cNvPr>
          <p:cNvGraphicFramePr>
            <a:graphicFrameLocks noGrp="1"/>
          </p:cNvGraphicFramePr>
          <p:nvPr>
            <p:ph idx="1"/>
            <p:extLst>
              <p:ext uri="{D42A27DB-BD31-4B8C-83A1-F6EECF244321}">
                <p14:modId xmlns:p14="http://schemas.microsoft.com/office/powerpoint/2010/main" val="580611364"/>
              </p:ext>
            </p:extLst>
          </p:nvPr>
        </p:nvGraphicFramePr>
        <p:xfrm>
          <a:off x="838200" y="1724246"/>
          <a:ext cx="10515600" cy="1854200"/>
        </p:xfrm>
        <a:graphic>
          <a:graphicData uri="http://schemas.openxmlformats.org/drawingml/2006/table">
            <a:tbl>
              <a:tblPr firstRow="1" bandRow="1">
                <a:tableStyleId>{5C22544A-7EE6-4342-B048-85BDC9FD1C3A}</a:tableStyleId>
              </a:tblPr>
              <a:tblGrid>
                <a:gridCol w="1636552">
                  <a:extLst>
                    <a:ext uri="{9D8B030D-6E8A-4147-A177-3AD203B41FA5}">
                      <a16:colId xmlns:a16="http://schemas.microsoft.com/office/drawing/2014/main" val="342491336"/>
                    </a:ext>
                  </a:extLst>
                </a:gridCol>
                <a:gridCol w="5373848">
                  <a:extLst>
                    <a:ext uri="{9D8B030D-6E8A-4147-A177-3AD203B41FA5}">
                      <a16:colId xmlns:a16="http://schemas.microsoft.com/office/drawing/2014/main" val="2041675329"/>
                    </a:ext>
                  </a:extLst>
                </a:gridCol>
                <a:gridCol w="3505200">
                  <a:extLst>
                    <a:ext uri="{9D8B030D-6E8A-4147-A177-3AD203B41FA5}">
                      <a16:colId xmlns:a16="http://schemas.microsoft.com/office/drawing/2014/main" val="2477756465"/>
                    </a:ext>
                  </a:extLst>
                </a:gridCol>
              </a:tblGrid>
              <a:tr h="370840">
                <a:tc>
                  <a:txBody>
                    <a:bodyPr/>
                    <a:lstStyle/>
                    <a:p>
                      <a:endParaRPr lang="en-GB" dirty="0"/>
                    </a:p>
                  </a:txBody>
                  <a:tcPr/>
                </a:tc>
                <a:tc>
                  <a:txBody>
                    <a:bodyPr/>
                    <a:lstStyle/>
                    <a:p>
                      <a:r>
                        <a:rPr lang="en-GB" dirty="0"/>
                        <a:t>Attendance </a:t>
                      </a:r>
                    </a:p>
                  </a:txBody>
                  <a:tcPr/>
                </a:tc>
                <a:tc>
                  <a:txBody>
                    <a:bodyPr/>
                    <a:lstStyle/>
                    <a:p>
                      <a:r>
                        <a:rPr lang="en-GB" dirty="0"/>
                        <a:t>Punctuality </a:t>
                      </a:r>
                    </a:p>
                  </a:txBody>
                  <a:tcPr/>
                </a:tc>
                <a:extLst>
                  <a:ext uri="{0D108BD9-81ED-4DB2-BD59-A6C34878D82A}">
                    <a16:rowId xmlns:a16="http://schemas.microsoft.com/office/drawing/2014/main" val="1864883430"/>
                  </a:ext>
                </a:extLst>
              </a:tr>
              <a:tr h="370840">
                <a:tc>
                  <a:txBody>
                    <a:bodyPr/>
                    <a:lstStyle/>
                    <a:p>
                      <a:r>
                        <a:rPr lang="en-GB" dirty="0"/>
                        <a:t>Apple</a:t>
                      </a:r>
                    </a:p>
                  </a:txBody>
                  <a:tcPr/>
                </a:tc>
                <a:tc>
                  <a:txBody>
                    <a:bodyPr/>
                    <a:lstStyle/>
                    <a:p>
                      <a:r>
                        <a:rPr lang="en-GB" dirty="0">
                          <a:solidFill>
                            <a:srgbClr val="00B050"/>
                          </a:solidFill>
                        </a:rPr>
                        <a:t>98.5%</a:t>
                      </a:r>
                    </a:p>
                  </a:txBody>
                  <a:tcPr/>
                </a:tc>
                <a:tc>
                  <a:txBody>
                    <a:bodyPr/>
                    <a:lstStyle/>
                    <a:p>
                      <a:r>
                        <a:rPr lang="en-GB" dirty="0">
                          <a:solidFill>
                            <a:srgbClr val="00B050"/>
                          </a:solidFill>
                        </a:rPr>
                        <a:t>0 lates</a:t>
                      </a:r>
                    </a:p>
                  </a:txBody>
                  <a:tcPr/>
                </a:tc>
                <a:extLst>
                  <a:ext uri="{0D108BD9-81ED-4DB2-BD59-A6C34878D82A}">
                    <a16:rowId xmlns:a16="http://schemas.microsoft.com/office/drawing/2014/main" val="2756590272"/>
                  </a:ext>
                </a:extLst>
              </a:tr>
              <a:tr h="370840">
                <a:tc>
                  <a:txBody>
                    <a:bodyPr/>
                    <a:lstStyle/>
                    <a:p>
                      <a:r>
                        <a:rPr lang="en-GB" dirty="0"/>
                        <a:t>Beech</a:t>
                      </a:r>
                    </a:p>
                  </a:txBody>
                  <a:tcPr/>
                </a:tc>
                <a:tc>
                  <a:txBody>
                    <a:bodyPr/>
                    <a:lstStyle/>
                    <a:p>
                      <a:r>
                        <a:rPr lang="en-GB" dirty="0">
                          <a:solidFill>
                            <a:srgbClr val="00B050"/>
                          </a:solidFill>
                        </a:rPr>
                        <a:t>98.3%</a:t>
                      </a:r>
                    </a:p>
                  </a:txBody>
                  <a:tcPr/>
                </a:tc>
                <a:tc>
                  <a:txBody>
                    <a:bodyPr/>
                    <a:lstStyle/>
                    <a:p>
                      <a:r>
                        <a:rPr lang="en-GB" dirty="0">
                          <a:solidFill>
                            <a:srgbClr val="FF0000"/>
                          </a:solidFill>
                        </a:rPr>
                        <a:t>2 lates (2 children)</a:t>
                      </a:r>
                    </a:p>
                  </a:txBody>
                  <a:tcPr/>
                </a:tc>
                <a:extLst>
                  <a:ext uri="{0D108BD9-81ED-4DB2-BD59-A6C34878D82A}">
                    <a16:rowId xmlns:a16="http://schemas.microsoft.com/office/drawing/2014/main" val="1360890696"/>
                  </a:ext>
                </a:extLst>
              </a:tr>
              <a:tr h="370840">
                <a:tc>
                  <a:txBody>
                    <a:bodyPr/>
                    <a:lstStyle/>
                    <a:p>
                      <a:r>
                        <a:rPr lang="en-GB" dirty="0"/>
                        <a:t>Holly</a:t>
                      </a:r>
                    </a:p>
                  </a:txBody>
                  <a:tcPr/>
                </a:tc>
                <a:tc>
                  <a:txBody>
                    <a:bodyPr/>
                    <a:lstStyle/>
                    <a:p>
                      <a:r>
                        <a:rPr lang="en-GB" dirty="0">
                          <a:solidFill>
                            <a:srgbClr val="FF0000"/>
                          </a:solidFill>
                        </a:rPr>
                        <a:t>94.7%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0000"/>
                          </a:solidFill>
                        </a:rPr>
                        <a:t>1 late</a:t>
                      </a:r>
                    </a:p>
                  </a:txBody>
                  <a:tcPr/>
                </a:tc>
                <a:extLst>
                  <a:ext uri="{0D108BD9-81ED-4DB2-BD59-A6C34878D82A}">
                    <a16:rowId xmlns:a16="http://schemas.microsoft.com/office/drawing/2014/main" val="3177642592"/>
                  </a:ext>
                </a:extLst>
              </a:tr>
              <a:tr h="370840">
                <a:tc>
                  <a:txBody>
                    <a:bodyPr/>
                    <a:lstStyle/>
                    <a:p>
                      <a:r>
                        <a:rPr lang="en-GB" dirty="0"/>
                        <a:t>Oak</a:t>
                      </a:r>
                    </a:p>
                  </a:txBody>
                  <a:tcPr/>
                </a:tc>
                <a:tc>
                  <a:txBody>
                    <a:bodyPr/>
                    <a:lstStyle/>
                    <a:p>
                      <a:r>
                        <a:rPr lang="en-GB" dirty="0">
                          <a:solidFill>
                            <a:srgbClr val="FF0000"/>
                          </a:solidFill>
                        </a:rPr>
                        <a:t>87.3%</a:t>
                      </a:r>
                    </a:p>
                  </a:txBody>
                  <a:tcPr/>
                </a:tc>
                <a:tc>
                  <a:txBody>
                    <a:bodyPr/>
                    <a:lstStyle/>
                    <a:p>
                      <a:r>
                        <a:rPr lang="en-GB" dirty="0">
                          <a:solidFill>
                            <a:srgbClr val="00B050"/>
                          </a:solidFill>
                        </a:rPr>
                        <a:t>0 lates</a:t>
                      </a:r>
                    </a:p>
                  </a:txBody>
                  <a:tcPr/>
                </a:tc>
                <a:extLst>
                  <a:ext uri="{0D108BD9-81ED-4DB2-BD59-A6C34878D82A}">
                    <a16:rowId xmlns:a16="http://schemas.microsoft.com/office/drawing/2014/main" val="2545361833"/>
                  </a:ext>
                </a:extLst>
              </a:tr>
            </a:tbl>
          </a:graphicData>
        </a:graphic>
      </p:graphicFrame>
      <p:pic>
        <p:nvPicPr>
          <p:cNvPr id="6" name="Picture 5">
            <a:extLst>
              <a:ext uri="{FF2B5EF4-FFF2-40B4-BE49-F238E27FC236}">
                <a16:creationId xmlns:a16="http://schemas.microsoft.com/office/drawing/2014/main" id="{244D5C25-0FFE-460C-9360-C1E286178B39}"/>
              </a:ext>
            </a:extLst>
          </p:cNvPr>
          <p:cNvPicPr>
            <a:picLocks noChangeAspect="1"/>
          </p:cNvPicPr>
          <p:nvPr/>
        </p:nvPicPr>
        <p:blipFill>
          <a:blip r:embed="rId2"/>
          <a:stretch>
            <a:fillRect/>
          </a:stretch>
        </p:blipFill>
        <p:spPr>
          <a:xfrm>
            <a:off x="4514629" y="3881245"/>
            <a:ext cx="3162741" cy="2753109"/>
          </a:xfrm>
          <a:prstGeom prst="rect">
            <a:avLst/>
          </a:prstGeom>
        </p:spPr>
      </p:pic>
      <p:pic>
        <p:nvPicPr>
          <p:cNvPr id="7" name="Picture 6">
            <a:extLst>
              <a:ext uri="{FF2B5EF4-FFF2-40B4-BE49-F238E27FC236}">
                <a16:creationId xmlns:a16="http://schemas.microsoft.com/office/drawing/2014/main" id="{0160A37F-C1CE-4060-B274-4CD4734CE11B}"/>
              </a:ext>
            </a:extLst>
          </p:cNvPr>
          <p:cNvPicPr>
            <a:picLocks noChangeAspect="1"/>
          </p:cNvPicPr>
          <p:nvPr/>
        </p:nvPicPr>
        <p:blipFill>
          <a:blip r:embed="rId3"/>
          <a:stretch>
            <a:fillRect/>
          </a:stretch>
        </p:blipFill>
        <p:spPr>
          <a:xfrm>
            <a:off x="8014630" y="3881245"/>
            <a:ext cx="3200847" cy="2743583"/>
          </a:xfrm>
          <a:prstGeom prst="rect">
            <a:avLst/>
          </a:prstGeom>
        </p:spPr>
      </p:pic>
      <p:sp>
        <p:nvSpPr>
          <p:cNvPr id="8" name="TextBox 7">
            <a:extLst>
              <a:ext uri="{FF2B5EF4-FFF2-40B4-BE49-F238E27FC236}">
                <a16:creationId xmlns:a16="http://schemas.microsoft.com/office/drawing/2014/main" id="{9F79D336-FC8D-4452-94CD-44BC9E5041BD}"/>
              </a:ext>
            </a:extLst>
          </p:cNvPr>
          <p:cNvSpPr txBox="1"/>
          <p:nvPr/>
        </p:nvSpPr>
        <p:spPr>
          <a:xfrm>
            <a:off x="905164" y="1388825"/>
            <a:ext cx="5689600" cy="369332"/>
          </a:xfrm>
          <a:prstGeom prst="rect">
            <a:avLst/>
          </a:prstGeom>
          <a:noFill/>
        </p:spPr>
        <p:txBody>
          <a:bodyPr wrap="square" rtlCol="0">
            <a:spAutoFit/>
          </a:bodyPr>
          <a:lstStyle/>
          <a:p>
            <a:r>
              <a:rPr lang="en-GB" dirty="0"/>
              <a:t>This week’s attendance figures: 94.4%	School Target: </a:t>
            </a:r>
            <a:r>
              <a:rPr lang="en-GB" b="1" dirty="0"/>
              <a:t>96%</a:t>
            </a:r>
          </a:p>
        </p:txBody>
      </p:sp>
    </p:spTree>
    <p:extLst>
      <p:ext uri="{BB962C8B-B14F-4D97-AF65-F5344CB8AC3E}">
        <p14:creationId xmlns:p14="http://schemas.microsoft.com/office/powerpoint/2010/main" val="578276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39C30-1177-40E9-BA4D-82735B5934B7}"/>
              </a:ext>
            </a:extLst>
          </p:cNvPr>
          <p:cNvSpPr>
            <a:spLocks noGrp="1"/>
          </p:cNvSpPr>
          <p:nvPr>
            <p:ph type="title"/>
          </p:nvPr>
        </p:nvSpPr>
        <p:spPr>
          <a:xfrm>
            <a:off x="838200" y="237070"/>
            <a:ext cx="10515600" cy="767389"/>
          </a:xfrm>
        </p:spPr>
        <p:txBody>
          <a:bodyPr>
            <a:normAutofit/>
          </a:bodyPr>
          <a:lstStyle/>
          <a:p>
            <a:r>
              <a:rPr lang="en-GB" sz="4000" b="1" dirty="0">
                <a:solidFill>
                  <a:schemeClr val="accent1"/>
                </a:solidFill>
                <a:latin typeface="Segoe  "/>
              </a:rPr>
              <a:t>Extra Curricular Clubs - Autumn</a:t>
            </a:r>
          </a:p>
        </p:txBody>
      </p:sp>
      <p:sp>
        <p:nvSpPr>
          <p:cNvPr id="3" name="Content Placeholder 2">
            <a:extLst>
              <a:ext uri="{FF2B5EF4-FFF2-40B4-BE49-F238E27FC236}">
                <a16:creationId xmlns:a16="http://schemas.microsoft.com/office/drawing/2014/main" id="{DBF17CA5-9FE1-4BBF-8740-FE4503EBD7F4}"/>
              </a:ext>
            </a:extLst>
          </p:cNvPr>
          <p:cNvSpPr>
            <a:spLocks noGrp="1"/>
          </p:cNvSpPr>
          <p:nvPr>
            <p:ph idx="1"/>
          </p:nvPr>
        </p:nvSpPr>
        <p:spPr>
          <a:xfrm>
            <a:off x="838200" y="905951"/>
            <a:ext cx="10515600" cy="4351338"/>
          </a:xfrm>
        </p:spPr>
        <p:txBody>
          <a:bodyPr/>
          <a:lstStyle/>
          <a:p>
            <a:pPr marL="0" indent="0">
              <a:buNone/>
            </a:pPr>
            <a:r>
              <a:rPr lang="en-GB" sz="1200" dirty="0"/>
              <a:t>Some clubs have limited capacity and places will be allocated on a first come first served basis. In the event of a club being fully booked, your child’s name will be added to a waiting list and you will be advised if a place becomes available.  Booking is not required for before school or lunchtime clubs.  For after school clubs run by school staff (denoted with *) please email Mrs Bacon on </a:t>
            </a:r>
            <a:r>
              <a:rPr lang="en-GB" sz="1200" u="sng" dirty="0">
                <a:hlinkClick r:id="rId2"/>
              </a:rPr>
              <a:t>admin@crayke.n-yorks.sch.uk</a:t>
            </a:r>
            <a:r>
              <a:rPr lang="en-GB" sz="1200" dirty="0"/>
              <a:t> to book a place.  </a:t>
            </a:r>
          </a:p>
          <a:p>
            <a:pPr marL="0" indent="0">
              <a:buNone/>
            </a:pPr>
            <a:r>
              <a:rPr lang="en-GB" sz="1200" b="1" dirty="0">
                <a:solidFill>
                  <a:schemeClr val="accent1"/>
                </a:solidFill>
              </a:rPr>
              <a:t>Before School:</a:t>
            </a:r>
          </a:p>
          <a:p>
            <a:pPr marL="0" indent="0">
              <a:buNone/>
            </a:pPr>
            <a:endParaRPr lang="en-GB" dirty="0"/>
          </a:p>
          <a:p>
            <a:pPr marL="0" indent="0">
              <a:buNone/>
            </a:pPr>
            <a:endParaRPr lang="en-GB" sz="1200" b="1" dirty="0">
              <a:solidFill>
                <a:schemeClr val="accent1"/>
              </a:solidFill>
            </a:endParaRPr>
          </a:p>
          <a:p>
            <a:pPr marL="0" indent="0">
              <a:buNone/>
            </a:pPr>
            <a:r>
              <a:rPr lang="en-GB" sz="1200" b="1" dirty="0">
                <a:solidFill>
                  <a:schemeClr val="accent1"/>
                </a:solidFill>
              </a:rPr>
              <a:t>After School:</a:t>
            </a:r>
          </a:p>
          <a:p>
            <a:pPr marL="0" indent="0">
              <a:buNone/>
            </a:pPr>
            <a:endParaRPr lang="en-GB" dirty="0"/>
          </a:p>
        </p:txBody>
      </p:sp>
      <p:pic>
        <p:nvPicPr>
          <p:cNvPr id="5" name="Picture 4">
            <a:extLst>
              <a:ext uri="{FF2B5EF4-FFF2-40B4-BE49-F238E27FC236}">
                <a16:creationId xmlns:a16="http://schemas.microsoft.com/office/drawing/2014/main" id="{5990E4C4-C829-4C88-8E16-0AF106C81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9405" y="1482894"/>
            <a:ext cx="2301130" cy="1531297"/>
          </a:xfrm>
          <a:prstGeom prst="rect">
            <a:avLst/>
          </a:prstGeom>
        </p:spPr>
      </p:pic>
      <p:graphicFrame>
        <p:nvGraphicFramePr>
          <p:cNvPr id="11" name="Table 10">
            <a:extLst>
              <a:ext uri="{FF2B5EF4-FFF2-40B4-BE49-F238E27FC236}">
                <a16:creationId xmlns:a16="http://schemas.microsoft.com/office/drawing/2014/main" id="{672AD6E1-006C-48C9-84BB-BA35E14E9408}"/>
              </a:ext>
            </a:extLst>
          </p:cNvPr>
          <p:cNvGraphicFramePr>
            <a:graphicFrameLocks noGrp="1"/>
          </p:cNvGraphicFramePr>
          <p:nvPr>
            <p:extLst>
              <p:ext uri="{D42A27DB-BD31-4B8C-83A1-F6EECF244321}">
                <p14:modId xmlns:p14="http://schemas.microsoft.com/office/powerpoint/2010/main" val="2277019974"/>
              </p:ext>
            </p:extLst>
          </p:nvPr>
        </p:nvGraphicFramePr>
        <p:xfrm>
          <a:off x="2100802" y="1554308"/>
          <a:ext cx="5087620" cy="814847"/>
        </p:xfrm>
        <a:graphic>
          <a:graphicData uri="http://schemas.openxmlformats.org/drawingml/2006/table">
            <a:tbl>
              <a:tblPr firstRow="1" firstCol="1" bandRow="1">
                <a:tableStyleId>{5C22544A-7EE6-4342-B048-85BDC9FD1C3A}</a:tableStyleId>
              </a:tblPr>
              <a:tblGrid>
                <a:gridCol w="1695450">
                  <a:extLst>
                    <a:ext uri="{9D8B030D-6E8A-4147-A177-3AD203B41FA5}">
                      <a16:colId xmlns:a16="http://schemas.microsoft.com/office/drawing/2014/main" val="4178893622"/>
                    </a:ext>
                  </a:extLst>
                </a:gridCol>
                <a:gridCol w="1696085">
                  <a:extLst>
                    <a:ext uri="{9D8B030D-6E8A-4147-A177-3AD203B41FA5}">
                      <a16:colId xmlns:a16="http://schemas.microsoft.com/office/drawing/2014/main" val="139304064"/>
                    </a:ext>
                  </a:extLst>
                </a:gridCol>
                <a:gridCol w="1696085">
                  <a:extLst>
                    <a:ext uri="{9D8B030D-6E8A-4147-A177-3AD203B41FA5}">
                      <a16:colId xmlns:a16="http://schemas.microsoft.com/office/drawing/2014/main" val="4236329336"/>
                    </a:ext>
                  </a:extLst>
                </a:gridCol>
              </a:tblGrid>
              <a:tr h="135422">
                <a:tc>
                  <a:txBody>
                    <a:bodyPr/>
                    <a:lstStyle/>
                    <a:p>
                      <a:pPr algn="ctr">
                        <a:spcAft>
                          <a:spcPts val="1200"/>
                        </a:spcAft>
                      </a:pPr>
                      <a:r>
                        <a:rPr lang="en-GB" sz="1200" dirty="0">
                          <a:effectLst/>
                        </a:rPr>
                        <a:t>Club</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1200"/>
                        </a:spcAft>
                      </a:pPr>
                      <a:r>
                        <a:rPr lang="en-GB" sz="1200" dirty="0">
                          <a:effectLst/>
                        </a:rPr>
                        <a:t>Day and Time</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1200"/>
                        </a:spcAft>
                      </a:pPr>
                      <a:r>
                        <a:rPr lang="en-GB" sz="1200">
                          <a:effectLst/>
                        </a:rPr>
                        <a:t>Group</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922771854"/>
                  </a:ext>
                </a:extLst>
              </a:tr>
              <a:tr h="631967">
                <a:tc>
                  <a:txBody>
                    <a:bodyPr/>
                    <a:lstStyle/>
                    <a:p>
                      <a:pPr algn="ctr">
                        <a:spcAft>
                          <a:spcPts val="1200"/>
                        </a:spcAft>
                      </a:pPr>
                      <a:r>
                        <a:rPr lang="en-GB" sz="1200" dirty="0">
                          <a:effectLst/>
                        </a:rPr>
                        <a:t>Run a Mile</a:t>
                      </a:r>
                    </a:p>
                    <a:p>
                      <a:pPr>
                        <a:spcAft>
                          <a:spcPts val="0"/>
                        </a:spcAft>
                      </a:pPr>
                      <a:r>
                        <a:rPr lang="en-GB" sz="1200" dirty="0">
                          <a:effectLst/>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spcAft>
                          <a:spcPts val="0"/>
                        </a:spcAft>
                      </a:pPr>
                      <a:r>
                        <a:rPr lang="en-GB" sz="1200">
                          <a:effectLst/>
                        </a:rPr>
                        <a:t>Monday, Tuesday Thursday &amp; Friday</a:t>
                      </a:r>
                    </a:p>
                    <a:p>
                      <a:pPr algn="ctr">
                        <a:spcAft>
                          <a:spcPts val="0"/>
                        </a:spcAft>
                      </a:pPr>
                      <a:r>
                        <a:rPr lang="en-GB" sz="1200">
                          <a:effectLst/>
                        </a:rPr>
                        <a:t>8:30am</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1200"/>
                        </a:spcAft>
                      </a:pPr>
                      <a:r>
                        <a:rPr lang="en-GB" sz="1200" dirty="0">
                          <a:effectLst/>
                        </a:rPr>
                        <a:t>All welcome – parents and carers included!</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04439454"/>
                  </a:ext>
                </a:extLst>
              </a:tr>
            </a:tbl>
          </a:graphicData>
        </a:graphic>
      </p:graphicFrame>
      <p:graphicFrame>
        <p:nvGraphicFramePr>
          <p:cNvPr id="4" name="Table 3">
            <a:extLst>
              <a:ext uri="{FF2B5EF4-FFF2-40B4-BE49-F238E27FC236}">
                <a16:creationId xmlns:a16="http://schemas.microsoft.com/office/drawing/2014/main" id="{EC400B68-F033-4693-8A1E-BA520891CDCB}"/>
              </a:ext>
            </a:extLst>
          </p:cNvPr>
          <p:cNvGraphicFramePr>
            <a:graphicFrameLocks noGrp="1"/>
          </p:cNvGraphicFramePr>
          <p:nvPr>
            <p:extLst>
              <p:ext uri="{D42A27DB-BD31-4B8C-83A1-F6EECF244321}">
                <p14:modId xmlns:p14="http://schemas.microsoft.com/office/powerpoint/2010/main" val="2710149390"/>
              </p:ext>
            </p:extLst>
          </p:nvPr>
        </p:nvGraphicFramePr>
        <p:xfrm>
          <a:off x="2100802" y="2575121"/>
          <a:ext cx="6918036" cy="4016109"/>
        </p:xfrm>
        <a:graphic>
          <a:graphicData uri="http://schemas.openxmlformats.org/drawingml/2006/table">
            <a:tbl>
              <a:tblPr firstRow="1" bandRow="1">
                <a:tableStyleId>{5C22544A-7EE6-4342-B048-85BDC9FD1C3A}</a:tableStyleId>
              </a:tblPr>
              <a:tblGrid>
                <a:gridCol w="1102562">
                  <a:extLst>
                    <a:ext uri="{9D8B030D-6E8A-4147-A177-3AD203B41FA5}">
                      <a16:colId xmlns:a16="http://schemas.microsoft.com/office/drawing/2014/main" val="2217749763"/>
                    </a:ext>
                  </a:extLst>
                </a:gridCol>
                <a:gridCol w="2803486">
                  <a:extLst>
                    <a:ext uri="{9D8B030D-6E8A-4147-A177-3AD203B41FA5}">
                      <a16:colId xmlns:a16="http://schemas.microsoft.com/office/drawing/2014/main" val="3368354452"/>
                    </a:ext>
                  </a:extLst>
                </a:gridCol>
                <a:gridCol w="3011988">
                  <a:extLst>
                    <a:ext uri="{9D8B030D-6E8A-4147-A177-3AD203B41FA5}">
                      <a16:colId xmlns:a16="http://schemas.microsoft.com/office/drawing/2014/main" val="2279467736"/>
                    </a:ext>
                  </a:extLst>
                </a:gridCol>
              </a:tblGrid>
              <a:tr h="541389">
                <a:tc>
                  <a:txBody>
                    <a:bodyPr/>
                    <a:lstStyle/>
                    <a:p>
                      <a:r>
                        <a:rPr lang="en-GB" dirty="0"/>
                        <a:t>Day</a:t>
                      </a:r>
                    </a:p>
                  </a:txBody>
                  <a:tcPr/>
                </a:tc>
                <a:tc gridSpan="2">
                  <a:txBody>
                    <a:bodyPr/>
                    <a:lstStyle/>
                    <a:p>
                      <a:pPr algn="ctr"/>
                      <a:r>
                        <a:rPr lang="en-GB" dirty="0"/>
                        <a:t>Club</a:t>
                      </a:r>
                    </a:p>
                  </a:txBody>
                  <a:tcPr/>
                </a:tc>
                <a:tc hMerge="1">
                  <a:txBody>
                    <a:bodyPr/>
                    <a:lstStyle/>
                    <a:p>
                      <a:endParaRPr lang="en-GB" dirty="0"/>
                    </a:p>
                  </a:txBody>
                  <a:tcPr/>
                </a:tc>
                <a:extLst>
                  <a:ext uri="{0D108BD9-81ED-4DB2-BD59-A6C34878D82A}">
                    <a16:rowId xmlns:a16="http://schemas.microsoft.com/office/drawing/2014/main" val="1188950722"/>
                  </a:ext>
                </a:extLst>
              </a:tr>
              <a:tr h="757681">
                <a:tc>
                  <a:txBody>
                    <a:bodyPr/>
                    <a:lstStyle/>
                    <a:p>
                      <a:r>
                        <a:rPr lang="en-GB" sz="1200" dirty="0"/>
                        <a:t>Monday</a:t>
                      </a:r>
                    </a:p>
                  </a:txBody>
                  <a:tcPr/>
                </a:tc>
                <a:tc>
                  <a:txBody>
                    <a:bodyPr/>
                    <a:lstStyle/>
                    <a:p>
                      <a:r>
                        <a:rPr lang="en-GB" sz="1200" b="1" kern="1200" dirty="0">
                          <a:solidFill>
                            <a:schemeClr val="dk1"/>
                          </a:solidFill>
                          <a:effectLst/>
                          <a:latin typeface="+mn-lt"/>
                          <a:ea typeface="+mn-ea"/>
                          <a:cs typeface="+mn-cs"/>
                        </a:rPr>
                        <a:t>Craft* </a:t>
                      </a:r>
                      <a:r>
                        <a:rPr lang="en-GB" sz="1200" kern="1200" dirty="0">
                          <a:solidFill>
                            <a:schemeClr val="dk1"/>
                          </a:solidFill>
                          <a:effectLst/>
                          <a:latin typeface="+mn-lt"/>
                          <a:ea typeface="+mn-ea"/>
                          <a:cs typeface="+mn-cs"/>
                        </a:rPr>
                        <a:t>(£10 pay via ParentPay)</a:t>
                      </a:r>
                    </a:p>
                    <a:p>
                      <a:r>
                        <a:rPr lang="en-GB" sz="1200" kern="1200" dirty="0">
                          <a:solidFill>
                            <a:schemeClr val="dk1"/>
                          </a:solidFill>
                          <a:effectLst/>
                          <a:latin typeface="+mn-lt"/>
                          <a:ea typeface="+mn-ea"/>
                          <a:cs typeface="+mn-cs"/>
                        </a:rPr>
                        <a:t>3:30 – 4:15pm</a:t>
                      </a:r>
                    </a:p>
                    <a:p>
                      <a:r>
                        <a:rPr lang="en-GB" sz="1200" kern="1200" dirty="0">
                          <a:solidFill>
                            <a:schemeClr val="dk1"/>
                          </a:solidFill>
                          <a:effectLst/>
                          <a:latin typeface="+mn-lt"/>
                          <a:ea typeface="+mn-ea"/>
                          <a:cs typeface="+mn-cs"/>
                        </a:rPr>
                        <a:t>Years 1 – 6</a:t>
                      </a:r>
                    </a:p>
                    <a:p>
                      <a:r>
                        <a:rPr lang="en-GB" sz="1200" kern="1200" dirty="0">
                          <a:solidFill>
                            <a:schemeClr val="dk1"/>
                          </a:solidFill>
                          <a:effectLst/>
                          <a:latin typeface="+mn-lt"/>
                          <a:ea typeface="+mn-ea"/>
                          <a:cs typeface="+mn-cs"/>
                        </a:rPr>
                        <a:t>Mrs Seligman</a:t>
                      </a:r>
                      <a:endParaRPr lang="en-GB" sz="1200" dirty="0"/>
                    </a:p>
                  </a:txBody>
                  <a:tcPr/>
                </a:tc>
                <a:tc>
                  <a:txBody>
                    <a:bodyPr/>
                    <a:lstStyle/>
                    <a:p>
                      <a:r>
                        <a:rPr lang="en-GB" sz="1200" b="1" dirty="0"/>
                        <a:t>Coding* </a:t>
                      </a:r>
                    </a:p>
                    <a:p>
                      <a:r>
                        <a:rPr lang="en-GB" sz="1200" dirty="0"/>
                        <a:t>3:30pm – 4:15pm</a:t>
                      </a:r>
                    </a:p>
                    <a:p>
                      <a:r>
                        <a:rPr lang="en-GB" sz="1200" dirty="0"/>
                        <a:t>Years 3-6</a:t>
                      </a:r>
                    </a:p>
                    <a:p>
                      <a:r>
                        <a:rPr lang="en-GB" sz="1200" dirty="0"/>
                        <a:t>Mr Brown </a:t>
                      </a:r>
                    </a:p>
                  </a:txBody>
                  <a:tcPr/>
                </a:tc>
                <a:extLst>
                  <a:ext uri="{0D108BD9-81ED-4DB2-BD59-A6C34878D82A}">
                    <a16:rowId xmlns:a16="http://schemas.microsoft.com/office/drawing/2014/main" val="1683891791"/>
                  </a:ext>
                </a:extLst>
              </a:tr>
              <a:tr h="757681">
                <a:tc>
                  <a:txBody>
                    <a:bodyPr/>
                    <a:lstStyle/>
                    <a:p>
                      <a:r>
                        <a:rPr lang="en-GB" sz="1200" dirty="0"/>
                        <a:t>Tuesday</a:t>
                      </a:r>
                    </a:p>
                  </a:txBody>
                  <a:tcPr/>
                </a:tc>
                <a:tc>
                  <a:txBody>
                    <a:bodyPr/>
                    <a:lstStyle/>
                    <a:p>
                      <a:r>
                        <a:rPr lang="en-GB" sz="1200" b="1" kern="1200" dirty="0">
                          <a:solidFill>
                            <a:schemeClr val="dk1"/>
                          </a:solidFill>
                          <a:effectLst/>
                          <a:latin typeface="+mn-lt"/>
                          <a:ea typeface="+mn-ea"/>
                          <a:cs typeface="+mn-cs"/>
                        </a:rPr>
                        <a:t>Multi-Sports </a:t>
                      </a:r>
                      <a:r>
                        <a:rPr lang="en-GB" sz="1200" kern="1200" dirty="0">
                          <a:solidFill>
                            <a:schemeClr val="dk1"/>
                          </a:solidFill>
                          <a:effectLst/>
                          <a:latin typeface="+mn-lt"/>
                          <a:ea typeface="+mn-ea"/>
                          <a:cs typeface="+mn-cs"/>
                        </a:rPr>
                        <a:t>(fee paid direct) </a:t>
                      </a:r>
                    </a:p>
                    <a:p>
                      <a:r>
                        <a:rPr lang="en-GB" sz="1200" kern="1200" dirty="0">
                          <a:solidFill>
                            <a:schemeClr val="dk1"/>
                          </a:solidFill>
                          <a:effectLst/>
                          <a:latin typeface="+mn-lt"/>
                          <a:ea typeface="+mn-ea"/>
                          <a:cs typeface="+mn-cs"/>
                        </a:rPr>
                        <a:t>3:30 – 4:30pm</a:t>
                      </a:r>
                    </a:p>
                    <a:p>
                      <a:r>
                        <a:rPr lang="en-GB" sz="1200" kern="1200" dirty="0">
                          <a:solidFill>
                            <a:schemeClr val="dk1"/>
                          </a:solidFill>
                          <a:effectLst/>
                          <a:latin typeface="+mn-lt"/>
                          <a:ea typeface="+mn-ea"/>
                          <a:cs typeface="+mn-cs"/>
                        </a:rPr>
                        <a:t>Years 1 – 6</a:t>
                      </a:r>
                    </a:p>
                    <a:p>
                      <a:r>
                        <a:rPr lang="en-GB" sz="1200" kern="1200" dirty="0">
                          <a:solidFill>
                            <a:schemeClr val="dk1"/>
                          </a:solidFill>
                          <a:effectLst/>
                          <a:latin typeface="+mn-lt"/>
                          <a:ea typeface="+mn-ea"/>
                          <a:cs typeface="+mn-cs"/>
                        </a:rPr>
                        <a:t>Mark Cromack</a:t>
                      </a:r>
                      <a:r>
                        <a:rPr lang="en-GB" sz="1200" b="1" kern="1200" dirty="0">
                          <a:solidFill>
                            <a:schemeClr val="dk1"/>
                          </a:solidFill>
                          <a:effectLst/>
                          <a:latin typeface="+mn-lt"/>
                          <a:ea typeface="+mn-ea"/>
                          <a:cs typeface="+mn-cs"/>
                        </a:rPr>
                        <a:t> </a:t>
                      </a:r>
                      <a:endParaRPr lang="en-GB" sz="1200" dirty="0"/>
                    </a:p>
                  </a:txBody>
                  <a:tcPr/>
                </a:tc>
                <a:tc>
                  <a:txBody>
                    <a:bodyPr/>
                    <a:lstStyle/>
                    <a:p>
                      <a:endParaRPr lang="en-GB" sz="1200" dirty="0"/>
                    </a:p>
                  </a:txBody>
                  <a:tcPr/>
                </a:tc>
                <a:extLst>
                  <a:ext uri="{0D108BD9-81ED-4DB2-BD59-A6C34878D82A}">
                    <a16:rowId xmlns:a16="http://schemas.microsoft.com/office/drawing/2014/main" val="576618621"/>
                  </a:ext>
                </a:extLst>
              </a:tr>
              <a:tr h="757681">
                <a:tc>
                  <a:txBody>
                    <a:bodyPr/>
                    <a:lstStyle/>
                    <a:p>
                      <a:r>
                        <a:rPr lang="en-GB" sz="1200" dirty="0"/>
                        <a:t>Wednesday</a:t>
                      </a:r>
                    </a:p>
                  </a:txBody>
                  <a:tcPr/>
                </a:tc>
                <a:tc>
                  <a:txBody>
                    <a:bodyPr/>
                    <a:lstStyle/>
                    <a:p>
                      <a:r>
                        <a:rPr lang="en-GB" sz="1200" b="1" kern="1200" dirty="0">
                          <a:solidFill>
                            <a:schemeClr val="dk1"/>
                          </a:solidFill>
                          <a:effectLst/>
                          <a:latin typeface="+mn-lt"/>
                          <a:ea typeface="+mn-ea"/>
                          <a:cs typeface="+mn-cs"/>
                        </a:rPr>
                        <a:t>Junior Duke*</a:t>
                      </a:r>
                      <a:r>
                        <a:rPr lang="en-GB" sz="1200" kern="1200" dirty="0">
                          <a:solidFill>
                            <a:schemeClr val="dk1"/>
                          </a:solidFill>
                          <a:effectLst/>
                          <a:latin typeface="+mn-lt"/>
                          <a:ea typeface="+mn-ea"/>
                          <a:cs typeface="+mn-cs"/>
                        </a:rPr>
                        <a:t> (£10 pay via ParentPay)</a:t>
                      </a:r>
                    </a:p>
                    <a:p>
                      <a:r>
                        <a:rPr lang="en-GB" sz="1200" kern="1200" dirty="0">
                          <a:solidFill>
                            <a:schemeClr val="dk1"/>
                          </a:solidFill>
                          <a:effectLst/>
                          <a:latin typeface="+mn-lt"/>
                          <a:ea typeface="+mn-ea"/>
                          <a:cs typeface="+mn-cs"/>
                        </a:rPr>
                        <a:t>3:30pm – 4:15pm</a:t>
                      </a:r>
                    </a:p>
                    <a:p>
                      <a:r>
                        <a:rPr lang="en-GB" sz="1200" kern="1200" dirty="0">
                          <a:solidFill>
                            <a:schemeClr val="dk1"/>
                          </a:solidFill>
                          <a:effectLst/>
                          <a:latin typeface="+mn-lt"/>
                          <a:ea typeface="+mn-ea"/>
                          <a:cs typeface="+mn-cs"/>
                        </a:rPr>
                        <a:t>Year 3/4 </a:t>
                      </a:r>
                    </a:p>
                    <a:p>
                      <a:r>
                        <a:rPr lang="en-GB" sz="1200" kern="1200" dirty="0">
                          <a:solidFill>
                            <a:schemeClr val="dk1"/>
                          </a:solidFill>
                          <a:effectLst/>
                          <a:latin typeface="+mn-lt"/>
                          <a:ea typeface="+mn-ea"/>
                          <a:cs typeface="+mn-cs"/>
                        </a:rPr>
                        <a:t>Mrs Helfferich</a:t>
                      </a:r>
                      <a:endParaRPr lang="en-GB" sz="1200" dirty="0"/>
                    </a:p>
                  </a:txBody>
                  <a:tcPr/>
                </a:tc>
                <a:tc>
                  <a:txBody>
                    <a:bodyPr/>
                    <a:lstStyle/>
                    <a:p>
                      <a:r>
                        <a:rPr lang="en-GB" sz="1200" b="1" i="0" dirty="0"/>
                        <a:t>Football Team practice – FINAL one before the tournament</a:t>
                      </a:r>
                    </a:p>
                    <a:p>
                      <a:r>
                        <a:rPr lang="en-GB" sz="1200" i="0" dirty="0"/>
                        <a:t>3:30-4:15pm</a:t>
                      </a:r>
                    </a:p>
                    <a:p>
                      <a:r>
                        <a:rPr lang="en-GB" sz="1200" i="0" dirty="0"/>
                        <a:t>Year 5/6 team</a:t>
                      </a:r>
                    </a:p>
                    <a:p>
                      <a:r>
                        <a:rPr lang="en-GB" sz="1200" i="0" dirty="0"/>
                        <a:t>Mr Palmer</a:t>
                      </a:r>
                    </a:p>
                  </a:txBody>
                  <a:tcPr/>
                </a:tc>
                <a:extLst>
                  <a:ext uri="{0D108BD9-81ED-4DB2-BD59-A6C34878D82A}">
                    <a16:rowId xmlns:a16="http://schemas.microsoft.com/office/drawing/2014/main" val="61531645"/>
                  </a:ext>
                </a:extLst>
              </a:tr>
              <a:tr h="619921">
                <a:tc>
                  <a:txBody>
                    <a:bodyPr/>
                    <a:lstStyle/>
                    <a:p>
                      <a:r>
                        <a:rPr lang="en-GB" sz="1200" dirty="0"/>
                        <a:t>Thursday</a:t>
                      </a:r>
                    </a:p>
                  </a:txBody>
                  <a:tcPr/>
                </a:tc>
                <a:tc>
                  <a:txBody>
                    <a:bodyPr/>
                    <a:lstStyle/>
                    <a:p>
                      <a:r>
                        <a:rPr lang="en-GB" sz="1200" b="1" kern="1200" dirty="0">
                          <a:solidFill>
                            <a:schemeClr val="dk1"/>
                          </a:solidFill>
                          <a:effectLst/>
                          <a:latin typeface="+mn-lt"/>
                          <a:ea typeface="+mn-ea"/>
                          <a:cs typeface="+mn-cs"/>
                        </a:rPr>
                        <a:t>Chess*</a:t>
                      </a:r>
                      <a:r>
                        <a:rPr lang="en-GB" sz="1200" kern="1200" dirty="0">
                          <a:solidFill>
                            <a:schemeClr val="dk1"/>
                          </a:solidFill>
                          <a:effectLst/>
                          <a:latin typeface="+mn-lt"/>
                          <a:ea typeface="+mn-ea"/>
                          <a:cs typeface="+mn-cs"/>
                        </a:rPr>
                        <a:t> (no charge) </a:t>
                      </a:r>
                    </a:p>
                    <a:p>
                      <a:r>
                        <a:rPr lang="en-GB" sz="1200" kern="1200" dirty="0">
                          <a:solidFill>
                            <a:schemeClr val="dk1"/>
                          </a:solidFill>
                          <a:effectLst/>
                          <a:latin typeface="+mn-lt"/>
                          <a:ea typeface="+mn-ea"/>
                          <a:cs typeface="+mn-cs"/>
                        </a:rPr>
                        <a:t>3:30pm – 4:15pm</a:t>
                      </a:r>
                    </a:p>
                    <a:p>
                      <a:r>
                        <a:rPr lang="en-GB" sz="1200" kern="1200" dirty="0">
                          <a:solidFill>
                            <a:schemeClr val="dk1"/>
                          </a:solidFill>
                          <a:effectLst/>
                          <a:latin typeface="+mn-lt"/>
                          <a:ea typeface="+mn-ea"/>
                          <a:cs typeface="+mn-cs"/>
                        </a:rPr>
                        <a:t>Year 1 - 6 </a:t>
                      </a:r>
                    </a:p>
                    <a:p>
                      <a:r>
                        <a:rPr lang="en-GB" sz="1200" kern="1200" dirty="0">
                          <a:solidFill>
                            <a:schemeClr val="dk1"/>
                          </a:solidFill>
                          <a:effectLst/>
                          <a:latin typeface="+mn-lt"/>
                          <a:ea typeface="+mn-ea"/>
                          <a:cs typeface="+mn-cs"/>
                        </a:rPr>
                        <a:t>Mrs Seligman</a:t>
                      </a:r>
                      <a:endParaRPr lang="en-GB" sz="1200" dirty="0"/>
                    </a:p>
                  </a:txBody>
                  <a:tcPr/>
                </a:tc>
                <a:tc>
                  <a:txBody>
                    <a:bodyPr/>
                    <a:lstStyle/>
                    <a:p>
                      <a:endParaRPr lang="en-GB" sz="1200" dirty="0"/>
                    </a:p>
                  </a:txBody>
                  <a:tcPr/>
                </a:tc>
                <a:extLst>
                  <a:ext uri="{0D108BD9-81ED-4DB2-BD59-A6C34878D82A}">
                    <a16:rowId xmlns:a16="http://schemas.microsoft.com/office/drawing/2014/main" val="2592778931"/>
                  </a:ext>
                </a:extLst>
              </a:tr>
            </a:tbl>
          </a:graphicData>
        </a:graphic>
      </p:graphicFrame>
    </p:spTree>
    <p:extLst>
      <p:ext uri="{BB962C8B-B14F-4D97-AF65-F5344CB8AC3E}">
        <p14:creationId xmlns:p14="http://schemas.microsoft.com/office/powerpoint/2010/main" val="3802330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F77E69-4A14-4BB8-B15A-60DFA5A0DF0B}"/>
              </a:ext>
            </a:extLst>
          </p:cNvPr>
          <p:cNvSpPr>
            <a:spLocks noGrp="1"/>
          </p:cNvSpPr>
          <p:nvPr>
            <p:ph idx="1"/>
          </p:nvPr>
        </p:nvSpPr>
        <p:spPr>
          <a:xfrm>
            <a:off x="838200" y="1825625"/>
            <a:ext cx="10515600" cy="3904056"/>
          </a:xfrm>
        </p:spPr>
        <p:txBody>
          <a:bodyPr>
            <a:normAutofit/>
          </a:bodyPr>
          <a:lstStyle/>
          <a:p>
            <a:pPr marL="0" indent="0">
              <a:buNone/>
            </a:pPr>
            <a:r>
              <a:rPr lang="en-GB" dirty="0"/>
              <a:t>We were delighted to learn this week that the funds raised from last year’s events have been put to excellent use – an order of 10 laptops and 10 iPads! They will be in school soon and we’re sure that the children will really benefit from them.</a:t>
            </a:r>
          </a:p>
          <a:p>
            <a:pPr marL="0" indent="0">
              <a:buNone/>
            </a:pPr>
            <a:endParaRPr lang="en-GB" dirty="0"/>
          </a:p>
          <a:p>
            <a:pPr marL="0" indent="0">
              <a:buNone/>
            </a:pPr>
            <a:r>
              <a:rPr lang="en-GB" dirty="0"/>
              <a:t>We are pleased to be able to contribute to the costs of educational visits and enrichment experiences for children in all classes during the forthcoming academic year.  </a:t>
            </a:r>
          </a:p>
        </p:txBody>
      </p:sp>
      <p:pic>
        <p:nvPicPr>
          <p:cNvPr id="4" name="Picture 3">
            <a:extLst>
              <a:ext uri="{FF2B5EF4-FFF2-40B4-BE49-F238E27FC236}">
                <a16:creationId xmlns:a16="http://schemas.microsoft.com/office/drawing/2014/main" id="{38565DE0-C996-4207-AA7D-9B0495B0B876}"/>
              </a:ext>
            </a:extLst>
          </p:cNvPr>
          <p:cNvPicPr/>
          <p:nvPr/>
        </p:nvPicPr>
        <p:blipFill>
          <a:blip r:embed="rId2">
            <a:extLst>
              <a:ext uri="{28A0092B-C50C-407E-A947-70E740481C1C}">
                <a14:useLocalDpi xmlns:a14="http://schemas.microsoft.com/office/drawing/2010/main" val="0"/>
              </a:ext>
            </a:extLst>
          </a:blip>
          <a:srcRect t="15063" b="22720"/>
          <a:stretch>
            <a:fillRect/>
          </a:stretch>
        </p:blipFill>
        <p:spPr bwMode="auto">
          <a:xfrm>
            <a:off x="838200" y="470693"/>
            <a:ext cx="3829050" cy="1114425"/>
          </a:xfrm>
          <a:prstGeom prst="rect">
            <a:avLst/>
          </a:prstGeom>
          <a:noFill/>
          <a:ln>
            <a:noFill/>
          </a:ln>
        </p:spPr>
      </p:pic>
    </p:spTree>
    <p:extLst>
      <p:ext uri="{BB962C8B-B14F-4D97-AF65-F5344CB8AC3E}">
        <p14:creationId xmlns:p14="http://schemas.microsoft.com/office/powerpoint/2010/main" val="2454046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88E9B7-A6A0-47B4-9E0C-8E3DF5658428}"/>
              </a:ext>
            </a:extLst>
          </p:cNvPr>
          <p:cNvPicPr>
            <a:picLocks noChangeAspect="1"/>
          </p:cNvPicPr>
          <p:nvPr/>
        </p:nvPicPr>
        <p:blipFill>
          <a:blip r:embed="rId2"/>
          <a:stretch>
            <a:fillRect/>
          </a:stretch>
        </p:blipFill>
        <p:spPr>
          <a:xfrm>
            <a:off x="380126" y="162339"/>
            <a:ext cx="4628645" cy="6533322"/>
          </a:xfrm>
          <a:prstGeom prst="rect">
            <a:avLst/>
          </a:prstGeom>
        </p:spPr>
      </p:pic>
      <p:sp>
        <p:nvSpPr>
          <p:cNvPr id="5" name="TextBox 4">
            <a:extLst>
              <a:ext uri="{FF2B5EF4-FFF2-40B4-BE49-F238E27FC236}">
                <a16:creationId xmlns:a16="http://schemas.microsoft.com/office/drawing/2014/main" id="{BF82437E-6971-4BD2-A89C-7A12537636CC}"/>
              </a:ext>
            </a:extLst>
          </p:cNvPr>
          <p:cNvSpPr txBox="1"/>
          <p:nvPr/>
        </p:nvSpPr>
        <p:spPr>
          <a:xfrm>
            <a:off x="5634362" y="3300764"/>
            <a:ext cx="5844209" cy="923330"/>
          </a:xfrm>
          <a:prstGeom prst="rect">
            <a:avLst/>
          </a:prstGeom>
          <a:noFill/>
        </p:spPr>
        <p:txBody>
          <a:bodyPr wrap="square" rtlCol="0">
            <a:spAutoFit/>
          </a:bodyPr>
          <a:lstStyle/>
          <a:p>
            <a:endParaRPr lang="en-GB" dirty="0"/>
          </a:p>
          <a:p>
            <a:endParaRPr lang="en-GB" dirty="0"/>
          </a:p>
          <a:p>
            <a:endParaRPr lang="en-GB" dirty="0"/>
          </a:p>
        </p:txBody>
      </p:sp>
      <p:pic>
        <p:nvPicPr>
          <p:cNvPr id="6" name="Picture 5">
            <a:extLst>
              <a:ext uri="{FF2B5EF4-FFF2-40B4-BE49-F238E27FC236}">
                <a16:creationId xmlns:a16="http://schemas.microsoft.com/office/drawing/2014/main" id="{C4014167-3154-4EEA-BE42-3D678144956B}"/>
              </a:ext>
            </a:extLst>
          </p:cNvPr>
          <p:cNvPicPr/>
          <p:nvPr/>
        </p:nvPicPr>
        <p:blipFill>
          <a:blip r:embed="rId3">
            <a:extLst>
              <a:ext uri="{28A0092B-C50C-407E-A947-70E740481C1C}">
                <a14:useLocalDpi xmlns:a14="http://schemas.microsoft.com/office/drawing/2010/main" val="0"/>
              </a:ext>
            </a:extLst>
          </a:blip>
          <a:srcRect t="15063" b="22720"/>
          <a:stretch>
            <a:fillRect/>
          </a:stretch>
        </p:blipFill>
        <p:spPr bwMode="auto">
          <a:xfrm>
            <a:off x="6207155" y="277188"/>
            <a:ext cx="3829050" cy="1114425"/>
          </a:xfrm>
          <a:prstGeom prst="rect">
            <a:avLst/>
          </a:prstGeom>
          <a:noFill/>
          <a:ln>
            <a:noFill/>
          </a:ln>
        </p:spPr>
      </p:pic>
      <p:sp>
        <p:nvSpPr>
          <p:cNvPr id="7" name="TextBox 6">
            <a:extLst>
              <a:ext uri="{FF2B5EF4-FFF2-40B4-BE49-F238E27FC236}">
                <a16:creationId xmlns:a16="http://schemas.microsoft.com/office/drawing/2014/main" id="{874E06A4-EB04-4E4E-9BC8-767BB88E8457}"/>
              </a:ext>
            </a:extLst>
          </p:cNvPr>
          <p:cNvSpPr txBox="1"/>
          <p:nvPr/>
        </p:nvSpPr>
        <p:spPr>
          <a:xfrm>
            <a:off x="5644552" y="2270977"/>
            <a:ext cx="5844209" cy="2585323"/>
          </a:xfrm>
          <a:prstGeom prst="rect">
            <a:avLst/>
          </a:prstGeom>
          <a:noFill/>
        </p:spPr>
        <p:txBody>
          <a:bodyPr wrap="square" rtlCol="0">
            <a:spAutoFit/>
          </a:bodyPr>
          <a:lstStyle/>
          <a:p>
            <a:r>
              <a:rPr lang="en-GB" dirty="0"/>
              <a:t>Please click on the link below to book your tickets for this upcoming event:</a:t>
            </a:r>
          </a:p>
          <a:p>
            <a:endParaRPr lang="en-GB" dirty="0"/>
          </a:p>
          <a:p>
            <a:r>
              <a:rPr lang="en-GB" dirty="0">
                <a:hlinkClick r:id="rId4"/>
              </a:rPr>
              <a:t>https://crayke-home-and-school-association.sumupstore.com/</a:t>
            </a:r>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42160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9DE520-9097-4A89-99C4-7D28A101CDCA}"/>
              </a:ext>
            </a:extLst>
          </p:cNvPr>
          <p:cNvSpPr txBox="1"/>
          <p:nvPr/>
        </p:nvSpPr>
        <p:spPr>
          <a:xfrm>
            <a:off x="838899" y="5293453"/>
            <a:ext cx="3724712" cy="477054"/>
          </a:xfrm>
          <a:prstGeom prst="rect">
            <a:avLst/>
          </a:prstGeom>
          <a:noFill/>
        </p:spPr>
        <p:txBody>
          <a:bodyPr wrap="square" rtlCol="0">
            <a:spAutoFit/>
          </a:bodyPr>
          <a:lstStyle/>
          <a:p>
            <a:r>
              <a:rPr lang="en-GB" sz="2500" dirty="0">
                <a:solidFill>
                  <a:srgbClr val="FFC000"/>
                </a:solidFill>
              </a:rPr>
              <a:t>Beech</a:t>
            </a:r>
            <a:r>
              <a:rPr lang="en-GB" sz="2500" dirty="0"/>
              <a:t> - Literacy</a:t>
            </a:r>
          </a:p>
        </p:txBody>
      </p:sp>
      <p:pic>
        <p:nvPicPr>
          <p:cNvPr id="7" name="Picture 6">
            <a:extLst>
              <a:ext uri="{FF2B5EF4-FFF2-40B4-BE49-F238E27FC236}">
                <a16:creationId xmlns:a16="http://schemas.microsoft.com/office/drawing/2014/main" id="{3C125490-E892-43C4-873D-8E570F20C4ED}"/>
              </a:ext>
            </a:extLst>
          </p:cNvPr>
          <p:cNvPicPr>
            <a:picLocks noChangeAspect="1"/>
          </p:cNvPicPr>
          <p:nvPr/>
        </p:nvPicPr>
        <p:blipFill>
          <a:blip r:embed="rId2"/>
          <a:stretch>
            <a:fillRect/>
          </a:stretch>
        </p:blipFill>
        <p:spPr>
          <a:xfrm>
            <a:off x="10603935" y="240631"/>
            <a:ext cx="1350589" cy="1255683"/>
          </a:xfrm>
          <a:prstGeom prst="rect">
            <a:avLst/>
          </a:prstGeom>
        </p:spPr>
      </p:pic>
      <p:pic>
        <p:nvPicPr>
          <p:cNvPr id="2" name="Picture 1">
            <a:extLst>
              <a:ext uri="{FF2B5EF4-FFF2-40B4-BE49-F238E27FC236}">
                <a16:creationId xmlns:a16="http://schemas.microsoft.com/office/drawing/2014/main" id="{0B23665F-3861-4D1A-92B9-CA97153E8300}"/>
              </a:ext>
            </a:extLst>
          </p:cNvPr>
          <p:cNvPicPr>
            <a:picLocks noChangeAspect="1"/>
          </p:cNvPicPr>
          <p:nvPr/>
        </p:nvPicPr>
        <p:blipFill>
          <a:blip r:embed="rId3"/>
          <a:stretch>
            <a:fillRect/>
          </a:stretch>
        </p:blipFill>
        <p:spPr>
          <a:xfrm>
            <a:off x="360210" y="273067"/>
            <a:ext cx="4590024" cy="3251267"/>
          </a:xfrm>
          <a:prstGeom prst="rect">
            <a:avLst/>
          </a:prstGeom>
        </p:spPr>
      </p:pic>
      <p:pic>
        <p:nvPicPr>
          <p:cNvPr id="3" name="Picture 2">
            <a:extLst>
              <a:ext uri="{FF2B5EF4-FFF2-40B4-BE49-F238E27FC236}">
                <a16:creationId xmlns:a16="http://schemas.microsoft.com/office/drawing/2014/main" id="{0C6C16BC-D512-4595-A8D0-9081F0CBE6A3}"/>
              </a:ext>
            </a:extLst>
          </p:cNvPr>
          <p:cNvPicPr>
            <a:picLocks noChangeAspect="1"/>
          </p:cNvPicPr>
          <p:nvPr/>
        </p:nvPicPr>
        <p:blipFill>
          <a:blip r:embed="rId4"/>
          <a:stretch>
            <a:fillRect/>
          </a:stretch>
        </p:blipFill>
        <p:spPr>
          <a:xfrm>
            <a:off x="7101488" y="1574856"/>
            <a:ext cx="4730302" cy="4195651"/>
          </a:xfrm>
          <a:prstGeom prst="rect">
            <a:avLst/>
          </a:prstGeom>
        </p:spPr>
      </p:pic>
      <p:pic>
        <p:nvPicPr>
          <p:cNvPr id="8" name="Picture 7">
            <a:extLst>
              <a:ext uri="{FF2B5EF4-FFF2-40B4-BE49-F238E27FC236}">
                <a16:creationId xmlns:a16="http://schemas.microsoft.com/office/drawing/2014/main" id="{CE337BFF-47CD-4829-AC3B-F4E38AA8F2B7}"/>
              </a:ext>
            </a:extLst>
          </p:cNvPr>
          <p:cNvPicPr>
            <a:picLocks noChangeAspect="1"/>
          </p:cNvPicPr>
          <p:nvPr/>
        </p:nvPicPr>
        <p:blipFill>
          <a:blip r:embed="rId5"/>
          <a:stretch>
            <a:fillRect/>
          </a:stretch>
        </p:blipFill>
        <p:spPr>
          <a:xfrm>
            <a:off x="3621261" y="3429000"/>
            <a:ext cx="3864788" cy="3063551"/>
          </a:xfrm>
          <a:prstGeom prst="rect">
            <a:avLst/>
          </a:prstGeom>
        </p:spPr>
      </p:pic>
    </p:spTree>
    <p:extLst>
      <p:ext uri="{BB962C8B-B14F-4D97-AF65-F5344CB8AC3E}">
        <p14:creationId xmlns:p14="http://schemas.microsoft.com/office/powerpoint/2010/main" val="2278926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6FF4F6-D038-4E9B-BF24-12C20D6F22AF}"/>
              </a:ext>
            </a:extLst>
          </p:cNvPr>
          <p:cNvSpPr txBox="1"/>
          <p:nvPr/>
        </p:nvSpPr>
        <p:spPr>
          <a:xfrm>
            <a:off x="838898" y="5293453"/>
            <a:ext cx="5045067" cy="477054"/>
          </a:xfrm>
          <a:prstGeom prst="rect">
            <a:avLst/>
          </a:prstGeom>
          <a:noFill/>
        </p:spPr>
        <p:txBody>
          <a:bodyPr wrap="square" rtlCol="0">
            <a:spAutoFit/>
          </a:bodyPr>
          <a:lstStyle/>
          <a:p>
            <a:r>
              <a:rPr lang="en-GB" sz="2500" dirty="0">
                <a:solidFill>
                  <a:srgbClr val="FF0000"/>
                </a:solidFill>
              </a:rPr>
              <a:t>Holly</a:t>
            </a:r>
            <a:r>
              <a:rPr lang="en-GB" sz="2500" dirty="0"/>
              <a:t> – Maths Times Table Rock Stars</a:t>
            </a:r>
          </a:p>
        </p:txBody>
      </p:sp>
      <p:pic>
        <p:nvPicPr>
          <p:cNvPr id="8" name="Picture 7">
            <a:extLst>
              <a:ext uri="{FF2B5EF4-FFF2-40B4-BE49-F238E27FC236}">
                <a16:creationId xmlns:a16="http://schemas.microsoft.com/office/drawing/2014/main" id="{7F7A0C8A-6421-40FF-B055-6E3714F2BC5A}"/>
              </a:ext>
            </a:extLst>
          </p:cNvPr>
          <p:cNvPicPr>
            <a:picLocks noChangeAspect="1"/>
          </p:cNvPicPr>
          <p:nvPr/>
        </p:nvPicPr>
        <p:blipFill>
          <a:blip r:embed="rId2"/>
          <a:stretch>
            <a:fillRect/>
          </a:stretch>
        </p:blipFill>
        <p:spPr>
          <a:xfrm>
            <a:off x="10348185" y="234274"/>
            <a:ext cx="1366405" cy="1214582"/>
          </a:xfrm>
          <a:prstGeom prst="rect">
            <a:avLst/>
          </a:prstGeom>
        </p:spPr>
      </p:pic>
      <p:pic>
        <p:nvPicPr>
          <p:cNvPr id="6" name="Picture 5">
            <a:extLst>
              <a:ext uri="{FF2B5EF4-FFF2-40B4-BE49-F238E27FC236}">
                <a16:creationId xmlns:a16="http://schemas.microsoft.com/office/drawing/2014/main" id="{8105A556-7905-4F11-A6C3-AEE2984D8D4D}"/>
              </a:ext>
            </a:extLst>
          </p:cNvPr>
          <p:cNvPicPr>
            <a:picLocks noChangeAspect="1"/>
          </p:cNvPicPr>
          <p:nvPr/>
        </p:nvPicPr>
        <p:blipFill>
          <a:blip r:embed="rId3"/>
          <a:stretch>
            <a:fillRect/>
          </a:stretch>
        </p:blipFill>
        <p:spPr>
          <a:xfrm>
            <a:off x="1953402" y="532431"/>
            <a:ext cx="6668431" cy="4572638"/>
          </a:xfrm>
          <a:prstGeom prst="rect">
            <a:avLst/>
          </a:prstGeom>
        </p:spPr>
      </p:pic>
    </p:spTree>
    <p:extLst>
      <p:ext uri="{BB962C8B-B14F-4D97-AF65-F5344CB8AC3E}">
        <p14:creationId xmlns:p14="http://schemas.microsoft.com/office/powerpoint/2010/main" val="105395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ED0D70B-9928-40AF-B4B0-0D4732970410}"/>
              </a:ext>
            </a:extLst>
          </p:cNvPr>
          <p:cNvSpPr txBox="1"/>
          <p:nvPr/>
        </p:nvSpPr>
        <p:spPr>
          <a:xfrm>
            <a:off x="838899" y="5293453"/>
            <a:ext cx="3724712" cy="477054"/>
          </a:xfrm>
          <a:prstGeom prst="rect">
            <a:avLst/>
          </a:prstGeom>
          <a:noFill/>
        </p:spPr>
        <p:txBody>
          <a:bodyPr wrap="square" rtlCol="0">
            <a:spAutoFit/>
          </a:bodyPr>
          <a:lstStyle/>
          <a:p>
            <a:r>
              <a:rPr lang="en-GB" sz="2500" dirty="0">
                <a:solidFill>
                  <a:srgbClr val="7030A0"/>
                </a:solidFill>
              </a:rPr>
              <a:t>Oak</a:t>
            </a:r>
            <a:r>
              <a:rPr lang="en-GB" sz="2500" dirty="0"/>
              <a:t> - Maths</a:t>
            </a:r>
          </a:p>
        </p:txBody>
      </p:sp>
      <p:pic>
        <p:nvPicPr>
          <p:cNvPr id="7" name="Picture 6">
            <a:extLst>
              <a:ext uri="{FF2B5EF4-FFF2-40B4-BE49-F238E27FC236}">
                <a16:creationId xmlns:a16="http://schemas.microsoft.com/office/drawing/2014/main" id="{2DA2B185-68F0-48E2-A755-8CED672DE9D1}"/>
              </a:ext>
            </a:extLst>
          </p:cNvPr>
          <p:cNvPicPr>
            <a:picLocks noChangeAspect="1"/>
          </p:cNvPicPr>
          <p:nvPr/>
        </p:nvPicPr>
        <p:blipFill>
          <a:blip r:embed="rId2"/>
          <a:stretch>
            <a:fillRect/>
          </a:stretch>
        </p:blipFill>
        <p:spPr>
          <a:xfrm>
            <a:off x="10636407" y="365125"/>
            <a:ext cx="1170533" cy="1329043"/>
          </a:xfrm>
          <a:prstGeom prst="rect">
            <a:avLst/>
          </a:prstGeom>
        </p:spPr>
      </p:pic>
      <p:pic>
        <p:nvPicPr>
          <p:cNvPr id="2" name="Picture 1">
            <a:extLst>
              <a:ext uri="{FF2B5EF4-FFF2-40B4-BE49-F238E27FC236}">
                <a16:creationId xmlns:a16="http://schemas.microsoft.com/office/drawing/2014/main" id="{26691029-5414-44A2-BEC6-B1255BAE46E4}"/>
              </a:ext>
            </a:extLst>
          </p:cNvPr>
          <p:cNvPicPr>
            <a:picLocks noChangeAspect="1"/>
          </p:cNvPicPr>
          <p:nvPr/>
        </p:nvPicPr>
        <p:blipFill>
          <a:blip r:embed="rId3"/>
          <a:stretch>
            <a:fillRect/>
          </a:stretch>
        </p:blipFill>
        <p:spPr>
          <a:xfrm>
            <a:off x="2081338" y="369546"/>
            <a:ext cx="7049410" cy="4923907"/>
          </a:xfrm>
          <a:prstGeom prst="rect">
            <a:avLst/>
          </a:prstGeom>
        </p:spPr>
      </p:pic>
    </p:spTree>
    <p:extLst>
      <p:ext uri="{BB962C8B-B14F-4D97-AF65-F5344CB8AC3E}">
        <p14:creationId xmlns:p14="http://schemas.microsoft.com/office/powerpoint/2010/main" val="1729325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978F26-F3A5-470B-ACF3-79FAC72A424D}"/>
              </a:ext>
            </a:extLst>
          </p:cNvPr>
          <p:cNvSpPr>
            <a:spLocks noGrp="1"/>
          </p:cNvSpPr>
          <p:nvPr>
            <p:ph idx="1"/>
          </p:nvPr>
        </p:nvSpPr>
        <p:spPr>
          <a:xfrm>
            <a:off x="838200" y="1272209"/>
            <a:ext cx="10515600" cy="4904754"/>
          </a:xfrm>
        </p:spPr>
        <p:txBody>
          <a:bodyPr>
            <a:normAutofit fontScale="92500" lnSpcReduction="20000"/>
          </a:bodyPr>
          <a:lstStyle/>
          <a:p>
            <a:pPr marL="0" indent="0">
              <a:buNone/>
            </a:pPr>
            <a:r>
              <a:rPr lang="en-GB" dirty="0">
                <a:solidFill>
                  <a:schemeClr val="accent1"/>
                </a:solidFill>
              </a:rPr>
              <a:t>Governor Update</a:t>
            </a:r>
            <a:endParaRPr lang="en-GB" sz="1000" dirty="0"/>
          </a:p>
          <a:p>
            <a:pPr marL="0" indent="0">
              <a:buNone/>
            </a:pPr>
            <a:r>
              <a:rPr lang="en-GB" dirty="0"/>
              <a:t>Following our first Full Governing Body meeting of the year earlier this week, I am delighted to welcome two new co-opted Governors to join our fabulous team.  Andrea Hayes and Tracey Roberts both bring with them a huge amount of experience, both from the educational sector and elsewhere.  They will be enormous assets.  This year, the organisation of our Governing Body will be slightly different as we will have two Co-Chairs of the board – Hugh Porter and Andrea Hayes. </a:t>
            </a:r>
          </a:p>
          <a:p>
            <a:pPr marL="0" indent="0">
              <a:buNone/>
            </a:pPr>
            <a:r>
              <a:rPr lang="en-GB" dirty="0"/>
              <a:t>As always, I am hugely grateful for the dedication and support provided by our excellent governors and know how lucky we are as a school to have a highly skilled and enthusiastic team who are relentless in their drive to ensure that Crayke school is the best it can be.  </a:t>
            </a:r>
          </a:p>
          <a:p>
            <a:pPr marL="0" indent="0">
              <a:buNone/>
            </a:pPr>
            <a:r>
              <a:rPr lang="en-GB" dirty="0"/>
              <a:t>If you would like to find out more about our Governors, please do so by visiting their dedicated page on our school website: </a:t>
            </a:r>
            <a:r>
              <a:rPr lang="en-GB" dirty="0">
                <a:hlinkClick r:id="rId2"/>
              </a:rPr>
              <a:t>https://craykeschool.org/governors/</a:t>
            </a:r>
            <a:endParaRPr lang="en-GB" dirty="0"/>
          </a:p>
          <a:p>
            <a:pPr marL="0" indent="0">
              <a:buNone/>
            </a:pPr>
            <a:endParaRPr lang="en-GB" dirty="0"/>
          </a:p>
        </p:txBody>
      </p:sp>
      <p:sp>
        <p:nvSpPr>
          <p:cNvPr id="4" name="Title 1">
            <a:extLst>
              <a:ext uri="{FF2B5EF4-FFF2-40B4-BE49-F238E27FC236}">
                <a16:creationId xmlns:a16="http://schemas.microsoft.com/office/drawing/2014/main" id="{BE0EB34F-02C8-41AA-AD19-1E01E8320F33}"/>
              </a:ext>
            </a:extLst>
          </p:cNvPr>
          <p:cNvSpPr txBox="1">
            <a:spLocks/>
          </p:cNvSpPr>
          <p:nvPr/>
        </p:nvSpPr>
        <p:spPr>
          <a:xfrm>
            <a:off x="838200" y="454487"/>
            <a:ext cx="10515600" cy="7925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News From School This Week</a:t>
            </a:r>
            <a:endParaRPr lang="en-GB" dirty="0"/>
          </a:p>
        </p:txBody>
      </p:sp>
    </p:spTree>
    <p:extLst>
      <p:ext uri="{BB962C8B-B14F-4D97-AF65-F5344CB8AC3E}">
        <p14:creationId xmlns:p14="http://schemas.microsoft.com/office/powerpoint/2010/main" val="71366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5492-11DB-473E-84B5-FC30EEF704C4}"/>
              </a:ext>
            </a:extLst>
          </p:cNvPr>
          <p:cNvSpPr>
            <a:spLocks noGrp="1"/>
          </p:cNvSpPr>
          <p:nvPr>
            <p:ph type="title"/>
          </p:nvPr>
        </p:nvSpPr>
        <p:spPr>
          <a:xfrm>
            <a:off x="326472" y="171487"/>
            <a:ext cx="10515600" cy="1325563"/>
          </a:xfrm>
        </p:spPr>
        <p:txBody>
          <a:bodyPr/>
          <a:lstStyle/>
          <a:p>
            <a:r>
              <a:rPr lang="en-GB" b="1" dirty="0">
                <a:solidFill>
                  <a:schemeClr val="accent1"/>
                </a:solidFill>
              </a:rPr>
              <a:t>Brilliant Fundraising – </a:t>
            </a:r>
            <a:r>
              <a:rPr lang="en-GB" b="1" i="1" dirty="0">
                <a:solidFill>
                  <a:schemeClr val="accent1"/>
                </a:solidFill>
              </a:rPr>
              <a:t>Message from the Co-Chairs of the Governing Body</a:t>
            </a:r>
          </a:p>
        </p:txBody>
      </p:sp>
      <p:sp>
        <p:nvSpPr>
          <p:cNvPr id="3" name="Content Placeholder 2">
            <a:extLst>
              <a:ext uri="{FF2B5EF4-FFF2-40B4-BE49-F238E27FC236}">
                <a16:creationId xmlns:a16="http://schemas.microsoft.com/office/drawing/2014/main" id="{96DAFF17-187C-4BB3-A7BE-AB48E094A6F4}"/>
              </a:ext>
            </a:extLst>
          </p:cNvPr>
          <p:cNvSpPr>
            <a:spLocks noGrp="1"/>
          </p:cNvSpPr>
          <p:nvPr>
            <p:ph idx="1"/>
          </p:nvPr>
        </p:nvSpPr>
        <p:spPr>
          <a:xfrm>
            <a:off x="244927" y="1396382"/>
            <a:ext cx="11620601" cy="4351338"/>
          </a:xfrm>
        </p:spPr>
        <p:txBody>
          <a:bodyPr>
            <a:normAutofit lnSpcReduction="10000"/>
          </a:bodyPr>
          <a:lstStyle/>
          <a:p>
            <a:pPr marL="0" indent="0" fontAlgn="base">
              <a:buNone/>
            </a:pPr>
            <a:r>
              <a:rPr lang="en-GB" sz="1900" dirty="0"/>
              <a:t>On behalf of the Governing Body, we would like to thank parents and carers for their generous donations to our solar panel appeal. Our many supporters from the school, the community and Aviva have raised over £10000 to offset the cost of installing the panels. The matched funding from Aviva has made a significant difference. Thanks also to members of CHASA who have worked so hard to make this possible. The Aviva offer has now ended but the fundraising continues. We will be focusing on businesses that might support us. If you know of any who are generous in this way please let us know.</a:t>
            </a:r>
            <a:br>
              <a:rPr lang="en-GB" sz="1900" dirty="0"/>
            </a:br>
            <a:r>
              <a:rPr lang="en-GB" sz="1900" dirty="0"/>
              <a:t>We would like to reassure parents that funding this initiative has not used money which could be spent directly on the children's education. On the contrary, it will free up finance which can be spent on staff and resources this year and for the next 25 years. The installation cost was funded by capital grants from the Department for Education and North Yorkshire Council plus a small interest free loan from the council. As capital grants they had to be spent on aspects of the building with an emphasis on energy efficiency. The panels will generate up to half our electricity requirement. This will reduce our electricity bills thus freeing up money in our revenue budget which can be used to enhance the children's education. The success of the fundraising means we can pay off our loan and free up capital for our next project. We would like to bring the school's insulation up to modern standards. This will save on our oil bills and further reduce our carbon output. These initiatives, and the LED lights we have already installed, are good for the environment and our finances. We are very grateful for your support in making this possible.</a:t>
            </a:r>
          </a:p>
          <a:p>
            <a:pPr marL="0" indent="0" fontAlgn="base">
              <a:buNone/>
            </a:pPr>
            <a:r>
              <a:rPr lang="en-GB" sz="1900" dirty="0"/>
              <a:t>Andrea Hayes and Hugh Porter, Co Chairs of the Governing Body</a:t>
            </a:r>
          </a:p>
          <a:p>
            <a:endParaRPr lang="en-GB" dirty="0"/>
          </a:p>
        </p:txBody>
      </p:sp>
      <p:pic>
        <p:nvPicPr>
          <p:cNvPr id="4" name="Picture 3">
            <a:extLst>
              <a:ext uri="{FF2B5EF4-FFF2-40B4-BE49-F238E27FC236}">
                <a16:creationId xmlns:a16="http://schemas.microsoft.com/office/drawing/2014/main" id="{395C206E-86C4-4242-8751-137FB578F328}"/>
              </a:ext>
            </a:extLst>
          </p:cNvPr>
          <p:cNvPicPr>
            <a:picLocks noChangeAspect="1"/>
          </p:cNvPicPr>
          <p:nvPr/>
        </p:nvPicPr>
        <p:blipFill>
          <a:blip r:embed="rId2"/>
          <a:stretch>
            <a:fillRect/>
          </a:stretch>
        </p:blipFill>
        <p:spPr>
          <a:xfrm rot="21377843">
            <a:off x="274595" y="5607242"/>
            <a:ext cx="3146229" cy="1020534"/>
          </a:xfrm>
          <a:prstGeom prst="rect">
            <a:avLst/>
          </a:prstGeom>
        </p:spPr>
      </p:pic>
      <p:pic>
        <p:nvPicPr>
          <p:cNvPr id="5" name="Picture 4">
            <a:extLst>
              <a:ext uri="{FF2B5EF4-FFF2-40B4-BE49-F238E27FC236}">
                <a16:creationId xmlns:a16="http://schemas.microsoft.com/office/drawing/2014/main" id="{ECF3F5B4-A953-4B6F-B4C2-948733FEDBE6}"/>
              </a:ext>
            </a:extLst>
          </p:cNvPr>
          <p:cNvPicPr>
            <a:picLocks noChangeAspect="1"/>
          </p:cNvPicPr>
          <p:nvPr/>
        </p:nvPicPr>
        <p:blipFill>
          <a:blip r:embed="rId3"/>
          <a:stretch>
            <a:fillRect/>
          </a:stretch>
        </p:blipFill>
        <p:spPr>
          <a:xfrm rot="427683">
            <a:off x="7864506" y="5409741"/>
            <a:ext cx="3765168" cy="1219367"/>
          </a:xfrm>
          <a:prstGeom prst="rect">
            <a:avLst/>
          </a:prstGeom>
        </p:spPr>
      </p:pic>
      <p:pic>
        <p:nvPicPr>
          <p:cNvPr id="6" name="Picture 5">
            <a:extLst>
              <a:ext uri="{FF2B5EF4-FFF2-40B4-BE49-F238E27FC236}">
                <a16:creationId xmlns:a16="http://schemas.microsoft.com/office/drawing/2014/main" id="{550EF73E-3703-4C6F-B09D-5E11AF71B2C6}"/>
              </a:ext>
            </a:extLst>
          </p:cNvPr>
          <p:cNvPicPr>
            <a:picLocks noChangeAspect="1"/>
          </p:cNvPicPr>
          <p:nvPr/>
        </p:nvPicPr>
        <p:blipFill>
          <a:blip r:embed="rId4"/>
          <a:stretch>
            <a:fillRect/>
          </a:stretch>
        </p:blipFill>
        <p:spPr>
          <a:xfrm>
            <a:off x="3831099" y="5750584"/>
            <a:ext cx="3355991" cy="487426"/>
          </a:xfrm>
          <a:prstGeom prst="rect">
            <a:avLst/>
          </a:prstGeom>
        </p:spPr>
      </p:pic>
    </p:spTree>
    <p:extLst>
      <p:ext uri="{BB962C8B-B14F-4D97-AF65-F5344CB8AC3E}">
        <p14:creationId xmlns:p14="http://schemas.microsoft.com/office/powerpoint/2010/main" val="4255877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D8F1F7-00FD-4A20-BAEC-F85C4F10E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9605" y="0"/>
            <a:ext cx="4852790" cy="6858000"/>
          </a:xfrm>
          <a:prstGeom prst="rect">
            <a:avLst/>
          </a:prstGeom>
        </p:spPr>
      </p:pic>
    </p:spTree>
    <p:extLst>
      <p:ext uri="{BB962C8B-B14F-4D97-AF65-F5344CB8AC3E}">
        <p14:creationId xmlns:p14="http://schemas.microsoft.com/office/powerpoint/2010/main" val="23632171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12855</TotalTime>
  <Words>2702</Words>
  <Application>Microsoft Office PowerPoint</Application>
  <PresentationFormat>Widescreen</PresentationFormat>
  <Paragraphs>239</Paragraphs>
  <Slides>34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MS Mincho</vt:lpstr>
      <vt:lpstr>Arial</vt:lpstr>
      <vt:lpstr>Calibri</vt:lpstr>
      <vt:lpstr>Calibri Light</vt:lpstr>
      <vt:lpstr>Cambria</vt:lpstr>
      <vt:lpstr>Segoe  </vt:lpstr>
      <vt:lpstr>Segoe UI</vt:lpstr>
      <vt:lpstr>Times New Roman</vt:lpstr>
      <vt:lpstr>Office Theme</vt:lpstr>
      <vt:lpstr>Crayke Chronicle</vt:lpstr>
      <vt:lpstr>In our newsletter this week…</vt:lpstr>
      <vt:lpstr>Gallery</vt:lpstr>
      <vt:lpstr>PowerPoint Presentation</vt:lpstr>
      <vt:lpstr>PowerPoint Presentation</vt:lpstr>
      <vt:lpstr>PowerPoint Presentation</vt:lpstr>
      <vt:lpstr>PowerPoint Presentation</vt:lpstr>
      <vt:lpstr>Brilliant Fundraising – Message from the Co-Chairs of the Governing Body</vt:lpstr>
      <vt:lpstr>PowerPoint Presentation</vt:lpstr>
      <vt:lpstr>News From School This Week</vt:lpstr>
      <vt:lpstr>News From School This Week</vt:lpstr>
      <vt:lpstr>Made in Yorkshire Craft Festival - Apple</vt:lpstr>
      <vt:lpstr>Made in Yorkshire Craft Festival - Beech</vt:lpstr>
      <vt:lpstr>Made in Yorkshire Craft Festival - Holly</vt:lpstr>
      <vt:lpstr>PowerPoint Presentation</vt:lpstr>
      <vt:lpstr>News From School This Week Pupil Voice – Shed and Playtime Equipment </vt:lpstr>
      <vt:lpstr>PowerPoint Presentation</vt:lpstr>
      <vt:lpstr>PowerPoint Presentation</vt:lpstr>
      <vt:lpstr>FS/KS1 Fun Run photos</vt:lpstr>
      <vt:lpstr>Key Stage 2 Harvest Experience</vt:lpstr>
      <vt:lpstr>PowerPoint Presentation</vt:lpstr>
      <vt:lpstr>Class News - OAK </vt:lpstr>
      <vt:lpstr>PowerPoint Presentation</vt:lpstr>
      <vt:lpstr>PowerPoint Presentation</vt:lpstr>
      <vt:lpstr>Upcoming events next week – Information for all</vt:lpstr>
      <vt:lpstr>Upcoming events later in the half term</vt:lpstr>
      <vt:lpstr>Upcoming events later in the half term</vt:lpstr>
      <vt:lpstr>Awards in School This Week</vt:lpstr>
      <vt:lpstr>Team Points</vt:lpstr>
      <vt:lpstr>PE Kits next week</vt:lpstr>
      <vt:lpstr>Attendance and Punctuality</vt:lpstr>
      <vt:lpstr>Extra Curricular Clubs - Autumn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Crayke Headteacher</dc:creator>
  <cp:lastModifiedBy>Crayke Admin</cp:lastModifiedBy>
  <cp:revision>215</cp:revision>
  <dcterms:created xsi:type="dcterms:W3CDTF">2023-07-26T15:44:08Z</dcterms:created>
  <dcterms:modified xsi:type="dcterms:W3CDTF">2023-10-06T11:01:59Z</dcterms:modified>
</cp:coreProperties>
</file>