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4F5B0-9B2B-4F31-A5B7-C340398992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EFB5F0-D793-4CE7-891F-2C481B776E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61C4C0-FF4F-4693-AC4D-1B67E69D8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5E8414-13A3-4B15-8C45-164CFEA8B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88E13E-A643-49F9-9835-F3D87F4A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1513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022E2-05D9-4425-830C-053B8C232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EB143E-5EE7-4E3C-8DD2-736EC0477C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6575BD-2A71-411F-9AED-4872EA698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17B529-0937-42FD-A9C9-F02AED306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BD9CA-E18E-4B02-A67C-A12BA02FE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5655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DCC954-6A4F-443D-A699-F9F0AE0A65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468343-FDA1-4FDB-9990-2E20F77CF9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C0F42A-D7F4-4C57-92E2-7D61D93AF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4DFA99-418B-4F93-8CC4-40C5D6A82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3DDFF6-D3F5-4E67-B693-5B4F051C8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1557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EDC-35D4-4000-85D0-9F5D7A8F4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5A9FB8-2C2C-4446-984D-1A64B0B7D6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2E6A34-DDBE-4AD0-A027-EB49F5BD2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2DA3FC-CDB9-4344-BD87-66AC9A2FB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8BF6DB-7120-4A4B-BAF5-542F9FC66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1358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99FF1-0783-489A-8E15-515141187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BA31F1-12BD-4336-B37F-B0122595A5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95CE7-E15A-4B33-B811-05A85DE8D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3AC70B-A7EB-47CD-9C19-A06B85C4F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5BA232-9BAE-47B2-9C5C-C377CD817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1860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47D7D-CABD-4861-824D-4166F8478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C3655D-D7D7-4BCB-AC04-48BFB04055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0DA2BA-B3B3-4954-848C-9D674BAE14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047849-1FCE-46E5-9291-AE4405EBC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FEAECF-4203-445F-9D96-88B1EC9E1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EE2893-35AB-4336-AAD2-D325590FB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0283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2E78C-CE5F-457A-A14F-31EC1B649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FDC25A-EEBD-44F0-8B0A-6666BD8E73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3B02CB-A99C-4AB4-B881-9F5BA1F4B2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68F6AE-B92D-40A9-B001-7647F56471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D9AA57-056F-40D2-B34B-922DA7CB06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A209BC-C2E3-47AE-9985-7A2B40281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B08BE3-90F3-4463-A04C-85AEA6449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834C060-040E-4904-9581-42B559D42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4954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F52E9-565A-4664-A519-B17E612F1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168C8C-553F-497F-9A62-6C9B3C166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EBA1F2-BF16-4556-82F2-5248EB9C4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A11A93-FE6C-494B-AF91-BB8746277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0716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2670F4-6A3A-40F4-A292-5A7426DDA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CDFB05-8631-4775-A955-0DA71FB52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F9B7E7-4B47-4FE3-9204-7DFD3A6B7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7226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4AAF0-222F-4645-A2A1-1B1619FEC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8CD34B-185B-4ADB-9506-57048296E7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A1E390-52F6-479A-81D9-68AC9E6897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ED478D-4023-43CF-84DC-0261C4485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F56A3F-BA25-494B-9EF6-E7BA71268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FD85E9-268D-4237-AB1D-BC9C6F7DF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8522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27641-4979-4C14-BC1B-EA9E74D22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786746-50CA-4057-8EF0-F6A1613A9F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8AEF99-F8C8-4E82-9627-8BF8F535AC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E95343-E2A0-48BA-BE2D-9B0B10702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9844F6-B275-49DE-B9ED-625369799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200D32-601C-4F13-978A-120583192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4684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884976-093D-4C64-8729-AF6FDF26B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E96B3A-C693-4B26-A8D0-8CC61D8EB8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742DFD-7384-474E-8CD6-D06AA81625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16073-1636-46B5-8838-B9CA67374734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D2A1BF-3634-4CC0-A90E-409C830FE1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2454AE-3C18-40AC-A64C-0734E5E9CA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8416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22521E-F109-459F-8CC1-39C07764A6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3304" y="2527093"/>
            <a:ext cx="10349948" cy="2387600"/>
          </a:xfrm>
        </p:spPr>
        <p:txBody>
          <a:bodyPr>
            <a:normAutofit fontScale="90000"/>
          </a:bodyPr>
          <a:lstStyle/>
          <a:p>
            <a:r>
              <a:rPr lang="en-GB" sz="4400" b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Crayke Church of England Primary School</a:t>
            </a:r>
            <a:br>
              <a:rPr lang="en-GB" sz="1100" b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GB" sz="5000" b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GB" sz="5000" b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GB" sz="5000" b="1" dirty="0">
                <a:latin typeface="Segoe UI" panose="020B0502040204020203" pitchFamily="34" charset="0"/>
                <a:cs typeface="Segoe UI" panose="020B0502040204020203" pitchFamily="34" charset="0"/>
              </a:rPr>
              <a:t>DATES FOR YOUR DIARY 2023/2024</a:t>
            </a:r>
            <a:br>
              <a:rPr lang="en-GB" sz="10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GB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en-GB" dirty="0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379A4B81-DC40-4767-B879-CDA7FBAF1F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57990"/>
            <a:ext cx="9144000" cy="16712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800" b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FOLLOW YOUR PATHWAY AND WE GROW TOGETHER WITH CONFIDENCE</a:t>
            </a:r>
            <a:br>
              <a:rPr lang="en-GB" sz="1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GB" sz="1800" i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You did not choose me, I chose you that you might </a:t>
            </a:r>
            <a:r>
              <a:rPr lang="en-GB" sz="1800" b="1" i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go and bear fruit, fruit that will last</a:t>
            </a:r>
            <a:r>
              <a:rPr lang="en-GB" sz="1800" i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 so that whatever you ask in my name the Father will give you.</a:t>
            </a:r>
            <a:r>
              <a:rPr lang="en-GB" sz="1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    John 15:16</a:t>
            </a:r>
            <a:br>
              <a:rPr lang="en-GB" sz="1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GB" sz="1800" b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GB" sz="1800" b="1" i="1" dirty="0">
                <a:solidFill>
                  <a:srgbClr val="FFFF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Respect</a:t>
            </a:r>
            <a:r>
              <a:rPr lang="en-GB" sz="1800" b="1" i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	       </a:t>
            </a:r>
            <a:r>
              <a:rPr lang="en-GB" sz="1800" b="1" i="1" dirty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Friendship</a:t>
            </a:r>
            <a:r>
              <a:rPr lang="en-GB" sz="1800" b="1" i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 	      </a:t>
            </a:r>
            <a:r>
              <a:rPr lang="en-GB" sz="1800" b="1" i="1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Forgiveness</a:t>
            </a:r>
            <a:r>
              <a:rPr lang="en-GB" sz="1800" b="1" i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	     Determination</a:t>
            </a:r>
            <a:br>
              <a:rPr lang="en-GB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A58351E-45F7-4559-9218-2AD2E33D365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2174" y="1611451"/>
            <a:ext cx="927652" cy="9115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28132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9DE5EFA-47B7-4B35-BD62-DE7AE2C3F9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096974"/>
              </p:ext>
            </p:extLst>
          </p:nvPr>
        </p:nvGraphicFramePr>
        <p:xfrm>
          <a:off x="838200" y="927652"/>
          <a:ext cx="10515600" cy="15266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678">
                  <a:extLst>
                    <a:ext uri="{9D8B030D-6E8A-4147-A177-3AD203B41FA5}">
                      <a16:colId xmlns:a16="http://schemas.microsoft.com/office/drawing/2014/main" val="3799620002"/>
                    </a:ext>
                  </a:extLst>
                </a:gridCol>
                <a:gridCol w="1643270">
                  <a:extLst>
                    <a:ext uri="{9D8B030D-6E8A-4147-A177-3AD203B41FA5}">
                      <a16:colId xmlns:a16="http://schemas.microsoft.com/office/drawing/2014/main" val="3233809870"/>
                    </a:ext>
                  </a:extLst>
                </a:gridCol>
                <a:gridCol w="3198412">
                  <a:extLst>
                    <a:ext uri="{9D8B030D-6E8A-4147-A177-3AD203B41FA5}">
                      <a16:colId xmlns:a16="http://schemas.microsoft.com/office/drawing/2014/main" val="3615723836"/>
                    </a:ext>
                  </a:extLst>
                </a:gridCol>
                <a:gridCol w="2553031">
                  <a:extLst>
                    <a:ext uri="{9D8B030D-6E8A-4147-A177-3AD203B41FA5}">
                      <a16:colId xmlns:a16="http://schemas.microsoft.com/office/drawing/2014/main" val="3736359064"/>
                    </a:ext>
                  </a:extLst>
                </a:gridCol>
                <a:gridCol w="1653209">
                  <a:extLst>
                    <a:ext uri="{9D8B030D-6E8A-4147-A177-3AD203B41FA5}">
                      <a16:colId xmlns:a16="http://schemas.microsoft.com/office/drawing/2014/main" val="1193809505"/>
                    </a:ext>
                  </a:extLst>
                </a:gridCol>
              </a:tblGrid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8740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w/c 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13 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KS2 SATs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Year 6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Classroom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3379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21 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Tempest Photography – classes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School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058859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8FDFAF7-9CB6-4B3B-99AB-C457CA41C017}"/>
              </a:ext>
            </a:extLst>
          </p:cNvPr>
          <p:cNvSpPr txBox="1"/>
          <p:nvPr/>
        </p:nvSpPr>
        <p:spPr>
          <a:xfrm>
            <a:off x="728869" y="324644"/>
            <a:ext cx="40684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>
                <a:latin typeface="Segoe  "/>
              </a:rPr>
              <a:t>May 2024</a:t>
            </a:r>
          </a:p>
        </p:txBody>
      </p:sp>
    </p:spTree>
    <p:extLst>
      <p:ext uri="{BB962C8B-B14F-4D97-AF65-F5344CB8AC3E}">
        <p14:creationId xmlns:p14="http://schemas.microsoft.com/office/powerpoint/2010/main" val="13484586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9DE5EFA-47B7-4B35-BD62-DE7AE2C3F9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8233813"/>
              </p:ext>
            </p:extLst>
          </p:nvPr>
        </p:nvGraphicFramePr>
        <p:xfrm>
          <a:off x="838200" y="927652"/>
          <a:ext cx="10515600" cy="31845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678">
                  <a:extLst>
                    <a:ext uri="{9D8B030D-6E8A-4147-A177-3AD203B41FA5}">
                      <a16:colId xmlns:a16="http://schemas.microsoft.com/office/drawing/2014/main" val="3799620002"/>
                    </a:ext>
                  </a:extLst>
                </a:gridCol>
                <a:gridCol w="1643270">
                  <a:extLst>
                    <a:ext uri="{9D8B030D-6E8A-4147-A177-3AD203B41FA5}">
                      <a16:colId xmlns:a16="http://schemas.microsoft.com/office/drawing/2014/main" val="3233809870"/>
                    </a:ext>
                  </a:extLst>
                </a:gridCol>
                <a:gridCol w="3198412">
                  <a:extLst>
                    <a:ext uri="{9D8B030D-6E8A-4147-A177-3AD203B41FA5}">
                      <a16:colId xmlns:a16="http://schemas.microsoft.com/office/drawing/2014/main" val="3615723836"/>
                    </a:ext>
                  </a:extLst>
                </a:gridCol>
                <a:gridCol w="2553031">
                  <a:extLst>
                    <a:ext uri="{9D8B030D-6E8A-4147-A177-3AD203B41FA5}">
                      <a16:colId xmlns:a16="http://schemas.microsoft.com/office/drawing/2014/main" val="3736359064"/>
                    </a:ext>
                  </a:extLst>
                </a:gridCol>
                <a:gridCol w="1653209">
                  <a:extLst>
                    <a:ext uri="{9D8B030D-6E8A-4147-A177-3AD203B41FA5}">
                      <a16:colId xmlns:a16="http://schemas.microsoft.com/office/drawing/2014/main" val="1193809505"/>
                    </a:ext>
                  </a:extLst>
                </a:gridCol>
              </a:tblGrid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8740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w/c 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 June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Phonics Check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Year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Beech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3379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w/c 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 June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Multiplication Tables Check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Year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Holly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914617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12 June </a:t>
                      </a:r>
                    </a:p>
                    <a:p>
                      <a:r>
                        <a:rPr lang="en-GB" dirty="0"/>
                        <a:t>5:30pm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Reception new starter parent meeting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September 2024 new starters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40052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17 June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Full Governing Body Meeting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governors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8146278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26 June - 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Reception new starter visit 1/3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New starters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731416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8FDFAF7-9CB6-4B3B-99AB-C457CA41C017}"/>
              </a:ext>
            </a:extLst>
          </p:cNvPr>
          <p:cNvSpPr txBox="1"/>
          <p:nvPr/>
        </p:nvSpPr>
        <p:spPr>
          <a:xfrm>
            <a:off x="728869" y="324644"/>
            <a:ext cx="40684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>
                <a:latin typeface="Segoe  "/>
              </a:rPr>
              <a:t>June 2024</a:t>
            </a:r>
          </a:p>
        </p:txBody>
      </p:sp>
    </p:spTree>
    <p:extLst>
      <p:ext uri="{BB962C8B-B14F-4D97-AF65-F5344CB8AC3E}">
        <p14:creationId xmlns:p14="http://schemas.microsoft.com/office/powerpoint/2010/main" val="9532959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9DE5EFA-47B7-4B35-BD62-DE7AE2C3F9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8028191"/>
              </p:ext>
            </p:extLst>
          </p:nvPr>
        </p:nvGraphicFramePr>
        <p:xfrm>
          <a:off x="838200" y="927652"/>
          <a:ext cx="10515600" cy="5235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678">
                  <a:extLst>
                    <a:ext uri="{9D8B030D-6E8A-4147-A177-3AD203B41FA5}">
                      <a16:colId xmlns:a16="http://schemas.microsoft.com/office/drawing/2014/main" val="3799620002"/>
                    </a:ext>
                  </a:extLst>
                </a:gridCol>
                <a:gridCol w="1643270">
                  <a:extLst>
                    <a:ext uri="{9D8B030D-6E8A-4147-A177-3AD203B41FA5}">
                      <a16:colId xmlns:a16="http://schemas.microsoft.com/office/drawing/2014/main" val="3233809870"/>
                    </a:ext>
                  </a:extLst>
                </a:gridCol>
                <a:gridCol w="3198412">
                  <a:extLst>
                    <a:ext uri="{9D8B030D-6E8A-4147-A177-3AD203B41FA5}">
                      <a16:colId xmlns:a16="http://schemas.microsoft.com/office/drawing/2014/main" val="3615723836"/>
                    </a:ext>
                  </a:extLst>
                </a:gridCol>
                <a:gridCol w="2553031">
                  <a:extLst>
                    <a:ext uri="{9D8B030D-6E8A-4147-A177-3AD203B41FA5}">
                      <a16:colId xmlns:a16="http://schemas.microsoft.com/office/drawing/2014/main" val="3736359064"/>
                    </a:ext>
                  </a:extLst>
                </a:gridCol>
                <a:gridCol w="1653209">
                  <a:extLst>
                    <a:ext uri="{9D8B030D-6E8A-4147-A177-3AD203B41FA5}">
                      <a16:colId xmlns:a16="http://schemas.microsoft.com/office/drawing/2014/main" val="1193809505"/>
                    </a:ext>
                  </a:extLst>
                </a:gridCol>
              </a:tblGrid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8740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 July - 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Reception new starter visit 2/3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New starters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3379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July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Sports 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Outside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914617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8 July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KS2 Performance – dress rehearsal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Holly and Oak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0588596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9 July</a:t>
                      </a:r>
                    </a:p>
                    <a:p>
                      <a:r>
                        <a:rPr lang="en-GB" dirty="0"/>
                        <a:t>2pm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KS2 Performance 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Holly and Oak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40052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 July</a:t>
                      </a:r>
                    </a:p>
                    <a:p>
                      <a:r>
                        <a:rPr lang="en-GB" dirty="0"/>
                        <a:t>am + lunch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Reception new starter visit 3/3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New starters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8146278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 July</a:t>
                      </a:r>
                    </a:p>
                    <a:p>
                      <a:r>
                        <a:rPr lang="en-GB" dirty="0"/>
                        <a:t>6pm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KS2 Performance 2/2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Holly and Oak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7314166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12 July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Sports Day (Reserve)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Outside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1943220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i="0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0" dirty="0"/>
                        <a:t>19 July</a:t>
                      </a:r>
                    </a:p>
                    <a:p>
                      <a:r>
                        <a:rPr lang="en-GB" i="0" dirty="0"/>
                        <a:t>11am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0" dirty="0"/>
                        <a:t>Leavers’ Service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0" dirty="0"/>
                        <a:t>All welcome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i="0" dirty="0"/>
                        <a:t>St Cuthbert’s Church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760460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8FDFAF7-9CB6-4B3B-99AB-C457CA41C017}"/>
              </a:ext>
            </a:extLst>
          </p:cNvPr>
          <p:cNvSpPr txBox="1"/>
          <p:nvPr/>
        </p:nvSpPr>
        <p:spPr>
          <a:xfrm>
            <a:off x="728869" y="324644"/>
            <a:ext cx="40684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>
                <a:latin typeface="Segoe  "/>
              </a:rPr>
              <a:t>July 2024</a:t>
            </a:r>
          </a:p>
        </p:txBody>
      </p:sp>
    </p:spTree>
    <p:extLst>
      <p:ext uri="{BB962C8B-B14F-4D97-AF65-F5344CB8AC3E}">
        <p14:creationId xmlns:p14="http://schemas.microsoft.com/office/powerpoint/2010/main" val="133740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E7B91E7-812A-423A-9E89-B294873E8A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3426" y="7336"/>
            <a:ext cx="10055918" cy="6850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661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9DE5EFA-47B7-4B35-BD62-DE7AE2C3F9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3153003"/>
              </p:ext>
            </p:extLst>
          </p:nvPr>
        </p:nvGraphicFramePr>
        <p:xfrm>
          <a:off x="352339" y="801698"/>
          <a:ext cx="11627141" cy="44012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2817">
                  <a:extLst>
                    <a:ext uri="{9D8B030D-6E8A-4147-A177-3AD203B41FA5}">
                      <a16:colId xmlns:a16="http://schemas.microsoft.com/office/drawing/2014/main" val="3799620002"/>
                    </a:ext>
                  </a:extLst>
                </a:gridCol>
                <a:gridCol w="1816971">
                  <a:extLst>
                    <a:ext uri="{9D8B030D-6E8A-4147-A177-3AD203B41FA5}">
                      <a16:colId xmlns:a16="http://schemas.microsoft.com/office/drawing/2014/main" val="3233809870"/>
                    </a:ext>
                  </a:extLst>
                </a:gridCol>
                <a:gridCol w="4277019">
                  <a:extLst>
                    <a:ext uri="{9D8B030D-6E8A-4147-A177-3AD203B41FA5}">
                      <a16:colId xmlns:a16="http://schemas.microsoft.com/office/drawing/2014/main" val="3615723836"/>
                    </a:ext>
                  </a:extLst>
                </a:gridCol>
                <a:gridCol w="1653694">
                  <a:extLst>
                    <a:ext uri="{9D8B030D-6E8A-4147-A177-3AD203B41FA5}">
                      <a16:colId xmlns:a16="http://schemas.microsoft.com/office/drawing/2014/main" val="3736359064"/>
                    </a:ext>
                  </a:extLst>
                </a:gridCol>
                <a:gridCol w="2256640">
                  <a:extLst>
                    <a:ext uri="{9D8B030D-6E8A-4147-A177-3AD203B41FA5}">
                      <a16:colId xmlns:a16="http://schemas.microsoft.com/office/drawing/2014/main" val="1193809505"/>
                    </a:ext>
                  </a:extLst>
                </a:gridCol>
              </a:tblGrid>
              <a:tr h="444301">
                <a:tc>
                  <a:txBody>
                    <a:bodyPr/>
                    <a:lstStyle/>
                    <a:p>
                      <a:r>
                        <a:rPr lang="en-GB" sz="1200" dirty="0"/>
                        <a:t>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Where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874064"/>
                  </a:ext>
                </a:extLst>
              </a:tr>
              <a:tr h="448952">
                <a:tc>
                  <a:txBody>
                    <a:bodyPr/>
                    <a:lstStyle/>
                    <a:p>
                      <a:r>
                        <a:rPr lang="en-GB" sz="1200" dirty="0"/>
                        <a:t>Friday - Sunday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6 – 8 October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Robinwood Residential Visit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Oak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err="1"/>
                        <a:t>Dobroyd</a:t>
                      </a:r>
                      <a:r>
                        <a:rPr lang="en-GB" sz="1200" dirty="0"/>
                        <a:t> Castle Todmorden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9146171"/>
                  </a:ext>
                </a:extLst>
              </a:tr>
              <a:tr h="268623">
                <a:tc>
                  <a:txBody>
                    <a:bodyPr/>
                    <a:lstStyle/>
                    <a:p>
                      <a:r>
                        <a:rPr lang="en-GB" sz="1200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10/17/24 October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Swimming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Oak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Thirsk Leisure Centre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2488064"/>
                  </a:ext>
                </a:extLst>
              </a:tr>
              <a:tr h="268623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10 October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Power Down Pete – Assembly and workshops NEW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Apple, Beech, Holly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Hall/classrooms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4653925"/>
                  </a:ext>
                </a:extLst>
              </a:tr>
              <a:tr h="268623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11 October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Water Safety presentations – Yorkshire Water virtual workshops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Whole school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8101063"/>
                  </a:ext>
                </a:extLst>
              </a:tr>
              <a:tr h="268623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Thursday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12 October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Visit to Thirsk Sculpture Garden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Holly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Thirsk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6156241"/>
                  </a:ext>
                </a:extLst>
              </a:tr>
              <a:tr h="277478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16 October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Athlete visit Sean Gaffney – Sports for Schools NEW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Hall and outside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0105061"/>
                  </a:ext>
                </a:extLst>
              </a:tr>
              <a:tr h="492956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Monday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16 October</a:t>
                      </a:r>
                    </a:p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3:45pm – 6:00pm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Cluster Football Tournament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Year 5/6 Team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Easingwold Primary School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944321"/>
                  </a:ext>
                </a:extLst>
              </a:tr>
              <a:tr h="444301">
                <a:tc>
                  <a:txBody>
                    <a:bodyPr/>
                    <a:lstStyle/>
                    <a:p>
                      <a:r>
                        <a:rPr lang="en-GB" sz="1200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20 October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Interim reports to parents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Via pupil post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4005264"/>
                  </a:ext>
                </a:extLst>
              </a:tr>
              <a:tr h="444301">
                <a:tc>
                  <a:txBody>
                    <a:bodyPr/>
                    <a:lstStyle/>
                    <a:p>
                      <a:r>
                        <a:rPr lang="en-GB" sz="1200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24 October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Parent Consultation Evening 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Parents and carers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Classrooms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7314166"/>
                  </a:ext>
                </a:extLst>
              </a:tr>
              <a:tr h="307345">
                <a:tc>
                  <a:txBody>
                    <a:bodyPr/>
                    <a:lstStyle/>
                    <a:p>
                      <a:r>
                        <a:rPr lang="en-GB" sz="1200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25 October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Community Coffee Morning/Solar panel fundraiser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All welcome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1943220"/>
                  </a:ext>
                </a:extLst>
              </a:tr>
              <a:tr h="444301">
                <a:tc>
                  <a:txBody>
                    <a:bodyPr/>
                    <a:lstStyle/>
                    <a:p>
                      <a:r>
                        <a:rPr lang="en-GB" sz="1200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25 October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Parent Consultation Evening 2/2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Parents and carers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Classrooms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760460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8FDFAF7-9CB6-4B3B-99AB-C457CA41C017}"/>
              </a:ext>
            </a:extLst>
          </p:cNvPr>
          <p:cNvSpPr txBox="1"/>
          <p:nvPr/>
        </p:nvSpPr>
        <p:spPr>
          <a:xfrm>
            <a:off x="728869" y="324644"/>
            <a:ext cx="40684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>
                <a:latin typeface="Segoe  "/>
              </a:rPr>
              <a:t>October 2023</a:t>
            </a:r>
          </a:p>
        </p:txBody>
      </p:sp>
    </p:spTree>
    <p:extLst>
      <p:ext uri="{BB962C8B-B14F-4D97-AF65-F5344CB8AC3E}">
        <p14:creationId xmlns:p14="http://schemas.microsoft.com/office/powerpoint/2010/main" val="3917269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9DE5EFA-47B7-4B35-BD62-DE7AE2C3F9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7613709"/>
              </p:ext>
            </p:extLst>
          </p:nvPr>
        </p:nvGraphicFramePr>
        <p:xfrm>
          <a:off x="419450" y="927652"/>
          <a:ext cx="11249635" cy="51048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0128">
                  <a:extLst>
                    <a:ext uri="{9D8B030D-6E8A-4147-A177-3AD203B41FA5}">
                      <a16:colId xmlns:a16="http://schemas.microsoft.com/office/drawing/2014/main" val="3799620002"/>
                    </a:ext>
                  </a:extLst>
                </a:gridCol>
                <a:gridCol w="1757978">
                  <a:extLst>
                    <a:ext uri="{9D8B030D-6E8A-4147-A177-3AD203B41FA5}">
                      <a16:colId xmlns:a16="http://schemas.microsoft.com/office/drawing/2014/main" val="3233809870"/>
                    </a:ext>
                  </a:extLst>
                </a:gridCol>
                <a:gridCol w="3421675">
                  <a:extLst>
                    <a:ext uri="{9D8B030D-6E8A-4147-A177-3AD203B41FA5}">
                      <a16:colId xmlns:a16="http://schemas.microsoft.com/office/drawing/2014/main" val="3615723836"/>
                    </a:ext>
                  </a:extLst>
                </a:gridCol>
                <a:gridCol w="2731244">
                  <a:extLst>
                    <a:ext uri="{9D8B030D-6E8A-4147-A177-3AD203B41FA5}">
                      <a16:colId xmlns:a16="http://schemas.microsoft.com/office/drawing/2014/main" val="3736359064"/>
                    </a:ext>
                  </a:extLst>
                </a:gridCol>
                <a:gridCol w="1768610">
                  <a:extLst>
                    <a:ext uri="{9D8B030D-6E8A-4147-A177-3AD203B41FA5}">
                      <a16:colId xmlns:a16="http://schemas.microsoft.com/office/drawing/2014/main" val="1193809505"/>
                    </a:ext>
                  </a:extLst>
                </a:gridCol>
              </a:tblGrid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8740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7/14/21/28  November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Swimming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Thirsk Leisure Centre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3379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8 November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New starter Open Morning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Reception parents – September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Whole school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914617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w/c 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13 November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Anti-bullying week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classes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0588596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15 November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>
                          <a:solidFill>
                            <a:schemeClr val="tx1"/>
                          </a:solidFill>
                        </a:rPr>
                        <a:t>Bikeability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Year 6 pupils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Playground and local area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7066937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Thursday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16 November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Crucial Crew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Year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Carlton </a:t>
                      </a:r>
                      <a:r>
                        <a:rPr lang="en-GB" dirty="0" err="1">
                          <a:solidFill>
                            <a:schemeClr val="tx1"/>
                          </a:solidFill>
                        </a:rPr>
                        <a:t>Minniott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0075795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17 November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Children in Need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School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40052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24 November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Flu vaccinations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who provide consent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Meeting room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8146278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27 November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International Languages 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Whole school – themed team activities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Classrooms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864939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8FDFAF7-9CB6-4B3B-99AB-C457CA41C017}"/>
              </a:ext>
            </a:extLst>
          </p:cNvPr>
          <p:cNvSpPr txBox="1"/>
          <p:nvPr/>
        </p:nvSpPr>
        <p:spPr>
          <a:xfrm>
            <a:off x="728869" y="324644"/>
            <a:ext cx="40684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>
                <a:latin typeface="Segoe  "/>
              </a:rPr>
              <a:t>November 2023</a:t>
            </a:r>
          </a:p>
        </p:txBody>
      </p:sp>
    </p:spTree>
    <p:extLst>
      <p:ext uri="{BB962C8B-B14F-4D97-AF65-F5344CB8AC3E}">
        <p14:creationId xmlns:p14="http://schemas.microsoft.com/office/powerpoint/2010/main" val="3803055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9DE5EFA-47B7-4B35-BD62-DE7AE2C3F9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3085599"/>
              </p:ext>
            </p:extLst>
          </p:nvPr>
        </p:nvGraphicFramePr>
        <p:xfrm>
          <a:off x="838200" y="801698"/>
          <a:ext cx="10515600" cy="60072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678">
                  <a:extLst>
                    <a:ext uri="{9D8B030D-6E8A-4147-A177-3AD203B41FA5}">
                      <a16:colId xmlns:a16="http://schemas.microsoft.com/office/drawing/2014/main" val="3799620002"/>
                    </a:ext>
                  </a:extLst>
                </a:gridCol>
                <a:gridCol w="1643270">
                  <a:extLst>
                    <a:ext uri="{9D8B030D-6E8A-4147-A177-3AD203B41FA5}">
                      <a16:colId xmlns:a16="http://schemas.microsoft.com/office/drawing/2014/main" val="3233809870"/>
                    </a:ext>
                  </a:extLst>
                </a:gridCol>
                <a:gridCol w="3198412">
                  <a:extLst>
                    <a:ext uri="{9D8B030D-6E8A-4147-A177-3AD203B41FA5}">
                      <a16:colId xmlns:a16="http://schemas.microsoft.com/office/drawing/2014/main" val="3615723836"/>
                    </a:ext>
                  </a:extLst>
                </a:gridCol>
                <a:gridCol w="2553031">
                  <a:extLst>
                    <a:ext uri="{9D8B030D-6E8A-4147-A177-3AD203B41FA5}">
                      <a16:colId xmlns:a16="http://schemas.microsoft.com/office/drawing/2014/main" val="3736359064"/>
                    </a:ext>
                  </a:extLst>
                </a:gridCol>
                <a:gridCol w="1653209">
                  <a:extLst>
                    <a:ext uri="{9D8B030D-6E8A-4147-A177-3AD203B41FA5}">
                      <a16:colId xmlns:a16="http://schemas.microsoft.com/office/drawing/2014/main" val="1193809505"/>
                    </a:ext>
                  </a:extLst>
                </a:gridCol>
              </a:tblGrid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8740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December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Swimming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Thirsk Leisure Centre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3379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8 December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Travelling Pantomime – CHASA funded 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Sports 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914617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12 December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Nativity Dress Rehearsal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Apple and Beech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0588596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13 December</a:t>
                      </a:r>
                    </a:p>
                    <a:p>
                      <a:r>
                        <a:rPr lang="en-GB" dirty="0"/>
                        <a:t>9:30am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Nativity Performance 1/2 - parents and carers welcome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Apple and Beech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40052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13 December</a:t>
                      </a:r>
                    </a:p>
                    <a:p>
                      <a:r>
                        <a:rPr lang="en-GB" dirty="0"/>
                        <a:t>2:15pm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Nativity Performance 2/2 - parents and carers welcome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Apple and Beech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8146278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19 December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Christmas Lunch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7314166"/>
                  </a:ext>
                </a:extLst>
              </a:tr>
              <a:tr h="605593">
                <a:tc>
                  <a:txBody>
                    <a:bodyPr/>
                    <a:lstStyle/>
                    <a:p>
                      <a:r>
                        <a:rPr lang="en-GB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19 December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Christmas Parties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 and Classrooms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1943220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i="0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0" dirty="0"/>
                        <a:t>22 December</a:t>
                      </a:r>
                    </a:p>
                    <a:p>
                      <a:r>
                        <a:rPr lang="en-GB" i="0" dirty="0"/>
                        <a:t>11am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0" dirty="0"/>
                        <a:t>Carol Service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0" dirty="0"/>
                        <a:t>All welcome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i="0" dirty="0"/>
                        <a:t>St Cuthbert’s Church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7604605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i="0" dirty="0">
                          <a:solidFill>
                            <a:srgbClr val="FF0000"/>
                          </a:solidFill>
                        </a:rPr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0" dirty="0">
                          <a:solidFill>
                            <a:srgbClr val="FF0000"/>
                          </a:solidFill>
                        </a:rPr>
                        <a:t>22 December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0" dirty="0">
                          <a:solidFill>
                            <a:srgbClr val="FF0000"/>
                          </a:solidFill>
                        </a:rPr>
                        <a:t>Reindeer Rush – charity run 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0" dirty="0">
                          <a:solidFill>
                            <a:srgbClr val="FF0000"/>
                          </a:solidFill>
                        </a:rPr>
                        <a:t>Whole school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i="0" dirty="0">
                          <a:solidFill>
                            <a:srgbClr val="FF0000"/>
                          </a:solidFill>
                        </a:rPr>
                        <a:t>Field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359852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8FDFAF7-9CB6-4B3B-99AB-C457CA41C017}"/>
              </a:ext>
            </a:extLst>
          </p:cNvPr>
          <p:cNvSpPr txBox="1"/>
          <p:nvPr/>
        </p:nvSpPr>
        <p:spPr>
          <a:xfrm>
            <a:off x="728869" y="324644"/>
            <a:ext cx="40684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>
                <a:latin typeface="Segoe  "/>
              </a:rPr>
              <a:t>December 2023</a:t>
            </a:r>
          </a:p>
        </p:txBody>
      </p:sp>
    </p:spTree>
    <p:extLst>
      <p:ext uri="{BB962C8B-B14F-4D97-AF65-F5344CB8AC3E}">
        <p14:creationId xmlns:p14="http://schemas.microsoft.com/office/powerpoint/2010/main" val="3955418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9DE5EFA-47B7-4B35-BD62-DE7AE2C3F9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2493950"/>
              </p:ext>
            </p:extLst>
          </p:nvPr>
        </p:nvGraphicFramePr>
        <p:xfrm>
          <a:off x="838200" y="927652"/>
          <a:ext cx="10515600" cy="21667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678">
                  <a:extLst>
                    <a:ext uri="{9D8B030D-6E8A-4147-A177-3AD203B41FA5}">
                      <a16:colId xmlns:a16="http://schemas.microsoft.com/office/drawing/2014/main" val="3799620002"/>
                    </a:ext>
                  </a:extLst>
                </a:gridCol>
                <a:gridCol w="1643270">
                  <a:extLst>
                    <a:ext uri="{9D8B030D-6E8A-4147-A177-3AD203B41FA5}">
                      <a16:colId xmlns:a16="http://schemas.microsoft.com/office/drawing/2014/main" val="3233809870"/>
                    </a:ext>
                  </a:extLst>
                </a:gridCol>
                <a:gridCol w="3198412">
                  <a:extLst>
                    <a:ext uri="{9D8B030D-6E8A-4147-A177-3AD203B41FA5}">
                      <a16:colId xmlns:a16="http://schemas.microsoft.com/office/drawing/2014/main" val="3615723836"/>
                    </a:ext>
                  </a:extLst>
                </a:gridCol>
                <a:gridCol w="2553031">
                  <a:extLst>
                    <a:ext uri="{9D8B030D-6E8A-4147-A177-3AD203B41FA5}">
                      <a16:colId xmlns:a16="http://schemas.microsoft.com/office/drawing/2014/main" val="3736359064"/>
                    </a:ext>
                  </a:extLst>
                </a:gridCol>
                <a:gridCol w="1653209">
                  <a:extLst>
                    <a:ext uri="{9D8B030D-6E8A-4147-A177-3AD203B41FA5}">
                      <a16:colId xmlns:a16="http://schemas.microsoft.com/office/drawing/2014/main" val="1193809505"/>
                    </a:ext>
                  </a:extLst>
                </a:gridCol>
              </a:tblGrid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8740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9 January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Young Voices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Sheffield Arena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3379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15 January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Full Governing Body Meeting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governors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914617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24/31 January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Swimming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Holly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Thirsk Leisure Centre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058859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8FDFAF7-9CB6-4B3B-99AB-C457CA41C017}"/>
              </a:ext>
            </a:extLst>
          </p:cNvPr>
          <p:cNvSpPr txBox="1"/>
          <p:nvPr/>
        </p:nvSpPr>
        <p:spPr>
          <a:xfrm>
            <a:off x="728869" y="324644"/>
            <a:ext cx="40684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>
                <a:latin typeface="Segoe  "/>
              </a:rPr>
              <a:t>January 2024</a:t>
            </a:r>
          </a:p>
        </p:txBody>
      </p:sp>
    </p:spTree>
    <p:extLst>
      <p:ext uri="{BB962C8B-B14F-4D97-AF65-F5344CB8AC3E}">
        <p14:creationId xmlns:p14="http://schemas.microsoft.com/office/powerpoint/2010/main" val="2691725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9DE5EFA-47B7-4B35-BD62-DE7AE2C3F9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3883420"/>
              </p:ext>
            </p:extLst>
          </p:nvPr>
        </p:nvGraphicFramePr>
        <p:xfrm>
          <a:off x="838200" y="927652"/>
          <a:ext cx="10515600" cy="16578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678">
                  <a:extLst>
                    <a:ext uri="{9D8B030D-6E8A-4147-A177-3AD203B41FA5}">
                      <a16:colId xmlns:a16="http://schemas.microsoft.com/office/drawing/2014/main" val="3799620002"/>
                    </a:ext>
                  </a:extLst>
                </a:gridCol>
                <a:gridCol w="1643270">
                  <a:extLst>
                    <a:ext uri="{9D8B030D-6E8A-4147-A177-3AD203B41FA5}">
                      <a16:colId xmlns:a16="http://schemas.microsoft.com/office/drawing/2014/main" val="3233809870"/>
                    </a:ext>
                  </a:extLst>
                </a:gridCol>
                <a:gridCol w="3198412">
                  <a:extLst>
                    <a:ext uri="{9D8B030D-6E8A-4147-A177-3AD203B41FA5}">
                      <a16:colId xmlns:a16="http://schemas.microsoft.com/office/drawing/2014/main" val="3615723836"/>
                    </a:ext>
                  </a:extLst>
                </a:gridCol>
                <a:gridCol w="2553031">
                  <a:extLst>
                    <a:ext uri="{9D8B030D-6E8A-4147-A177-3AD203B41FA5}">
                      <a16:colId xmlns:a16="http://schemas.microsoft.com/office/drawing/2014/main" val="3736359064"/>
                    </a:ext>
                  </a:extLst>
                </a:gridCol>
                <a:gridCol w="1653209">
                  <a:extLst>
                    <a:ext uri="{9D8B030D-6E8A-4147-A177-3AD203B41FA5}">
                      <a16:colId xmlns:a16="http://schemas.microsoft.com/office/drawing/2014/main" val="1193809505"/>
                    </a:ext>
                  </a:extLst>
                </a:gridCol>
              </a:tblGrid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8740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w/c 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February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Safety Week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Classes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3379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7/21/28 February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Swimming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Holly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Thirsk Leisure Centre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914617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8FDFAF7-9CB6-4B3B-99AB-C457CA41C017}"/>
              </a:ext>
            </a:extLst>
          </p:cNvPr>
          <p:cNvSpPr txBox="1"/>
          <p:nvPr/>
        </p:nvSpPr>
        <p:spPr>
          <a:xfrm>
            <a:off x="728869" y="324644"/>
            <a:ext cx="40684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>
                <a:latin typeface="Segoe  "/>
              </a:rPr>
              <a:t>February 2024</a:t>
            </a:r>
          </a:p>
        </p:txBody>
      </p:sp>
    </p:spTree>
    <p:extLst>
      <p:ext uri="{BB962C8B-B14F-4D97-AF65-F5344CB8AC3E}">
        <p14:creationId xmlns:p14="http://schemas.microsoft.com/office/powerpoint/2010/main" val="36319043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9DE5EFA-47B7-4B35-BD62-DE7AE2C3F9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3681331"/>
              </p:ext>
            </p:extLst>
          </p:nvPr>
        </p:nvGraphicFramePr>
        <p:xfrm>
          <a:off x="838200" y="927652"/>
          <a:ext cx="10515600" cy="58602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678">
                  <a:extLst>
                    <a:ext uri="{9D8B030D-6E8A-4147-A177-3AD203B41FA5}">
                      <a16:colId xmlns:a16="http://schemas.microsoft.com/office/drawing/2014/main" val="3799620002"/>
                    </a:ext>
                  </a:extLst>
                </a:gridCol>
                <a:gridCol w="1643270">
                  <a:extLst>
                    <a:ext uri="{9D8B030D-6E8A-4147-A177-3AD203B41FA5}">
                      <a16:colId xmlns:a16="http://schemas.microsoft.com/office/drawing/2014/main" val="3233809870"/>
                    </a:ext>
                  </a:extLst>
                </a:gridCol>
                <a:gridCol w="3198412">
                  <a:extLst>
                    <a:ext uri="{9D8B030D-6E8A-4147-A177-3AD203B41FA5}">
                      <a16:colId xmlns:a16="http://schemas.microsoft.com/office/drawing/2014/main" val="3615723836"/>
                    </a:ext>
                  </a:extLst>
                </a:gridCol>
                <a:gridCol w="2553031">
                  <a:extLst>
                    <a:ext uri="{9D8B030D-6E8A-4147-A177-3AD203B41FA5}">
                      <a16:colId xmlns:a16="http://schemas.microsoft.com/office/drawing/2014/main" val="3736359064"/>
                    </a:ext>
                  </a:extLst>
                </a:gridCol>
                <a:gridCol w="1653209">
                  <a:extLst>
                    <a:ext uri="{9D8B030D-6E8A-4147-A177-3AD203B41FA5}">
                      <a16:colId xmlns:a16="http://schemas.microsoft.com/office/drawing/2014/main" val="1193809505"/>
                    </a:ext>
                  </a:extLst>
                </a:gridCol>
              </a:tblGrid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8740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6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Swimming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Holly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Thirsk Leisure Centre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3379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Thursday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7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World Book 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School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914617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8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Interim reports to parents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Via pupil post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0588596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12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Parent Consultation Evening 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Parents and carers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Classrooms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40052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13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Parent Consultation Evening 2/2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Parents and carers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Classrooms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7314166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Thursday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14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Skip2BFit - HIIT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Hall/outside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1943220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18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Full Governing Body Meeting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governors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7604605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20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Crayke’s</a:t>
                      </a:r>
                      <a:r>
                        <a:rPr lang="en-GB" dirty="0"/>
                        <a:t> Greatest Show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Selected representatives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375882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22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Easter Egg Hunt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Outside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3274379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i="0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0" dirty="0"/>
                        <a:t>22 March</a:t>
                      </a:r>
                    </a:p>
                    <a:p>
                      <a:r>
                        <a:rPr lang="en-GB" i="0" dirty="0"/>
                        <a:t>11am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0" dirty="0"/>
                        <a:t>Easter Service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0" dirty="0"/>
                        <a:t>All welcome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i="0" dirty="0"/>
                        <a:t>St Cuthbert’s Church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620683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8FDFAF7-9CB6-4B3B-99AB-C457CA41C017}"/>
              </a:ext>
            </a:extLst>
          </p:cNvPr>
          <p:cNvSpPr txBox="1"/>
          <p:nvPr/>
        </p:nvSpPr>
        <p:spPr>
          <a:xfrm>
            <a:off x="728869" y="324644"/>
            <a:ext cx="40684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>
                <a:latin typeface="Segoe  "/>
              </a:rPr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1411380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9DE5EFA-47B7-4B35-BD62-DE7AE2C3F9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7846299"/>
              </p:ext>
            </p:extLst>
          </p:nvPr>
        </p:nvGraphicFramePr>
        <p:xfrm>
          <a:off x="838200" y="927652"/>
          <a:ext cx="10515600" cy="10177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678">
                  <a:extLst>
                    <a:ext uri="{9D8B030D-6E8A-4147-A177-3AD203B41FA5}">
                      <a16:colId xmlns:a16="http://schemas.microsoft.com/office/drawing/2014/main" val="3799620002"/>
                    </a:ext>
                  </a:extLst>
                </a:gridCol>
                <a:gridCol w="1643270">
                  <a:extLst>
                    <a:ext uri="{9D8B030D-6E8A-4147-A177-3AD203B41FA5}">
                      <a16:colId xmlns:a16="http://schemas.microsoft.com/office/drawing/2014/main" val="3233809870"/>
                    </a:ext>
                  </a:extLst>
                </a:gridCol>
                <a:gridCol w="3198412">
                  <a:extLst>
                    <a:ext uri="{9D8B030D-6E8A-4147-A177-3AD203B41FA5}">
                      <a16:colId xmlns:a16="http://schemas.microsoft.com/office/drawing/2014/main" val="3615723836"/>
                    </a:ext>
                  </a:extLst>
                </a:gridCol>
                <a:gridCol w="2553031">
                  <a:extLst>
                    <a:ext uri="{9D8B030D-6E8A-4147-A177-3AD203B41FA5}">
                      <a16:colId xmlns:a16="http://schemas.microsoft.com/office/drawing/2014/main" val="3736359064"/>
                    </a:ext>
                  </a:extLst>
                </a:gridCol>
                <a:gridCol w="1653209">
                  <a:extLst>
                    <a:ext uri="{9D8B030D-6E8A-4147-A177-3AD203B41FA5}">
                      <a16:colId xmlns:a16="http://schemas.microsoft.com/office/drawing/2014/main" val="1193809505"/>
                    </a:ext>
                  </a:extLst>
                </a:gridCol>
              </a:tblGrid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8740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3379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8FDFAF7-9CB6-4B3B-99AB-C457CA41C017}"/>
              </a:ext>
            </a:extLst>
          </p:cNvPr>
          <p:cNvSpPr txBox="1"/>
          <p:nvPr/>
        </p:nvSpPr>
        <p:spPr>
          <a:xfrm>
            <a:off x="728869" y="324644"/>
            <a:ext cx="40684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>
                <a:latin typeface="Segoe  "/>
              </a:rPr>
              <a:t>April 2024</a:t>
            </a:r>
          </a:p>
        </p:txBody>
      </p:sp>
    </p:spTree>
    <p:extLst>
      <p:ext uri="{BB962C8B-B14F-4D97-AF65-F5344CB8AC3E}">
        <p14:creationId xmlns:p14="http://schemas.microsoft.com/office/powerpoint/2010/main" val="22785942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1136</TotalTime>
  <Words>806</Words>
  <Application>Microsoft Office PowerPoint</Application>
  <PresentationFormat>Widescreen</PresentationFormat>
  <Paragraphs>362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Segoe  </vt:lpstr>
      <vt:lpstr>Segoe UI</vt:lpstr>
      <vt:lpstr>Office Theme</vt:lpstr>
      <vt:lpstr>Crayke Church of England Primary School   DATES FOR YOUR DIARY 2023/2024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Crayke Church of England Primary School   DATES FOR YOUR DIARY 2023/2024</dc:title>
  <dc:creator>Crayke Headteacher</dc:creator>
  <cp:lastModifiedBy>Crayke Headteacher</cp:lastModifiedBy>
  <cp:revision>25</cp:revision>
  <dcterms:created xsi:type="dcterms:W3CDTF">2023-09-01T13:55:17Z</dcterms:created>
  <dcterms:modified xsi:type="dcterms:W3CDTF">2023-10-05T15:09:55Z</dcterms:modified>
</cp:coreProperties>
</file>