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2"/>
    <p:sldId id="257" r:id="rId33"/>
    <p:sldId id="258" r:id="rId34"/>
    <p:sldId id="259" r:id="rId35"/>
    <p:sldId id="260" r:id="rId36"/>
    <p:sldId id="261" r:id="rId37"/>
    <p:sldId id="262" r:id="rId38"/>
    <p:sldId id="263" r:id="rId39"/>
    <p:sldId id="264" r:id="rId40"/>
    <p:sldId id="265" r:id="rId41"/>
    <p:sldId id="266" r:id="rId42"/>
    <p:sldId id="267" r:id="rId43"/>
    <p:sldId id="268" r:id="rId44"/>
    <p:sldId id="269" r:id="rId4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rchivo Black" charset="1" panose="020B0A03020202020B04"/>
      <p:regular r:id="rId10"/>
    </p:embeddedFont>
    <p:embeddedFont>
      <p:font typeface="Sensei" charset="1" panose="00000500000000000000"/>
      <p:regular r:id="rId11"/>
    </p:embeddedFont>
    <p:embeddedFont>
      <p:font typeface="Luckiest Guy" charset="1" panose="02000506000000020004"/>
      <p:regular r:id="rId12"/>
    </p:embeddedFont>
    <p:embeddedFont>
      <p:font typeface="KG Primary Penmanship" charset="1" panose="02000506000000020003"/>
      <p:regular r:id="rId13"/>
    </p:embeddedFont>
    <p:embeddedFont>
      <p:font typeface="Libre Franklin" charset="1" panose="00000500000000000000"/>
      <p:regular r:id="rId14"/>
    </p:embeddedFont>
    <p:embeddedFont>
      <p:font typeface="Libre Franklin Bold" charset="1" panose="00000800000000000000"/>
      <p:regular r:id="rId15"/>
    </p:embeddedFont>
    <p:embeddedFont>
      <p:font typeface="Libre Franklin Italics" charset="1" panose="00000500000000000000"/>
      <p:regular r:id="rId16"/>
    </p:embeddedFont>
    <p:embeddedFont>
      <p:font typeface="Libre Franklin Bold Italics" charset="1" panose="00000800000000000000"/>
      <p:regular r:id="rId17"/>
    </p:embeddedFont>
    <p:embeddedFont>
      <p:font typeface="Libre Franklin Thin" charset="1" panose="00000300000000000000"/>
      <p:regular r:id="rId18"/>
    </p:embeddedFont>
    <p:embeddedFont>
      <p:font typeface="Libre Franklin Thin Italics" charset="1" panose="00000300000000000000"/>
      <p:regular r:id="rId19"/>
    </p:embeddedFont>
    <p:embeddedFont>
      <p:font typeface="Libre Franklin Extra-Light" charset="1" panose="00000300000000000000"/>
      <p:regular r:id="rId20"/>
    </p:embeddedFont>
    <p:embeddedFont>
      <p:font typeface="Libre Franklin Extra-Light Italics" charset="1" panose="00000300000000000000"/>
      <p:regular r:id="rId21"/>
    </p:embeddedFont>
    <p:embeddedFont>
      <p:font typeface="Libre Franklin Light" charset="1" panose="00000400000000000000"/>
      <p:regular r:id="rId22"/>
    </p:embeddedFont>
    <p:embeddedFont>
      <p:font typeface="Libre Franklin Light Italics" charset="1" panose="00000400000000000000"/>
      <p:regular r:id="rId23"/>
    </p:embeddedFont>
    <p:embeddedFont>
      <p:font typeface="Libre Franklin Medium" charset="1" panose="00000600000000000000"/>
      <p:regular r:id="rId24"/>
    </p:embeddedFont>
    <p:embeddedFont>
      <p:font typeface="Libre Franklin Medium Italics" charset="1" panose="00000600000000000000"/>
      <p:regular r:id="rId25"/>
    </p:embeddedFont>
    <p:embeddedFont>
      <p:font typeface="Libre Franklin Semi-Bold" charset="1" panose="00000700000000000000"/>
      <p:regular r:id="rId26"/>
    </p:embeddedFont>
    <p:embeddedFont>
      <p:font typeface="Libre Franklin Semi-Bold Italics" charset="1" panose="00000700000000000000"/>
      <p:regular r:id="rId27"/>
    </p:embeddedFont>
    <p:embeddedFont>
      <p:font typeface="Libre Franklin Ultra-Bold" charset="1" panose="00000900000000000000"/>
      <p:regular r:id="rId28"/>
    </p:embeddedFont>
    <p:embeddedFont>
      <p:font typeface="Libre Franklin Ultra-Bold Italics" charset="1" panose="00000900000000000000"/>
      <p:regular r:id="rId29"/>
    </p:embeddedFont>
    <p:embeddedFont>
      <p:font typeface="Libre Franklin Heavy" charset="1" panose="00000A00000000000000"/>
      <p:regular r:id="rId30"/>
    </p:embeddedFont>
    <p:embeddedFont>
      <p:font typeface="Libre Franklin Heavy Italics" charset="1" panose="00000A0000000000000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slides/slide1.xml" Type="http://schemas.openxmlformats.org/officeDocument/2006/relationships/slide"/><Relationship Id="rId33" Target="slides/slide2.xml" Type="http://schemas.openxmlformats.org/officeDocument/2006/relationships/slide"/><Relationship Id="rId34" Target="slides/slide3.xml" Type="http://schemas.openxmlformats.org/officeDocument/2006/relationships/slide"/><Relationship Id="rId35" Target="slides/slide4.xml" Type="http://schemas.openxmlformats.org/officeDocument/2006/relationships/slide"/><Relationship Id="rId36" Target="slides/slide5.xml" Type="http://schemas.openxmlformats.org/officeDocument/2006/relationships/slide"/><Relationship Id="rId37" Target="slides/slide6.xml" Type="http://schemas.openxmlformats.org/officeDocument/2006/relationships/slide"/><Relationship Id="rId38" Target="slides/slide7.xml" Type="http://schemas.openxmlformats.org/officeDocument/2006/relationships/slide"/><Relationship Id="rId39" Target="slides/slide8.xml" Type="http://schemas.openxmlformats.org/officeDocument/2006/relationships/slide"/><Relationship Id="rId4" Target="theme/theme1.xml" Type="http://schemas.openxmlformats.org/officeDocument/2006/relationships/theme"/><Relationship Id="rId40" Target="slides/slide9.xml" Type="http://schemas.openxmlformats.org/officeDocument/2006/relationships/slide"/><Relationship Id="rId41" Target="slides/slide10.xml" Type="http://schemas.openxmlformats.org/officeDocument/2006/relationships/slide"/><Relationship Id="rId42" Target="slides/slide11.xml" Type="http://schemas.openxmlformats.org/officeDocument/2006/relationships/slide"/><Relationship Id="rId43" Target="slides/slide12.xml" Type="http://schemas.openxmlformats.org/officeDocument/2006/relationships/slide"/><Relationship Id="rId44" Target="slides/slide13.xml" Type="http://schemas.openxmlformats.org/officeDocument/2006/relationships/slide"/><Relationship Id="rId45" Target="slides/slide14.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svg" Type="http://schemas.openxmlformats.org/officeDocument/2006/relationships/image"/><Relationship Id="rId24" Target="../media/image23.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8.svg" Type="http://schemas.openxmlformats.org/officeDocument/2006/relationships/image"/><Relationship Id="rId11" Target="../media/image99.png" Type="http://schemas.openxmlformats.org/officeDocument/2006/relationships/image"/><Relationship Id="rId12" Target="../media/image100.svg" Type="http://schemas.openxmlformats.org/officeDocument/2006/relationships/image"/><Relationship Id="rId2" Target="../media/image94.png" Type="http://schemas.openxmlformats.org/officeDocument/2006/relationships/image"/><Relationship Id="rId3" Target="../media/image95.svg" Type="http://schemas.openxmlformats.org/officeDocument/2006/relationships/image"/><Relationship Id="rId4" Target="../media/image30.png" Type="http://schemas.openxmlformats.org/officeDocument/2006/relationships/image"/><Relationship Id="rId5" Target="../media/image31.svg" Type="http://schemas.openxmlformats.org/officeDocument/2006/relationships/image"/><Relationship Id="rId6" Target="../media/image32.png" Type="http://schemas.openxmlformats.org/officeDocument/2006/relationships/image"/><Relationship Id="rId7" Target="../media/image33.svg" Type="http://schemas.openxmlformats.org/officeDocument/2006/relationships/image"/><Relationship Id="rId8" Target="../media/image96.jpeg" Type="http://schemas.openxmlformats.org/officeDocument/2006/relationships/image"/><Relationship Id="rId9" Target="../media/image97.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1.png" Type="http://schemas.openxmlformats.org/officeDocument/2006/relationships/image"/><Relationship Id="rId3" Target="../media/image23.png" Type="http://schemas.openxmlformats.org/officeDocument/2006/relationships/image"/><Relationship Id="rId4" Target="../media/image102.png" Type="http://schemas.openxmlformats.org/officeDocument/2006/relationships/image"/><Relationship Id="rId5" Target="../media/image103.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12.png" Type="http://schemas.openxmlformats.org/officeDocument/2006/relationships/image"/><Relationship Id="rId11" Target="../media/image113.svg" Type="http://schemas.openxmlformats.org/officeDocument/2006/relationships/image"/><Relationship Id="rId12" Target="../media/image114.png" Type="http://schemas.openxmlformats.org/officeDocument/2006/relationships/image"/><Relationship Id="rId13" Target="../media/image115.svg" Type="http://schemas.openxmlformats.org/officeDocument/2006/relationships/image"/><Relationship Id="rId14" Target="../media/image116.png" Type="http://schemas.openxmlformats.org/officeDocument/2006/relationships/image"/><Relationship Id="rId2" Target="../media/image104.png" Type="http://schemas.openxmlformats.org/officeDocument/2006/relationships/image"/><Relationship Id="rId3" Target="../media/image105.svg" Type="http://schemas.openxmlformats.org/officeDocument/2006/relationships/image"/><Relationship Id="rId4" Target="../media/image106.png" Type="http://schemas.openxmlformats.org/officeDocument/2006/relationships/image"/><Relationship Id="rId5" Target="../media/image107.svg" Type="http://schemas.openxmlformats.org/officeDocument/2006/relationships/image"/><Relationship Id="rId6" Target="../media/image108.png" Type="http://schemas.openxmlformats.org/officeDocument/2006/relationships/image"/><Relationship Id="rId7" Target="../media/image109.png" Type="http://schemas.openxmlformats.org/officeDocument/2006/relationships/image"/><Relationship Id="rId8" Target="../media/image110.png" Type="http://schemas.openxmlformats.org/officeDocument/2006/relationships/image"/><Relationship Id="rId9" Target="../media/image111.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19.png" Type="http://schemas.openxmlformats.org/officeDocument/2006/relationships/image"/><Relationship Id="rId11" Target="../media/image120.svg" Type="http://schemas.openxmlformats.org/officeDocument/2006/relationships/image"/><Relationship Id="rId12" Target="../media/image9.png" Type="http://schemas.openxmlformats.org/officeDocument/2006/relationships/image"/><Relationship Id="rId13" Target="../media/image10.svg" Type="http://schemas.openxmlformats.org/officeDocument/2006/relationships/image"/><Relationship Id="rId14" Target="../media/image11.png" Type="http://schemas.openxmlformats.org/officeDocument/2006/relationships/image"/><Relationship Id="rId15" Target="../media/image12.svg" Type="http://schemas.openxmlformats.org/officeDocument/2006/relationships/image"/><Relationship Id="rId16" Target="../media/image13.png" Type="http://schemas.openxmlformats.org/officeDocument/2006/relationships/image"/><Relationship Id="rId17" Target="../media/image14.svg" Type="http://schemas.openxmlformats.org/officeDocument/2006/relationships/image"/><Relationship Id="rId18" Target="../media/image121.png" Type="http://schemas.openxmlformats.org/officeDocument/2006/relationships/image"/><Relationship Id="rId19" Target="../media/image122.svg" Type="http://schemas.openxmlformats.org/officeDocument/2006/relationships/image"/><Relationship Id="rId2" Target="../media/image117.png" Type="http://schemas.openxmlformats.org/officeDocument/2006/relationships/image"/><Relationship Id="rId20" Target="../media/image17.png" Type="http://schemas.openxmlformats.org/officeDocument/2006/relationships/image"/><Relationship Id="rId21" Target="../media/image18.svg" Type="http://schemas.openxmlformats.org/officeDocument/2006/relationships/image"/><Relationship Id="rId22" Target="../media/image123.png" Type="http://schemas.openxmlformats.org/officeDocument/2006/relationships/image"/><Relationship Id="rId23" Target="../media/image124.svg" Type="http://schemas.openxmlformats.org/officeDocument/2006/relationships/image"/><Relationship Id="rId24" Target="../media/image21.png" Type="http://schemas.openxmlformats.org/officeDocument/2006/relationships/image"/><Relationship Id="rId25" Target="../media/image22.svg" Type="http://schemas.openxmlformats.org/officeDocument/2006/relationships/image"/><Relationship Id="rId26" Target="../media/image125.png" Type="http://schemas.openxmlformats.org/officeDocument/2006/relationships/image"/><Relationship Id="rId27" Target="../media/image126.svg" Type="http://schemas.openxmlformats.org/officeDocument/2006/relationships/image"/><Relationship Id="rId28" Target="../media/image127.png" Type="http://schemas.openxmlformats.org/officeDocument/2006/relationships/image"/><Relationship Id="rId29" Target="../media/image128.svg" Type="http://schemas.openxmlformats.org/officeDocument/2006/relationships/image"/><Relationship Id="rId3" Target="../media/image118.svg" Type="http://schemas.openxmlformats.org/officeDocument/2006/relationships/image"/><Relationship Id="rId4" Target="../media/image77.png" Type="http://schemas.openxmlformats.org/officeDocument/2006/relationships/image"/><Relationship Id="rId5" Target="../media/image78.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0.png" Type="http://schemas.openxmlformats.org/officeDocument/2006/relationships/image"/><Relationship Id="rId11" Target="../media/image31.svg" Type="http://schemas.openxmlformats.org/officeDocument/2006/relationships/image"/><Relationship Id="rId12" Target="../media/image32.png" Type="http://schemas.openxmlformats.org/officeDocument/2006/relationships/image"/><Relationship Id="rId13" Target="../media/image33.svg" Type="http://schemas.openxmlformats.org/officeDocument/2006/relationships/image"/><Relationship Id="rId14" Target="../media/image34.png" Type="http://schemas.openxmlformats.org/officeDocument/2006/relationships/image"/><Relationship Id="rId2" Target="../media/image24.png" Type="http://schemas.openxmlformats.org/officeDocument/2006/relationships/image"/><Relationship Id="rId3" Target="../media/image25.sv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28.png" Type="http://schemas.openxmlformats.org/officeDocument/2006/relationships/image"/><Relationship Id="rId9" Target="../media/image29.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5.jpeg" Type="http://schemas.openxmlformats.org/officeDocument/2006/relationships/image"/><Relationship Id="rId3" Target="../media/image36.jpeg" Type="http://schemas.openxmlformats.org/officeDocument/2006/relationships/image"/><Relationship Id="rId4" Target="../media/image37.jpeg" Type="http://schemas.openxmlformats.org/officeDocument/2006/relationships/image"/><Relationship Id="rId5" Target="../media/image38.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0.png" Type="http://schemas.openxmlformats.org/officeDocument/2006/relationships/image"/><Relationship Id="rId4" Target="../media/image41.png" Type="http://schemas.openxmlformats.org/officeDocument/2006/relationships/image"/><Relationship Id="rId5" Target="../media/image42.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47.png" Type="http://schemas.openxmlformats.org/officeDocument/2006/relationships/image"/><Relationship Id="rId11" Target="../media/image48.svg" Type="http://schemas.openxmlformats.org/officeDocument/2006/relationships/image"/><Relationship Id="rId12" Target="../media/image49.png" Type="http://schemas.openxmlformats.org/officeDocument/2006/relationships/image"/><Relationship Id="rId13" Target="../media/image50.svg" Type="http://schemas.openxmlformats.org/officeDocument/2006/relationships/image"/><Relationship Id="rId14" Target="../media/image51.png" Type="http://schemas.openxmlformats.org/officeDocument/2006/relationships/image"/><Relationship Id="rId15" Target="../media/image52.svg" Type="http://schemas.openxmlformats.org/officeDocument/2006/relationships/image"/><Relationship Id="rId16" Target="../media/image53.png" Type="http://schemas.openxmlformats.org/officeDocument/2006/relationships/image"/><Relationship Id="rId17" Target="../media/image54.svg" Type="http://schemas.openxmlformats.org/officeDocument/2006/relationships/image"/><Relationship Id="rId18" Target="../media/image55.png" Type="http://schemas.openxmlformats.org/officeDocument/2006/relationships/image"/><Relationship Id="rId19" Target="../media/image56.svg" Type="http://schemas.openxmlformats.org/officeDocument/2006/relationships/image"/><Relationship Id="rId2" Target="../media/image30.png" Type="http://schemas.openxmlformats.org/officeDocument/2006/relationships/image"/><Relationship Id="rId3" Target="../media/image31.svg" Type="http://schemas.openxmlformats.org/officeDocument/2006/relationships/image"/><Relationship Id="rId4" Target="../media/image32.png" Type="http://schemas.openxmlformats.org/officeDocument/2006/relationships/image"/><Relationship Id="rId5" Target="../media/image33.svg" Type="http://schemas.openxmlformats.org/officeDocument/2006/relationships/image"/><Relationship Id="rId6" Target="../media/image43.png" Type="http://schemas.openxmlformats.org/officeDocument/2006/relationships/image"/><Relationship Id="rId7" Target="../media/image44.svg" Type="http://schemas.openxmlformats.org/officeDocument/2006/relationships/image"/><Relationship Id="rId8" Target="../media/image45.png" Type="http://schemas.openxmlformats.org/officeDocument/2006/relationships/image"/><Relationship Id="rId9" Target="../media/image46.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65.png" Type="http://schemas.openxmlformats.org/officeDocument/2006/relationships/image"/><Relationship Id="rId11" Target="../media/image66.svg" Type="http://schemas.openxmlformats.org/officeDocument/2006/relationships/image"/><Relationship Id="rId2" Target="../media/image57.png" Type="http://schemas.openxmlformats.org/officeDocument/2006/relationships/image"/><Relationship Id="rId3" Target="../media/image58.svg" Type="http://schemas.openxmlformats.org/officeDocument/2006/relationships/image"/><Relationship Id="rId4" Target="../media/image59.png" Type="http://schemas.openxmlformats.org/officeDocument/2006/relationships/image"/><Relationship Id="rId5" Target="../media/image60.svg" Type="http://schemas.openxmlformats.org/officeDocument/2006/relationships/image"/><Relationship Id="rId6" Target="../media/image61.png" Type="http://schemas.openxmlformats.org/officeDocument/2006/relationships/image"/><Relationship Id="rId7" Target="../media/image62.svg" Type="http://schemas.openxmlformats.org/officeDocument/2006/relationships/image"/><Relationship Id="rId8" Target="../media/image63.png" Type="http://schemas.openxmlformats.org/officeDocument/2006/relationships/image"/><Relationship Id="rId9" Target="../media/image64.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75.png" Type="http://schemas.openxmlformats.org/officeDocument/2006/relationships/image"/><Relationship Id="rId11" Target="../media/image76.svg" Type="http://schemas.openxmlformats.org/officeDocument/2006/relationships/image"/><Relationship Id="rId2" Target="../media/image67.png" Type="http://schemas.openxmlformats.org/officeDocument/2006/relationships/image"/><Relationship Id="rId3" Target="../media/image68.svg" Type="http://schemas.openxmlformats.org/officeDocument/2006/relationships/image"/><Relationship Id="rId4" Target="../media/image69.png" Type="http://schemas.openxmlformats.org/officeDocument/2006/relationships/image"/><Relationship Id="rId5" Target="../media/image70.svg" Type="http://schemas.openxmlformats.org/officeDocument/2006/relationships/image"/><Relationship Id="rId6" Target="../media/image71.png" Type="http://schemas.openxmlformats.org/officeDocument/2006/relationships/image"/><Relationship Id="rId7" Target="../media/image72.svg" Type="http://schemas.openxmlformats.org/officeDocument/2006/relationships/image"/><Relationship Id="rId8" Target="../media/image73.png" Type="http://schemas.openxmlformats.org/officeDocument/2006/relationships/image"/><Relationship Id="rId9" Target="../media/image74.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11" Target="../media/image79.png" Type="http://schemas.openxmlformats.org/officeDocument/2006/relationships/image"/><Relationship Id="rId12" Target="../media/image80.svg" Type="http://schemas.openxmlformats.org/officeDocument/2006/relationships/image"/><Relationship Id="rId13" Target="../media/image81.png" Type="http://schemas.openxmlformats.org/officeDocument/2006/relationships/image"/><Relationship Id="rId14" Target="../media/image82.png" Type="http://schemas.openxmlformats.org/officeDocument/2006/relationships/image"/><Relationship Id="rId15" Target="../media/image83.svg" Type="http://schemas.openxmlformats.org/officeDocument/2006/relationships/image"/><Relationship Id="rId2" Target="https://www.easyfundraising.org.uk/causes/craykeceschoolcrayke/" TargetMode="External" Type="http://schemas.openxmlformats.org/officeDocument/2006/relationships/hyperlink"/><Relationship Id="rId3" Target="../media/image77.png" Type="http://schemas.openxmlformats.org/officeDocument/2006/relationships/image"/><Relationship Id="rId4" Target="../media/image78.svg" Type="http://schemas.openxmlformats.org/officeDocument/2006/relationships/image"/><Relationship Id="rId5" Target="../media/image69.png" Type="http://schemas.openxmlformats.org/officeDocument/2006/relationships/image"/><Relationship Id="rId6" Target="../media/image70.sv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13.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0.png" Type="http://schemas.openxmlformats.org/officeDocument/2006/relationships/image"/><Relationship Id="rId11" Target="../media/image31.svg" Type="http://schemas.openxmlformats.org/officeDocument/2006/relationships/image"/><Relationship Id="rId12" Target="../media/image84.png" Type="http://schemas.openxmlformats.org/officeDocument/2006/relationships/image"/><Relationship Id="rId13" Target="../media/image85.svg" Type="http://schemas.openxmlformats.org/officeDocument/2006/relationships/image"/><Relationship Id="rId14" Target="../media/image17.png" Type="http://schemas.openxmlformats.org/officeDocument/2006/relationships/image"/><Relationship Id="rId15" Target="../media/image18.svg" Type="http://schemas.openxmlformats.org/officeDocument/2006/relationships/image"/><Relationship Id="rId16" Target="../media/image86.png" Type="http://schemas.openxmlformats.org/officeDocument/2006/relationships/image"/><Relationship Id="rId17" Target="../media/image87.svg" Type="http://schemas.openxmlformats.org/officeDocument/2006/relationships/image"/><Relationship Id="rId18" Target="../media/image88.png" Type="http://schemas.openxmlformats.org/officeDocument/2006/relationships/image"/><Relationship Id="rId19" Target="../media/image89.svg" Type="http://schemas.openxmlformats.org/officeDocument/2006/relationships/image"/><Relationship Id="rId2" Target="../media/image45.png" Type="http://schemas.openxmlformats.org/officeDocument/2006/relationships/image"/><Relationship Id="rId20" Target="../media/image90.png" Type="http://schemas.openxmlformats.org/officeDocument/2006/relationships/image"/><Relationship Id="rId21" Target="../media/image91.svg" Type="http://schemas.openxmlformats.org/officeDocument/2006/relationships/image"/><Relationship Id="rId22" Target="../media/image92.png" Type="http://schemas.openxmlformats.org/officeDocument/2006/relationships/image"/><Relationship Id="rId23" Target="../media/image93.svg" Type="http://schemas.openxmlformats.org/officeDocument/2006/relationships/image"/><Relationship Id="rId3" Target="../media/image46.svg" Type="http://schemas.openxmlformats.org/officeDocument/2006/relationships/image"/><Relationship Id="rId4" Target="../media/image49.png" Type="http://schemas.openxmlformats.org/officeDocument/2006/relationships/image"/><Relationship Id="rId5" Target="../media/image50.svg" Type="http://schemas.openxmlformats.org/officeDocument/2006/relationships/image"/><Relationship Id="rId6" Target="../media/image47.png" Type="http://schemas.openxmlformats.org/officeDocument/2006/relationships/image"/><Relationship Id="rId7" Target="../media/image48.svg" Type="http://schemas.openxmlformats.org/officeDocument/2006/relationships/image"/><Relationship Id="rId8" Target="../media/image43.png" Type="http://schemas.openxmlformats.org/officeDocument/2006/relationships/image"/><Relationship Id="rId9" Target="../media/image4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91485" y="7553647"/>
            <a:ext cx="2396437" cy="2464203"/>
          </a:xfrm>
          <a:custGeom>
            <a:avLst/>
            <a:gdLst/>
            <a:ahLst/>
            <a:cxnLst/>
            <a:rect r="r" b="b" t="t" l="l"/>
            <a:pathLst>
              <a:path h="2464203" w="2396437">
                <a:moveTo>
                  <a:pt x="0" y="0"/>
                </a:moveTo>
                <a:lnTo>
                  <a:pt x="2396437" y="0"/>
                </a:lnTo>
                <a:lnTo>
                  <a:pt x="2396437" y="2464203"/>
                </a:lnTo>
                <a:lnTo>
                  <a:pt x="0" y="246420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true" rot="0">
            <a:off x="14640100" y="-540652"/>
            <a:ext cx="3802488" cy="3650389"/>
          </a:xfrm>
          <a:custGeom>
            <a:avLst/>
            <a:gdLst/>
            <a:ahLst/>
            <a:cxnLst/>
            <a:rect r="r" b="b" t="t" l="l"/>
            <a:pathLst>
              <a:path h="3650389" w="3802488">
                <a:moveTo>
                  <a:pt x="0" y="3650389"/>
                </a:moveTo>
                <a:lnTo>
                  <a:pt x="3802488" y="3650389"/>
                </a:lnTo>
                <a:lnTo>
                  <a:pt x="3802488" y="0"/>
                </a:lnTo>
                <a:lnTo>
                  <a:pt x="0" y="0"/>
                </a:lnTo>
                <a:lnTo>
                  <a:pt x="0" y="3650389"/>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88184">
            <a:off x="3033918" y="8121471"/>
            <a:ext cx="2660803" cy="1862562"/>
          </a:xfrm>
          <a:custGeom>
            <a:avLst/>
            <a:gdLst/>
            <a:ahLst/>
            <a:cxnLst/>
            <a:rect r="r" b="b" t="t" l="l"/>
            <a:pathLst>
              <a:path h="1862562" w="2660803">
                <a:moveTo>
                  <a:pt x="0" y="0"/>
                </a:moveTo>
                <a:lnTo>
                  <a:pt x="2660804" y="0"/>
                </a:lnTo>
                <a:lnTo>
                  <a:pt x="2660804" y="1862562"/>
                </a:lnTo>
                <a:lnTo>
                  <a:pt x="0" y="186256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5412382" y="5033046"/>
            <a:ext cx="2088925" cy="2088925"/>
          </a:xfrm>
          <a:custGeom>
            <a:avLst/>
            <a:gdLst/>
            <a:ahLst/>
            <a:cxnLst/>
            <a:rect r="r" b="b" t="t" l="l"/>
            <a:pathLst>
              <a:path h="2088925" w="2088925">
                <a:moveTo>
                  <a:pt x="0" y="0"/>
                </a:moveTo>
                <a:lnTo>
                  <a:pt x="2088925" y="0"/>
                </a:lnTo>
                <a:lnTo>
                  <a:pt x="2088925" y="2088924"/>
                </a:lnTo>
                <a:lnTo>
                  <a:pt x="0" y="208892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1325143">
            <a:off x="1541611" y="2597727"/>
            <a:ext cx="2061147" cy="1772587"/>
          </a:xfrm>
          <a:custGeom>
            <a:avLst/>
            <a:gdLst/>
            <a:ahLst/>
            <a:cxnLst/>
            <a:rect r="r" b="b" t="t" l="l"/>
            <a:pathLst>
              <a:path h="1772587" w="2061147">
                <a:moveTo>
                  <a:pt x="0" y="0"/>
                </a:moveTo>
                <a:lnTo>
                  <a:pt x="2061147" y="0"/>
                </a:lnTo>
                <a:lnTo>
                  <a:pt x="2061147" y="1772587"/>
                </a:lnTo>
                <a:lnTo>
                  <a:pt x="0" y="177258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true" flipV="true" rot="8645840">
            <a:off x="15954571" y="3164185"/>
            <a:ext cx="1550192" cy="1526939"/>
          </a:xfrm>
          <a:custGeom>
            <a:avLst/>
            <a:gdLst/>
            <a:ahLst/>
            <a:cxnLst/>
            <a:rect r="r" b="b" t="t" l="l"/>
            <a:pathLst>
              <a:path h="1526939" w="1550192">
                <a:moveTo>
                  <a:pt x="1550192" y="1526939"/>
                </a:moveTo>
                <a:lnTo>
                  <a:pt x="0" y="1526939"/>
                </a:lnTo>
                <a:lnTo>
                  <a:pt x="0" y="0"/>
                </a:lnTo>
                <a:lnTo>
                  <a:pt x="1550192" y="0"/>
                </a:lnTo>
                <a:lnTo>
                  <a:pt x="1550192" y="1526939"/>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true" flipV="false" rot="0">
            <a:off x="10578600" y="-625152"/>
            <a:ext cx="2593742" cy="2100931"/>
          </a:xfrm>
          <a:custGeom>
            <a:avLst/>
            <a:gdLst/>
            <a:ahLst/>
            <a:cxnLst/>
            <a:rect r="r" b="b" t="t" l="l"/>
            <a:pathLst>
              <a:path h="2100931" w="2593742">
                <a:moveTo>
                  <a:pt x="2593742" y="0"/>
                </a:moveTo>
                <a:lnTo>
                  <a:pt x="0" y="0"/>
                </a:lnTo>
                <a:lnTo>
                  <a:pt x="0" y="2100931"/>
                </a:lnTo>
                <a:lnTo>
                  <a:pt x="2593742" y="2100931"/>
                </a:lnTo>
                <a:lnTo>
                  <a:pt x="2593742"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9" id="9"/>
          <p:cNvSpPr/>
          <p:nvPr/>
        </p:nvSpPr>
        <p:spPr>
          <a:xfrm flipH="false" flipV="false" rot="0">
            <a:off x="509704" y="3877924"/>
            <a:ext cx="3545173" cy="3545173"/>
          </a:xfrm>
          <a:custGeom>
            <a:avLst/>
            <a:gdLst/>
            <a:ahLst/>
            <a:cxnLst/>
            <a:rect r="r" b="b" t="t" l="l"/>
            <a:pathLst>
              <a:path h="3545173" w="3545173">
                <a:moveTo>
                  <a:pt x="0" y="0"/>
                </a:moveTo>
                <a:lnTo>
                  <a:pt x="3545174" y="0"/>
                </a:lnTo>
                <a:lnTo>
                  <a:pt x="3545174" y="3545173"/>
                </a:lnTo>
                <a:lnTo>
                  <a:pt x="0" y="3545173"/>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0" id="10"/>
          <p:cNvSpPr/>
          <p:nvPr/>
        </p:nvSpPr>
        <p:spPr>
          <a:xfrm flipH="false" flipV="false" rot="-4971249">
            <a:off x="-1657984" y="4493974"/>
            <a:ext cx="2252354" cy="2313072"/>
          </a:xfrm>
          <a:custGeom>
            <a:avLst/>
            <a:gdLst/>
            <a:ahLst/>
            <a:cxnLst/>
            <a:rect r="r" b="b" t="t" l="l"/>
            <a:pathLst>
              <a:path h="2313072" w="2252354">
                <a:moveTo>
                  <a:pt x="0" y="0"/>
                </a:moveTo>
                <a:lnTo>
                  <a:pt x="2252354" y="0"/>
                </a:lnTo>
                <a:lnTo>
                  <a:pt x="2252354" y="2313072"/>
                </a:lnTo>
                <a:lnTo>
                  <a:pt x="0" y="2313072"/>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1" id="11"/>
          <p:cNvSpPr/>
          <p:nvPr/>
        </p:nvSpPr>
        <p:spPr>
          <a:xfrm flipH="true" flipV="false" rot="0">
            <a:off x="13477547" y="433322"/>
            <a:ext cx="1331552" cy="1943872"/>
          </a:xfrm>
          <a:custGeom>
            <a:avLst/>
            <a:gdLst/>
            <a:ahLst/>
            <a:cxnLst/>
            <a:rect r="r" b="b" t="t" l="l"/>
            <a:pathLst>
              <a:path h="1943872" w="1331552">
                <a:moveTo>
                  <a:pt x="1331552" y="0"/>
                </a:moveTo>
                <a:lnTo>
                  <a:pt x="0" y="0"/>
                </a:lnTo>
                <a:lnTo>
                  <a:pt x="0" y="1943872"/>
                </a:lnTo>
                <a:lnTo>
                  <a:pt x="1331552" y="1943872"/>
                </a:lnTo>
                <a:lnTo>
                  <a:pt x="1331552"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2" id="12"/>
          <p:cNvSpPr/>
          <p:nvPr/>
        </p:nvSpPr>
        <p:spPr>
          <a:xfrm flipH="false" flipV="false" rot="0">
            <a:off x="258124" y="1605293"/>
            <a:ext cx="1816068" cy="1849699"/>
          </a:xfrm>
          <a:custGeom>
            <a:avLst/>
            <a:gdLst/>
            <a:ahLst/>
            <a:cxnLst/>
            <a:rect r="r" b="b" t="t" l="l"/>
            <a:pathLst>
              <a:path h="1849699" w="1816068">
                <a:moveTo>
                  <a:pt x="0" y="0"/>
                </a:moveTo>
                <a:lnTo>
                  <a:pt x="1816068" y="0"/>
                </a:lnTo>
                <a:lnTo>
                  <a:pt x="1816068" y="1849698"/>
                </a:lnTo>
                <a:lnTo>
                  <a:pt x="0" y="1849698"/>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13" id="13"/>
          <p:cNvSpPr/>
          <p:nvPr/>
        </p:nvSpPr>
        <p:spPr>
          <a:xfrm flipH="true" flipV="true" rot="-5240844">
            <a:off x="17669457" y="3725240"/>
            <a:ext cx="2319200" cy="2381721"/>
          </a:xfrm>
          <a:custGeom>
            <a:avLst/>
            <a:gdLst/>
            <a:ahLst/>
            <a:cxnLst/>
            <a:rect r="r" b="b" t="t" l="l"/>
            <a:pathLst>
              <a:path h="2381721" w="2319200">
                <a:moveTo>
                  <a:pt x="2319200" y="2381720"/>
                </a:moveTo>
                <a:lnTo>
                  <a:pt x="0" y="2381720"/>
                </a:lnTo>
                <a:lnTo>
                  <a:pt x="0" y="0"/>
                </a:lnTo>
                <a:lnTo>
                  <a:pt x="2319200" y="0"/>
                </a:lnTo>
                <a:lnTo>
                  <a:pt x="2319200" y="238172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4" id="14"/>
          <p:cNvSpPr/>
          <p:nvPr/>
        </p:nvSpPr>
        <p:spPr>
          <a:xfrm flipH="false" flipV="false" rot="0">
            <a:off x="13953155" y="3180504"/>
            <a:ext cx="1869966" cy="1904595"/>
          </a:xfrm>
          <a:custGeom>
            <a:avLst/>
            <a:gdLst/>
            <a:ahLst/>
            <a:cxnLst/>
            <a:rect r="r" b="b" t="t" l="l"/>
            <a:pathLst>
              <a:path h="1904595" w="1869966">
                <a:moveTo>
                  <a:pt x="0" y="0"/>
                </a:moveTo>
                <a:lnTo>
                  <a:pt x="1869967" y="0"/>
                </a:lnTo>
                <a:lnTo>
                  <a:pt x="1869967" y="1904596"/>
                </a:lnTo>
                <a:lnTo>
                  <a:pt x="0" y="1904596"/>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15" id="15"/>
          <p:cNvSpPr/>
          <p:nvPr/>
        </p:nvSpPr>
        <p:spPr>
          <a:xfrm flipH="false" flipV="false" rot="0">
            <a:off x="4544484" y="2946948"/>
            <a:ext cx="9753617" cy="2863002"/>
          </a:xfrm>
          <a:custGeom>
            <a:avLst/>
            <a:gdLst/>
            <a:ahLst/>
            <a:cxnLst/>
            <a:rect r="r" b="b" t="t" l="l"/>
            <a:pathLst>
              <a:path h="2863002" w="9753617">
                <a:moveTo>
                  <a:pt x="0" y="0"/>
                </a:moveTo>
                <a:lnTo>
                  <a:pt x="9753618" y="0"/>
                </a:lnTo>
                <a:lnTo>
                  <a:pt x="9753618" y="2863002"/>
                </a:lnTo>
                <a:lnTo>
                  <a:pt x="0" y="2863002"/>
                </a:lnTo>
                <a:lnTo>
                  <a:pt x="0" y="0"/>
                </a:lnTo>
                <a:close/>
              </a:path>
            </a:pathLst>
          </a:custGeom>
          <a:blipFill>
            <a:blip r:embed="rId24"/>
            <a:stretch>
              <a:fillRect l="0" t="0" r="0" b="0"/>
            </a:stretch>
          </a:blipFill>
        </p:spPr>
      </p:sp>
      <p:sp>
        <p:nvSpPr>
          <p:cNvPr name="TextBox 16" id="16"/>
          <p:cNvSpPr txBox="true"/>
          <p:nvPr/>
        </p:nvSpPr>
        <p:spPr>
          <a:xfrm rot="0">
            <a:off x="4364320" y="5537149"/>
            <a:ext cx="10113946" cy="1885948"/>
          </a:xfrm>
          <a:prstGeom prst="rect">
            <a:avLst/>
          </a:prstGeom>
        </p:spPr>
        <p:txBody>
          <a:bodyPr anchor="t" rtlCol="false" tIns="0" lIns="0" bIns="0" rIns="0">
            <a:spAutoFit/>
          </a:bodyPr>
          <a:lstStyle/>
          <a:p>
            <a:pPr algn="ctr">
              <a:lnSpc>
                <a:spcPts val="7420"/>
              </a:lnSpc>
            </a:pPr>
            <a:r>
              <a:rPr lang="en-US" sz="5889">
                <a:solidFill>
                  <a:srgbClr val="8AB229"/>
                </a:solidFill>
                <a:latin typeface="Archivo Black"/>
              </a:rPr>
              <a:t>NEWSLETTER </a:t>
            </a:r>
          </a:p>
          <a:p>
            <a:pPr algn="ctr">
              <a:lnSpc>
                <a:spcPts val="7420"/>
              </a:lnSpc>
            </a:pPr>
            <a:r>
              <a:rPr lang="en-US" sz="5889">
                <a:solidFill>
                  <a:srgbClr val="8AB229"/>
                </a:solidFill>
                <a:latin typeface="Archivo Black"/>
              </a:rPr>
              <a:t>AUTUMN 2023</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8F5F1"/>
        </a:solidFill>
      </p:bgPr>
    </p:bg>
    <p:spTree>
      <p:nvGrpSpPr>
        <p:cNvPr id="1" name=""/>
        <p:cNvGrpSpPr/>
        <p:nvPr/>
      </p:nvGrpSpPr>
      <p:grpSpPr>
        <a:xfrm>
          <a:off x="0" y="0"/>
          <a:ext cx="0" cy="0"/>
          <a:chOff x="0" y="0"/>
          <a:chExt cx="0" cy="0"/>
        </a:xfrm>
      </p:grpSpPr>
      <p:grpSp>
        <p:nvGrpSpPr>
          <p:cNvPr name="Group 2" id="2"/>
          <p:cNvGrpSpPr/>
          <p:nvPr/>
        </p:nvGrpSpPr>
        <p:grpSpPr>
          <a:xfrm rot="-5400000">
            <a:off x="7493937" y="-507063"/>
            <a:ext cx="10287000" cy="11301127"/>
            <a:chOff x="0" y="0"/>
            <a:chExt cx="6350000" cy="6976004"/>
          </a:xfrm>
        </p:grpSpPr>
        <p:sp>
          <p:nvSpPr>
            <p:cNvPr name="Freeform 3" id="3"/>
            <p:cNvSpPr/>
            <p:nvPr/>
          </p:nvSpPr>
          <p:spPr>
            <a:xfrm flipH="false" flipV="false" rot="0">
              <a:off x="0" y="82550"/>
              <a:ext cx="6350000" cy="6892184"/>
            </a:xfrm>
            <a:custGeom>
              <a:avLst/>
              <a:gdLst/>
              <a:ahLst/>
              <a:cxnLst/>
              <a:rect r="r" b="b" t="t" l="l"/>
              <a:pathLst>
                <a:path h="6892184"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6892184"/>
                  </a:lnTo>
                  <a:lnTo>
                    <a:pt x="6350000" y="6892184"/>
                  </a:lnTo>
                  <a:lnTo>
                    <a:pt x="6350000" y="0"/>
                  </a:lnTo>
                  <a:cubicBezTo>
                    <a:pt x="6111240" y="0"/>
                    <a:pt x="5981700" y="82550"/>
                    <a:pt x="5877560" y="149860"/>
                  </a:cubicBezTo>
                  <a:close/>
                </a:path>
              </a:pathLst>
            </a:custGeom>
            <a:solidFill>
              <a:srgbClr val="EFB52A">
                <a:alpha val="80000"/>
              </a:srgbClr>
            </a:solidFill>
          </p:spPr>
        </p:sp>
      </p:grpSp>
      <p:sp>
        <p:nvSpPr>
          <p:cNvPr name="Freeform 4" id="4"/>
          <p:cNvSpPr/>
          <p:nvPr/>
        </p:nvSpPr>
        <p:spPr>
          <a:xfrm flipH="false" flipV="false" rot="5400000">
            <a:off x="-1010147" y="2387071"/>
            <a:ext cx="4278446" cy="13266500"/>
          </a:xfrm>
          <a:custGeom>
            <a:avLst/>
            <a:gdLst/>
            <a:ahLst/>
            <a:cxnLst/>
            <a:rect r="r" b="b" t="t" l="l"/>
            <a:pathLst>
              <a:path h="13266500" w="4278446">
                <a:moveTo>
                  <a:pt x="0" y="0"/>
                </a:moveTo>
                <a:lnTo>
                  <a:pt x="4278446" y="0"/>
                </a:lnTo>
                <a:lnTo>
                  <a:pt x="4278446" y="13266500"/>
                </a:lnTo>
                <a:lnTo>
                  <a:pt x="0" y="13266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7762326" y="2588804"/>
            <a:ext cx="10525674" cy="7864475"/>
          </a:xfrm>
          <a:prstGeom prst="rect">
            <a:avLst/>
          </a:prstGeom>
        </p:spPr>
        <p:txBody>
          <a:bodyPr anchor="t" rtlCol="false" tIns="0" lIns="0" bIns="0" rIns="0">
            <a:spAutoFit/>
          </a:bodyPr>
          <a:lstStyle/>
          <a:p>
            <a:pPr algn="ctr">
              <a:lnSpc>
                <a:spcPts val="3500"/>
              </a:lnSpc>
            </a:pPr>
            <a:r>
              <a:rPr lang="en-US" sz="3500" u="sng">
                <a:solidFill>
                  <a:srgbClr val="F8F5F1"/>
                </a:solidFill>
                <a:latin typeface="KG Primary Penmanship"/>
              </a:rPr>
              <a:t>HOW IT WORKS: </a:t>
            </a:r>
          </a:p>
          <a:p>
            <a:pPr algn="ctr">
              <a:lnSpc>
                <a:spcPts val="3500"/>
              </a:lnSpc>
            </a:pPr>
            <a:r>
              <a:rPr lang="en-US" sz="3500">
                <a:solidFill>
                  <a:srgbClr val="F8F5F1"/>
                </a:solidFill>
                <a:latin typeface="KG Primary Penmanship"/>
              </a:rPr>
              <a:t>Tickets cost £1 per week. </a:t>
            </a:r>
          </a:p>
          <a:p>
            <a:pPr algn="ctr">
              <a:lnSpc>
                <a:spcPts val="3500"/>
              </a:lnSpc>
            </a:pPr>
            <a:r>
              <a:rPr lang="en-US" sz="3500">
                <a:solidFill>
                  <a:srgbClr val="F8F5F1"/>
                </a:solidFill>
                <a:latin typeface="KG Primary Penmanship"/>
              </a:rPr>
              <a:t>If 100 parents/carers/family members per week sign up, we can raise £2080 for the school per year… just like that! </a:t>
            </a:r>
          </a:p>
          <a:p>
            <a:pPr algn="ctr">
              <a:lnSpc>
                <a:spcPts val="3500"/>
              </a:lnSpc>
            </a:pPr>
            <a:r>
              <a:rPr lang="en-US" sz="3500">
                <a:solidFill>
                  <a:srgbClr val="F8F5F1"/>
                </a:solidFill>
                <a:latin typeface="KG Primary Penmanship"/>
              </a:rPr>
              <a:t>Tickets are drawn weekly on a Saturday, each weekly prize is 30% of the ticket sales (so £30 if we sell 100). </a:t>
            </a:r>
          </a:p>
          <a:p>
            <a:pPr algn="ctr">
              <a:lnSpc>
                <a:spcPts val="3500"/>
              </a:lnSpc>
            </a:pPr>
            <a:r>
              <a:rPr lang="en-US" sz="3500">
                <a:solidFill>
                  <a:srgbClr val="F8F5F1"/>
                </a:solidFill>
                <a:latin typeface="KG Primary Penmanship"/>
              </a:rPr>
              <a:t>You will also get added to the draw to win £25000 jackpot. </a:t>
            </a:r>
          </a:p>
          <a:p>
            <a:pPr algn="ctr">
              <a:lnSpc>
                <a:spcPts val="3500"/>
              </a:lnSpc>
            </a:pPr>
          </a:p>
          <a:p>
            <a:pPr algn="ctr">
              <a:lnSpc>
                <a:spcPts val="3500"/>
              </a:lnSpc>
            </a:pPr>
            <a:r>
              <a:rPr lang="en-US" sz="3500">
                <a:solidFill>
                  <a:srgbClr val="F8F5F1"/>
                </a:solidFill>
                <a:latin typeface="KG Primary Penmanship"/>
              </a:rPr>
              <a:t>You really do have to be in it to win it. </a:t>
            </a:r>
          </a:p>
          <a:p>
            <a:pPr algn="ctr">
              <a:lnSpc>
                <a:spcPts val="3500"/>
              </a:lnSpc>
            </a:pPr>
          </a:p>
          <a:p>
            <a:pPr algn="ctr">
              <a:lnSpc>
                <a:spcPts val="3500"/>
              </a:lnSpc>
            </a:pPr>
            <a:r>
              <a:rPr lang="en-US" sz="3500">
                <a:solidFill>
                  <a:srgbClr val="F8F5F1"/>
                </a:solidFill>
                <a:latin typeface="KG Primary Penmanship"/>
              </a:rPr>
              <a:t>Please sign up using the attached link. There is also a “refer a friend” link that you can use to invite your friends/family members, and you will be added into a separate draw where you can win up to £200! </a:t>
            </a:r>
          </a:p>
          <a:p>
            <a:pPr algn="ctr">
              <a:lnSpc>
                <a:spcPts val="3500"/>
              </a:lnSpc>
            </a:pPr>
          </a:p>
          <a:p>
            <a:pPr algn="ctr">
              <a:lnSpc>
                <a:spcPts val="3500"/>
              </a:lnSpc>
            </a:pPr>
            <a:r>
              <a:rPr lang="en-US" sz="3500">
                <a:solidFill>
                  <a:srgbClr val="F8F5F1"/>
                </a:solidFill>
                <a:latin typeface="KG Primary Penmanship"/>
              </a:rPr>
              <a:t>If you have any further questions or would like a true breakdown of funds raised, please contact Jade Bunker or email chasavicechair@crayke.n-yorks.sch.uk</a:t>
            </a:r>
          </a:p>
          <a:p>
            <a:pPr algn="ctr">
              <a:lnSpc>
                <a:spcPts val="3000"/>
              </a:lnSpc>
            </a:pPr>
          </a:p>
        </p:txBody>
      </p:sp>
      <p:sp>
        <p:nvSpPr>
          <p:cNvPr name="TextBox 6" id="6"/>
          <p:cNvSpPr txBox="true"/>
          <p:nvPr/>
        </p:nvSpPr>
        <p:spPr>
          <a:xfrm rot="0">
            <a:off x="7554210" y="-386683"/>
            <a:ext cx="9705090" cy="1927225"/>
          </a:xfrm>
          <a:prstGeom prst="rect">
            <a:avLst/>
          </a:prstGeom>
        </p:spPr>
        <p:txBody>
          <a:bodyPr anchor="t" rtlCol="false" tIns="0" lIns="0" bIns="0" rIns="0">
            <a:spAutoFit/>
          </a:bodyPr>
          <a:lstStyle/>
          <a:p>
            <a:pPr algn="ctr">
              <a:lnSpc>
                <a:spcPts val="5000"/>
              </a:lnSpc>
            </a:pPr>
          </a:p>
          <a:p>
            <a:pPr algn="ctr">
              <a:lnSpc>
                <a:spcPts val="5000"/>
              </a:lnSpc>
            </a:pPr>
            <a:r>
              <a:rPr lang="en-US" sz="5000">
                <a:solidFill>
                  <a:srgbClr val="F8F5F1"/>
                </a:solidFill>
                <a:latin typeface="Sensei"/>
              </a:rPr>
              <a:t>Get ready for the official launch of the </a:t>
            </a:r>
          </a:p>
        </p:txBody>
      </p:sp>
      <p:sp>
        <p:nvSpPr>
          <p:cNvPr name="Freeform 7" id="7"/>
          <p:cNvSpPr/>
          <p:nvPr/>
        </p:nvSpPr>
        <p:spPr>
          <a:xfrm flipH="true" flipV="false" rot="0">
            <a:off x="16823939" y="-971394"/>
            <a:ext cx="2928122" cy="3010923"/>
          </a:xfrm>
          <a:custGeom>
            <a:avLst/>
            <a:gdLst/>
            <a:ahLst/>
            <a:cxnLst/>
            <a:rect r="r" b="b" t="t" l="l"/>
            <a:pathLst>
              <a:path h="3010923" w="2928122">
                <a:moveTo>
                  <a:pt x="2928122" y="0"/>
                </a:moveTo>
                <a:lnTo>
                  <a:pt x="0" y="0"/>
                </a:lnTo>
                <a:lnTo>
                  <a:pt x="0" y="3010923"/>
                </a:lnTo>
                <a:lnTo>
                  <a:pt x="2928122" y="3010923"/>
                </a:lnTo>
                <a:lnTo>
                  <a:pt x="2928122"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true" rot="5400000">
            <a:off x="16386756" y="9334350"/>
            <a:ext cx="3802488" cy="3650389"/>
          </a:xfrm>
          <a:custGeom>
            <a:avLst/>
            <a:gdLst/>
            <a:ahLst/>
            <a:cxnLst/>
            <a:rect r="r" b="b" t="t" l="l"/>
            <a:pathLst>
              <a:path h="3650389" w="3802488">
                <a:moveTo>
                  <a:pt x="0" y="3650389"/>
                </a:moveTo>
                <a:lnTo>
                  <a:pt x="3802488" y="3650389"/>
                </a:lnTo>
                <a:lnTo>
                  <a:pt x="3802488" y="0"/>
                </a:lnTo>
                <a:lnTo>
                  <a:pt x="0" y="0"/>
                </a:lnTo>
                <a:lnTo>
                  <a:pt x="0" y="365038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679972">
            <a:off x="945380" y="891062"/>
            <a:ext cx="4157486" cy="5282285"/>
          </a:xfrm>
          <a:custGeom>
            <a:avLst/>
            <a:gdLst/>
            <a:ahLst/>
            <a:cxnLst/>
            <a:rect r="r" b="b" t="t" l="l"/>
            <a:pathLst>
              <a:path h="5282285" w="4157486">
                <a:moveTo>
                  <a:pt x="0" y="0"/>
                </a:moveTo>
                <a:lnTo>
                  <a:pt x="4157485" y="0"/>
                </a:lnTo>
                <a:lnTo>
                  <a:pt x="4157485" y="5282284"/>
                </a:lnTo>
                <a:lnTo>
                  <a:pt x="0" y="5282284"/>
                </a:lnTo>
                <a:lnTo>
                  <a:pt x="0" y="0"/>
                </a:lnTo>
                <a:close/>
              </a:path>
            </a:pathLst>
          </a:custGeom>
          <a:blipFill>
            <a:blip r:embed="rId8"/>
            <a:stretch>
              <a:fillRect l="0" t="0" r="0" b="0"/>
            </a:stretch>
          </a:blipFill>
        </p:spPr>
      </p:sp>
      <p:sp>
        <p:nvSpPr>
          <p:cNvPr name="Freeform 10" id="10"/>
          <p:cNvSpPr/>
          <p:nvPr/>
        </p:nvSpPr>
        <p:spPr>
          <a:xfrm flipH="false" flipV="false" rot="0">
            <a:off x="1914511" y="8449980"/>
            <a:ext cx="3927805" cy="977042"/>
          </a:xfrm>
          <a:custGeom>
            <a:avLst/>
            <a:gdLst/>
            <a:ahLst/>
            <a:cxnLst/>
            <a:rect r="r" b="b" t="t" l="l"/>
            <a:pathLst>
              <a:path h="977042" w="3927805">
                <a:moveTo>
                  <a:pt x="0" y="0"/>
                </a:moveTo>
                <a:lnTo>
                  <a:pt x="3927806" y="0"/>
                </a:lnTo>
                <a:lnTo>
                  <a:pt x="3927806" y="977042"/>
                </a:lnTo>
                <a:lnTo>
                  <a:pt x="0" y="97704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1330647">
            <a:off x="5230259" y="2325110"/>
            <a:ext cx="2145401" cy="3226167"/>
          </a:xfrm>
          <a:custGeom>
            <a:avLst/>
            <a:gdLst/>
            <a:ahLst/>
            <a:cxnLst/>
            <a:rect r="r" b="b" t="t" l="l"/>
            <a:pathLst>
              <a:path h="3226167" w="2145401">
                <a:moveTo>
                  <a:pt x="0" y="0"/>
                </a:moveTo>
                <a:lnTo>
                  <a:pt x="2145401" y="0"/>
                </a:lnTo>
                <a:lnTo>
                  <a:pt x="2145401" y="3226167"/>
                </a:lnTo>
                <a:lnTo>
                  <a:pt x="0" y="322616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2" id="12"/>
          <p:cNvSpPr txBox="true"/>
          <p:nvPr/>
        </p:nvSpPr>
        <p:spPr>
          <a:xfrm rot="0">
            <a:off x="0" y="7721429"/>
            <a:ext cx="8114169" cy="3016592"/>
          </a:xfrm>
          <a:prstGeom prst="rect">
            <a:avLst/>
          </a:prstGeom>
        </p:spPr>
        <p:txBody>
          <a:bodyPr anchor="t" rtlCol="false" tIns="0" lIns="0" bIns="0" rIns="0">
            <a:spAutoFit/>
          </a:bodyPr>
          <a:lstStyle/>
          <a:p>
            <a:pPr algn="ctr">
              <a:lnSpc>
                <a:spcPts val="4511"/>
              </a:lnSpc>
            </a:pPr>
            <a:r>
              <a:rPr lang="en-US" sz="3269">
                <a:solidFill>
                  <a:srgbClr val="F8F5F1"/>
                </a:solidFill>
                <a:latin typeface="Sensei"/>
              </a:rPr>
              <a:t>YOUR SCHOOL LOTTERY IS NOW LIVE! </a:t>
            </a:r>
          </a:p>
          <a:p>
            <a:pPr algn="ctr">
              <a:lnSpc>
                <a:spcPts val="4511"/>
              </a:lnSpc>
            </a:pPr>
            <a:r>
              <a:rPr lang="en-US" sz="3269">
                <a:solidFill>
                  <a:srgbClr val="F8F5F1"/>
                </a:solidFill>
                <a:latin typeface="Sensei"/>
              </a:rPr>
              <a:t> </a:t>
            </a:r>
          </a:p>
          <a:p>
            <a:pPr algn="ctr">
              <a:lnSpc>
                <a:spcPts val="6305"/>
              </a:lnSpc>
            </a:pPr>
          </a:p>
          <a:p>
            <a:pPr algn="ctr">
              <a:lnSpc>
                <a:spcPts val="4511"/>
              </a:lnSpc>
            </a:pPr>
            <a:r>
              <a:rPr lang="en-US" sz="3269">
                <a:solidFill>
                  <a:srgbClr val="F8F5F1"/>
                </a:solidFill>
                <a:latin typeface="Sensei"/>
              </a:rPr>
              <a:t>TO PURCHASE TICKETS.</a:t>
            </a:r>
          </a:p>
          <a:p>
            <a:pPr algn="ctr">
              <a:lnSpc>
                <a:spcPts val="3469"/>
              </a:lnSpc>
            </a:pPr>
          </a:p>
        </p:txBody>
      </p:sp>
      <p:sp>
        <p:nvSpPr>
          <p:cNvPr name="TextBox 13" id="13"/>
          <p:cNvSpPr txBox="true"/>
          <p:nvPr/>
        </p:nvSpPr>
        <p:spPr>
          <a:xfrm rot="0">
            <a:off x="7762326" y="1747111"/>
            <a:ext cx="10182711" cy="699135"/>
          </a:xfrm>
          <a:prstGeom prst="rect">
            <a:avLst/>
          </a:prstGeom>
        </p:spPr>
        <p:txBody>
          <a:bodyPr anchor="t" rtlCol="false" tIns="0" lIns="0" bIns="0" rIns="0">
            <a:spAutoFit/>
          </a:bodyPr>
          <a:lstStyle/>
          <a:p>
            <a:pPr algn="ctr">
              <a:lnSpc>
                <a:spcPts val="5399"/>
              </a:lnSpc>
            </a:pPr>
            <a:r>
              <a:rPr lang="en-US" sz="5399">
                <a:solidFill>
                  <a:srgbClr val="DA3154"/>
                </a:solidFill>
                <a:latin typeface="Libre Franklin Heavy"/>
              </a:rPr>
              <a:t>CRAYKE SCHOOL LOTTERY!</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10800000">
            <a:off x="-299428" y="-826168"/>
            <a:ext cx="19220501" cy="4225087"/>
            <a:chOff x="0" y="0"/>
            <a:chExt cx="6350000" cy="1395869"/>
          </a:xfrm>
        </p:grpSpPr>
        <p:sp>
          <p:nvSpPr>
            <p:cNvPr name="Freeform 3" id="3"/>
            <p:cNvSpPr/>
            <p:nvPr/>
          </p:nvSpPr>
          <p:spPr>
            <a:xfrm flipH="false" flipV="false" rot="0">
              <a:off x="0" y="82550"/>
              <a:ext cx="6350000" cy="1312049"/>
            </a:xfrm>
            <a:custGeom>
              <a:avLst/>
              <a:gdLst/>
              <a:ahLst/>
              <a:cxnLst/>
              <a:rect r="r" b="b" t="t" l="l"/>
              <a:pathLst>
                <a:path h="1312049"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312049"/>
                  </a:lnTo>
                  <a:lnTo>
                    <a:pt x="6350000" y="1312049"/>
                  </a:lnTo>
                  <a:lnTo>
                    <a:pt x="6350000" y="0"/>
                  </a:lnTo>
                  <a:cubicBezTo>
                    <a:pt x="6111240" y="0"/>
                    <a:pt x="5981700" y="82550"/>
                    <a:pt x="5877560" y="149860"/>
                  </a:cubicBezTo>
                  <a:close/>
                </a:path>
              </a:pathLst>
            </a:custGeom>
            <a:solidFill>
              <a:srgbClr val="EFB52A">
                <a:alpha val="80000"/>
              </a:srgbClr>
            </a:solidFill>
          </p:spPr>
        </p:sp>
      </p:grpSp>
      <p:sp>
        <p:nvSpPr>
          <p:cNvPr name="TextBox 4" id="4"/>
          <p:cNvSpPr txBox="true"/>
          <p:nvPr/>
        </p:nvSpPr>
        <p:spPr>
          <a:xfrm rot="0">
            <a:off x="4539224" y="141403"/>
            <a:ext cx="13907954" cy="1468829"/>
          </a:xfrm>
          <a:prstGeom prst="rect">
            <a:avLst/>
          </a:prstGeom>
        </p:spPr>
        <p:txBody>
          <a:bodyPr anchor="t" rtlCol="false" tIns="0" lIns="0" bIns="0" rIns="0">
            <a:spAutoFit/>
          </a:bodyPr>
          <a:lstStyle/>
          <a:p>
            <a:pPr algn="ctr">
              <a:lnSpc>
                <a:spcPts val="11945"/>
              </a:lnSpc>
            </a:pPr>
            <a:r>
              <a:rPr lang="en-US" sz="8532">
                <a:solidFill>
                  <a:srgbClr val="DA3154"/>
                </a:solidFill>
                <a:latin typeface="Luckiest Guy"/>
              </a:rPr>
              <a:t>FUNDRAISING oct 22-23</a:t>
            </a:r>
          </a:p>
        </p:txBody>
      </p:sp>
      <p:grpSp>
        <p:nvGrpSpPr>
          <p:cNvPr name="Group 5" id="5"/>
          <p:cNvGrpSpPr/>
          <p:nvPr/>
        </p:nvGrpSpPr>
        <p:grpSpPr>
          <a:xfrm rot="0">
            <a:off x="109682" y="3069959"/>
            <a:ext cx="2578441" cy="2634027"/>
            <a:chOff x="0" y="0"/>
            <a:chExt cx="812800" cy="830322"/>
          </a:xfrm>
        </p:grpSpPr>
        <p:sp>
          <p:nvSpPr>
            <p:cNvPr name="Freeform 6" id="6"/>
            <p:cNvSpPr/>
            <p:nvPr/>
          </p:nvSpPr>
          <p:spPr>
            <a:xfrm flipH="false" flipV="false" rot="0">
              <a:off x="0" y="0"/>
              <a:ext cx="812800" cy="830322"/>
            </a:xfrm>
            <a:custGeom>
              <a:avLst/>
              <a:gdLst/>
              <a:ahLst/>
              <a:cxnLst/>
              <a:rect r="r" b="b" t="t" l="l"/>
              <a:pathLst>
                <a:path h="830322" w="812800">
                  <a:moveTo>
                    <a:pt x="406400" y="0"/>
                  </a:moveTo>
                  <a:cubicBezTo>
                    <a:pt x="181951" y="0"/>
                    <a:pt x="0" y="185874"/>
                    <a:pt x="0" y="415161"/>
                  </a:cubicBezTo>
                  <a:cubicBezTo>
                    <a:pt x="0" y="644448"/>
                    <a:pt x="181951" y="830322"/>
                    <a:pt x="406400" y="830322"/>
                  </a:cubicBezTo>
                  <a:cubicBezTo>
                    <a:pt x="630849" y="830322"/>
                    <a:pt x="812800" y="644448"/>
                    <a:pt x="812800" y="415161"/>
                  </a:cubicBezTo>
                  <a:cubicBezTo>
                    <a:pt x="812800" y="185874"/>
                    <a:pt x="630849" y="0"/>
                    <a:pt x="406400" y="0"/>
                  </a:cubicBezTo>
                  <a:close/>
                </a:path>
              </a:pathLst>
            </a:custGeom>
            <a:solidFill>
              <a:srgbClr val="8AB229"/>
            </a:solidFill>
          </p:spPr>
        </p:sp>
        <p:sp>
          <p:nvSpPr>
            <p:cNvPr name="TextBox 7" id="7"/>
            <p:cNvSpPr txBox="true"/>
            <p:nvPr/>
          </p:nvSpPr>
          <p:spPr>
            <a:xfrm>
              <a:off x="76200" y="0"/>
              <a:ext cx="660400" cy="754122"/>
            </a:xfrm>
            <a:prstGeom prst="rect">
              <a:avLst/>
            </a:prstGeom>
          </p:spPr>
          <p:txBody>
            <a:bodyPr anchor="ctr" rtlCol="false" tIns="49933" lIns="49933" bIns="49933" rIns="49933"/>
            <a:lstStyle/>
            <a:p>
              <a:pPr algn="ctr">
                <a:lnSpc>
                  <a:spcPts val="4909"/>
                </a:lnSpc>
              </a:pPr>
              <a:r>
                <a:rPr lang="en-US" sz="3506">
                  <a:solidFill>
                    <a:srgbClr val="FFFFFF"/>
                  </a:solidFill>
                  <a:latin typeface="Luckiest Guy"/>
                </a:rPr>
                <a:t>Summer fair </a:t>
              </a:r>
            </a:p>
            <a:p>
              <a:pPr algn="ctr">
                <a:lnSpc>
                  <a:spcPts val="4909"/>
                </a:lnSpc>
              </a:pPr>
              <a:r>
                <a:rPr lang="en-US" sz="3506">
                  <a:solidFill>
                    <a:srgbClr val="FFFFFF"/>
                  </a:solidFill>
                  <a:latin typeface="Luckiest Guy"/>
                </a:rPr>
                <a:t>£2738.85</a:t>
              </a:r>
            </a:p>
          </p:txBody>
        </p:sp>
      </p:grpSp>
      <p:grpSp>
        <p:nvGrpSpPr>
          <p:cNvPr name="Group 8" id="8"/>
          <p:cNvGrpSpPr/>
          <p:nvPr/>
        </p:nvGrpSpPr>
        <p:grpSpPr>
          <a:xfrm rot="0">
            <a:off x="7392493" y="4300547"/>
            <a:ext cx="2071421" cy="2196375"/>
            <a:chOff x="0" y="0"/>
            <a:chExt cx="1261618" cy="1337722"/>
          </a:xfrm>
        </p:grpSpPr>
        <p:sp>
          <p:nvSpPr>
            <p:cNvPr name="Freeform 9" id="9"/>
            <p:cNvSpPr/>
            <p:nvPr/>
          </p:nvSpPr>
          <p:spPr>
            <a:xfrm flipH="false" flipV="false" rot="0">
              <a:off x="0" y="0"/>
              <a:ext cx="1261618" cy="1337722"/>
            </a:xfrm>
            <a:custGeom>
              <a:avLst/>
              <a:gdLst/>
              <a:ahLst/>
              <a:cxnLst/>
              <a:rect r="r" b="b" t="t" l="l"/>
              <a:pathLst>
                <a:path h="1337722" w="1261618">
                  <a:moveTo>
                    <a:pt x="630809" y="0"/>
                  </a:moveTo>
                  <a:cubicBezTo>
                    <a:pt x="282423" y="0"/>
                    <a:pt x="0" y="299459"/>
                    <a:pt x="0" y="668861"/>
                  </a:cubicBezTo>
                  <a:cubicBezTo>
                    <a:pt x="0" y="1038263"/>
                    <a:pt x="282423" y="1337722"/>
                    <a:pt x="630809" y="1337722"/>
                  </a:cubicBezTo>
                  <a:cubicBezTo>
                    <a:pt x="979195" y="1337722"/>
                    <a:pt x="1261618" y="1038263"/>
                    <a:pt x="1261618" y="668861"/>
                  </a:cubicBezTo>
                  <a:cubicBezTo>
                    <a:pt x="1261618" y="299459"/>
                    <a:pt x="979195" y="0"/>
                    <a:pt x="630809" y="0"/>
                  </a:cubicBezTo>
                  <a:close/>
                </a:path>
              </a:pathLst>
            </a:custGeom>
            <a:solidFill>
              <a:srgbClr val="8FD9D9"/>
            </a:solidFill>
          </p:spPr>
        </p:sp>
        <p:sp>
          <p:nvSpPr>
            <p:cNvPr name="TextBox 10" id="10"/>
            <p:cNvSpPr txBox="true"/>
            <p:nvPr/>
          </p:nvSpPr>
          <p:spPr>
            <a:xfrm>
              <a:off x="76200" y="19050"/>
              <a:ext cx="1109218" cy="1242472"/>
            </a:xfrm>
            <a:prstGeom prst="rect">
              <a:avLst/>
            </a:prstGeom>
          </p:spPr>
          <p:txBody>
            <a:bodyPr anchor="ctr" rtlCol="false" tIns="49933" lIns="49933" bIns="49933" rIns="49933"/>
            <a:lstStyle/>
            <a:p>
              <a:pPr algn="ctr">
                <a:lnSpc>
                  <a:spcPts val="3990"/>
                </a:lnSpc>
              </a:pPr>
              <a:r>
                <a:rPr lang="en-US" sz="2850">
                  <a:solidFill>
                    <a:srgbClr val="FFFFFF"/>
                  </a:solidFill>
                  <a:latin typeface="Luckiest Guy"/>
                </a:rPr>
                <a:t>Tuck shop: </a:t>
              </a:r>
            </a:p>
            <a:p>
              <a:pPr algn="ctr">
                <a:lnSpc>
                  <a:spcPts val="3990"/>
                </a:lnSpc>
              </a:pPr>
              <a:r>
                <a:rPr lang="en-US" sz="2850">
                  <a:solidFill>
                    <a:srgbClr val="FFFFFF"/>
                  </a:solidFill>
                  <a:latin typeface="Luckiest Guy"/>
                </a:rPr>
                <a:t>£422.96</a:t>
              </a:r>
            </a:p>
          </p:txBody>
        </p:sp>
      </p:grpSp>
      <p:grpSp>
        <p:nvGrpSpPr>
          <p:cNvPr name="Group 11" id="11"/>
          <p:cNvGrpSpPr/>
          <p:nvPr/>
        </p:nvGrpSpPr>
        <p:grpSpPr>
          <a:xfrm rot="0">
            <a:off x="9764325" y="5561183"/>
            <a:ext cx="1674180" cy="1627378"/>
            <a:chOff x="0" y="0"/>
            <a:chExt cx="1200364" cy="1166808"/>
          </a:xfrm>
        </p:grpSpPr>
        <p:sp>
          <p:nvSpPr>
            <p:cNvPr name="Freeform 12" id="12"/>
            <p:cNvSpPr/>
            <p:nvPr/>
          </p:nvSpPr>
          <p:spPr>
            <a:xfrm flipH="false" flipV="false" rot="0">
              <a:off x="0" y="0"/>
              <a:ext cx="1200364" cy="1166808"/>
            </a:xfrm>
            <a:custGeom>
              <a:avLst/>
              <a:gdLst/>
              <a:ahLst/>
              <a:cxnLst/>
              <a:rect r="r" b="b" t="t" l="l"/>
              <a:pathLst>
                <a:path h="1166808" w="1200364">
                  <a:moveTo>
                    <a:pt x="600182" y="0"/>
                  </a:moveTo>
                  <a:cubicBezTo>
                    <a:pt x="268711" y="0"/>
                    <a:pt x="0" y="261199"/>
                    <a:pt x="0" y="583404"/>
                  </a:cubicBezTo>
                  <a:cubicBezTo>
                    <a:pt x="0" y="905609"/>
                    <a:pt x="268711" y="1166808"/>
                    <a:pt x="600182" y="1166808"/>
                  </a:cubicBezTo>
                  <a:cubicBezTo>
                    <a:pt x="931653" y="1166808"/>
                    <a:pt x="1200364" y="905609"/>
                    <a:pt x="1200364" y="583404"/>
                  </a:cubicBezTo>
                  <a:cubicBezTo>
                    <a:pt x="1200364" y="261199"/>
                    <a:pt x="931653" y="0"/>
                    <a:pt x="600182" y="0"/>
                  </a:cubicBezTo>
                  <a:close/>
                </a:path>
              </a:pathLst>
            </a:custGeom>
            <a:solidFill>
              <a:srgbClr val="F64A56"/>
            </a:solidFill>
          </p:spPr>
        </p:sp>
        <p:sp>
          <p:nvSpPr>
            <p:cNvPr name="TextBox 13" id="13"/>
            <p:cNvSpPr txBox="true"/>
            <p:nvPr/>
          </p:nvSpPr>
          <p:spPr>
            <a:xfrm>
              <a:off x="76200" y="19050"/>
              <a:ext cx="1047964" cy="1071558"/>
            </a:xfrm>
            <a:prstGeom prst="rect">
              <a:avLst/>
            </a:prstGeom>
          </p:spPr>
          <p:txBody>
            <a:bodyPr anchor="ctr" rtlCol="false" tIns="49933" lIns="49933" bIns="49933" rIns="49933"/>
            <a:lstStyle/>
            <a:p>
              <a:pPr algn="ctr">
                <a:lnSpc>
                  <a:spcPts val="3109"/>
                </a:lnSpc>
              </a:pPr>
              <a:r>
                <a:rPr lang="en-US" sz="2220">
                  <a:solidFill>
                    <a:srgbClr val="FFFFFF"/>
                  </a:solidFill>
                  <a:latin typeface="Luckiest Guy"/>
                </a:rPr>
                <a:t>Sports day: £160.60</a:t>
              </a:r>
            </a:p>
          </p:txBody>
        </p:sp>
      </p:grpSp>
      <p:grpSp>
        <p:nvGrpSpPr>
          <p:cNvPr name="Group 14" id="14"/>
          <p:cNvGrpSpPr/>
          <p:nvPr/>
        </p:nvGrpSpPr>
        <p:grpSpPr>
          <a:xfrm rot="0">
            <a:off x="11493200" y="2753732"/>
            <a:ext cx="1291029" cy="1291029"/>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D9D9"/>
            </a:solidFill>
          </p:spPr>
        </p:sp>
        <p:sp>
          <p:nvSpPr>
            <p:cNvPr name="TextBox 16" id="16"/>
            <p:cNvSpPr txBox="true"/>
            <p:nvPr/>
          </p:nvSpPr>
          <p:spPr>
            <a:xfrm>
              <a:off x="76200" y="38100"/>
              <a:ext cx="660400" cy="698500"/>
            </a:xfrm>
            <a:prstGeom prst="rect">
              <a:avLst/>
            </a:prstGeom>
          </p:spPr>
          <p:txBody>
            <a:bodyPr anchor="ctr" rtlCol="false" tIns="49933" lIns="49933" bIns="49933" rIns="49933"/>
            <a:lstStyle/>
            <a:p>
              <a:pPr algn="ctr">
                <a:lnSpc>
                  <a:spcPts val="2454"/>
                </a:lnSpc>
              </a:pPr>
              <a:r>
                <a:rPr lang="en-US" sz="1753">
                  <a:solidFill>
                    <a:srgbClr val="FFFFFF"/>
                  </a:solidFill>
                  <a:latin typeface="Luckiest Guy"/>
                </a:rPr>
                <a:t>Raffles: </a:t>
              </a:r>
            </a:p>
            <a:p>
              <a:pPr algn="ctr">
                <a:lnSpc>
                  <a:spcPts val="2454"/>
                </a:lnSpc>
              </a:pPr>
              <a:r>
                <a:rPr lang="en-US" sz="1753">
                  <a:solidFill>
                    <a:srgbClr val="FFFFFF"/>
                  </a:solidFill>
                  <a:latin typeface="Luckiest Guy"/>
                </a:rPr>
                <a:t>£220.00</a:t>
              </a:r>
            </a:p>
          </p:txBody>
        </p:sp>
      </p:grpSp>
      <p:grpSp>
        <p:nvGrpSpPr>
          <p:cNvPr name="Group 17" id="17"/>
          <p:cNvGrpSpPr/>
          <p:nvPr/>
        </p:nvGrpSpPr>
        <p:grpSpPr>
          <a:xfrm rot="0">
            <a:off x="4252736" y="5931365"/>
            <a:ext cx="1390558" cy="1390558"/>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B229"/>
            </a:solidFill>
          </p:spPr>
        </p:sp>
        <p:sp>
          <p:nvSpPr>
            <p:cNvPr name="TextBox 19" id="19"/>
            <p:cNvSpPr txBox="true"/>
            <p:nvPr/>
          </p:nvSpPr>
          <p:spPr>
            <a:xfrm>
              <a:off x="76200" y="38100"/>
              <a:ext cx="660400" cy="698500"/>
            </a:xfrm>
            <a:prstGeom prst="rect">
              <a:avLst/>
            </a:prstGeom>
          </p:spPr>
          <p:txBody>
            <a:bodyPr anchor="ctr" rtlCol="false" tIns="49933" lIns="49933" bIns="49933" rIns="49933"/>
            <a:lstStyle/>
            <a:p>
              <a:pPr algn="ctr">
                <a:lnSpc>
                  <a:spcPts val="1926"/>
                </a:lnSpc>
              </a:pPr>
              <a:r>
                <a:rPr lang="en-US" sz="1376">
                  <a:solidFill>
                    <a:srgbClr val="FFFFFF"/>
                  </a:solidFill>
                  <a:latin typeface="Luckiest Guy"/>
                </a:rPr>
                <a:t>EasyFundraising: </a:t>
              </a:r>
            </a:p>
            <a:p>
              <a:pPr algn="ctr">
                <a:lnSpc>
                  <a:spcPts val="1926"/>
                </a:lnSpc>
              </a:pPr>
              <a:r>
                <a:rPr lang="en-US" sz="1376">
                  <a:solidFill>
                    <a:srgbClr val="FFFFFF"/>
                  </a:solidFill>
                  <a:latin typeface="Luckiest Guy"/>
                </a:rPr>
                <a:t>£160.38</a:t>
              </a:r>
            </a:p>
          </p:txBody>
        </p:sp>
      </p:grpSp>
      <p:grpSp>
        <p:nvGrpSpPr>
          <p:cNvPr name="Group 20" id="20"/>
          <p:cNvGrpSpPr/>
          <p:nvPr/>
        </p:nvGrpSpPr>
        <p:grpSpPr>
          <a:xfrm rot="0">
            <a:off x="4522997" y="4303407"/>
            <a:ext cx="1319381" cy="1213088"/>
            <a:chOff x="0" y="0"/>
            <a:chExt cx="884019" cy="812800"/>
          </a:xfrm>
        </p:grpSpPr>
        <p:sp>
          <p:nvSpPr>
            <p:cNvPr name="Freeform 21" id="21"/>
            <p:cNvSpPr/>
            <p:nvPr/>
          </p:nvSpPr>
          <p:spPr>
            <a:xfrm flipH="false" flipV="false" rot="0">
              <a:off x="0" y="0"/>
              <a:ext cx="884019" cy="812800"/>
            </a:xfrm>
            <a:custGeom>
              <a:avLst/>
              <a:gdLst/>
              <a:ahLst/>
              <a:cxnLst/>
              <a:rect r="r" b="b" t="t" l="l"/>
              <a:pathLst>
                <a:path h="812800" w="884019">
                  <a:moveTo>
                    <a:pt x="442010" y="0"/>
                  </a:moveTo>
                  <a:cubicBezTo>
                    <a:pt x="197894" y="0"/>
                    <a:pt x="0" y="181951"/>
                    <a:pt x="0" y="406400"/>
                  </a:cubicBezTo>
                  <a:cubicBezTo>
                    <a:pt x="0" y="630849"/>
                    <a:pt x="197894" y="812800"/>
                    <a:pt x="442010" y="812800"/>
                  </a:cubicBezTo>
                  <a:cubicBezTo>
                    <a:pt x="686125" y="812800"/>
                    <a:pt x="884019" y="630849"/>
                    <a:pt x="884019" y="406400"/>
                  </a:cubicBezTo>
                  <a:cubicBezTo>
                    <a:pt x="884019" y="181951"/>
                    <a:pt x="686125" y="0"/>
                    <a:pt x="442010" y="0"/>
                  </a:cubicBezTo>
                  <a:close/>
                </a:path>
              </a:pathLst>
            </a:custGeom>
            <a:solidFill>
              <a:srgbClr val="8FD9D9"/>
            </a:solidFill>
          </p:spPr>
        </p:sp>
        <p:sp>
          <p:nvSpPr>
            <p:cNvPr name="TextBox 22" id="22"/>
            <p:cNvSpPr txBox="true"/>
            <p:nvPr/>
          </p:nvSpPr>
          <p:spPr>
            <a:xfrm>
              <a:off x="76200" y="38100"/>
              <a:ext cx="731619" cy="698500"/>
            </a:xfrm>
            <a:prstGeom prst="rect">
              <a:avLst/>
            </a:prstGeom>
          </p:spPr>
          <p:txBody>
            <a:bodyPr anchor="ctr" rtlCol="false" tIns="49933" lIns="49933" bIns="49933" rIns="49933"/>
            <a:lstStyle/>
            <a:p>
              <a:pPr algn="ctr">
                <a:lnSpc>
                  <a:spcPts val="1926"/>
                </a:lnSpc>
              </a:pPr>
              <a:r>
                <a:rPr lang="en-US" sz="1376">
                  <a:solidFill>
                    <a:srgbClr val="FFFFFF"/>
                  </a:solidFill>
                  <a:latin typeface="Luckiest Guy"/>
                </a:rPr>
                <a:t>Ice cream fridays: </a:t>
              </a:r>
            </a:p>
            <a:p>
              <a:pPr algn="ctr">
                <a:lnSpc>
                  <a:spcPts val="1926"/>
                </a:lnSpc>
              </a:pPr>
              <a:r>
                <a:rPr lang="en-US" sz="1376">
                  <a:solidFill>
                    <a:srgbClr val="FFFFFF"/>
                  </a:solidFill>
                  <a:latin typeface="Luckiest Guy"/>
                </a:rPr>
                <a:t>£87.50</a:t>
              </a:r>
            </a:p>
          </p:txBody>
        </p:sp>
      </p:grpSp>
      <p:grpSp>
        <p:nvGrpSpPr>
          <p:cNvPr name="Group 23" id="23"/>
          <p:cNvGrpSpPr/>
          <p:nvPr/>
        </p:nvGrpSpPr>
        <p:grpSpPr>
          <a:xfrm rot="0">
            <a:off x="9310823" y="2892029"/>
            <a:ext cx="1785852" cy="1880127"/>
            <a:chOff x="0" y="0"/>
            <a:chExt cx="812800" cy="855707"/>
          </a:xfrm>
        </p:grpSpPr>
        <p:sp>
          <p:nvSpPr>
            <p:cNvPr name="Freeform 24" id="24"/>
            <p:cNvSpPr/>
            <p:nvPr/>
          </p:nvSpPr>
          <p:spPr>
            <a:xfrm flipH="false" flipV="false" rot="0">
              <a:off x="0" y="0"/>
              <a:ext cx="812800" cy="855707"/>
            </a:xfrm>
            <a:custGeom>
              <a:avLst/>
              <a:gdLst/>
              <a:ahLst/>
              <a:cxnLst/>
              <a:rect r="r" b="b" t="t" l="l"/>
              <a:pathLst>
                <a:path h="855707" w="812800">
                  <a:moveTo>
                    <a:pt x="406400" y="0"/>
                  </a:moveTo>
                  <a:cubicBezTo>
                    <a:pt x="181951" y="0"/>
                    <a:pt x="0" y="191557"/>
                    <a:pt x="0" y="427854"/>
                  </a:cubicBezTo>
                  <a:cubicBezTo>
                    <a:pt x="0" y="664151"/>
                    <a:pt x="181951" y="855707"/>
                    <a:pt x="406400" y="855707"/>
                  </a:cubicBezTo>
                  <a:cubicBezTo>
                    <a:pt x="630849" y="855707"/>
                    <a:pt x="812800" y="664151"/>
                    <a:pt x="812800" y="427854"/>
                  </a:cubicBezTo>
                  <a:cubicBezTo>
                    <a:pt x="812800" y="191557"/>
                    <a:pt x="630849" y="0"/>
                    <a:pt x="406400" y="0"/>
                  </a:cubicBezTo>
                  <a:close/>
                </a:path>
              </a:pathLst>
            </a:custGeom>
            <a:solidFill>
              <a:srgbClr val="8AB229"/>
            </a:solidFill>
          </p:spPr>
        </p:sp>
        <p:sp>
          <p:nvSpPr>
            <p:cNvPr name="TextBox 25" id="25"/>
            <p:cNvSpPr txBox="true"/>
            <p:nvPr/>
          </p:nvSpPr>
          <p:spPr>
            <a:xfrm>
              <a:off x="76200" y="9525"/>
              <a:ext cx="660400" cy="769982"/>
            </a:xfrm>
            <a:prstGeom prst="rect">
              <a:avLst/>
            </a:prstGeom>
          </p:spPr>
          <p:txBody>
            <a:bodyPr anchor="ctr" rtlCol="false" tIns="49933" lIns="49933" bIns="49933" rIns="49933"/>
            <a:lstStyle/>
            <a:p>
              <a:pPr algn="ctr">
                <a:lnSpc>
                  <a:spcPts val="3715"/>
                </a:lnSpc>
              </a:pPr>
              <a:r>
                <a:rPr lang="en-US" sz="2653">
                  <a:solidFill>
                    <a:srgbClr val="FFFFFF"/>
                  </a:solidFill>
                  <a:latin typeface="Luckiest Guy"/>
                </a:rPr>
                <a:t>Quiz night</a:t>
              </a:r>
            </a:p>
            <a:p>
              <a:pPr algn="ctr">
                <a:lnSpc>
                  <a:spcPts val="3715"/>
                </a:lnSpc>
              </a:pPr>
              <a:r>
                <a:rPr lang="en-US" sz="2653">
                  <a:solidFill>
                    <a:srgbClr val="FFFFFF"/>
                  </a:solidFill>
                  <a:latin typeface="Luckiest Guy"/>
                </a:rPr>
                <a:t>£804.15</a:t>
              </a:r>
            </a:p>
          </p:txBody>
        </p:sp>
      </p:grpSp>
      <p:grpSp>
        <p:nvGrpSpPr>
          <p:cNvPr name="Group 26" id="26"/>
          <p:cNvGrpSpPr/>
          <p:nvPr/>
        </p:nvGrpSpPr>
        <p:grpSpPr>
          <a:xfrm rot="-77554">
            <a:off x="2952856" y="4614131"/>
            <a:ext cx="1278427" cy="1275041"/>
            <a:chOff x="0" y="0"/>
            <a:chExt cx="1301101" cy="1297656"/>
          </a:xfrm>
        </p:grpSpPr>
        <p:sp>
          <p:nvSpPr>
            <p:cNvPr name="Freeform 27" id="27"/>
            <p:cNvSpPr/>
            <p:nvPr/>
          </p:nvSpPr>
          <p:spPr>
            <a:xfrm flipH="false" flipV="false" rot="0">
              <a:off x="0" y="0"/>
              <a:ext cx="1301101" cy="1297656"/>
            </a:xfrm>
            <a:custGeom>
              <a:avLst/>
              <a:gdLst/>
              <a:ahLst/>
              <a:cxnLst/>
              <a:rect r="r" b="b" t="t" l="l"/>
              <a:pathLst>
                <a:path h="1297656" w="1301101">
                  <a:moveTo>
                    <a:pt x="650551" y="0"/>
                  </a:moveTo>
                  <a:cubicBezTo>
                    <a:pt x="291261" y="0"/>
                    <a:pt x="0" y="290490"/>
                    <a:pt x="0" y="648828"/>
                  </a:cubicBezTo>
                  <a:cubicBezTo>
                    <a:pt x="0" y="1007166"/>
                    <a:pt x="291261" y="1297656"/>
                    <a:pt x="650551" y="1297656"/>
                  </a:cubicBezTo>
                  <a:cubicBezTo>
                    <a:pt x="1009840" y="1297656"/>
                    <a:pt x="1301101" y="1007166"/>
                    <a:pt x="1301101" y="648828"/>
                  </a:cubicBezTo>
                  <a:cubicBezTo>
                    <a:pt x="1301101" y="290490"/>
                    <a:pt x="1009840" y="0"/>
                    <a:pt x="650551" y="0"/>
                  </a:cubicBezTo>
                  <a:close/>
                </a:path>
              </a:pathLst>
            </a:custGeom>
            <a:solidFill>
              <a:srgbClr val="F68B28"/>
            </a:solidFill>
          </p:spPr>
        </p:sp>
        <p:sp>
          <p:nvSpPr>
            <p:cNvPr name="TextBox 28" id="28"/>
            <p:cNvSpPr txBox="true"/>
            <p:nvPr/>
          </p:nvSpPr>
          <p:spPr>
            <a:xfrm>
              <a:off x="76200" y="38100"/>
              <a:ext cx="1148701" cy="1183356"/>
            </a:xfrm>
            <a:prstGeom prst="rect">
              <a:avLst/>
            </a:prstGeom>
          </p:spPr>
          <p:txBody>
            <a:bodyPr anchor="ctr" rtlCol="false" tIns="49933" lIns="49933" bIns="49933" rIns="49933"/>
            <a:lstStyle/>
            <a:p>
              <a:pPr algn="ctr">
                <a:lnSpc>
                  <a:spcPts val="1926"/>
                </a:lnSpc>
              </a:pPr>
              <a:r>
                <a:rPr lang="en-US" sz="1376">
                  <a:solidFill>
                    <a:srgbClr val="FFFFFF"/>
                  </a:solidFill>
                  <a:latin typeface="Luckiest Guy"/>
                </a:rPr>
                <a:t>Crayke market stall: </a:t>
              </a:r>
            </a:p>
            <a:p>
              <a:pPr algn="ctr">
                <a:lnSpc>
                  <a:spcPts val="1926"/>
                </a:lnSpc>
              </a:pPr>
              <a:r>
                <a:rPr lang="en-US" sz="1376">
                  <a:solidFill>
                    <a:srgbClr val="FFFFFF"/>
                  </a:solidFill>
                  <a:latin typeface="Luckiest Guy"/>
                </a:rPr>
                <a:t>£152 </a:t>
              </a:r>
            </a:p>
          </p:txBody>
        </p:sp>
      </p:grpSp>
      <p:grpSp>
        <p:nvGrpSpPr>
          <p:cNvPr name="Group 29" id="29"/>
          <p:cNvGrpSpPr/>
          <p:nvPr/>
        </p:nvGrpSpPr>
        <p:grpSpPr>
          <a:xfrm rot="0">
            <a:off x="13062181" y="3069959"/>
            <a:ext cx="1754865" cy="1949605"/>
            <a:chOff x="0" y="0"/>
            <a:chExt cx="812800" cy="902998"/>
          </a:xfrm>
        </p:grpSpPr>
        <p:sp>
          <p:nvSpPr>
            <p:cNvPr name="Freeform 30" id="30"/>
            <p:cNvSpPr/>
            <p:nvPr/>
          </p:nvSpPr>
          <p:spPr>
            <a:xfrm flipH="false" flipV="false" rot="0">
              <a:off x="0" y="0"/>
              <a:ext cx="812800" cy="902997"/>
            </a:xfrm>
            <a:custGeom>
              <a:avLst/>
              <a:gdLst/>
              <a:ahLst/>
              <a:cxnLst/>
              <a:rect r="r" b="b" t="t" l="l"/>
              <a:pathLst>
                <a:path h="902997" w="812800">
                  <a:moveTo>
                    <a:pt x="406400" y="0"/>
                  </a:moveTo>
                  <a:cubicBezTo>
                    <a:pt x="181951" y="0"/>
                    <a:pt x="0" y="202143"/>
                    <a:pt x="0" y="451499"/>
                  </a:cubicBezTo>
                  <a:cubicBezTo>
                    <a:pt x="0" y="700855"/>
                    <a:pt x="181951" y="902997"/>
                    <a:pt x="406400" y="902997"/>
                  </a:cubicBezTo>
                  <a:cubicBezTo>
                    <a:pt x="630849" y="902997"/>
                    <a:pt x="812800" y="700855"/>
                    <a:pt x="812800" y="451499"/>
                  </a:cubicBezTo>
                  <a:cubicBezTo>
                    <a:pt x="812800" y="202143"/>
                    <a:pt x="630849" y="0"/>
                    <a:pt x="406400" y="0"/>
                  </a:cubicBezTo>
                  <a:close/>
                </a:path>
              </a:pathLst>
            </a:custGeom>
            <a:solidFill>
              <a:srgbClr val="EECF3E"/>
            </a:solidFill>
          </p:spPr>
        </p:sp>
        <p:sp>
          <p:nvSpPr>
            <p:cNvPr name="TextBox 31" id="31"/>
            <p:cNvSpPr txBox="true"/>
            <p:nvPr/>
          </p:nvSpPr>
          <p:spPr>
            <a:xfrm>
              <a:off x="76200" y="28575"/>
              <a:ext cx="660400" cy="798223"/>
            </a:xfrm>
            <a:prstGeom prst="rect">
              <a:avLst/>
            </a:prstGeom>
          </p:spPr>
          <p:txBody>
            <a:bodyPr anchor="ctr" rtlCol="false" tIns="49933" lIns="49933" bIns="49933" rIns="49933"/>
            <a:lstStyle/>
            <a:p>
              <a:pPr algn="ctr">
                <a:lnSpc>
                  <a:spcPts val="2945"/>
                </a:lnSpc>
              </a:pPr>
              <a:r>
                <a:rPr lang="en-US" sz="2103">
                  <a:solidFill>
                    <a:srgbClr val="FFFFFF"/>
                  </a:solidFill>
                  <a:latin typeface="Luckiest Guy"/>
                </a:rPr>
                <a:t>Clothes/ uniform resale: </a:t>
              </a:r>
            </a:p>
            <a:p>
              <a:pPr algn="ctr">
                <a:lnSpc>
                  <a:spcPts val="2945"/>
                </a:lnSpc>
              </a:pPr>
              <a:r>
                <a:rPr lang="en-US" sz="2103">
                  <a:solidFill>
                    <a:srgbClr val="FFFFFF"/>
                  </a:solidFill>
                  <a:latin typeface="Luckiest Guy"/>
                </a:rPr>
                <a:t>£179.18 </a:t>
              </a:r>
            </a:p>
          </p:txBody>
        </p:sp>
      </p:grpSp>
      <p:grpSp>
        <p:nvGrpSpPr>
          <p:cNvPr name="Group 32" id="32"/>
          <p:cNvGrpSpPr/>
          <p:nvPr/>
        </p:nvGrpSpPr>
        <p:grpSpPr>
          <a:xfrm rot="0">
            <a:off x="15183759" y="3380232"/>
            <a:ext cx="2533525" cy="2587457"/>
            <a:chOff x="0" y="0"/>
            <a:chExt cx="1476324" cy="1507752"/>
          </a:xfrm>
        </p:grpSpPr>
        <p:sp>
          <p:nvSpPr>
            <p:cNvPr name="Freeform 33" id="33"/>
            <p:cNvSpPr/>
            <p:nvPr/>
          </p:nvSpPr>
          <p:spPr>
            <a:xfrm flipH="false" flipV="false" rot="0">
              <a:off x="0" y="0"/>
              <a:ext cx="1476324" cy="1507752"/>
            </a:xfrm>
            <a:custGeom>
              <a:avLst/>
              <a:gdLst/>
              <a:ahLst/>
              <a:cxnLst/>
              <a:rect r="r" b="b" t="t" l="l"/>
              <a:pathLst>
                <a:path h="1507752" w="1476324">
                  <a:moveTo>
                    <a:pt x="738162" y="0"/>
                  </a:moveTo>
                  <a:cubicBezTo>
                    <a:pt x="330486" y="0"/>
                    <a:pt x="0" y="337522"/>
                    <a:pt x="0" y="753876"/>
                  </a:cubicBezTo>
                  <a:cubicBezTo>
                    <a:pt x="0" y="1170230"/>
                    <a:pt x="330486" y="1507752"/>
                    <a:pt x="738162" y="1507752"/>
                  </a:cubicBezTo>
                  <a:cubicBezTo>
                    <a:pt x="1145838" y="1507752"/>
                    <a:pt x="1476324" y="1170230"/>
                    <a:pt x="1476324" y="753876"/>
                  </a:cubicBezTo>
                  <a:cubicBezTo>
                    <a:pt x="1476324" y="337522"/>
                    <a:pt x="1145838" y="0"/>
                    <a:pt x="738162" y="0"/>
                  </a:cubicBezTo>
                  <a:close/>
                </a:path>
              </a:pathLst>
            </a:custGeom>
            <a:solidFill>
              <a:srgbClr val="8AB229"/>
            </a:solidFill>
          </p:spPr>
        </p:sp>
        <p:sp>
          <p:nvSpPr>
            <p:cNvPr name="TextBox 34" id="34"/>
            <p:cNvSpPr txBox="true"/>
            <p:nvPr/>
          </p:nvSpPr>
          <p:spPr>
            <a:xfrm>
              <a:off x="76200" y="19050"/>
              <a:ext cx="1323924" cy="1412502"/>
            </a:xfrm>
            <a:prstGeom prst="rect">
              <a:avLst/>
            </a:prstGeom>
          </p:spPr>
          <p:txBody>
            <a:bodyPr anchor="ctr" rtlCol="false" tIns="49933" lIns="49933" bIns="49933" rIns="49933"/>
            <a:lstStyle/>
            <a:p>
              <a:pPr algn="ctr">
                <a:lnSpc>
                  <a:spcPts val="4265"/>
                </a:lnSpc>
              </a:pPr>
              <a:r>
                <a:rPr lang="en-US" sz="3047">
                  <a:solidFill>
                    <a:srgbClr val="FFFFFF"/>
                  </a:solidFill>
                  <a:latin typeface="Luckiest Guy"/>
                </a:rPr>
                <a:t>Cinema night: </a:t>
              </a:r>
            </a:p>
            <a:p>
              <a:pPr algn="ctr">
                <a:lnSpc>
                  <a:spcPts val="4265"/>
                </a:lnSpc>
              </a:pPr>
              <a:r>
                <a:rPr lang="en-US" sz="3047">
                  <a:solidFill>
                    <a:srgbClr val="FFFFFF"/>
                  </a:solidFill>
                  <a:latin typeface="Luckiest Guy"/>
                </a:rPr>
                <a:t>£354.50</a:t>
              </a:r>
            </a:p>
          </p:txBody>
        </p:sp>
      </p:grpSp>
      <p:grpSp>
        <p:nvGrpSpPr>
          <p:cNvPr name="Group 35" id="35"/>
          <p:cNvGrpSpPr/>
          <p:nvPr/>
        </p:nvGrpSpPr>
        <p:grpSpPr>
          <a:xfrm rot="0">
            <a:off x="5842378" y="4909951"/>
            <a:ext cx="1302465" cy="1302465"/>
            <a:chOff x="0" y="0"/>
            <a:chExt cx="812800" cy="812800"/>
          </a:xfrm>
        </p:grpSpPr>
        <p:sp>
          <p:nvSpPr>
            <p:cNvPr name="Freeform 36" id="3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8B27"/>
            </a:solidFill>
          </p:spPr>
        </p:sp>
        <p:sp>
          <p:nvSpPr>
            <p:cNvPr name="TextBox 37" id="37"/>
            <p:cNvSpPr txBox="true"/>
            <p:nvPr/>
          </p:nvSpPr>
          <p:spPr>
            <a:xfrm>
              <a:off x="76200" y="38100"/>
              <a:ext cx="660400" cy="698500"/>
            </a:xfrm>
            <a:prstGeom prst="rect">
              <a:avLst/>
            </a:prstGeom>
          </p:spPr>
          <p:txBody>
            <a:bodyPr anchor="ctr" rtlCol="false" tIns="49933" lIns="49933" bIns="49933" rIns="49933"/>
            <a:lstStyle/>
            <a:p>
              <a:pPr algn="ctr">
                <a:lnSpc>
                  <a:spcPts val="1926"/>
                </a:lnSpc>
              </a:pPr>
              <a:r>
                <a:rPr lang="en-US" sz="1376">
                  <a:solidFill>
                    <a:srgbClr val="FFFFFF"/>
                  </a:solidFill>
                  <a:latin typeface="Luckiest Guy"/>
                </a:rPr>
                <a:t>Christmas cards: </a:t>
              </a:r>
            </a:p>
            <a:p>
              <a:pPr algn="ctr">
                <a:lnSpc>
                  <a:spcPts val="1926"/>
                </a:lnSpc>
              </a:pPr>
              <a:r>
                <a:rPr lang="en-US" sz="1376">
                  <a:solidFill>
                    <a:srgbClr val="FFFFFF"/>
                  </a:solidFill>
                  <a:latin typeface="Luckiest Guy"/>
                </a:rPr>
                <a:t>£79</a:t>
              </a:r>
            </a:p>
          </p:txBody>
        </p:sp>
      </p:grpSp>
      <p:grpSp>
        <p:nvGrpSpPr>
          <p:cNvPr name="Group 38" id="38"/>
          <p:cNvGrpSpPr/>
          <p:nvPr/>
        </p:nvGrpSpPr>
        <p:grpSpPr>
          <a:xfrm rot="0">
            <a:off x="3264929" y="2521866"/>
            <a:ext cx="1961145" cy="1865106"/>
            <a:chOff x="0" y="0"/>
            <a:chExt cx="1017447" cy="967622"/>
          </a:xfrm>
        </p:grpSpPr>
        <p:sp>
          <p:nvSpPr>
            <p:cNvPr name="Freeform 39" id="39"/>
            <p:cNvSpPr/>
            <p:nvPr/>
          </p:nvSpPr>
          <p:spPr>
            <a:xfrm flipH="false" flipV="false" rot="0">
              <a:off x="0" y="0"/>
              <a:ext cx="1017447" cy="967622"/>
            </a:xfrm>
            <a:custGeom>
              <a:avLst/>
              <a:gdLst/>
              <a:ahLst/>
              <a:cxnLst/>
              <a:rect r="r" b="b" t="t" l="l"/>
              <a:pathLst>
                <a:path h="967622" w="1017447">
                  <a:moveTo>
                    <a:pt x="508724" y="0"/>
                  </a:moveTo>
                  <a:cubicBezTo>
                    <a:pt x="227763" y="0"/>
                    <a:pt x="0" y="216610"/>
                    <a:pt x="0" y="483811"/>
                  </a:cubicBezTo>
                  <a:cubicBezTo>
                    <a:pt x="0" y="751012"/>
                    <a:pt x="227763" y="967622"/>
                    <a:pt x="508724" y="967622"/>
                  </a:cubicBezTo>
                  <a:cubicBezTo>
                    <a:pt x="789684" y="967622"/>
                    <a:pt x="1017447" y="751012"/>
                    <a:pt x="1017447" y="483811"/>
                  </a:cubicBezTo>
                  <a:cubicBezTo>
                    <a:pt x="1017447" y="216610"/>
                    <a:pt x="789684" y="0"/>
                    <a:pt x="508724" y="0"/>
                  </a:cubicBezTo>
                  <a:close/>
                </a:path>
              </a:pathLst>
            </a:custGeom>
            <a:solidFill>
              <a:srgbClr val="DA3154"/>
            </a:solidFill>
          </p:spPr>
        </p:sp>
        <p:sp>
          <p:nvSpPr>
            <p:cNvPr name="TextBox 40" id="40"/>
            <p:cNvSpPr txBox="true"/>
            <p:nvPr/>
          </p:nvSpPr>
          <p:spPr>
            <a:xfrm>
              <a:off x="76200" y="19050"/>
              <a:ext cx="865047" cy="872372"/>
            </a:xfrm>
            <a:prstGeom prst="rect">
              <a:avLst/>
            </a:prstGeom>
          </p:spPr>
          <p:txBody>
            <a:bodyPr anchor="ctr" rtlCol="false" tIns="49933" lIns="49933" bIns="49933" rIns="49933"/>
            <a:lstStyle/>
            <a:p>
              <a:pPr algn="ctr">
                <a:lnSpc>
                  <a:spcPts val="3606"/>
                </a:lnSpc>
              </a:pPr>
              <a:r>
                <a:rPr lang="en-US" sz="2576">
                  <a:solidFill>
                    <a:srgbClr val="FFFFFF"/>
                  </a:solidFill>
                  <a:latin typeface="Luckiest Guy"/>
                </a:rPr>
                <a:t>Pop up cafe: </a:t>
              </a:r>
            </a:p>
            <a:p>
              <a:pPr algn="ctr">
                <a:lnSpc>
                  <a:spcPts val="3606"/>
                </a:lnSpc>
              </a:pPr>
              <a:r>
                <a:rPr lang="en-US" sz="2576">
                  <a:solidFill>
                    <a:srgbClr val="FFFFFF"/>
                  </a:solidFill>
                  <a:latin typeface="Luckiest Guy"/>
                </a:rPr>
                <a:t>£266 </a:t>
              </a:r>
            </a:p>
          </p:txBody>
        </p:sp>
      </p:grpSp>
      <p:grpSp>
        <p:nvGrpSpPr>
          <p:cNvPr name="Group 41" id="41"/>
          <p:cNvGrpSpPr/>
          <p:nvPr/>
        </p:nvGrpSpPr>
        <p:grpSpPr>
          <a:xfrm rot="0">
            <a:off x="6062932" y="1953277"/>
            <a:ext cx="1877505" cy="1877505"/>
            <a:chOff x="0" y="0"/>
            <a:chExt cx="812800" cy="812800"/>
          </a:xfrm>
        </p:grpSpPr>
        <p:sp>
          <p:nvSpPr>
            <p:cNvPr name="Freeform 42" id="4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8B28"/>
            </a:solidFill>
          </p:spPr>
        </p:sp>
        <p:sp>
          <p:nvSpPr>
            <p:cNvPr name="TextBox 43" id="43"/>
            <p:cNvSpPr txBox="true"/>
            <p:nvPr/>
          </p:nvSpPr>
          <p:spPr>
            <a:xfrm>
              <a:off x="76200" y="19050"/>
              <a:ext cx="660400" cy="717550"/>
            </a:xfrm>
            <a:prstGeom prst="rect">
              <a:avLst/>
            </a:prstGeom>
          </p:spPr>
          <p:txBody>
            <a:bodyPr anchor="ctr" rtlCol="false" tIns="49933" lIns="49933" bIns="49933" rIns="49933"/>
            <a:lstStyle/>
            <a:p>
              <a:pPr algn="ctr">
                <a:lnSpc>
                  <a:spcPts val="3436"/>
                </a:lnSpc>
              </a:pPr>
              <a:r>
                <a:rPr lang="en-US" sz="2454">
                  <a:solidFill>
                    <a:srgbClr val="FFFFFF"/>
                  </a:solidFill>
                  <a:latin typeface="Luckiest Guy"/>
                </a:rPr>
                <a:t>Bonfire Night: </a:t>
              </a:r>
            </a:p>
            <a:p>
              <a:pPr algn="ctr">
                <a:lnSpc>
                  <a:spcPts val="3436"/>
                </a:lnSpc>
              </a:pPr>
              <a:r>
                <a:rPr lang="en-US" sz="2454">
                  <a:solidFill>
                    <a:srgbClr val="FFFFFF"/>
                  </a:solidFill>
                  <a:latin typeface="Luckiest Guy"/>
                </a:rPr>
                <a:t>£532.98 </a:t>
              </a:r>
            </a:p>
          </p:txBody>
        </p:sp>
      </p:grpSp>
      <p:grpSp>
        <p:nvGrpSpPr>
          <p:cNvPr name="Group 44" id="44"/>
          <p:cNvGrpSpPr/>
          <p:nvPr/>
        </p:nvGrpSpPr>
        <p:grpSpPr>
          <a:xfrm rot="0">
            <a:off x="2205206" y="6028610"/>
            <a:ext cx="1752255" cy="1851992"/>
            <a:chOff x="0" y="0"/>
            <a:chExt cx="884019" cy="934337"/>
          </a:xfrm>
        </p:grpSpPr>
        <p:sp>
          <p:nvSpPr>
            <p:cNvPr name="Freeform 45" id="45"/>
            <p:cNvSpPr/>
            <p:nvPr/>
          </p:nvSpPr>
          <p:spPr>
            <a:xfrm flipH="false" flipV="false" rot="0">
              <a:off x="0" y="0"/>
              <a:ext cx="884019" cy="934337"/>
            </a:xfrm>
            <a:custGeom>
              <a:avLst/>
              <a:gdLst/>
              <a:ahLst/>
              <a:cxnLst/>
              <a:rect r="r" b="b" t="t" l="l"/>
              <a:pathLst>
                <a:path h="934337" w="884019">
                  <a:moveTo>
                    <a:pt x="442010" y="0"/>
                  </a:moveTo>
                  <a:cubicBezTo>
                    <a:pt x="197894" y="0"/>
                    <a:pt x="0" y="209159"/>
                    <a:pt x="0" y="467169"/>
                  </a:cubicBezTo>
                  <a:cubicBezTo>
                    <a:pt x="0" y="725179"/>
                    <a:pt x="197894" y="934337"/>
                    <a:pt x="442010" y="934337"/>
                  </a:cubicBezTo>
                  <a:cubicBezTo>
                    <a:pt x="686125" y="934337"/>
                    <a:pt x="884019" y="725179"/>
                    <a:pt x="884019" y="467169"/>
                  </a:cubicBezTo>
                  <a:cubicBezTo>
                    <a:pt x="884019" y="209159"/>
                    <a:pt x="686125" y="0"/>
                    <a:pt x="442010" y="0"/>
                  </a:cubicBezTo>
                  <a:close/>
                </a:path>
              </a:pathLst>
            </a:custGeom>
            <a:solidFill>
              <a:srgbClr val="EFB52A"/>
            </a:solidFill>
          </p:spPr>
        </p:sp>
        <p:sp>
          <p:nvSpPr>
            <p:cNvPr name="TextBox 46" id="46"/>
            <p:cNvSpPr txBox="true"/>
            <p:nvPr/>
          </p:nvSpPr>
          <p:spPr>
            <a:xfrm>
              <a:off x="76200" y="19050"/>
              <a:ext cx="731619" cy="839087"/>
            </a:xfrm>
            <a:prstGeom prst="rect">
              <a:avLst/>
            </a:prstGeom>
          </p:spPr>
          <p:txBody>
            <a:bodyPr anchor="ctr" rtlCol="false" tIns="49933" lIns="49933" bIns="49933" rIns="49933"/>
            <a:lstStyle/>
            <a:p>
              <a:pPr algn="ctr">
                <a:lnSpc>
                  <a:spcPts val="2781"/>
                </a:lnSpc>
              </a:pPr>
              <a:r>
                <a:rPr lang="en-US" sz="1987">
                  <a:solidFill>
                    <a:srgbClr val="FFFFFF"/>
                  </a:solidFill>
                  <a:latin typeface="Luckiest Guy"/>
                </a:rPr>
                <a:t>Break the rules day: </a:t>
              </a:r>
            </a:p>
            <a:p>
              <a:pPr algn="ctr">
                <a:lnSpc>
                  <a:spcPts val="2781"/>
                </a:lnSpc>
              </a:pPr>
              <a:r>
                <a:rPr lang="en-US" sz="1987">
                  <a:solidFill>
                    <a:srgbClr val="FFFFFF"/>
                  </a:solidFill>
                  <a:latin typeface="Luckiest Guy"/>
                </a:rPr>
                <a:t>£174.10 </a:t>
              </a:r>
            </a:p>
          </p:txBody>
        </p:sp>
      </p:grpSp>
      <p:grpSp>
        <p:nvGrpSpPr>
          <p:cNvPr name="Group 47" id="47"/>
          <p:cNvGrpSpPr/>
          <p:nvPr/>
        </p:nvGrpSpPr>
        <p:grpSpPr>
          <a:xfrm rot="0">
            <a:off x="4539224" y="7740621"/>
            <a:ext cx="1663433" cy="1752190"/>
            <a:chOff x="0" y="0"/>
            <a:chExt cx="812800" cy="856169"/>
          </a:xfrm>
        </p:grpSpPr>
        <p:sp>
          <p:nvSpPr>
            <p:cNvPr name="Freeform 48" id="48"/>
            <p:cNvSpPr/>
            <p:nvPr/>
          </p:nvSpPr>
          <p:spPr>
            <a:xfrm flipH="false" flipV="false" rot="0">
              <a:off x="0" y="0"/>
              <a:ext cx="812800" cy="856169"/>
            </a:xfrm>
            <a:custGeom>
              <a:avLst/>
              <a:gdLst/>
              <a:ahLst/>
              <a:cxnLst/>
              <a:rect r="r" b="b" t="t" l="l"/>
              <a:pathLst>
                <a:path h="856169" w="812800">
                  <a:moveTo>
                    <a:pt x="406400" y="0"/>
                  </a:moveTo>
                  <a:cubicBezTo>
                    <a:pt x="181951" y="0"/>
                    <a:pt x="0" y="191660"/>
                    <a:pt x="0" y="428085"/>
                  </a:cubicBezTo>
                  <a:cubicBezTo>
                    <a:pt x="0" y="664509"/>
                    <a:pt x="181951" y="856169"/>
                    <a:pt x="406400" y="856169"/>
                  </a:cubicBezTo>
                  <a:cubicBezTo>
                    <a:pt x="630849" y="856169"/>
                    <a:pt x="812800" y="664509"/>
                    <a:pt x="812800" y="428085"/>
                  </a:cubicBezTo>
                  <a:cubicBezTo>
                    <a:pt x="812800" y="191660"/>
                    <a:pt x="630849" y="0"/>
                    <a:pt x="406400" y="0"/>
                  </a:cubicBezTo>
                  <a:close/>
                </a:path>
              </a:pathLst>
            </a:custGeom>
            <a:solidFill>
              <a:srgbClr val="FA8B27"/>
            </a:solidFill>
          </p:spPr>
        </p:sp>
        <p:sp>
          <p:nvSpPr>
            <p:cNvPr name="TextBox 49" id="49"/>
            <p:cNvSpPr txBox="true"/>
            <p:nvPr/>
          </p:nvSpPr>
          <p:spPr>
            <a:xfrm>
              <a:off x="76200" y="19050"/>
              <a:ext cx="660400" cy="760919"/>
            </a:xfrm>
            <a:prstGeom prst="rect">
              <a:avLst/>
            </a:prstGeom>
          </p:spPr>
          <p:txBody>
            <a:bodyPr anchor="ctr" rtlCol="false" tIns="49933" lIns="49933" bIns="49933" rIns="49933"/>
            <a:lstStyle/>
            <a:p>
              <a:pPr algn="ctr">
                <a:lnSpc>
                  <a:spcPts val="3436"/>
                </a:lnSpc>
              </a:pPr>
              <a:r>
                <a:rPr lang="en-US" sz="2454">
                  <a:solidFill>
                    <a:srgbClr val="FFFFFF"/>
                  </a:solidFill>
                  <a:latin typeface="Luckiest Guy"/>
                </a:rPr>
                <a:t>Candle sales: </a:t>
              </a:r>
            </a:p>
            <a:p>
              <a:pPr algn="ctr">
                <a:lnSpc>
                  <a:spcPts val="3436"/>
                </a:lnSpc>
              </a:pPr>
              <a:r>
                <a:rPr lang="en-US" sz="2454">
                  <a:solidFill>
                    <a:srgbClr val="FFFFFF"/>
                  </a:solidFill>
                  <a:latin typeface="Luckiest Guy"/>
                </a:rPr>
                <a:t>£221</a:t>
              </a:r>
            </a:p>
          </p:txBody>
        </p:sp>
      </p:grpSp>
      <p:grpSp>
        <p:nvGrpSpPr>
          <p:cNvPr name="Group 50" id="50"/>
          <p:cNvGrpSpPr/>
          <p:nvPr/>
        </p:nvGrpSpPr>
        <p:grpSpPr>
          <a:xfrm rot="0">
            <a:off x="7940437" y="7482497"/>
            <a:ext cx="1517172" cy="1582349"/>
            <a:chOff x="0" y="0"/>
            <a:chExt cx="812800" cy="847717"/>
          </a:xfrm>
        </p:grpSpPr>
        <p:sp>
          <p:nvSpPr>
            <p:cNvPr name="Freeform 51" id="51"/>
            <p:cNvSpPr/>
            <p:nvPr/>
          </p:nvSpPr>
          <p:spPr>
            <a:xfrm flipH="false" flipV="false" rot="0">
              <a:off x="0" y="0"/>
              <a:ext cx="812800" cy="847717"/>
            </a:xfrm>
            <a:custGeom>
              <a:avLst/>
              <a:gdLst/>
              <a:ahLst/>
              <a:cxnLst/>
              <a:rect r="r" b="b" t="t" l="l"/>
              <a:pathLst>
                <a:path h="847717" w="812800">
                  <a:moveTo>
                    <a:pt x="406400" y="0"/>
                  </a:moveTo>
                  <a:cubicBezTo>
                    <a:pt x="181951" y="0"/>
                    <a:pt x="0" y="189768"/>
                    <a:pt x="0" y="423859"/>
                  </a:cubicBezTo>
                  <a:cubicBezTo>
                    <a:pt x="0" y="657949"/>
                    <a:pt x="181951" y="847717"/>
                    <a:pt x="406400" y="847717"/>
                  </a:cubicBezTo>
                  <a:cubicBezTo>
                    <a:pt x="630849" y="847717"/>
                    <a:pt x="812800" y="657949"/>
                    <a:pt x="812800" y="423859"/>
                  </a:cubicBezTo>
                  <a:cubicBezTo>
                    <a:pt x="812800" y="189768"/>
                    <a:pt x="630849" y="0"/>
                    <a:pt x="406400" y="0"/>
                  </a:cubicBezTo>
                  <a:close/>
                </a:path>
              </a:pathLst>
            </a:custGeom>
            <a:solidFill>
              <a:srgbClr val="F68B28"/>
            </a:solidFill>
          </p:spPr>
        </p:sp>
        <p:sp>
          <p:nvSpPr>
            <p:cNvPr name="TextBox 52" id="52"/>
            <p:cNvSpPr txBox="true"/>
            <p:nvPr/>
          </p:nvSpPr>
          <p:spPr>
            <a:xfrm>
              <a:off x="76200" y="19050"/>
              <a:ext cx="660400" cy="752467"/>
            </a:xfrm>
            <a:prstGeom prst="rect">
              <a:avLst/>
            </a:prstGeom>
          </p:spPr>
          <p:txBody>
            <a:bodyPr anchor="ctr" rtlCol="false" tIns="49933" lIns="49933" bIns="49933" rIns="49933"/>
            <a:lstStyle/>
            <a:p>
              <a:pPr algn="ctr">
                <a:lnSpc>
                  <a:spcPts val="3109"/>
                </a:lnSpc>
              </a:pPr>
              <a:r>
                <a:rPr lang="en-US" sz="2220">
                  <a:solidFill>
                    <a:srgbClr val="FFFFFF"/>
                  </a:solidFill>
                  <a:latin typeface="Luckiest Guy"/>
                </a:rPr>
                <a:t>Amazon Smile: £108.24</a:t>
              </a:r>
            </a:p>
          </p:txBody>
        </p:sp>
      </p:grpSp>
      <p:grpSp>
        <p:nvGrpSpPr>
          <p:cNvPr name="Group 53" id="53"/>
          <p:cNvGrpSpPr/>
          <p:nvPr/>
        </p:nvGrpSpPr>
        <p:grpSpPr>
          <a:xfrm rot="0">
            <a:off x="6062932" y="6496922"/>
            <a:ext cx="1522204" cy="1624381"/>
            <a:chOff x="0" y="0"/>
            <a:chExt cx="1017447" cy="1085743"/>
          </a:xfrm>
        </p:grpSpPr>
        <p:sp>
          <p:nvSpPr>
            <p:cNvPr name="Freeform 54" id="54"/>
            <p:cNvSpPr/>
            <p:nvPr/>
          </p:nvSpPr>
          <p:spPr>
            <a:xfrm flipH="false" flipV="false" rot="0">
              <a:off x="0" y="0"/>
              <a:ext cx="1017447" cy="1085743"/>
            </a:xfrm>
            <a:custGeom>
              <a:avLst/>
              <a:gdLst/>
              <a:ahLst/>
              <a:cxnLst/>
              <a:rect r="r" b="b" t="t" l="l"/>
              <a:pathLst>
                <a:path h="1085743" w="1017447">
                  <a:moveTo>
                    <a:pt x="508724" y="0"/>
                  </a:moveTo>
                  <a:cubicBezTo>
                    <a:pt x="227763" y="0"/>
                    <a:pt x="0" y="243052"/>
                    <a:pt x="0" y="542871"/>
                  </a:cubicBezTo>
                  <a:cubicBezTo>
                    <a:pt x="0" y="842691"/>
                    <a:pt x="227763" y="1085743"/>
                    <a:pt x="508724" y="1085743"/>
                  </a:cubicBezTo>
                  <a:cubicBezTo>
                    <a:pt x="789684" y="1085743"/>
                    <a:pt x="1017447" y="842691"/>
                    <a:pt x="1017447" y="542871"/>
                  </a:cubicBezTo>
                  <a:cubicBezTo>
                    <a:pt x="1017447" y="243052"/>
                    <a:pt x="789684" y="0"/>
                    <a:pt x="508724" y="0"/>
                  </a:cubicBezTo>
                  <a:close/>
                </a:path>
              </a:pathLst>
            </a:custGeom>
            <a:solidFill>
              <a:srgbClr val="F64A56"/>
            </a:solidFill>
          </p:spPr>
        </p:sp>
        <p:sp>
          <p:nvSpPr>
            <p:cNvPr name="TextBox 55" id="55"/>
            <p:cNvSpPr txBox="true"/>
            <p:nvPr/>
          </p:nvSpPr>
          <p:spPr>
            <a:xfrm>
              <a:off x="76200" y="19050"/>
              <a:ext cx="865047" cy="990493"/>
            </a:xfrm>
            <a:prstGeom prst="rect">
              <a:avLst/>
            </a:prstGeom>
          </p:spPr>
          <p:txBody>
            <a:bodyPr anchor="ctr" rtlCol="false" tIns="49933" lIns="49933" bIns="49933" rIns="49933"/>
            <a:lstStyle/>
            <a:p>
              <a:pPr algn="ctr">
                <a:lnSpc>
                  <a:spcPts val="3165"/>
                </a:lnSpc>
              </a:pPr>
              <a:r>
                <a:rPr lang="en-US" sz="2260">
                  <a:solidFill>
                    <a:srgbClr val="FFFFFF"/>
                  </a:solidFill>
                  <a:latin typeface="Luckiest Guy"/>
                </a:rPr>
                <a:t>Alne Fair: </a:t>
              </a:r>
            </a:p>
            <a:p>
              <a:pPr algn="ctr">
                <a:lnSpc>
                  <a:spcPts val="3165"/>
                </a:lnSpc>
              </a:pPr>
              <a:r>
                <a:rPr lang="en-US" sz="2260">
                  <a:solidFill>
                    <a:srgbClr val="FFFFFF"/>
                  </a:solidFill>
                  <a:latin typeface="Luckiest Guy"/>
                </a:rPr>
                <a:t>£275 </a:t>
              </a:r>
            </a:p>
          </p:txBody>
        </p:sp>
      </p:grpSp>
      <p:grpSp>
        <p:nvGrpSpPr>
          <p:cNvPr name="Group 56" id="56"/>
          <p:cNvGrpSpPr/>
          <p:nvPr/>
        </p:nvGrpSpPr>
        <p:grpSpPr>
          <a:xfrm rot="0">
            <a:off x="11223071" y="4386972"/>
            <a:ext cx="1472398" cy="1439456"/>
            <a:chOff x="0" y="0"/>
            <a:chExt cx="1193334" cy="1166636"/>
          </a:xfrm>
        </p:grpSpPr>
        <p:sp>
          <p:nvSpPr>
            <p:cNvPr name="Freeform 57" id="57"/>
            <p:cNvSpPr/>
            <p:nvPr/>
          </p:nvSpPr>
          <p:spPr>
            <a:xfrm flipH="false" flipV="false" rot="0">
              <a:off x="0" y="0"/>
              <a:ext cx="1193334" cy="1166636"/>
            </a:xfrm>
            <a:custGeom>
              <a:avLst/>
              <a:gdLst/>
              <a:ahLst/>
              <a:cxnLst/>
              <a:rect r="r" b="b" t="t" l="l"/>
              <a:pathLst>
                <a:path h="1166636" w="1193334">
                  <a:moveTo>
                    <a:pt x="596667" y="0"/>
                  </a:moveTo>
                  <a:cubicBezTo>
                    <a:pt x="267137" y="0"/>
                    <a:pt x="0" y="261160"/>
                    <a:pt x="0" y="583318"/>
                  </a:cubicBezTo>
                  <a:cubicBezTo>
                    <a:pt x="0" y="905476"/>
                    <a:pt x="267137" y="1166636"/>
                    <a:pt x="596667" y="1166636"/>
                  </a:cubicBezTo>
                  <a:cubicBezTo>
                    <a:pt x="926197" y="1166636"/>
                    <a:pt x="1193334" y="905476"/>
                    <a:pt x="1193334" y="583318"/>
                  </a:cubicBezTo>
                  <a:cubicBezTo>
                    <a:pt x="1193334" y="261160"/>
                    <a:pt x="926197" y="0"/>
                    <a:pt x="596667" y="0"/>
                  </a:cubicBezTo>
                  <a:close/>
                </a:path>
              </a:pathLst>
            </a:custGeom>
            <a:solidFill>
              <a:srgbClr val="F64A56"/>
            </a:solidFill>
          </p:spPr>
        </p:sp>
        <p:sp>
          <p:nvSpPr>
            <p:cNvPr name="TextBox 58" id="58"/>
            <p:cNvSpPr txBox="true"/>
            <p:nvPr/>
          </p:nvSpPr>
          <p:spPr>
            <a:xfrm>
              <a:off x="76200" y="19050"/>
              <a:ext cx="1040934" cy="1071386"/>
            </a:xfrm>
            <a:prstGeom prst="rect">
              <a:avLst/>
            </a:prstGeom>
          </p:spPr>
          <p:txBody>
            <a:bodyPr anchor="ctr" rtlCol="false" tIns="49933" lIns="49933" bIns="49933" rIns="49933"/>
            <a:lstStyle/>
            <a:p>
              <a:pPr algn="ctr">
                <a:lnSpc>
                  <a:spcPts val="2781"/>
                </a:lnSpc>
              </a:pPr>
              <a:r>
                <a:rPr lang="en-US" sz="1987">
                  <a:solidFill>
                    <a:srgbClr val="FFFFFF"/>
                  </a:solidFill>
                  <a:latin typeface="Luckiest Guy"/>
                </a:rPr>
                <a:t>Digital Grants: £800 </a:t>
              </a:r>
            </a:p>
          </p:txBody>
        </p:sp>
      </p:grpSp>
      <p:grpSp>
        <p:nvGrpSpPr>
          <p:cNvPr name="Group 59" id="59"/>
          <p:cNvGrpSpPr/>
          <p:nvPr/>
        </p:nvGrpSpPr>
        <p:grpSpPr>
          <a:xfrm rot="0">
            <a:off x="9929714" y="7482497"/>
            <a:ext cx="2000277" cy="2174255"/>
            <a:chOff x="0" y="0"/>
            <a:chExt cx="892380" cy="969996"/>
          </a:xfrm>
        </p:grpSpPr>
        <p:sp>
          <p:nvSpPr>
            <p:cNvPr name="Freeform 60" id="60"/>
            <p:cNvSpPr/>
            <p:nvPr/>
          </p:nvSpPr>
          <p:spPr>
            <a:xfrm flipH="false" flipV="false" rot="0">
              <a:off x="0" y="0"/>
              <a:ext cx="892380" cy="969996"/>
            </a:xfrm>
            <a:custGeom>
              <a:avLst/>
              <a:gdLst/>
              <a:ahLst/>
              <a:cxnLst/>
              <a:rect r="r" b="b" t="t" l="l"/>
              <a:pathLst>
                <a:path h="969996" w="892380">
                  <a:moveTo>
                    <a:pt x="446190" y="0"/>
                  </a:moveTo>
                  <a:cubicBezTo>
                    <a:pt x="199766" y="0"/>
                    <a:pt x="0" y="217141"/>
                    <a:pt x="0" y="484998"/>
                  </a:cubicBezTo>
                  <a:cubicBezTo>
                    <a:pt x="0" y="752855"/>
                    <a:pt x="199766" y="969996"/>
                    <a:pt x="446190" y="969996"/>
                  </a:cubicBezTo>
                  <a:cubicBezTo>
                    <a:pt x="692614" y="969996"/>
                    <a:pt x="892380" y="752855"/>
                    <a:pt x="892380" y="484998"/>
                  </a:cubicBezTo>
                  <a:cubicBezTo>
                    <a:pt x="892380" y="217141"/>
                    <a:pt x="692614" y="0"/>
                    <a:pt x="446190" y="0"/>
                  </a:cubicBezTo>
                  <a:close/>
                </a:path>
              </a:pathLst>
            </a:custGeom>
            <a:solidFill>
              <a:srgbClr val="8FD9D9"/>
            </a:solidFill>
          </p:spPr>
        </p:sp>
        <p:sp>
          <p:nvSpPr>
            <p:cNvPr name="TextBox 61" id="61"/>
            <p:cNvSpPr txBox="true"/>
            <p:nvPr/>
          </p:nvSpPr>
          <p:spPr>
            <a:xfrm>
              <a:off x="76200" y="19050"/>
              <a:ext cx="739980" cy="874746"/>
            </a:xfrm>
            <a:prstGeom prst="rect">
              <a:avLst/>
            </a:prstGeom>
          </p:spPr>
          <p:txBody>
            <a:bodyPr anchor="ctr" rtlCol="false" tIns="49933" lIns="49933" bIns="49933" rIns="49933"/>
            <a:lstStyle/>
            <a:p>
              <a:pPr algn="ctr">
                <a:lnSpc>
                  <a:spcPts val="3272"/>
                </a:lnSpc>
              </a:pPr>
              <a:r>
                <a:rPr lang="en-US" sz="2337">
                  <a:solidFill>
                    <a:srgbClr val="FFFFFF"/>
                  </a:solidFill>
                  <a:latin typeface="Luckiest Guy"/>
                </a:rPr>
                <a:t>Tesco blue coin grant: £500 </a:t>
              </a:r>
            </a:p>
          </p:txBody>
        </p:sp>
      </p:grpSp>
      <p:sp>
        <p:nvSpPr>
          <p:cNvPr name="Freeform 62" id="62"/>
          <p:cNvSpPr/>
          <p:nvPr/>
        </p:nvSpPr>
        <p:spPr>
          <a:xfrm flipH="false" flipV="false" rot="0">
            <a:off x="11881464" y="6028610"/>
            <a:ext cx="5377836" cy="3703985"/>
          </a:xfrm>
          <a:custGeom>
            <a:avLst/>
            <a:gdLst/>
            <a:ahLst/>
            <a:cxnLst/>
            <a:rect r="r" b="b" t="t" l="l"/>
            <a:pathLst>
              <a:path h="3703985" w="5377836">
                <a:moveTo>
                  <a:pt x="0" y="0"/>
                </a:moveTo>
                <a:lnTo>
                  <a:pt x="5377836" y="0"/>
                </a:lnTo>
                <a:lnTo>
                  <a:pt x="5377836" y="3703985"/>
                </a:lnTo>
                <a:lnTo>
                  <a:pt x="0" y="3703985"/>
                </a:lnTo>
                <a:lnTo>
                  <a:pt x="0" y="0"/>
                </a:lnTo>
                <a:close/>
              </a:path>
            </a:pathLst>
          </a:custGeom>
          <a:blipFill>
            <a:blip r:embed="rId2"/>
            <a:stretch>
              <a:fillRect l="0" t="0" r="0" b="0"/>
            </a:stretch>
          </a:blipFill>
        </p:spPr>
      </p:sp>
      <p:sp>
        <p:nvSpPr>
          <p:cNvPr name="Freeform 63" id="63"/>
          <p:cNvSpPr/>
          <p:nvPr/>
        </p:nvSpPr>
        <p:spPr>
          <a:xfrm flipH="false" flipV="false" rot="0">
            <a:off x="1028700" y="255699"/>
            <a:ext cx="4614593" cy="1354532"/>
          </a:xfrm>
          <a:custGeom>
            <a:avLst/>
            <a:gdLst/>
            <a:ahLst/>
            <a:cxnLst/>
            <a:rect r="r" b="b" t="t" l="l"/>
            <a:pathLst>
              <a:path h="1354532" w="4614593">
                <a:moveTo>
                  <a:pt x="0" y="0"/>
                </a:moveTo>
                <a:lnTo>
                  <a:pt x="4614593" y="0"/>
                </a:lnTo>
                <a:lnTo>
                  <a:pt x="4614593" y="1354533"/>
                </a:lnTo>
                <a:lnTo>
                  <a:pt x="0" y="1354533"/>
                </a:lnTo>
                <a:lnTo>
                  <a:pt x="0" y="0"/>
                </a:lnTo>
                <a:close/>
              </a:path>
            </a:pathLst>
          </a:custGeom>
          <a:blipFill>
            <a:blip r:embed="rId3"/>
            <a:stretch>
              <a:fillRect l="0" t="0" r="0" b="0"/>
            </a:stretch>
          </a:blipFill>
        </p:spPr>
      </p:sp>
      <p:sp>
        <p:nvSpPr>
          <p:cNvPr name="Freeform 64" id="64"/>
          <p:cNvSpPr/>
          <p:nvPr/>
        </p:nvSpPr>
        <p:spPr>
          <a:xfrm flipH="false" flipV="false" rot="-643095">
            <a:off x="296643" y="6831953"/>
            <a:ext cx="2515423" cy="3105461"/>
          </a:xfrm>
          <a:custGeom>
            <a:avLst/>
            <a:gdLst/>
            <a:ahLst/>
            <a:cxnLst/>
            <a:rect r="r" b="b" t="t" l="l"/>
            <a:pathLst>
              <a:path h="3105461" w="2515423">
                <a:moveTo>
                  <a:pt x="0" y="0"/>
                </a:moveTo>
                <a:lnTo>
                  <a:pt x="2515423" y="0"/>
                </a:lnTo>
                <a:lnTo>
                  <a:pt x="2515423" y="3105461"/>
                </a:lnTo>
                <a:lnTo>
                  <a:pt x="0" y="31054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5" id="65"/>
          <p:cNvSpPr txBox="true"/>
          <p:nvPr/>
        </p:nvSpPr>
        <p:spPr>
          <a:xfrm rot="0">
            <a:off x="4379492" y="9755212"/>
            <a:ext cx="13100721" cy="428996"/>
          </a:xfrm>
          <a:prstGeom prst="rect">
            <a:avLst/>
          </a:prstGeom>
        </p:spPr>
        <p:txBody>
          <a:bodyPr anchor="t" rtlCol="false" tIns="0" lIns="0" bIns="0" rIns="0">
            <a:spAutoFit/>
          </a:bodyPr>
          <a:lstStyle/>
          <a:p>
            <a:pPr algn="ctr">
              <a:lnSpc>
                <a:spcPts val="3436"/>
              </a:lnSpc>
              <a:spcBef>
                <a:spcPct val="0"/>
              </a:spcBef>
            </a:pPr>
            <a:r>
              <a:rPr lang="en-US" sz="2454">
                <a:solidFill>
                  <a:srgbClr val="DA3154"/>
                </a:solidFill>
                <a:latin typeface="Luckiest Guy"/>
              </a:rPr>
              <a:t>For a more detailed insight, please contact chasatreasurer@crayke.n-yorks.sch.uk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10800000">
            <a:off x="-211626" y="-863128"/>
            <a:ext cx="19220501" cy="4225087"/>
            <a:chOff x="0" y="0"/>
            <a:chExt cx="6350000" cy="1395869"/>
          </a:xfrm>
        </p:grpSpPr>
        <p:sp>
          <p:nvSpPr>
            <p:cNvPr name="Freeform 3" id="3"/>
            <p:cNvSpPr/>
            <p:nvPr/>
          </p:nvSpPr>
          <p:spPr>
            <a:xfrm flipH="false" flipV="false" rot="0">
              <a:off x="0" y="82550"/>
              <a:ext cx="6350000" cy="1312049"/>
            </a:xfrm>
            <a:custGeom>
              <a:avLst/>
              <a:gdLst/>
              <a:ahLst/>
              <a:cxnLst/>
              <a:rect r="r" b="b" t="t" l="l"/>
              <a:pathLst>
                <a:path h="1312049"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312049"/>
                  </a:lnTo>
                  <a:lnTo>
                    <a:pt x="6350000" y="1312049"/>
                  </a:lnTo>
                  <a:lnTo>
                    <a:pt x="6350000" y="0"/>
                  </a:lnTo>
                  <a:cubicBezTo>
                    <a:pt x="6111240" y="0"/>
                    <a:pt x="5981700" y="82550"/>
                    <a:pt x="5877560" y="149860"/>
                  </a:cubicBezTo>
                  <a:close/>
                </a:path>
              </a:pathLst>
            </a:custGeom>
            <a:solidFill>
              <a:srgbClr val="EFB52A">
                <a:alpha val="80000"/>
              </a:srgbClr>
            </a:solidFill>
          </p:spPr>
        </p:sp>
      </p:grpSp>
      <p:grpSp>
        <p:nvGrpSpPr>
          <p:cNvPr name="Group 4" id="4"/>
          <p:cNvGrpSpPr/>
          <p:nvPr/>
        </p:nvGrpSpPr>
        <p:grpSpPr>
          <a:xfrm rot="0">
            <a:off x="13405041" y="2386269"/>
            <a:ext cx="1825106" cy="1880587"/>
            <a:chOff x="0" y="0"/>
            <a:chExt cx="381150" cy="392737"/>
          </a:xfrm>
        </p:grpSpPr>
        <p:sp>
          <p:nvSpPr>
            <p:cNvPr name="Freeform 5" id="5"/>
            <p:cNvSpPr/>
            <p:nvPr/>
          </p:nvSpPr>
          <p:spPr>
            <a:xfrm flipH="false" flipV="false" rot="0">
              <a:off x="0" y="0"/>
              <a:ext cx="381150" cy="392737"/>
            </a:xfrm>
            <a:custGeom>
              <a:avLst/>
              <a:gdLst/>
              <a:ahLst/>
              <a:cxnLst/>
              <a:rect r="r" b="b" t="t" l="l"/>
              <a:pathLst>
                <a:path h="392737" w="381150">
                  <a:moveTo>
                    <a:pt x="182402" y="0"/>
                  </a:moveTo>
                  <a:lnTo>
                    <a:pt x="198748" y="0"/>
                  </a:lnTo>
                  <a:cubicBezTo>
                    <a:pt x="299486" y="0"/>
                    <a:pt x="381150" y="81664"/>
                    <a:pt x="381150" y="182402"/>
                  </a:cubicBezTo>
                  <a:lnTo>
                    <a:pt x="381150" y="210335"/>
                  </a:lnTo>
                  <a:cubicBezTo>
                    <a:pt x="381150" y="311073"/>
                    <a:pt x="299486" y="392737"/>
                    <a:pt x="198748" y="392737"/>
                  </a:cubicBezTo>
                  <a:lnTo>
                    <a:pt x="182402" y="392737"/>
                  </a:lnTo>
                  <a:cubicBezTo>
                    <a:pt x="81664" y="392737"/>
                    <a:pt x="0" y="311073"/>
                    <a:pt x="0" y="210335"/>
                  </a:cubicBezTo>
                  <a:lnTo>
                    <a:pt x="0" y="182402"/>
                  </a:lnTo>
                  <a:cubicBezTo>
                    <a:pt x="0" y="81664"/>
                    <a:pt x="81664" y="0"/>
                    <a:pt x="182402" y="0"/>
                  </a:cubicBezTo>
                  <a:close/>
                </a:path>
              </a:pathLst>
            </a:custGeom>
            <a:solidFill>
              <a:srgbClr val="F64A56"/>
            </a:solidFill>
            <a:ln w="47625" cap="rnd">
              <a:solidFill>
                <a:srgbClr val="FFFFFF"/>
              </a:solidFill>
              <a:prstDash val="solid"/>
              <a:round/>
            </a:ln>
          </p:spPr>
        </p:sp>
        <p:sp>
          <p:nvSpPr>
            <p:cNvPr name="TextBox 6" id="6"/>
            <p:cNvSpPr txBox="true"/>
            <p:nvPr/>
          </p:nvSpPr>
          <p:spPr>
            <a:xfrm>
              <a:off x="0" y="-47625"/>
              <a:ext cx="381150" cy="440362"/>
            </a:xfrm>
            <a:prstGeom prst="rect">
              <a:avLst/>
            </a:prstGeom>
          </p:spPr>
          <p:txBody>
            <a:bodyPr anchor="ctr" rtlCol="false" tIns="59377" lIns="59377" bIns="59377" rIns="59377"/>
            <a:lstStyle/>
            <a:p>
              <a:pPr algn="ctr">
                <a:lnSpc>
                  <a:spcPts val="3599"/>
                </a:lnSpc>
              </a:pPr>
              <a:r>
                <a:rPr lang="en-US" sz="2571">
                  <a:solidFill>
                    <a:srgbClr val="FFFFFF"/>
                  </a:solidFill>
                  <a:latin typeface="Luckiest Guy"/>
                </a:rPr>
                <a:t>Coach hire: </a:t>
              </a:r>
            </a:p>
            <a:p>
              <a:pPr algn="ctr">
                <a:lnSpc>
                  <a:spcPts val="3599"/>
                </a:lnSpc>
              </a:pPr>
              <a:r>
                <a:rPr lang="en-US" sz="2571">
                  <a:solidFill>
                    <a:srgbClr val="FFFFFF"/>
                  </a:solidFill>
                  <a:latin typeface="Luckiest Guy"/>
                </a:rPr>
                <a:t>£405 </a:t>
              </a:r>
            </a:p>
          </p:txBody>
        </p:sp>
      </p:grpSp>
      <p:grpSp>
        <p:nvGrpSpPr>
          <p:cNvPr name="Group 7" id="7"/>
          <p:cNvGrpSpPr/>
          <p:nvPr/>
        </p:nvGrpSpPr>
        <p:grpSpPr>
          <a:xfrm rot="0">
            <a:off x="10750508" y="2824996"/>
            <a:ext cx="1740133" cy="1660921"/>
            <a:chOff x="0" y="0"/>
            <a:chExt cx="363405" cy="346862"/>
          </a:xfrm>
        </p:grpSpPr>
        <p:sp>
          <p:nvSpPr>
            <p:cNvPr name="Freeform 8" id="8"/>
            <p:cNvSpPr/>
            <p:nvPr/>
          </p:nvSpPr>
          <p:spPr>
            <a:xfrm flipH="false" flipV="false" rot="0">
              <a:off x="0" y="0"/>
              <a:ext cx="363405" cy="346862"/>
            </a:xfrm>
            <a:custGeom>
              <a:avLst/>
              <a:gdLst/>
              <a:ahLst/>
              <a:cxnLst/>
              <a:rect r="r" b="b" t="t" l="l"/>
              <a:pathLst>
                <a:path h="346862" w="363405">
                  <a:moveTo>
                    <a:pt x="173431" y="0"/>
                  </a:moveTo>
                  <a:lnTo>
                    <a:pt x="189973" y="0"/>
                  </a:lnTo>
                  <a:cubicBezTo>
                    <a:pt x="235970" y="0"/>
                    <a:pt x="280083" y="18272"/>
                    <a:pt x="312608" y="50797"/>
                  </a:cubicBezTo>
                  <a:cubicBezTo>
                    <a:pt x="345132" y="83321"/>
                    <a:pt x="363405" y="127434"/>
                    <a:pt x="363405" y="173431"/>
                  </a:cubicBezTo>
                  <a:lnTo>
                    <a:pt x="363405" y="173431"/>
                  </a:lnTo>
                  <a:cubicBezTo>
                    <a:pt x="363405" y="219428"/>
                    <a:pt x="345132" y="263541"/>
                    <a:pt x="312608" y="296065"/>
                  </a:cubicBezTo>
                  <a:cubicBezTo>
                    <a:pt x="280083" y="328590"/>
                    <a:pt x="235970" y="346862"/>
                    <a:pt x="189973" y="346862"/>
                  </a:cubicBezTo>
                  <a:lnTo>
                    <a:pt x="173431" y="346862"/>
                  </a:lnTo>
                  <a:cubicBezTo>
                    <a:pt x="127434" y="346862"/>
                    <a:pt x="83321" y="328590"/>
                    <a:pt x="50797" y="296065"/>
                  </a:cubicBezTo>
                  <a:cubicBezTo>
                    <a:pt x="18272" y="263541"/>
                    <a:pt x="0" y="219428"/>
                    <a:pt x="0" y="173431"/>
                  </a:cubicBezTo>
                  <a:lnTo>
                    <a:pt x="0" y="173431"/>
                  </a:lnTo>
                  <a:cubicBezTo>
                    <a:pt x="0" y="127434"/>
                    <a:pt x="18272" y="83321"/>
                    <a:pt x="50797" y="50797"/>
                  </a:cubicBezTo>
                  <a:cubicBezTo>
                    <a:pt x="83321" y="18272"/>
                    <a:pt x="127434" y="0"/>
                    <a:pt x="173431" y="0"/>
                  </a:cubicBezTo>
                  <a:close/>
                </a:path>
              </a:pathLst>
            </a:custGeom>
            <a:solidFill>
              <a:srgbClr val="F64A56"/>
            </a:solidFill>
            <a:ln w="47625" cap="rnd">
              <a:solidFill>
                <a:srgbClr val="FFFFFF"/>
              </a:solidFill>
              <a:prstDash val="solid"/>
              <a:round/>
            </a:ln>
          </p:spPr>
        </p:sp>
        <p:sp>
          <p:nvSpPr>
            <p:cNvPr name="TextBox 9" id="9"/>
            <p:cNvSpPr txBox="true"/>
            <p:nvPr/>
          </p:nvSpPr>
          <p:spPr>
            <a:xfrm>
              <a:off x="0" y="-57150"/>
              <a:ext cx="363405" cy="404012"/>
            </a:xfrm>
            <a:prstGeom prst="rect">
              <a:avLst/>
            </a:prstGeom>
          </p:spPr>
          <p:txBody>
            <a:bodyPr anchor="ctr" rtlCol="false" tIns="59377" lIns="59377" bIns="59377" rIns="59377"/>
            <a:lstStyle/>
            <a:p>
              <a:pPr algn="ctr">
                <a:lnSpc>
                  <a:spcPts val="3436"/>
                </a:lnSpc>
              </a:pPr>
              <a:r>
                <a:rPr lang="en-US" sz="2454">
                  <a:solidFill>
                    <a:srgbClr val="FFFFFF"/>
                  </a:solidFill>
                  <a:latin typeface="Luckiest Guy"/>
                </a:rPr>
                <a:t>Dining tables: </a:t>
              </a:r>
            </a:p>
            <a:p>
              <a:pPr algn="ctr">
                <a:lnSpc>
                  <a:spcPts val="3436"/>
                </a:lnSpc>
              </a:pPr>
              <a:r>
                <a:rPr lang="en-US" sz="2454">
                  <a:solidFill>
                    <a:srgbClr val="FFFFFF"/>
                  </a:solidFill>
                  <a:latin typeface="Luckiest Guy"/>
                </a:rPr>
                <a:t>£500 </a:t>
              </a:r>
            </a:p>
          </p:txBody>
        </p:sp>
      </p:grpSp>
      <p:grpSp>
        <p:nvGrpSpPr>
          <p:cNvPr name="Group 10" id="10"/>
          <p:cNvGrpSpPr/>
          <p:nvPr/>
        </p:nvGrpSpPr>
        <p:grpSpPr>
          <a:xfrm rot="0">
            <a:off x="9709806" y="8361649"/>
            <a:ext cx="1688583" cy="1643929"/>
            <a:chOff x="0" y="0"/>
            <a:chExt cx="352639" cy="343314"/>
          </a:xfrm>
        </p:grpSpPr>
        <p:sp>
          <p:nvSpPr>
            <p:cNvPr name="Freeform 11" id="11"/>
            <p:cNvSpPr/>
            <p:nvPr/>
          </p:nvSpPr>
          <p:spPr>
            <a:xfrm flipH="false" flipV="false" rot="0">
              <a:off x="0" y="0"/>
              <a:ext cx="352639" cy="343314"/>
            </a:xfrm>
            <a:custGeom>
              <a:avLst/>
              <a:gdLst/>
              <a:ahLst/>
              <a:cxnLst/>
              <a:rect r="r" b="b" t="t" l="l"/>
              <a:pathLst>
                <a:path h="343314" w="352639">
                  <a:moveTo>
                    <a:pt x="171657" y="0"/>
                  </a:moveTo>
                  <a:lnTo>
                    <a:pt x="180982" y="0"/>
                  </a:lnTo>
                  <a:cubicBezTo>
                    <a:pt x="226508" y="0"/>
                    <a:pt x="270170" y="18085"/>
                    <a:pt x="302362" y="50277"/>
                  </a:cubicBezTo>
                  <a:cubicBezTo>
                    <a:pt x="334554" y="82469"/>
                    <a:pt x="352639" y="126131"/>
                    <a:pt x="352639" y="171657"/>
                  </a:cubicBezTo>
                  <a:lnTo>
                    <a:pt x="352639" y="171657"/>
                  </a:lnTo>
                  <a:cubicBezTo>
                    <a:pt x="352639" y="266460"/>
                    <a:pt x="275786" y="343314"/>
                    <a:pt x="180982" y="343314"/>
                  </a:cubicBezTo>
                  <a:lnTo>
                    <a:pt x="171657" y="343314"/>
                  </a:lnTo>
                  <a:cubicBezTo>
                    <a:pt x="76853" y="343314"/>
                    <a:pt x="0" y="266460"/>
                    <a:pt x="0" y="171657"/>
                  </a:cubicBezTo>
                  <a:lnTo>
                    <a:pt x="0" y="171657"/>
                  </a:lnTo>
                  <a:cubicBezTo>
                    <a:pt x="0" y="76853"/>
                    <a:pt x="76853" y="0"/>
                    <a:pt x="171657" y="0"/>
                  </a:cubicBezTo>
                  <a:close/>
                </a:path>
              </a:pathLst>
            </a:custGeom>
            <a:solidFill>
              <a:srgbClr val="F64A56"/>
            </a:solidFill>
            <a:ln w="47625" cap="rnd">
              <a:solidFill>
                <a:srgbClr val="FFFFFF"/>
              </a:solidFill>
              <a:prstDash val="solid"/>
              <a:round/>
            </a:ln>
          </p:spPr>
        </p:sp>
        <p:sp>
          <p:nvSpPr>
            <p:cNvPr name="TextBox 12" id="12"/>
            <p:cNvSpPr txBox="true"/>
            <p:nvPr/>
          </p:nvSpPr>
          <p:spPr>
            <a:xfrm>
              <a:off x="0" y="-57150"/>
              <a:ext cx="352639" cy="400464"/>
            </a:xfrm>
            <a:prstGeom prst="rect">
              <a:avLst/>
            </a:prstGeom>
          </p:spPr>
          <p:txBody>
            <a:bodyPr anchor="ctr" rtlCol="false" tIns="59377" lIns="59377" bIns="59377" rIns="59377"/>
            <a:lstStyle/>
            <a:p>
              <a:pPr algn="ctr">
                <a:lnSpc>
                  <a:spcPts val="3109"/>
                </a:lnSpc>
              </a:pPr>
              <a:r>
                <a:rPr lang="en-US" sz="2220">
                  <a:solidFill>
                    <a:srgbClr val="FFFFFF"/>
                  </a:solidFill>
                  <a:latin typeface="Luckiest Guy"/>
                </a:rPr>
                <a:t>Leavers hoodies: </a:t>
              </a:r>
            </a:p>
            <a:p>
              <a:pPr algn="ctr">
                <a:lnSpc>
                  <a:spcPts val="3109"/>
                </a:lnSpc>
              </a:pPr>
              <a:r>
                <a:rPr lang="en-US" sz="2220">
                  <a:solidFill>
                    <a:srgbClr val="FFFFFF"/>
                  </a:solidFill>
                  <a:latin typeface="Luckiest Guy"/>
                </a:rPr>
                <a:t>£252 </a:t>
              </a:r>
            </a:p>
          </p:txBody>
        </p:sp>
      </p:grpSp>
      <p:grpSp>
        <p:nvGrpSpPr>
          <p:cNvPr name="Group 13" id="13"/>
          <p:cNvGrpSpPr/>
          <p:nvPr/>
        </p:nvGrpSpPr>
        <p:grpSpPr>
          <a:xfrm rot="0">
            <a:off x="708275" y="2144380"/>
            <a:ext cx="2216250" cy="2242694"/>
            <a:chOff x="0" y="0"/>
            <a:chExt cx="462836" cy="468358"/>
          </a:xfrm>
        </p:grpSpPr>
        <p:sp>
          <p:nvSpPr>
            <p:cNvPr name="Freeform 14" id="14"/>
            <p:cNvSpPr/>
            <p:nvPr/>
          </p:nvSpPr>
          <p:spPr>
            <a:xfrm flipH="false" flipV="false" rot="0">
              <a:off x="0" y="0"/>
              <a:ext cx="462836" cy="468358"/>
            </a:xfrm>
            <a:custGeom>
              <a:avLst/>
              <a:gdLst/>
              <a:ahLst/>
              <a:cxnLst/>
              <a:rect r="r" b="b" t="t" l="l"/>
              <a:pathLst>
                <a:path h="468358" w="462836">
                  <a:moveTo>
                    <a:pt x="150210" y="0"/>
                  </a:moveTo>
                  <a:lnTo>
                    <a:pt x="312626" y="0"/>
                  </a:lnTo>
                  <a:cubicBezTo>
                    <a:pt x="395584" y="0"/>
                    <a:pt x="462836" y="67251"/>
                    <a:pt x="462836" y="150210"/>
                  </a:cubicBezTo>
                  <a:lnTo>
                    <a:pt x="462836" y="318148"/>
                  </a:lnTo>
                  <a:cubicBezTo>
                    <a:pt x="462836" y="401107"/>
                    <a:pt x="395584" y="468358"/>
                    <a:pt x="312626" y="468358"/>
                  </a:cubicBezTo>
                  <a:lnTo>
                    <a:pt x="150210" y="468358"/>
                  </a:lnTo>
                  <a:cubicBezTo>
                    <a:pt x="67251" y="468358"/>
                    <a:pt x="0" y="401107"/>
                    <a:pt x="0" y="318148"/>
                  </a:cubicBezTo>
                  <a:lnTo>
                    <a:pt x="0" y="150210"/>
                  </a:lnTo>
                  <a:cubicBezTo>
                    <a:pt x="0" y="67251"/>
                    <a:pt x="67251" y="0"/>
                    <a:pt x="150210" y="0"/>
                  </a:cubicBezTo>
                  <a:close/>
                </a:path>
              </a:pathLst>
            </a:custGeom>
            <a:solidFill>
              <a:srgbClr val="F64A56"/>
            </a:solidFill>
            <a:ln w="47625" cap="rnd">
              <a:solidFill>
                <a:srgbClr val="FFFFFF"/>
              </a:solidFill>
              <a:prstDash val="solid"/>
              <a:round/>
            </a:ln>
          </p:spPr>
        </p:sp>
        <p:sp>
          <p:nvSpPr>
            <p:cNvPr name="TextBox 15" id="15"/>
            <p:cNvSpPr txBox="true"/>
            <p:nvPr/>
          </p:nvSpPr>
          <p:spPr>
            <a:xfrm>
              <a:off x="0" y="-85725"/>
              <a:ext cx="462836" cy="554083"/>
            </a:xfrm>
            <a:prstGeom prst="rect">
              <a:avLst/>
            </a:prstGeom>
          </p:spPr>
          <p:txBody>
            <a:bodyPr anchor="ctr" rtlCol="false" tIns="59377" lIns="59377" bIns="59377" rIns="59377"/>
            <a:lstStyle/>
            <a:p>
              <a:pPr algn="ctr">
                <a:lnSpc>
                  <a:spcPts val="5821"/>
                </a:lnSpc>
              </a:pPr>
              <a:r>
                <a:rPr lang="en-US" sz="4158">
                  <a:solidFill>
                    <a:srgbClr val="FFFFFF"/>
                  </a:solidFill>
                  <a:latin typeface="Luckiest Guy"/>
                </a:rPr>
                <a:t>Panto:</a:t>
              </a:r>
            </a:p>
            <a:p>
              <a:pPr algn="ctr">
                <a:lnSpc>
                  <a:spcPts val="5821"/>
                </a:lnSpc>
              </a:pPr>
              <a:r>
                <a:rPr lang="en-US" sz="4158">
                  <a:solidFill>
                    <a:srgbClr val="FFFFFF"/>
                  </a:solidFill>
                  <a:latin typeface="Luckiest Guy"/>
                </a:rPr>
                <a:t>£845 </a:t>
              </a:r>
            </a:p>
          </p:txBody>
        </p:sp>
      </p:grpSp>
      <p:grpSp>
        <p:nvGrpSpPr>
          <p:cNvPr name="Group 16" id="16"/>
          <p:cNvGrpSpPr/>
          <p:nvPr/>
        </p:nvGrpSpPr>
        <p:grpSpPr>
          <a:xfrm rot="0">
            <a:off x="2163332" y="6894464"/>
            <a:ext cx="2136579" cy="1760866"/>
            <a:chOff x="0" y="0"/>
            <a:chExt cx="446197" cy="367734"/>
          </a:xfrm>
        </p:grpSpPr>
        <p:sp>
          <p:nvSpPr>
            <p:cNvPr name="Freeform 17" id="17"/>
            <p:cNvSpPr/>
            <p:nvPr/>
          </p:nvSpPr>
          <p:spPr>
            <a:xfrm flipH="false" flipV="false" rot="0">
              <a:off x="0" y="0"/>
              <a:ext cx="446197" cy="367734"/>
            </a:xfrm>
            <a:custGeom>
              <a:avLst/>
              <a:gdLst/>
              <a:ahLst/>
              <a:cxnLst/>
              <a:rect r="r" b="b" t="t" l="l"/>
              <a:pathLst>
                <a:path h="367734" w="446197">
                  <a:moveTo>
                    <a:pt x="155811" y="0"/>
                  </a:moveTo>
                  <a:lnTo>
                    <a:pt x="290386" y="0"/>
                  </a:lnTo>
                  <a:cubicBezTo>
                    <a:pt x="331710" y="0"/>
                    <a:pt x="371341" y="16416"/>
                    <a:pt x="400561" y="45636"/>
                  </a:cubicBezTo>
                  <a:cubicBezTo>
                    <a:pt x="429782" y="74856"/>
                    <a:pt x="446197" y="114487"/>
                    <a:pt x="446197" y="155811"/>
                  </a:cubicBezTo>
                  <a:lnTo>
                    <a:pt x="446197" y="211923"/>
                  </a:lnTo>
                  <a:cubicBezTo>
                    <a:pt x="446197" y="253247"/>
                    <a:pt x="429782" y="292878"/>
                    <a:pt x="400561" y="322098"/>
                  </a:cubicBezTo>
                  <a:cubicBezTo>
                    <a:pt x="371341" y="351319"/>
                    <a:pt x="331710" y="367734"/>
                    <a:pt x="290386" y="367734"/>
                  </a:cubicBezTo>
                  <a:lnTo>
                    <a:pt x="155811" y="367734"/>
                  </a:lnTo>
                  <a:cubicBezTo>
                    <a:pt x="114487" y="367734"/>
                    <a:pt x="74856" y="351319"/>
                    <a:pt x="45636" y="322098"/>
                  </a:cubicBezTo>
                  <a:cubicBezTo>
                    <a:pt x="16416" y="292878"/>
                    <a:pt x="0" y="253247"/>
                    <a:pt x="0" y="211923"/>
                  </a:cubicBezTo>
                  <a:lnTo>
                    <a:pt x="0" y="155811"/>
                  </a:lnTo>
                  <a:cubicBezTo>
                    <a:pt x="0" y="114487"/>
                    <a:pt x="16416" y="74856"/>
                    <a:pt x="45636" y="45636"/>
                  </a:cubicBezTo>
                  <a:cubicBezTo>
                    <a:pt x="74856" y="16416"/>
                    <a:pt x="114487" y="0"/>
                    <a:pt x="155811" y="0"/>
                  </a:cubicBezTo>
                  <a:close/>
                </a:path>
              </a:pathLst>
            </a:custGeom>
            <a:solidFill>
              <a:srgbClr val="F64A56"/>
            </a:solidFill>
            <a:ln w="47625" cap="rnd">
              <a:solidFill>
                <a:srgbClr val="FFFFFF"/>
              </a:solidFill>
              <a:prstDash val="solid"/>
              <a:round/>
            </a:ln>
          </p:spPr>
        </p:sp>
        <p:sp>
          <p:nvSpPr>
            <p:cNvPr name="TextBox 18" id="18"/>
            <p:cNvSpPr txBox="true"/>
            <p:nvPr/>
          </p:nvSpPr>
          <p:spPr>
            <a:xfrm>
              <a:off x="0" y="-66675"/>
              <a:ext cx="446197" cy="434409"/>
            </a:xfrm>
            <a:prstGeom prst="rect">
              <a:avLst/>
            </a:prstGeom>
          </p:spPr>
          <p:txBody>
            <a:bodyPr anchor="ctr" rtlCol="false" tIns="59377" lIns="59377" bIns="59377" rIns="59377"/>
            <a:lstStyle/>
            <a:p>
              <a:pPr algn="ctr">
                <a:lnSpc>
                  <a:spcPts val="3763"/>
                </a:lnSpc>
              </a:pPr>
              <a:r>
                <a:rPr lang="en-US" sz="2688">
                  <a:solidFill>
                    <a:srgbClr val="FFFFFF"/>
                  </a:solidFill>
                  <a:latin typeface="Luckiest Guy"/>
                </a:rPr>
                <a:t>Reading diaries: </a:t>
              </a:r>
            </a:p>
            <a:p>
              <a:pPr algn="ctr">
                <a:lnSpc>
                  <a:spcPts val="3763"/>
                </a:lnSpc>
              </a:pPr>
              <a:r>
                <a:rPr lang="en-US" sz="2688">
                  <a:solidFill>
                    <a:srgbClr val="FFFFFF"/>
                  </a:solidFill>
                  <a:latin typeface="Luckiest Guy"/>
                </a:rPr>
                <a:t>£725 </a:t>
              </a:r>
            </a:p>
          </p:txBody>
        </p:sp>
      </p:grpSp>
      <p:grpSp>
        <p:nvGrpSpPr>
          <p:cNvPr name="Group 19" id="19"/>
          <p:cNvGrpSpPr/>
          <p:nvPr/>
        </p:nvGrpSpPr>
        <p:grpSpPr>
          <a:xfrm rot="0">
            <a:off x="16147988" y="2011286"/>
            <a:ext cx="2053202" cy="1903123"/>
            <a:chOff x="0" y="0"/>
            <a:chExt cx="428785" cy="397443"/>
          </a:xfrm>
        </p:grpSpPr>
        <p:sp>
          <p:nvSpPr>
            <p:cNvPr name="Freeform 20" id="20"/>
            <p:cNvSpPr/>
            <p:nvPr/>
          </p:nvSpPr>
          <p:spPr>
            <a:xfrm flipH="false" flipV="false" rot="0">
              <a:off x="0" y="0"/>
              <a:ext cx="428785" cy="397443"/>
            </a:xfrm>
            <a:custGeom>
              <a:avLst/>
              <a:gdLst/>
              <a:ahLst/>
              <a:cxnLst/>
              <a:rect r="r" b="b" t="t" l="l"/>
              <a:pathLst>
                <a:path h="397443" w="428785">
                  <a:moveTo>
                    <a:pt x="162138" y="0"/>
                  </a:moveTo>
                  <a:lnTo>
                    <a:pt x="266647" y="0"/>
                  </a:lnTo>
                  <a:cubicBezTo>
                    <a:pt x="356193" y="0"/>
                    <a:pt x="428785" y="72592"/>
                    <a:pt x="428785" y="162138"/>
                  </a:cubicBezTo>
                  <a:lnTo>
                    <a:pt x="428785" y="235305"/>
                  </a:lnTo>
                  <a:cubicBezTo>
                    <a:pt x="428785" y="324851"/>
                    <a:pt x="356193" y="397443"/>
                    <a:pt x="266647" y="397443"/>
                  </a:cubicBezTo>
                  <a:lnTo>
                    <a:pt x="162138" y="397443"/>
                  </a:lnTo>
                  <a:cubicBezTo>
                    <a:pt x="72592" y="397443"/>
                    <a:pt x="0" y="324851"/>
                    <a:pt x="0" y="235305"/>
                  </a:cubicBezTo>
                  <a:lnTo>
                    <a:pt x="0" y="162138"/>
                  </a:lnTo>
                  <a:cubicBezTo>
                    <a:pt x="0" y="72592"/>
                    <a:pt x="72592" y="0"/>
                    <a:pt x="162138" y="0"/>
                  </a:cubicBezTo>
                  <a:close/>
                </a:path>
              </a:pathLst>
            </a:custGeom>
            <a:solidFill>
              <a:srgbClr val="F64A56"/>
            </a:solidFill>
            <a:ln w="47625" cap="rnd">
              <a:solidFill>
                <a:srgbClr val="FFFFFF"/>
              </a:solidFill>
              <a:prstDash val="solid"/>
              <a:round/>
            </a:ln>
          </p:spPr>
        </p:sp>
        <p:sp>
          <p:nvSpPr>
            <p:cNvPr name="TextBox 21" id="21"/>
            <p:cNvSpPr txBox="true"/>
            <p:nvPr/>
          </p:nvSpPr>
          <p:spPr>
            <a:xfrm>
              <a:off x="0" y="-47625"/>
              <a:ext cx="428785" cy="445068"/>
            </a:xfrm>
            <a:prstGeom prst="rect">
              <a:avLst/>
            </a:prstGeom>
          </p:spPr>
          <p:txBody>
            <a:bodyPr anchor="ctr" rtlCol="false" tIns="59377" lIns="59377" bIns="59377" rIns="59377"/>
            <a:lstStyle/>
            <a:p>
              <a:pPr algn="ctr">
                <a:lnSpc>
                  <a:spcPts val="3599"/>
                </a:lnSpc>
              </a:pPr>
              <a:r>
                <a:rPr lang="en-US" sz="2571">
                  <a:solidFill>
                    <a:srgbClr val="FFFFFF"/>
                  </a:solidFill>
                  <a:latin typeface="Luckiest Guy"/>
                </a:rPr>
                <a:t>Reception bookbags: </a:t>
              </a:r>
            </a:p>
            <a:p>
              <a:pPr algn="ctr">
                <a:lnSpc>
                  <a:spcPts val="3599"/>
                </a:lnSpc>
              </a:pPr>
              <a:r>
                <a:rPr lang="en-US" sz="2571">
                  <a:solidFill>
                    <a:srgbClr val="FFFFFF"/>
                  </a:solidFill>
                  <a:latin typeface="Luckiest Guy"/>
                </a:rPr>
                <a:t>£75 </a:t>
              </a:r>
            </a:p>
          </p:txBody>
        </p:sp>
      </p:grpSp>
      <p:grpSp>
        <p:nvGrpSpPr>
          <p:cNvPr name="Group 22" id="22"/>
          <p:cNvGrpSpPr/>
          <p:nvPr/>
        </p:nvGrpSpPr>
        <p:grpSpPr>
          <a:xfrm rot="0">
            <a:off x="3833547" y="4485918"/>
            <a:ext cx="1794283" cy="1808791"/>
            <a:chOff x="0" y="0"/>
            <a:chExt cx="374713" cy="377743"/>
          </a:xfrm>
        </p:grpSpPr>
        <p:sp>
          <p:nvSpPr>
            <p:cNvPr name="Freeform 23" id="23"/>
            <p:cNvSpPr/>
            <p:nvPr/>
          </p:nvSpPr>
          <p:spPr>
            <a:xfrm flipH="false" flipV="false" rot="0">
              <a:off x="0" y="0"/>
              <a:ext cx="374713" cy="377743"/>
            </a:xfrm>
            <a:custGeom>
              <a:avLst/>
              <a:gdLst/>
              <a:ahLst/>
              <a:cxnLst/>
              <a:rect r="r" b="b" t="t" l="l"/>
              <a:pathLst>
                <a:path h="377743" w="374713">
                  <a:moveTo>
                    <a:pt x="185535" y="0"/>
                  </a:moveTo>
                  <a:lnTo>
                    <a:pt x="189178" y="0"/>
                  </a:lnTo>
                  <a:cubicBezTo>
                    <a:pt x="238385" y="0"/>
                    <a:pt x="285577" y="19547"/>
                    <a:pt x="320371" y="54342"/>
                  </a:cubicBezTo>
                  <a:cubicBezTo>
                    <a:pt x="355166" y="89137"/>
                    <a:pt x="374713" y="136328"/>
                    <a:pt x="374713" y="185535"/>
                  </a:cubicBezTo>
                  <a:lnTo>
                    <a:pt x="374713" y="192208"/>
                  </a:lnTo>
                  <a:cubicBezTo>
                    <a:pt x="374713" y="241415"/>
                    <a:pt x="355166" y="288606"/>
                    <a:pt x="320371" y="323401"/>
                  </a:cubicBezTo>
                  <a:cubicBezTo>
                    <a:pt x="285577" y="358195"/>
                    <a:pt x="238385" y="377743"/>
                    <a:pt x="189178" y="377743"/>
                  </a:cubicBezTo>
                  <a:lnTo>
                    <a:pt x="185535" y="377743"/>
                  </a:lnTo>
                  <a:cubicBezTo>
                    <a:pt x="136328" y="377743"/>
                    <a:pt x="89137" y="358195"/>
                    <a:pt x="54342" y="323401"/>
                  </a:cubicBezTo>
                  <a:cubicBezTo>
                    <a:pt x="19547" y="288606"/>
                    <a:pt x="0" y="241415"/>
                    <a:pt x="0" y="192208"/>
                  </a:cubicBezTo>
                  <a:lnTo>
                    <a:pt x="0" y="185535"/>
                  </a:lnTo>
                  <a:cubicBezTo>
                    <a:pt x="0" y="136328"/>
                    <a:pt x="19547" y="89137"/>
                    <a:pt x="54342" y="54342"/>
                  </a:cubicBezTo>
                  <a:cubicBezTo>
                    <a:pt x="89137" y="19547"/>
                    <a:pt x="136328" y="0"/>
                    <a:pt x="185535" y="0"/>
                  </a:cubicBezTo>
                  <a:close/>
                </a:path>
              </a:pathLst>
            </a:custGeom>
            <a:solidFill>
              <a:srgbClr val="F64A56"/>
            </a:solidFill>
            <a:ln w="47625" cap="rnd">
              <a:solidFill>
                <a:srgbClr val="FFFFFF"/>
              </a:solidFill>
              <a:prstDash val="solid"/>
              <a:round/>
            </a:ln>
          </p:spPr>
        </p:sp>
        <p:sp>
          <p:nvSpPr>
            <p:cNvPr name="TextBox 24" id="24"/>
            <p:cNvSpPr txBox="true"/>
            <p:nvPr/>
          </p:nvSpPr>
          <p:spPr>
            <a:xfrm>
              <a:off x="0" y="-47625"/>
              <a:ext cx="374713" cy="425368"/>
            </a:xfrm>
            <a:prstGeom prst="rect">
              <a:avLst/>
            </a:prstGeom>
          </p:spPr>
          <p:txBody>
            <a:bodyPr anchor="ctr" rtlCol="false" tIns="59377" lIns="59377" bIns="59377" rIns="59377"/>
            <a:lstStyle/>
            <a:p>
              <a:pPr algn="ctr">
                <a:lnSpc>
                  <a:spcPts val="3599"/>
                </a:lnSpc>
              </a:pPr>
              <a:r>
                <a:rPr lang="en-US" sz="2571">
                  <a:solidFill>
                    <a:srgbClr val="FFFFFF"/>
                  </a:solidFill>
                  <a:latin typeface="Luckiest Guy"/>
                </a:rPr>
                <a:t>School shed: </a:t>
              </a:r>
            </a:p>
            <a:p>
              <a:pPr algn="ctr">
                <a:lnSpc>
                  <a:spcPts val="3599"/>
                </a:lnSpc>
              </a:pPr>
              <a:r>
                <a:rPr lang="en-US" sz="2571">
                  <a:solidFill>
                    <a:srgbClr val="FFFFFF"/>
                  </a:solidFill>
                  <a:latin typeface="Luckiest Guy"/>
                </a:rPr>
                <a:t>£450 </a:t>
              </a:r>
            </a:p>
          </p:txBody>
        </p:sp>
      </p:grpSp>
      <p:grpSp>
        <p:nvGrpSpPr>
          <p:cNvPr name="Group 25" id="25"/>
          <p:cNvGrpSpPr/>
          <p:nvPr/>
        </p:nvGrpSpPr>
        <p:grpSpPr>
          <a:xfrm rot="0">
            <a:off x="4809213" y="6846538"/>
            <a:ext cx="1646187" cy="1808791"/>
            <a:chOff x="0" y="0"/>
            <a:chExt cx="343785" cy="377743"/>
          </a:xfrm>
        </p:grpSpPr>
        <p:sp>
          <p:nvSpPr>
            <p:cNvPr name="Freeform 26" id="26"/>
            <p:cNvSpPr/>
            <p:nvPr/>
          </p:nvSpPr>
          <p:spPr>
            <a:xfrm flipH="false" flipV="false" rot="0">
              <a:off x="0" y="0"/>
              <a:ext cx="343785" cy="377743"/>
            </a:xfrm>
            <a:custGeom>
              <a:avLst/>
              <a:gdLst/>
              <a:ahLst/>
              <a:cxnLst/>
              <a:rect r="r" b="b" t="t" l="l"/>
              <a:pathLst>
                <a:path h="377743" w="343785">
                  <a:moveTo>
                    <a:pt x="171893" y="0"/>
                  </a:moveTo>
                  <a:lnTo>
                    <a:pt x="171893" y="0"/>
                  </a:lnTo>
                  <a:cubicBezTo>
                    <a:pt x="217481" y="0"/>
                    <a:pt x="261203" y="18110"/>
                    <a:pt x="293439" y="50346"/>
                  </a:cubicBezTo>
                  <a:cubicBezTo>
                    <a:pt x="325675" y="82582"/>
                    <a:pt x="343785" y="126304"/>
                    <a:pt x="343785" y="171893"/>
                  </a:cubicBezTo>
                  <a:lnTo>
                    <a:pt x="343785" y="205850"/>
                  </a:lnTo>
                  <a:cubicBezTo>
                    <a:pt x="343785" y="300784"/>
                    <a:pt x="266826" y="377743"/>
                    <a:pt x="171893" y="377743"/>
                  </a:cubicBezTo>
                  <a:lnTo>
                    <a:pt x="171893" y="377743"/>
                  </a:lnTo>
                  <a:cubicBezTo>
                    <a:pt x="76959" y="377743"/>
                    <a:pt x="0" y="300784"/>
                    <a:pt x="0" y="205850"/>
                  </a:cubicBezTo>
                  <a:lnTo>
                    <a:pt x="0" y="171893"/>
                  </a:lnTo>
                  <a:cubicBezTo>
                    <a:pt x="0" y="76959"/>
                    <a:pt x="76959" y="0"/>
                    <a:pt x="171893" y="0"/>
                  </a:cubicBezTo>
                  <a:close/>
                </a:path>
              </a:pathLst>
            </a:custGeom>
            <a:solidFill>
              <a:srgbClr val="F64A56"/>
            </a:solidFill>
            <a:ln w="47625" cap="rnd">
              <a:solidFill>
                <a:srgbClr val="FFFFFF"/>
              </a:solidFill>
              <a:prstDash val="solid"/>
              <a:round/>
            </a:ln>
          </p:spPr>
        </p:sp>
        <p:sp>
          <p:nvSpPr>
            <p:cNvPr name="TextBox 27" id="27"/>
            <p:cNvSpPr txBox="true"/>
            <p:nvPr/>
          </p:nvSpPr>
          <p:spPr>
            <a:xfrm>
              <a:off x="0" y="-66675"/>
              <a:ext cx="343785" cy="444418"/>
            </a:xfrm>
            <a:prstGeom prst="rect">
              <a:avLst/>
            </a:prstGeom>
          </p:spPr>
          <p:txBody>
            <a:bodyPr anchor="ctr" rtlCol="false" tIns="59377" lIns="59377" bIns="59377" rIns="59377"/>
            <a:lstStyle/>
            <a:p>
              <a:pPr algn="ctr">
                <a:lnSpc>
                  <a:spcPts val="3763"/>
                </a:lnSpc>
              </a:pPr>
              <a:r>
                <a:rPr lang="en-US" sz="2688">
                  <a:solidFill>
                    <a:srgbClr val="FFFFFF"/>
                  </a:solidFill>
                  <a:latin typeface="Luckiest Guy"/>
                </a:rPr>
                <a:t>Running track: </a:t>
              </a:r>
            </a:p>
            <a:p>
              <a:pPr algn="ctr">
                <a:lnSpc>
                  <a:spcPts val="3763"/>
                </a:lnSpc>
              </a:pPr>
              <a:r>
                <a:rPr lang="en-US" sz="2688">
                  <a:solidFill>
                    <a:srgbClr val="FFFFFF"/>
                  </a:solidFill>
                  <a:latin typeface="Luckiest Guy"/>
                </a:rPr>
                <a:t>£500 </a:t>
              </a:r>
            </a:p>
          </p:txBody>
        </p:sp>
      </p:grpSp>
      <p:grpSp>
        <p:nvGrpSpPr>
          <p:cNvPr name="Group 28" id="28"/>
          <p:cNvGrpSpPr/>
          <p:nvPr/>
        </p:nvGrpSpPr>
        <p:grpSpPr>
          <a:xfrm rot="0">
            <a:off x="11705179" y="5267984"/>
            <a:ext cx="2216250" cy="2155288"/>
            <a:chOff x="0" y="0"/>
            <a:chExt cx="462836" cy="450104"/>
          </a:xfrm>
        </p:grpSpPr>
        <p:sp>
          <p:nvSpPr>
            <p:cNvPr name="Freeform 29" id="29"/>
            <p:cNvSpPr/>
            <p:nvPr/>
          </p:nvSpPr>
          <p:spPr>
            <a:xfrm flipH="false" flipV="false" rot="0">
              <a:off x="0" y="0"/>
              <a:ext cx="462836" cy="450104"/>
            </a:xfrm>
            <a:custGeom>
              <a:avLst/>
              <a:gdLst/>
              <a:ahLst/>
              <a:cxnLst/>
              <a:rect r="r" b="b" t="t" l="l"/>
              <a:pathLst>
                <a:path h="450104" w="462836">
                  <a:moveTo>
                    <a:pt x="150210" y="0"/>
                  </a:moveTo>
                  <a:lnTo>
                    <a:pt x="312626" y="0"/>
                  </a:lnTo>
                  <a:cubicBezTo>
                    <a:pt x="395584" y="0"/>
                    <a:pt x="462836" y="67251"/>
                    <a:pt x="462836" y="150210"/>
                  </a:cubicBezTo>
                  <a:lnTo>
                    <a:pt x="462836" y="299894"/>
                  </a:lnTo>
                  <a:cubicBezTo>
                    <a:pt x="462836" y="339733"/>
                    <a:pt x="447010" y="377939"/>
                    <a:pt x="418840" y="406109"/>
                  </a:cubicBezTo>
                  <a:cubicBezTo>
                    <a:pt x="390670" y="434279"/>
                    <a:pt x="352464" y="450104"/>
                    <a:pt x="312626" y="450104"/>
                  </a:cubicBezTo>
                  <a:lnTo>
                    <a:pt x="150210" y="450104"/>
                  </a:lnTo>
                  <a:cubicBezTo>
                    <a:pt x="67251" y="450104"/>
                    <a:pt x="0" y="382853"/>
                    <a:pt x="0" y="299894"/>
                  </a:cubicBezTo>
                  <a:lnTo>
                    <a:pt x="0" y="150210"/>
                  </a:lnTo>
                  <a:cubicBezTo>
                    <a:pt x="0" y="67251"/>
                    <a:pt x="67251" y="0"/>
                    <a:pt x="150210" y="0"/>
                  </a:cubicBezTo>
                  <a:close/>
                </a:path>
              </a:pathLst>
            </a:custGeom>
            <a:solidFill>
              <a:srgbClr val="F64A56"/>
            </a:solidFill>
            <a:ln w="47625" cap="rnd">
              <a:solidFill>
                <a:srgbClr val="FFFFFF"/>
              </a:solidFill>
              <a:prstDash val="solid"/>
              <a:round/>
            </a:ln>
          </p:spPr>
        </p:sp>
        <p:sp>
          <p:nvSpPr>
            <p:cNvPr name="TextBox 30" id="30"/>
            <p:cNvSpPr txBox="true"/>
            <p:nvPr/>
          </p:nvSpPr>
          <p:spPr>
            <a:xfrm>
              <a:off x="0" y="-76200"/>
              <a:ext cx="462836" cy="526304"/>
            </a:xfrm>
            <a:prstGeom prst="rect">
              <a:avLst/>
            </a:prstGeom>
          </p:spPr>
          <p:txBody>
            <a:bodyPr anchor="ctr" rtlCol="false" tIns="59377" lIns="59377" bIns="59377" rIns="59377"/>
            <a:lstStyle/>
            <a:p>
              <a:pPr algn="ctr">
                <a:lnSpc>
                  <a:spcPts val="4745"/>
                </a:lnSpc>
              </a:pPr>
              <a:r>
                <a:rPr lang="en-US" sz="3389">
                  <a:solidFill>
                    <a:srgbClr val="FFFFFF"/>
                  </a:solidFill>
                  <a:latin typeface="Luckiest Guy"/>
                </a:rPr>
                <a:t>Coding club: </a:t>
              </a:r>
            </a:p>
            <a:p>
              <a:pPr algn="ctr">
                <a:lnSpc>
                  <a:spcPts val="4745"/>
                </a:lnSpc>
              </a:pPr>
              <a:r>
                <a:rPr lang="en-US" sz="3389">
                  <a:solidFill>
                    <a:srgbClr val="FFFFFF"/>
                  </a:solidFill>
                  <a:latin typeface="Luckiest Guy"/>
                </a:rPr>
                <a:t>£300 </a:t>
              </a:r>
            </a:p>
          </p:txBody>
        </p:sp>
      </p:grpSp>
      <p:grpSp>
        <p:nvGrpSpPr>
          <p:cNvPr name="Group 31" id="31"/>
          <p:cNvGrpSpPr/>
          <p:nvPr/>
        </p:nvGrpSpPr>
        <p:grpSpPr>
          <a:xfrm rot="0">
            <a:off x="7151740" y="4387075"/>
            <a:ext cx="3029528" cy="2980055"/>
            <a:chOff x="0" y="0"/>
            <a:chExt cx="788237" cy="775365"/>
          </a:xfrm>
        </p:grpSpPr>
        <p:sp>
          <p:nvSpPr>
            <p:cNvPr name="Freeform 32" id="32"/>
            <p:cNvSpPr/>
            <p:nvPr/>
          </p:nvSpPr>
          <p:spPr>
            <a:xfrm flipH="false" flipV="false" rot="0">
              <a:off x="0" y="0"/>
              <a:ext cx="788237" cy="775365"/>
            </a:xfrm>
            <a:custGeom>
              <a:avLst/>
              <a:gdLst/>
              <a:ahLst/>
              <a:cxnLst/>
              <a:rect r="r" b="b" t="t" l="l"/>
              <a:pathLst>
                <a:path h="775365" w="788237">
                  <a:moveTo>
                    <a:pt x="130330" y="0"/>
                  </a:moveTo>
                  <a:lnTo>
                    <a:pt x="657907" y="0"/>
                  </a:lnTo>
                  <a:cubicBezTo>
                    <a:pt x="729886" y="0"/>
                    <a:pt x="788237" y="58351"/>
                    <a:pt x="788237" y="130330"/>
                  </a:cubicBezTo>
                  <a:lnTo>
                    <a:pt x="788237" y="645035"/>
                  </a:lnTo>
                  <a:cubicBezTo>
                    <a:pt x="788237" y="679601"/>
                    <a:pt x="774506" y="712750"/>
                    <a:pt x="750064" y="737192"/>
                  </a:cubicBezTo>
                  <a:cubicBezTo>
                    <a:pt x="725623" y="761634"/>
                    <a:pt x="692473" y="775365"/>
                    <a:pt x="657907" y="775365"/>
                  </a:cubicBezTo>
                  <a:lnTo>
                    <a:pt x="130330" y="775365"/>
                  </a:lnTo>
                  <a:cubicBezTo>
                    <a:pt x="58351" y="775365"/>
                    <a:pt x="0" y="717014"/>
                    <a:pt x="0" y="645035"/>
                  </a:cubicBezTo>
                  <a:lnTo>
                    <a:pt x="0" y="130330"/>
                  </a:lnTo>
                  <a:cubicBezTo>
                    <a:pt x="0" y="58351"/>
                    <a:pt x="58351" y="0"/>
                    <a:pt x="130330" y="0"/>
                  </a:cubicBezTo>
                  <a:close/>
                </a:path>
              </a:pathLst>
            </a:custGeom>
            <a:solidFill>
              <a:srgbClr val="DA3154"/>
            </a:solidFill>
            <a:ln w="47625" cap="rnd">
              <a:solidFill>
                <a:srgbClr val="FFFFFF"/>
              </a:solidFill>
              <a:prstDash val="solid"/>
              <a:round/>
            </a:ln>
          </p:spPr>
        </p:sp>
        <p:sp>
          <p:nvSpPr>
            <p:cNvPr name="TextBox 33" id="33"/>
            <p:cNvSpPr txBox="true"/>
            <p:nvPr/>
          </p:nvSpPr>
          <p:spPr>
            <a:xfrm>
              <a:off x="0" y="-85725"/>
              <a:ext cx="788237" cy="861090"/>
            </a:xfrm>
            <a:prstGeom prst="rect">
              <a:avLst/>
            </a:prstGeom>
          </p:spPr>
          <p:txBody>
            <a:bodyPr anchor="ctr" rtlCol="false" tIns="59377" lIns="59377" bIns="59377" rIns="59377"/>
            <a:lstStyle/>
            <a:p>
              <a:pPr algn="ctr">
                <a:lnSpc>
                  <a:spcPts val="6381"/>
                </a:lnSpc>
              </a:pPr>
              <a:r>
                <a:rPr lang="en-US" sz="4558">
                  <a:solidFill>
                    <a:srgbClr val="FFFFFF"/>
                  </a:solidFill>
                  <a:latin typeface="Luckiest Guy"/>
                </a:rPr>
                <a:t>Ipads and Laptops: </a:t>
              </a:r>
            </a:p>
            <a:p>
              <a:pPr algn="ctr">
                <a:lnSpc>
                  <a:spcPts val="6381"/>
                </a:lnSpc>
              </a:pPr>
              <a:r>
                <a:rPr lang="en-US" sz="4558">
                  <a:solidFill>
                    <a:srgbClr val="FFFFFF"/>
                  </a:solidFill>
                  <a:latin typeface="Luckiest Guy"/>
                </a:rPr>
                <a:t>£7000 </a:t>
              </a:r>
            </a:p>
          </p:txBody>
        </p:sp>
      </p:grpSp>
      <p:grpSp>
        <p:nvGrpSpPr>
          <p:cNvPr name="Group 34" id="34"/>
          <p:cNvGrpSpPr/>
          <p:nvPr/>
        </p:nvGrpSpPr>
        <p:grpSpPr>
          <a:xfrm rot="0">
            <a:off x="4941776" y="1954691"/>
            <a:ext cx="2589714" cy="2016312"/>
            <a:chOff x="0" y="0"/>
            <a:chExt cx="794037" cy="618225"/>
          </a:xfrm>
        </p:grpSpPr>
        <p:sp>
          <p:nvSpPr>
            <p:cNvPr name="Freeform 35" id="35"/>
            <p:cNvSpPr/>
            <p:nvPr/>
          </p:nvSpPr>
          <p:spPr>
            <a:xfrm flipH="false" flipV="false" rot="0">
              <a:off x="0" y="0"/>
              <a:ext cx="794037" cy="618225"/>
            </a:xfrm>
            <a:custGeom>
              <a:avLst/>
              <a:gdLst/>
              <a:ahLst/>
              <a:cxnLst/>
              <a:rect r="r" b="b" t="t" l="l"/>
              <a:pathLst>
                <a:path h="618225" w="794037">
                  <a:moveTo>
                    <a:pt x="128548" y="0"/>
                  </a:moveTo>
                  <a:lnTo>
                    <a:pt x="665489" y="0"/>
                  </a:lnTo>
                  <a:cubicBezTo>
                    <a:pt x="736484" y="0"/>
                    <a:pt x="794037" y="57553"/>
                    <a:pt x="794037" y="128548"/>
                  </a:cubicBezTo>
                  <a:lnTo>
                    <a:pt x="794037" y="489677"/>
                  </a:lnTo>
                  <a:cubicBezTo>
                    <a:pt x="794037" y="560672"/>
                    <a:pt x="736484" y="618225"/>
                    <a:pt x="665489" y="618225"/>
                  </a:cubicBezTo>
                  <a:lnTo>
                    <a:pt x="128548" y="618225"/>
                  </a:lnTo>
                  <a:cubicBezTo>
                    <a:pt x="57553" y="618225"/>
                    <a:pt x="0" y="560672"/>
                    <a:pt x="0" y="489677"/>
                  </a:cubicBezTo>
                  <a:lnTo>
                    <a:pt x="0" y="128548"/>
                  </a:lnTo>
                  <a:cubicBezTo>
                    <a:pt x="0" y="57553"/>
                    <a:pt x="57553" y="0"/>
                    <a:pt x="128548" y="0"/>
                  </a:cubicBezTo>
                  <a:close/>
                </a:path>
              </a:pathLst>
            </a:custGeom>
            <a:solidFill>
              <a:srgbClr val="F64A56"/>
            </a:solidFill>
            <a:ln w="47625" cap="rnd">
              <a:solidFill>
                <a:srgbClr val="FFFFFF"/>
              </a:solidFill>
              <a:prstDash val="solid"/>
              <a:round/>
            </a:ln>
          </p:spPr>
        </p:sp>
        <p:sp>
          <p:nvSpPr>
            <p:cNvPr name="TextBox 36" id="36"/>
            <p:cNvSpPr txBox="true"/>
            <p:nvPr/>
          </p:nvSpPr>
          <p:spPr>
            <a:xfrm>
              <a:off x="0" y="-76200"/>
              <a:ext cx="794037" cy="694425"/>
            </a:xfrm>
            <a:prstGeom prst="rect">
              <a:avLst/>
            </a:prstGeom>
          </p:spPr>
          <p:txBody>
            <a:bodyPr anchor="ctr" rtlCol="false" tIns="59377" lIns="59377" bIns="59377" rIns="59377"/>
            <a:lstStyle/>
            <a:p>
              <a:pPr algn="ctr">
                <a:lnSpc>
                  <a:spcPts val="4627"/>
                </a:lnSpc>
              </a:pPr>
              <a:r>
                <a:rPr lang="en-US" sz="3305">
                  <a:solidFill>
                    <a:srgbClr val="FFFFFF"/>
                  </a:solidFill>
                  <a:latin typeface="Luckiest Guy"/>
                </a:rPr>
                <a:t>Maths resources: </a:t>
              </a:r>
            </a:p>
            <a:p>
              <a:pPr algn="ctr">
                <a:lnSpc>
                  <a:spcPts val="4627"/>
                </a:lnSpc>
              </a:pPr>
              <a:r>
                <a:rPr lang="en-US" sz="3305">
                  <a:solidFill>
                    <a:srgbClr val="FFFFFF"/>
                  </a:solidFill>
                  <a:latin typeface="Luckiest Guy"/>
                </a:rPr>
                <a:t>£504.06 </a:t>
              </a:r>
            </a:p>
          </p:txBody>
        </p:sp>
      </p:grpSp>
      <p:sp>
        <p:nvSpPr>
          <p:cNvPr name="Freeform 37" id="37"/>
          <p:cNvSpPr/>
          <p:nvPr/>
        </p:nvSpPr>
        <p:spPr>
          <a:xfrm flipH="false" flipV="false" rot="0">
            <a:off x="247672" y="7755817"/>
            <a:ext cx="2479413" cy="2253166"/>
          </a:xfrm>
          <a:custGeom>
            <a:avLst/>
            <a:gdLst/>
            <a:ahLst/>
            <a:cxnLst/>
            <a:rect r="r" b="b" t="t" l="l"/>
            <a:pathLst>
              <a:path h="2253166" w="2479413">
                <a:moveTo>
                  <a:pt x="0" y="0"/>
                </a:moveTo>
                <a:lnTo>
                  <a:pt x="2479412" y="0"/>
                </a:lnTo>
                <a:lnTo>
                  <a:pt x="2479412" y="2253167"/>
                </a:lnTo>
                <a:lnTo>
                  <a:pt x="0" y="22531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8" id="38"/>
          <p:cNvSpPr/>
          <p:nvPr/>
        </p:nvSpPr>
        <p:spPr>
          <a:xfrm flipH="false" flipV="false" rot="1687808">
            <a:off x="5839637" y="8279202"/>
            <a:ext cx="2099211" cy="1270023"/>
          </a:xfrm>
          <a:custGeom>
            <a:avLst/>
            <a:gdLst/>
            <a:ahLst/>
            <a:cxnLst/>
            <a:rect r="r" b="b" t="t" l="l"/>
            <a:pathLst>
              <a:path h="1270023" w="2099211">
                <a:moveTo>
                  <a:pt x="0" y="0"/>
                </a:moveTo>
                <a:lnTo>
                  <a:pt x="2099211" y="0"/>
                </a:lnTo>
                <a:lnTo>
                  <a:pt x="2099211" y="1270023"/>
                </a:lnTo>
                <a:lnTo>
                  <a:pt x="0" y="12700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9" id="39"/>
          <p:cNvSpPr/>
          <p:nvPr/>
        </p:nvSpPr>
        <p:spPr>
          <a:xfrm flipH="false" flipV="false" rot="-1471635">
            <a:off x="2071478" y="3594534"/>
            <a:ext cx="1876413" cy="1344644"/>
          </a:xfrm>
          <a:custGeom>
            <a:avLst/>
            <a:gdLst/>
            <a:ahLst/>
            <a:cxnLst/>
            <a:rect r="r" b="b" t="t" l="l"/>
            <a:pathLst>
              <a:path h="1344644" w="1876413">
                <a:moveTo>
                  <a:pt x="0" y="0"/>
                </a:moveTo>
                <a:lnTo>
                  <a:pt x="1876412" y="0"/>
                </a:lnTo>
                <a:lnTo>
                  <a:pt x="1876412" y="1344644"/>
                </a:lnTo>
                <a:lnTo>
                  <a:pt x="0" y="1344644"/>
                </a:lnTo>
                <a:lnTo>
                  <a:pt x="0" y="0"/>
                </a:lnTo>
                <a:close/>
              </a:path>
            </a:pathLst>
          </a:custGeom>
          <a:blipFill>
            <a:blip r:embed="rId6"/>
            <a:stretch>
              <a:fillRect l="0" t="0" r="0" b="-997"/>
            </a:stretch>
          </a:blipFill>
        </p:spPr>
      </p:sp>
      <p:sp>
        <p:nvSpPr>
          <p:cNvPr name="Freeform 40" id="40"/>
          <p:cNvSpPr/>
          <p:nvPr/>
        </p:nvSpPr>
        <p:spPr>
          <a:xfrm flipH="false" flipV="false" rot="0">
            <a:off x="13278921" y="6068612"/>
            <a:ext cx="4956443" cy="3940372"/>
          </a:xfrm>
          <a:custGeom>
            <a:avLst/>
            <a:gdLst/>
            <a:ahLst/>
            <a:cxnLst/>
            <a:rect r="r" b="b" t="t" l="l"/>
            <a:pathLst>
              <a:path h="3940372" w="4956443">
                <a:moveTo>
                  <a:pt x="0" y="0"/>
                </a:moveTo>
                <a:lnTo>
                  <a:pt x="4956443" y="0"/>
                </a:lnTo>
                <a:lnTo>
                  <a:pt x="4956443" y="3940372"/>
                </a:lnTo>
                <a:lnTo>
                  <a:pt x="0" y="3940372"/>
                </a:lnTo>
                <a:lnTo>
                  <a:pt x="0" y="0"/>
                </a:lnTo>
                <a:close/>
              </a:path>
            </a:pathLst>
          </a:custGeom>
          <a:blipFill>
            <a:blip r:embed="rId7"/>
            <a:stretch>
              <a:fillRect l="0" t="0" r="0" b="0"/>
            </a:stretch>
          </a:blipFill>
        </p:spPr>
      </p:sp>
      <p:sp>
        <p:nvSpPr>
          <p:cNvPr name="Freeform 41" id="41"/>
          <p:cNvSpPr/>
          <p:nvPr/>
        </p:nvSpPr>
        <p:spPr>
          <a:xfrm flipH="false" flipV="false" rot="623651">
            <a:off x="9498048" y="6406160"/>
            <a:ext cx="1751215" cy="1812383"/>
          </a:xfrm>
          <a:custGeom>
            <a:avLst/>
            <a:gdLst/>
            <a:ahLst/>
            <a:cxnLst/>
            <a:rect r="r" b="b" t="t" l="l"/>
            <a:pathLst>
              <a:path h="1812383" w="1751215">
                <a:moveTo>
                  <a:pt x="0" y="0"/>
                </a:moveTo>
                <a:lnTo>
                  <a:pt x="1751215" y="0"/>
                </a:lnTo>
                <a:lnTo>
                  <a:pt x="1751215" y="1812383"/>
                </a:lnTo>
                <a:lnTo>
                  <a:pt x="0" y="181238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42" id="42"/>
          <p:cNvSpPr/>
          <p:nvPr/>
        </p:nvSpPr>
        <p:spPr>
          <a:xfrm flipH="false" flipV="false" rot="-1119317">
            <a:off x="13461852" y="3876310"/>
            <a:ext cx="2592837" cy="781092"/>
          </a:xfrm>
          <a:custGeom>
            <a:avLst/>
            <a:gdLst/>
            <a:ahLst/>
            <a:cxnLst/>
            <a:rect r="r" b="b" t="t" l="l"/>
            <a:pathLst>
              <a:path h="781092" w="2592837">
                <a:moveTo>
                  <a:pt x="0" y="0"/>
                </a:moveTo>
                <a:lnTo>
                  <a:pt x="2592838" y="0"/>
                </a:lnTo>
                <a:lnTo>
                  <a:pt x="2592838" y="781092"/>
                </a:lnTo>
                <a:lnTo>
                  <a:pt x="0" y="78109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43" id="43"/>
          <p:cNvSpPr/>
          <p:nvPr/>
        </p:nvSpPr>
        <p:spPr>
          <a:xfrm flipH="false" flipV="false" rot="-1317205">
            <a:off x="10959019" y="8572801"/>
            <a:ext cx="1398053" cy="1384072"/>
          </a:xfrm>
          <a:custGeom>
            <a:avLst/>
            <a:gdLst/>
            <a:ahLst/>
            <a:cxnLst/>
            <a:rect r="r" b="b" t="t" l="l"/>
            <a:pathLst>
              <a:path h="1384072" w="1398053">
                <a:moveTo>
                  <a:pt x="0" y="0"/>
                </a:moveTo>
                <a:lnTo>
                  <a:pt x="1398053" y="0"/>
                </a:lnTo>
                <a:lnTo>
                  <a:pt x="1398053" y="1384072"/>
                </a:lnTo>
                <a:lnTo>
                  <a:pt x="0" y="138407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44" id="44"/>
          <p:cNvSpPr/>
          <p:nvPr/>
        </p:nvSpPr>
        <p:spPr>
          <a:xfrm flipH="false" flipV="false" rot="661985">
            <a:off x="7222206" y="1710328"/>
            <a:ext cx="1989031" cy="1631005"/>
          </a:xfrm>
          <a:custGeom>
            <a:avLst/>
            <a:gdLst/>
            <a:ahLst/>
            <a:cxnLst/>
            <a:rect r="r" b="b" t="t" l="l"/>
            <a:pathLst>
              <a:path h="1631005" w="1989031">
                <a:moveTo>
                  <a:pt x="0" y="0"/>
                </a:moveTo>
                <a:lnTo>
                  <a:pt x="1989031" y="0"/>
                </a:lnTo>
                <a:lnTo>
                  <a:pt x="1989031" y="1631005"/>
                </a:lnTo>
                <a:lnTo>
                  <a:pt x="0" y="1631005"/>
                </a:lnTo>
                <a:lnTo>
                  <a:pt x="0" y="0"/>
                </a:lnTo>
                <a:close/>
              </a:path>
            </a:pathLst>
          </a:custGeom>
          <a:blipFill>
            <a:blip r:embed="rId14"/>
            <a:stretch>
              <a:fillRect l="0" t="0" r="0" b="0"/>
            </a:stretch>
          </a:blipFill>
        </p:spPr>
      </p:sp>
      <p:sp>
        <p:nvSpPr>
          <p:cNvPr name="TextBox 45" id="45"/>
          <p:cNvSpPr txBox="true"/>
          <p:nvPr/>
        </p:nvSpPr>
        <p:spPr>
          <a:xfrm rot="0">
            <a:off x="1028700" y="348364"/>
            <a:ext cx="16724632" cy="1315507"/>
          </a:xfrm>
          <a:prstGeom prst="rect">
            <a:avLst/>
          </a:prstGeom>
        </p:spPr>
        <p:txBody>
          <a:bodyPr anchor="t" rtlCol="false" tIns="0" lIns="0" bIns="0" rIns="0">
            <a:spAutoFit/>
          </a:bodyPr>
          <a:lstStyle/>
          <a:p>
            <a:pPr algn="ctr">
              <a:lnSpc>
                <a:spcPts val="10755"/>
              </a:lnSpc>
            </a:pPr>
            <a:r>
              <a:rPr lang="en-US" sz="7682">
                <a:solidFill>
                  <a:srgbClr val="DA3154"/>
                </a:solidFill>
                <a:latin typeface="Luckiest Guy"/>
              </a:rPr>
              <a:t>how our children benefited?</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BBE28"/>
        </a:solidFill>
      </p:bgPr>
    </p:bg>
    <p:spTree>
      <p:nvGrpSpPr>
        <p:cNvPr id="1" name=""/>
        <p:cNvGrpSpPr/>
        <p:nvPr/>
      </p:nvGrpSpPr>
      <p:grpSpPr>
        <a:xfrm>
          <a:off x="0" y="0"/>
          <a:ext cx="0" cy="0"/>
          <a:chOff x="0" y="0"/>
          <a:chExt cx="0" cy="0"/>
        </a:xfrm>
      </p:grpSpPr>
      <p:sp>
        <p:nvSpPr>
          <p:cNvPr name="Freeform 2" id="2"/>
          <p:cNvSpPr/>
          <p:nvPr/>
        </p:nvSpPr>
        <p:spPr>
          <a:xfrm flipH="false" flipV="false" rot="0">
            <a:off x="419259" y="296047"/>
            <a:ext cx="17449481" cy="9694907"/>
          </a:xfrm>
          <a:custGeom>
            <a:avLst/>
            <a:gdLst/>
            <a:ahLst/>
            <a:cxnLst/>
            <a:rect r="r" b="b" t="t" l="l"/>
            <a:pathLst>
              <a:path h="9694907" w="17449481">
                <a:moveTo>
                  <a:pt x="0" y="0"/>
                </a:moveTo>
                <a:lnTo>
                  <a:pt x="17449482" y="0"/>
                </a:lnTo>
                <a:lnTo>
                  <a:pt x="17449482" y="9694906"/>
                </a:lnTo>
                <a:lnTo>
                  <a:pt x="0" y="9694906"/>
                </a:lnTo>
                <a:lnTo>
                  <a:pt x="0" y="0"/>
                </a:lnTo>
                <a:close/>
              </a:path>
            </a:pathLst>
          </a:custGeom>
          <a:blipFill>
            <a:blip r:embed="rId2">
              <a:extLst>
                <a:ext uri="{96DAC541-7B7A-43D3-8B79-37D633B846F1}">
                  <asvg:svgBlip xmlns:asvg="http://schemas.microsoft.com/office/drawing/2016/SVG/main" r:embed="rId3"/>
                </a:ext>
              </a:extLst>
            </a:blip>
            <a:stretch>
              <a:fillRect l="0" t="0" r="0" b="-1242"/>
            </a:stretch>
          </a:blipFill>
        </p:spPr>
      </p:sp>
      <p:sp>
        <p:nvSpPr>
          <p:cNvPr name="TextBox 3" id="3"/>
          <p:cNvSpPr txBox="true"/>
          <p:nvPr/>
        </p:nvSpPr>
        <p:spPr>
          <a:xfrm rot="0">
            <a:off x="3893141" y="1408367"/>
            <a:ext cx="10250182" cy="1766725"/>
          </a:xfrm>
          <a:prstGeom prst="rect">
            <a:avLst/>
          </a:prstGeom>
        </p:spPr>
        <p:txBody>
          <a:bodyPr anchor="t" rtlCol="false" tIns="0" lIns="0" bIns="0" rIns="0">
            <a:spAutoFit/>
          </a:bodyPr>
          <a:lstStyle/>
          <a:p>
            <a:pPr algn="ctr">
              <a:lnSpc>
                <a:spcPts val="6805"/>
              </a:lnSpc>
            </a:pPr>
            <a:r>
              <a:rPr lang="en-US" sz="6805">
                <a:solidFill>
                  <a:srgbClr val="DA3154"/>
                </a:solidFill>
                <a:latin typeface="Sensei"/>
              </a:rPr>
              <a:t>WITH YOUR HELP WE HAVE RAISED FOR THE SCHOOL:</a:t>
            </a:r>
          </a:p>
        </p:txBody>
      </p:sp>
      <p:sp>
        <p:nvSpPr>
          <p:cNvPr name="Freeform 4" id="4"/>
          <p:cNvSpPr/>
          <p:nvPr/>
        </p:nvSpPr>
        <p:spPr>
          <a:xfrm flipH="false" flipV="false" rot="0">
            <a:off x="291485" y="7553647"/>
            <a:ext cx="2396437" cy="2464203"/>
          </a:xfrm>
          <a:custGeom>
            <a:avLst/>
            <a:gdLst/>
            <a:ahLst/>
            <a:cxnLst/>
            <a:rect r="r" b="b" t="t" l="l"/>
            <a:pathLst>
              <a:path h="2464203" w="2396437">
                <a:moveTo>
                  <a:pt x="0" y="0"/>
                </a:moveTo>
                <a:lnTo>
                  <a:pt x="2396437" y="0"/>
                </a:lnTo>
                <a:lnTo>
                  <a:pt x="2396437" y="2464203"/>
                </a:lnTo>
                <a:lnTo>
                  <a:pt x="0" y="24642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true" rot="0">
            <a:off x="14640100" y="-540652"/>
            <a:ext cx="3802488" cy="3650389"/>
          </a:xfrm>
          <a:custGeom>
            <a:avLst/>
            <a:gdLst/>
            <a:ahLst/>
            <a:cxnLst/>
            <a:rect r="r" b="b" t="t" l="l"/>
            <a:pathLst>
              <a:path h="3650389" w="3802488">
                <a:moveTo>
                  <a:pt x="0" y="3650389"/>
                </a:moveTo>
                <a:lnTo>
                  <a:pt x="3802488" y="3650389"/>
                </a:lnTo>
                <a:lnTo>
                  <a:pt x="3802488" y="0"/>
                </a:lnTo>
                <a:lnTo>
                  <a:pt x="0" y="0"/>
                </a:lnTo>
                <a:lnTo>
                  <a:pt x="0" y="365038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3041685" y="8081135"/>
            <a:ext cx="2660803" cy="1862562"/>
          </a:xfrm>
          <a:custGeom>
            <a:avLst/>
            <a:gdLst/>
            <a:ahLst/>
            <a:cxnLst/>
            <a:rect r="r" b="b" t="t" l="l"/>
            <a:pathLst>
              <a:path h="1862562" w="2660803">
                <a:moveTo>
                  <a:pt x="0" y="0"/>
                </a:moveTo>
                <a:lnTo>
                  <a:pt x="2660803" y="0"/>
                </a:lnTo>
                <a:lnTo>
                  <a:pt x="2660803" y="1862562"/>
                </a:lnTo>
                <a:lnTo>
                  <a:pt x="0" y="186256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5412382" y="5033046"/>
            <a:ext cx="2088925" cy="2088925"/>
          </a:xfrm>
          <a:custGeom>
            <a:avLst/>
            <a:gdLst/>
            <a:ahLst/>
            <a:cxnLst/>
            <a:rect r="r" b="b" t="t" l="l"/>
            <a:pathLst>
              <a:path h="2088925" w="2088925">
                <a:moveTo>
                  <a:pt x="0" y="0"/>
                </a:moveTo>
                <a:lnTo>
                  <a:pt x="2088925" y="0"/>
                </a:lnTo>
                <a:lnTo>
                  <a:pt x="2088925" y="2088924"/>
                </a:lnTo>
                <a:lnTo>
                  <a:pt x="0" y="208892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1325143">
            <a:off x="1541611" y="2597727"/>
            <a:ext cx="2061147" cy="1772587"/>
          </a:xfrm>
          <a:custGeom>
            <a:avLst/>
            <a:gdLst/>
            <a:ahLst/>
            <a:cxnLst/>
            <a:rect r="r" b="b" t="t" l="l"/>
            <a:pathLst>
              <a:path h="1772587" w="2061147">
                <a:moveTo>
                  <a:pt x="0" y="0"/>
                </a:moveTo>
                <a:lnTo>
                  <a:pt x="2061147" y="0"/>
                </a:lnTo>
                <a:lnTo>
                  <a:pt x="2061147" y="1772587"/>
                </a:lnTo>
                <a:lnTo>
                  <a:pt x="0" y="177258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true" flipV="true" rot="8645840">
            <a:off x="15954571" y="3164185"/>
            <a:ext cx="1550192" cy="1526939"/>
          </a:xfrm>
          <a:custGeom>
            <a:avLst/>
            <a:gdLst/>
            <a:ahLst/>
            <a:cxnLst/>
            <a:rect r="r" b="b" t="t" l="l"/>
            <a:pathLst>
              <a:path h="1526939" w="1550192">
                <a:moveTo>
                  <a:pt x="1550192" y="1526939"/>
                </a:moveTo>
                <a:lnTo>
                  <a:pt x="0" y="1526939"/>
                </a:lnTo>
                <a:lnTo>
                  <a:pt x="0" y="0"/>
                </a:lnTo>
                <a:lnTo>
                  <a:pt x="1550192" y="0"/>
                </a:lnTo>
                <a:lnTo>
                  <a:pt x="1550192" y="1526939"/>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true" flipV="false" rot="0">
            <a:off x="11549581" y="-1050465"/>
            <a:ext cx="2593742" cy="2100931"/>
          </a:xfrm>
          <a:custGeom>
            <a:avLst/>
            <a:gdLst/>
            <a:ahLst/>
            <a:cxnLst/>
            <a:rect r="r" b="b" t="t" l="l"/>
            <a:pathLst>
              <a:path h="2100931" w="2593742">
                <a:moveTo>
                  <a:pt x="2593742" y="0"/>
                </a:moveTo>
                <a:lnTo>
                  <a:pt x="0" y="0"/>
                </a:lnTo>
                <a:lnTo>
                  <a:pt x="0" y="2100930"/>
                </a:lnTo>
                <a:lnTo>
                  <a:pt x="2593742" y="2100930"/>
                </a:lnTo>
                <a:lnTo>
                  <a:pt x="2593742"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509704" y="3877924"/>
            <a:ext cx="3545173" cy="3545173"/>
          </a:xfrm>
          <a:custGeom>
            <a:avLst/>
            <a:gdLst/>
            <a:ahLst/>
            <a:cxnLst/>
            <a:rect r="r" b="b" t="t" l="l"/>
            <a:pathLst>
              <a:path h="3545173" w="3545173">
                <a:moveTo>
                  <a:pt x="0" y="0"/>
                </a:moveTo>
                <a:lnTo>
                  <a:pt x="3545174" y="0"/>
                </a:lnTo>
                <a:lnTo>
                  <a:pt x="3545174" y="3545173"/>
                </a:lnTo>
                <a:lnTo>
                  <a:pt x="0" y="3545173"/>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4971249">
            <a:off x="-1657984" y="4493974"/>
            <a:ext cx="2252354" cy="2313072"/>
          </a:xfrm>
          <a:custGeom>
            <a:avLst/>
            <a:gdLst/>
            <a:ahLst/>
            <a:cxnLst/>
            <a:rect r="r" b="b" t="t" l="l"/>
            <a:pathLst>
              <a:path h="2313072" w="2252354">
                <a:moveTo>
                  <a:pt x="0" y="0"/>
                </a:moveTo>
                <a:lnTo>
                  <a:pt x="2252354" y="0"/>
                </a:lnTo>
                <a:lnTo>
                  <a:pt x="2252354" y="2313072"/>
                </a:lnTo>
                <a:lnTo>
                  <a:pt x="0" y="2313072"/>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3" id="13"/>
          <p:cNvSpPr/>
          <p:nvPr/>
        </p:nvSpPr>
        <p:spPr>
          <a:xfrm flipH="true" flipV="false" rot="0">
            <a:off x="14143323" y="78529"/>
            <a:ext cx="1331552" cy="1943872"/>
          </a:xfrm>
          <a:custGeom>
            <a:avLst/>
            <a:gdLst/>
            <a:ahLst/>
            <a:cxnLst/>
            <a:rect r="r" b="b" t="t" l="l"/>
            <a:pathLst>
              <a:path h="1943872" w="1331552">
                <a:moveTo>
                  <a:pt x="1331552" y="0"/>
                </a:moveTo>
                <a:lnTo>
                  <a:pt x="0" y="0"/>
                </a:lnTo>
                <a:lnTo>
                  <a:pt x="0" y="1943872"/>
                </a:lnTo>
                <a:lnTo>
                  <a:pt x="1331552" y="1943872"/>
                </a:lnTo>
                <a:lnTo>
                  <a:pt x="1331552"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14" id="14"/>
          <p:cNvSpPr/>
          <p:nvPr/>
        </p:nvSpPr>
        <p:spPr>
          <a:xfrm flipH="false" flipV="false" rot="0">
            <a:off x="258124" y="1605293"/>
            <a:ext cx="1816068" cy="1849699"/>
          </a:xfrm>
          <a:custGeom>
            <a:avLst/>
            <a:gdLst/>
            <a:ahLst/>
            <a:cxnLst/>
            <a:rect r="r" b="b" t="t" l="l"/>
            <a:pathLst>
              <a:path h="1849699" w="1816068">
                <a:moveTo>
                  <a:pt x="0" y="0"/>
                </a:moveTo>
                <a:lnTo>
                  <a:pt x="1816068" y="0"/>
                </a:lnTo>
                <a:lnTo>
                  <a:pt x="1816068" y="1849698"/>
                </a:lnTo>
                <a:lnTo>
                  <a:pt x="0" y="1849698"/>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15" id="15"/>
          <p:cNvSpPr/>
          <p:nvPr/>
        </p:nvSpPr>
        <p:spPr>
          <a:xfrm flipH="true" flipV="true" rot="-5240844">
            <a:off x="17669457" y="3725240"/>
            <a:ext cx="2319200" cy="2381721"/>
          </a:xfrm>
          <a:custGeom>
            <a:avLst/>
            <a:gdLst/>
            <a:ahLst/>
            <a:cxnLst/>
            <a:rect r="r" b="b" t="t" l="l"/>
            <a:pathLst>
              <a:path h="2381721" w="2319200">
                <a:moveTo>
                  <a:pt x="2319200" y="2381720"/>
                </a:moveTo>
                <a:lnTo>
                  <a:pt x="0" y="2381720"/>
                </a:lnTo>
                <a:lnTo>
                  <a:pt x="0" y="0"/>
                </a:lnTo>
                <a:lnTo>
                  <a:pt x="2319200" y="0"/>
                </a:lnTo>
                <a:lnTo>
                  <a:pt x="2319200" y="238172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6" id="16"/>
          <p:cNvSpPr/>
          <p:nvPr/>
        </p:nvSpPr>
        <p:spPr>
          <a:xfrm flipH="false" flipV="false" rot="0">
            <a:off x="13953155" y="3180504"/>
            <a:ext cx="1869966" cy="1904595"/>
          </a:xfrm>
          <a:custGeom>
            <a:avLst/>
            <a:gdLst/>
            <a:ahLst/>
            <a:cxnLst/>
            <a:rect r="r" b="b" t="t" l="l"/>
            <a:pathLst>
              <a:path h="1904595" w="1869966">
                <a:moveTo>
                  <a:pt x="0" y="0"/>
                </a:moveTo>
                <a:lnTo>
                  <a:pt x="1869967" y="0"/>
                </a:lnTo>
                <a:lnTo>
                  <a:pt x="1869967" y="1904596"/>
                </a:lnTo>
                <a:lnTo>
                  <a:pt x="0" y="1904596"/>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TextBox 17" id="17"/>
          <p:cNvSpPr txBox="true"/>
          <p:nvPr/>
        </p:nvSpPr>
        <p:spPr>
          <a:xfrm rot="0">
            <a:off x="3422333" y="3171203"/>
            <a:ext cx="11386767" cy="4065919"/>
          </a:xfrm>
          <a:prstGeom prst="rect">
            <a:avLst/>
          </a:prstGeom>
        </p:spPr>
        <p:txBody>
          <a:bodyPr anchor="t" rtlCol="false" tIns="0" lIns="0" bIns="0" rIns="0">
            <a:spAutoFit/>
          </a:bodyPr>
          <a:lstStyle/>
          <a:p>
            <a:pPr algn="ctr">
              <a:lnSpc>
                <a:spcPts val="10460"/>
              </a:lnSpc>
            </a:pPr>
            <a:r>
              <a:rPr lang="en-US" sz="10896" spc="-348">
                <a:solidFill>
                  <a:srgbClr val="004AAD"/>
                </a:solidFill>
                <a:latin typeface="Archivo Black"/>
              </a:rPr>
              <a:t> </a:t>
            </a:r>
          </a:p>
          <a:p>
            <a:pPr algn="ctr">
              <a:lnSpc>
                <a:spcPts val="10460"/>
              </a:lnSpc>
            </a:pPr>
            <a:r>
              <a:rPr lang="en-US" sz="10896" spc="-348">
                <a:solidFill>
                  <a:srgbClr val="DA3154"/>
                </a:solidFill>
                <a:latin typeface="Archivo Black"/>
              </a:rPr>
              <a:t>£8,282.23</a:t>
            </a:r>
          </a:p>
          <a:p>
            <a:pPr algn="ctr">
              <a:lnSpc>
                <a:spcPts val="10460"/>
              </a:lnSpc>
            </a:pPr>
          </a:p>
        </p:txBody>
      </p:sp>
      <p:sp>
        <p:nvSpPr>
          <p:cNvPr name="Freeform 18" id="18"/>
          <p:cNvSpPr/>
          <p:nvPr/>
        </p:nvSpPr>
        <p:spPr>
          <a:xfrm flipH="false" flipV="false" rot="0">
            <a:off x="7119518" y="6911808"/>
            <a:ext cx="3654397" cy="2886974"/>
          </a:xfrm>
          <a:custGeom>
            <a:avLst/>
            <a:gdLst/>
            <a:ahLst/>
            <a:cxnLst/>
            <a:rect r="r" b="b" t="t" l="l"/>
            <a:pathLst>
              <a:path h="2886974" w="3654397">
                <a:moveTo>
                  <a:pt x="0" y="0"/>
                </a:moveTo>
                <a:lnTo>
                  <a:pt x="3654397" y="0"/>
                </a:lnTo>
                <a:lnTo>
                  <a:pt x="3654397" y="2886974"/>
                </a:lnTo>
                <a:lnTo>
                  <a:pt x="0" y="2886974"/>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19" id="19"/>
          <p:cNvSpPr/>
          <p:nvPr/>
        </p:nvSpPr>
        <p:spPr>
          <a:xfrm flipH="false" flipV="false" rot="0">
            <a:off x="5085976" y="3354038"/>
            <a:ext cx="8116049" cy="3358015"/>
          </a:xfrm>
          <a:custGeom>
            <a:avLst/>
            <a:gdLst/>
            <a:ahLst/>
            <a:cxnLst/>
            <a:rect r="r" b="b" t="t" l="l"/>
            <a:pathLst>
              <a:path h="3358015" w="8116049">
                <a:moveTo>
                  <a:pt x="0" y="0"/>
                </a:moveTo>
                <a:lnTo>
                  <a:pt x="8116048" y="0"/>
                </a:lnTo>
                <a:lnTo>
                  <a:pt x="8116048" y="3358015"/>
                </a:lnTo>
                <a:lnTo>
                  <a:pt x="0" y="3358015"/>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TextBox 20" id="20"/>
          <p:cNvSpPr txBox="true"/>
          <p:nvPr/>
        </p:nvSpPr>
        <p:spPr>
          <a:xfrm rot="0">
            <a:off x="12310726" y="9104022"/>
            <a:ext cx="5494486" cy="852054"/>
          </a:xfrm>
          <a:prstGeom prst="rect">
            <a:avLst/>
          </a:prstGeom>
        </p:spPr>
        <p:txBody>
          <a:bodyPr anchor="t" rtlCol="false" tIns="0" lIns="0" bIns="0" rIns="0">
            <a:spAutoFit/>
          </a:bodyPr>
          <a:lstStyle/>
          <a:p>
            <a:pPr algn="ctr">
              <a:lnSpc>
                <a:spcPts val="3436"/>
              </a:lnSpc>
              <a:spcBef>
                <a:spcPct val="0"/>
              </a:spcBef>
            </a:pPr>
            <a:r>
              <a:rPr lang="en-US" sz="2454">
                <a:solidFill>
                  <a:srgbClr val="DA3154"/>
                </a:solidFill>
                <a:latin typeface="Luckiest Guy"/>
              </a:rPr>
              <a:t>*Total Amount raised from October 2022-October 2023</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F8F5F1"/>
        </a:solidFill>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8F5F1"/>
        </a:solidFill>
      </p:bgPr>
    </p:bg>
    <p:spTree>
      <p:nvGrpSpPr>
        <p:cNvPr id="1" name=""/>
        <p:cNvGrpSpPr/>
        <p:nvPr/>
      </p:nvGrpSpPr>
      <p:grpSpPr>
        <a:xfrm>
          <a:off x="0" y="0"/>
          <a:ext cx="0" cy="0"/>
          <a:chOff x="0" y="0"/>
          <a:chExt cx="0" cy="0"/>
        </a:xfrm>
      </p:grpSpPr>
      <p:grpSp>
        <p:nvGrpSpPr>
          <p:cNvPr name="Group 2" id="2"/>
          <p:cNvGrpSpPr/>
          <p:nvPr/>
        </p:nvGrpSpPr>
        <p:grpSpPr>
          <a:xfrm rot="-5400000">
            <a:off x="7493937" y="-507063"/>
            <a:ext cx="10287000" cy="11301127"/>
            <a:chOff x="0" y="0"/>
            <a:chExt cx="6350000" cy="6976004"/>
          </a:xfrm>
        </p:grpSpPr>
        <p:sp>
          <p:nvSpPr>
            <p:cNvPr name="Freeform 3" id="3"/>
            <p:cNvSpPr/>
            <p:nvPr/>
          </p:nvSpPr>
          <p:spPr>
            <a:xfrm flipH="false" flipV="false" rot="0">
              <a:off x="0" y="82550"/>
              <a:ext cx="6350000" cy="6892184"/>
            </a:xfrm>
            <a:custGeom>
              <a:avLst/>
              <a:gdLst/>
              <a:ahLst/>
              <a:cxnLst/>
              <a:rect r="r" b="b" t="t" l="l"/>
              <a:pathLst>
                <a:path h="6892184"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6892184"/>
                  </a:lnTo>
                  <a:lnTo>
                    <a:pt x="6350000" y="6892184"/>
                  </a:lnTo>
                  <a:lnTo>
                    <a:pt x="6350000" y="0"/>
                  </a:lnTo>
                  <a:cubicBezTo>
                    <a:pt x="6111240" y="0"/>
                    <a:pt x="5981700" y="82550"/>
                    <a:pt x="5877560" y="149860"/>
                  </a:cubicBezTo>
                  <a:close/>
                </a:path>
              </a:pathLst>
            </a:custGeom>
            <a:solidFill>
              <a:srgbClr val="FF8F3E">
                <a:alpha val="80000"/>
              </a:srgbClr>
            </a:solidFill>
          </p:spPr>
        </p:sp>
      </p:grpSp>
      <p:sp>
        <p:nvSpPr>
          <p:cNvPr name="Freeform 4" id="4"/>
          <p:cNvSpPr/>
          <p:nvPr/>
        </p:nvSpPr>
        <p:spPr>
          <a:xfrm flipH="false" flipV="false" rot="0">
            <a:off x="587083" y="1872297"/>
            <a:ext cx="5048834" cy="4114800"/>
          </a:xfrm>
          <a:custGeom>
            <a:avLst/>
            <a:gdLst/>
            <a:ahLst/>
            <a:cxnLst/>
            <a:rect r="r" b="b" t="t" l="l"/>
            <a:pathLst>
              <a:path h="4114800" w="5048834">
                <a:moveTo>
                  <a:pt x="0" y="0"/>
                </a:moveTo>
                <a:lnTo>
                  <a:pt x="5048834" y="0"/>
                </a:lnTo>
                <a:lnTo>
                  <a:pt x="504883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5400000">
            <a:off x="366640" y="3152029"/>
            <a:ext cx="3054922" cy="9472625"/>
          </a:xfrm>
          <a:custGeom>
            <a:avLst/>
            <a:gdLst/>
            <a:ahLst/>
            <a:cxnLst/>
            <a:rect r="r" b="b" t="t" l="l"/>
            <a:pathLst>
              <a:path h="9472625" w="3054922">
                <a:moveTo>
                  <a:pt x="0" y="0"/>
                </a:moveTo>
                <a:lnTo>
                  <a:pt x="3054921" y="0"/>
                </a:lnTo>
                <a:lnTo>
                  <a:pt x="3054921" y="9472625"/>
                </a:lnTo>
                <a:lnTo>
                  <a:pt x="0" y="94726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8146416" y="1948497"/>
            <a:ext cx="9885137" cy="7216745"/>
          </a:xfrm>
          <a:prstGeom prst="rect">
            <a:avLst/>
          </a:prstGeom>
        </p:spPr>
        <p:txBody>
          <a:bodyPr anchor="t" rtlCol="false" tIns="0" lIns="0" bIns="0" rIns="0">
            <a:spAutoFit/>
          </a:bodyPr>
          <a:lstStyle/>
          <a:p>
            <a:pPr algn="ctr">
              <a:lnSpc>
                <a:spcPts val="4373"/>
              </a:lnSpc>
            </a:pPr>
            <a:r>
              <a:rPr lang="en-US" sz="4373">
                <a:solidFill>
                  <a:srgbClr val="F8F5F1"/>
                </a:solidFill>
                <a:latin typeface="KG Primary Penmanship"/>
              </a:rPr>
              <a:t>Welcome back to a new school year, we hope you enjoyed the summer holidays. Last year we ended the school year having raised an incredible record breaking </a:t>
            </a:r>
            <a:r>
              <a:rPr lang="en-US" sz="4373">
                <a:solidFill>
                  <a:srgbClr val="DA3154"/>
                </a:solidFill>
                <a:latin typeface="KG Primary Penmanship"/>
              </a:rPr>
              <a:t>£7,500. </a:t>
            </a:r>
            <a:r>
              <a:rPr lang="en-US" sz="4373">
                <a:solidFill>
                  <a:srgbClr val="F8F5F1"/>
                </a:solidFill>
                <a:latin typeface="KG Primary Penmanship"/>
              </a:rPr>
              <a:t>We are very grateful to all our supporters who attended our fundraisers, made cakes, and/or donated items for our tombolas and raffles, and/or gave their time to help us manage our events. We also received some very generous cash donations last year which helped us achieve this total. With your support we raised enough funds to purchase new IT equipment for the school. </a:t>
            </a:r>
          </a:p>
          <a:p>
            <a:pPr algn="ctr">
              <a:lnSpc>
                <a:spcPts val="4373"/>
              </a:lnSpc>
            </a:pPr>
            <a:r>
              <a:rPr lang="en-US" sz="4373">
                <a:solidFill>
                  <a:srgbClr val="F8F5F1"/>
                </a:solidFill>
                <a:latin typeface="KG Primary Penmanship"/>
              </a:rPr>
              <a:t>Please see the picture at the end of this newsletter to see how these funds were raised</a:t>
            </a:r>
          </a:p>
        </p:txBody>
      </p:sp>
      <p:sp>
        <p:nvSpPr>
          <p:cNvPr name="Freeform 7" id="7"/>
          <p:cNvSpPr/>
          <p:nvPr/>
        </p:nvSpPr>
        <p:spPr>
          <a:xfrm flipH="true" flipV="false" rot="0">
            <a:off x="-699641" y="1125537"/>
            <a:ext cx="2593742" cy="2100931"/>
          </a:xfrm>
          <a:custGeom>
            <a:avLst/>
            <a:gdLst/>
            <a:ahLst/>
            <a:cxnLst/>
            <a:rect r="r" b="b" t="t" l="l"/>
            <a:pathLst>
              <a:path h="2100931" w="2593742">
                <a:moveTo>
                  <a:pt x="2593741" y="0"/>
                </a:moveTo>
                <a:lnTo>
                  <a:pt x="0" y="0"/>
                </a:lnTo>
                <a:lnTo>
                  <a:pt x="0" y="2100930"/>
                </a:lnTo>
                <a:lnTo>
                  <a:pt x="2593741" y="2100930"/>
                </a:lnTo>
                <a:lnTo>
                  <a:pt x="259374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4971249">
            <a:off x="3834766" y="1045139"/>
            <a:ext cx="2252354" cy="2313072"/>
          </a:xfrm>
          <a:custGeom>
            <a:avLst/>
            <a:gdLst/>
            <a:ahLst/>
            <a:cxnLst/>
            <a:rect r="r" b="b" t="t" l="l"/>
            <a:pathLst>
              <a:path h="2313072" w="2252354">
                <a:moveTo>
                  <a:pt x="0" y="0"/>
                </a:moveTo>
                <a:lnTo>
                  <a:pt x="2252354" y="0"/>
                </a:lnTo>
                <a:lnTo>
                  <a:pt x="2252354" y="2313071"/>
                </a:lnTo>
                <a:lnTo>
                  <a:pt x="0" y="231307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true" flipV="false" rot="0">
            <a:off x="16567491" y="8781539"/>
            <a:ext cx="2928122" cy="3010923"/>
          </a:xfrm>
          <a:custGeom>
            <a:avLst/>
            <a:gdLst/>
            <a:ahLst/>
            <a:cxnLst/>
            <a:rect r="r" b="b" t="t" l="l"/>
            <a:pathLst>
              <a:path h="3010923" w="2928122">
                <a:moveTo>
                  <a:pt x="2928122" y="0"/>
                </a:moveTo>
                <a:lnTo>
                  <a:pt x="0" y="0"/>
                </a:lnTo>
                <a:lnTo>
                  <a:pt x="0" y="3010922"/>
                </a:lnTo>
                <a:lnTo>
                  <a:pt x="2928122" y="3010922"/>
                </a:lnTo>
                <a:lnTo>
                  <a:pt x="2928122"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true" rot="5400000">
            <a:off x="16491441" y="-1328580"/>
            <a:ext cx="3802488" cy="3650389"/>
          </a:xfrm>
          <a:custGeom>
            <a:avLst/>
            <a:gdLst/>
            <a:ahLst/>
            <a:cxnLst/>
            <a:rect r="r" b="b" t="t" l="l"/>
            <a:pathLst>
              <a:path h="3650389" w="3802488">
                <a:moveTo>
                  <a:pt x="0" y="3650389"/>
                </a:moveTo>
                <a:lnTo>
                  <a:pt x="3802489" y="3650389"/>
                </a:lnTo>
                <a:lnTo>
                  <a:pt x="3802489" y="0"/>
                </a:lnTo>
                <a:lnTo>
                  <a:pt x="0" y="0"/>
                </a:lnTo>
                <a:lnTo>
                  <a:pt x="0" y="3650389"/>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1" id="11"/>
          <p:cNvSpPr/>
          <p:nvPr/>
        </p:nvSpPr>
        <p:spPr>
          <a:xfrm flipH="false" flipV="false" rot="0">
            <a:off x="1436833" y="2832585"/>
            <a:ext cx="2985820" cy="3528295"/>
          </a:xfrm>
          <a:custGeom>
            <a:avLst/>
            <a:gdLst/>
            <a:ahLst/>
            <a:cxnLst/>
            <a:rect r="r" b="b" t="t" l="l"/>
            <a:pathLst>
              <a:path h="3528295" w="2985820">
                <a:moveTo>
                  <a:pt x="0" y="0"/>
                </a:moveTo>
                <a:lnTo>
                  <a:pt x="2985820" y="0"/>
                </a:lnTo>
                <a:lnTo>
                  <a:pt x="2985820" y="3528295"/>
                </a:lnTo>
                <a:lnTo>
                  <a:pt x="0" y="3528295"/>
                </a:lnTo>
                <a:lnTo>
                  <a:pt x="0" y="0"/>
                </a:lnTo>
                <a:close/>
              </a:path>
            </a:pathLst>
          </a:custGeom>
          <a:blipFill>
            <a:blip r:embed="rId14"/>
            <a:stretch>
              <a:fillRect l="0" t="0" r="0" b="0"/>
            </a:stretch>
          </a:blipFill>
        </p:spPr>
      </p:sp>
      <p:sp>
        <p:nvSpPr>
          <p:cNvPr name="TextBox 12" id="12"/>
          <p:cNvSpPr txBox="true"/>
          <p:nvPr/>
        </p:nvSpPr>
        <p:spPr>
          <a:xfrm rot="0">
            <a:off x="9576390" y="429818"/>
            <a:ext cx="6991101" cy="1496212"/>
          </a:xfrm>
          <a:prstGeom prst="rect">
            <a:avLst/>
          </a:prstGeom>
        </p:spPr>
        <p:txBody>
          <a:bodyPr anchor="t" rtlCol="false" tIns="0" lIns="0" bIns="0" rIns="0">
            <a:spAutoFit/>
          </a:bodyPr>
          <a:lstStyle/>
          <a:p>
            <a:pPr algn="ctr">
              <a:lnSpc>
                <a:spcPts val="5762"/>
              </a:lnSpc>
            </a:pPr>
            <a:r>
              <a:rPr lang="en-US" sz="5762">
                <a:solidFill>
                  <a:srgbClr val="F8F5F1"/>
                </a:solidFill>
                <a:latin typeface="Sensei"/>
              </a:rPr>
              <a:t>A MESSAGE FROM CHASA</a:t>
            </a:r>
          </a:p>
        </p:txBody>
      </p:sp>
      <p:sp>
        <p:nvSpPr>
          <p:cNvPr name="TextBox 13" id="13"/>
          <p:cNvSpPr txBox="true"/>
          <p:nvPr/>
        </p:nvSpPr>
        <p:spPr>
          <a:xfrm rot="0">
            <a:off x="453293" y="7527344"/>
            <a:ext cx="5795295" cy="836294"/>
          </a:xfrm>
          <a:prstGeom prst="rect">
            <a:avLst/>
          </a:prstGeom>
        </p:spPr>
        <p:txBody>
          <a:bodyPr anchor="t" rtlCol="false" tIns="0" lIns="0" bIns="0" rIns="0">
            <a:spAutoFit/>
          </a:bodyPr>
          <a:lstStyle/>
          <a:p>
            <a:pPr algn="ctr">
              <a:lnSpc>
                <a:spcPts val="6299"/>
              </a:lnSpc>
            </a:pPr>
            <a:r>
              <a:rPr lang="en-US" sz="6299">
                <a:solidFill>
                  <a:srgbClr val="F8F5F1"/>
                </a:solidFill>
                <a:latin typeface="Sensei"/>
              </a:rPr>
              <a:t>THANK YOU!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8F5F1"/>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115997" y="2823625"/>
            <a:ext cx="2888835" cy="2888835"/>
            <a:chOff x="0" y="0"/>
            <a:chExt cx="12700000" cy="12700000"/>
          </a:xfrm>
        </p:grpSpPr>
        <p:sp>
          <p:nvSpPr>
            <p:cNvPr name="Freeform 3" id="3"/>
            <p:cNvSpPr/>
            <p:nvPr/>
          </p:nvSpPr>
          <p:spPr>
            <a:xfrm flipH="false" flipV="false" rot="0">
              <a:off x="-11430" y="857250"/>
              <a:ext cx="13009880" cy="11644630"/>
            </a:xfrm>
            <a:custGeom>
              <a:avLst/>
              <a:gdLst/>
              <a:ahLst/>
              <a:cxnLst/>
              <a:rect r="r" b="b" t="t" l="l"/>
              <a:pathLst>
                <a:path h="11644630" w="1300988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2"/>
              <a:stretch>
                <a:fillRect l="-7994" t="0" r="-16305" b="-33919"/>
              </a:stretch>
            </a:blipFill>
          </p:spPr>
        </p:sp>
      </p:grpSp>
      <p:grpSp>
        <p:nvGrpSpPr>
          <p:cNvPr name="Group 4" id="4"/>
          <p:cNvGrpSpPr>
            <a:grpSpLocks noChangeAspect="true"/>
          </p:cNvGrpSpPr>
          <p:nvPr/>
        </p:nvGrpSpPr>
        <p:grpSpPr>
          <a:xfrm rot="0">
            <a:off x="5052582" y="2887579"/>
            <a:ext cx="2895331" cy="2786781"/>
            <a:chOff x="30480" y="591820"/>
            <a:chExt cx="12736830" cy="12259310"/>
          </a:xfrm>
        </p:grpSpPr>
        <p:sp>
          <p:nvSpPr>
            <p:cNvPr name="Freeform 5" id="5"/>
            <p:cNvSpPr/>
            <p:nvPr/>
          </p:nvSpPr>
          <p:spPr>
            <a:xfrm flipH="false" flipV="false" rot="0">
              <a:off x="30480" y="591820"/>
              <a:ext cx="12736830" cy="12259310"/>
            </a:xfrm>
            <a:custGeom>
              <a:avLst/>
              <a:gdLst/>
              <a:ahLst/>
              <a:cxnLst/>
              <a:rect r="r" b="b" t="t" l="l"/>
              <a:pathLst>
                <a:path h="12259310" w="1273683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5830" t="-14877" r="243" b="-44996"/>
              </a:stretch>
            </a:blipFill>
          </p:spPr>
        </p:sp>
      </p:grpSp>
      <p:grpSp>
        <p:nvGrpSpPr>
          <p:cNvPr name="Group 6" id="6"/>
          <p:cNvGrpSpPr>
            <a:grpSpLocks noChangeAspect="true"/>
          </p:cNvGrpSpPr>
          <p:nvPr/>
        </p:nvGrpSpPr>
        <p:grpSpPr>
          <a:xfrm rot="0">
            <a:off x="9281413" y="2925679"/>
            <a:ext cx="2786781" cy="2786781"/>
            <a:chOff x="0" y="0"/>
            <a:chExt cx="12700000" cy="12700000"/>
          </a:xfrm>
        </p:grpSpPr>
        <p:sp>
          <p:nvSpPr>
            <p:cNvPr name="Freeform 7" id="7"/>
            <p:cNvSpPr/>
            <p:nvPr/>
          </p:nvSpPr>
          <p:spPr>
            <a:xfrm flipH="false" flipV="false" rot="0">
              <a:off x="-11430" y="857250"/>
              <a:ext cx="13009880" cy="11644630"/>
            </a:xfrm>
            <a:custGeom>
              <a:avLst/>
              <a:gdLst/>
              <a:ahLst/>
              <a:cxnLst/>
              <a:rect r="r" b="b" t="t" l="l"/>
              <a:pathLst>
                <a:path h="11644630" w="1300988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4"/>
              <a:stretch>
                <a:fillRect l="-6903" t="-54233" r="-551" b="0"/>
              </a:stretch>
            </a:blipFill>
          </p:spPr>
        </p:sp>
      </p:grpSp>
      <p:grpSp>
        <p:nvGrpSpPr>
          <p:cNvPr name="Group 8" id="8"/>
          <p:cNvGrpSpPr>
            <a:grpSpLocks noChangeAspect="true"/>
          </p:cNvGrpSpPr>
          <p:nvPr/>
        </p:nvGrpSpPr>
        <p:grpSpPr>
          <a:xfrm rot="0">
            <a:off x="13196226" y="2893929"/>
            <a:ext cx="2895331" cy="2786781"/>
            <a:chOff x="30480" y="591820"/>
            <a:chExt cx="12736830" cy="12259310"/>
          </a:xfrm>
        </p:grpSpPr>
        <p:sp>
          <p:nvSpPr>
            <p:cNvPr name="Freeform 9" id="9"/>
            <p:cNvSpPr/>
            <p:nvPr/>
          </p:nvSpPr>
          <p:spPr>
            <a:xfrm flipH="false" flipV="false" rot="0">
              <a:off x="30480" y="591820"/>
              <a:ext cx="12736830" cy="12259310"/>
            </a:xfrm>
            <a:custGeom>
              <a:avLst/>
              <a:gdLst/>
              <a:ahLst/>
              <a:cxnLst/>
              <a:rect r="r" b="b" t="t" l="l"/>
              <a:pathLst>
                <a:path h="12259310" w="1273683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5"/>
              <a:stretch>
                <a:fillRect l="-3459" t="-5134" r="-14436" b="-22893"/>
              </a:stretch>
            </a:blipFill>
          </p:spPr>
        </p:sp>
      </p:grpSp>
      <p:grpSp>
        <p:nvGrpSpPr>
          <p:cNvPr name="Group 10" id="10"/>
          <p:cNvGrpSpPr/>
          <p:nvPr/>
        </p:nvGrpSpPr>
        <p:grpSpPr>
          <a:xfrm rot="0">
            <a:off x="0" y="8885618"/>
            <a:ext cx="18288000" cy="3507346"/>
            <a:chOff x="0" y="0"/>
            <a:chExt cx="6350000" cy="1217828"/>
          </a:xfrm>
        </p:grpSpPr>
        <p:sp>
          <p:nvSpPr>
            <p:cNvPr name="Freeform 11" id="11"/>
            <p:cNvSpPr/>
            <p:nvPr/>
          </p:nvSpPr>
          <p:spPr>
            <a:xfrm flipH="false" flipV="false" rot="0">
              <a:off x="0" y="82550"/>
              <a:ext cx="6350000" cy="1134008"/>
            </a:xfrm>
            <a:custGeom>
              <a:avLst/>
              <a:gdLst/>
              <a:ahLst/>
              <a:cxnLst/>
              <a:rect r="r" b="b" t="t" l="l"/>
              <a:pathLst>
                <a:path h="113400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EFB52A">
                <a:alpha val="80000"/>
              </a:srgbClr>
            </a:solidFill>
          </p:spPr>
        </p:sp>
      </p:grpSp>
      <p:sp>
        <p:nvSpPr>
          <p:cNvPr name="AutoShape 12" id="12"/>
          <p:cNvSpPr/>
          <p:nvPr/>
        </p:nvSpPr>
        <p:spPr>
          <a:xfrm rot="0">
            <a:off x="1115997" y="7243128"/>
            <a:ext cx="2786781" cy="0"/>
          </a:xfrm>
          <a:prstGeom prst="line">
            <a:avLst/>
          </a:prstGeom>
          <a:ln cap="rnd" w="28575">
            <a:solidFill>
              <a:srgbClr val="EFB52A"/>
            </a:solidFill>
            <a:prstDash val="solid"/>
            <a:headEnd type="none" len="sm" w="sm"/>
            <a:tailEnd type="none" len="sm" w="sm"/>
          </a:ln>
        </p:spPr>
      </p:sp>
      <p:sp>
        <p:nvSpPr>
          <p:cNvPr name="AutoShape 13" id="13"/>
          <p:cNvSpPr/>
          <p:nvPr/>
        </p:nvSpPr>
        <p:spPr>
          <a:xfrm>
            <a:off x="5000894" y="7243128"/>
            <a:ext cx="2786781" cy="0"/>
          </a:xfrm>
          <a:prstGeom prst="line">
            <a:avLst/>
          </a:prstGeom>
          <a:ln cap="rnd" w="28575">
            <a:solidFill>
              <a:srgbClr val="EFB52A"/>
            </a:solidFill>
            <a:prstDash val="solid"/>
            <a:headEnd type="none" len="sm" w="sm"/>
            <a:tailEnd type="none" len="sm" w="sm"/>
          </a:ln>
        </p:spPr>
      </p:sp>
      <p:sp>
        <p:nvSpPr>
          <p:cNvPr name="AutoShape 14" id="14"/>
          <p:cNvSpPr/>
          <p:nvPr/>
        </p:nvSpPr>
        <p:spPr>
          <a:xfrm>
            <a:off x="9144000" y="7285990"/>
            <a:ext cx="2786781" cy="0"/>
          </a:xfrm>
          <a:prstGeom prst="line">
            <a:avLst/>
          </a:prstGeom>
          <a:ln cap="rnd" w="28575">
            <a:solidFill>
              <a:srgbClr val="EFB52A"/>
            </a:solidFill>
            <a:prstDash val="solid"/>
            <a:headEnd type="none" len="sm" w="sm"/>
            <a:tailEnd type="none" len="sm" w="sm"/>
          </a:ln>
        </p:spPr>
      </p:sp>
      <p:sp>
        <p:nvSpPr>
          <p:cNvPr name="AutoShape 15" id="15"/>
          <p:cNvSpPr/>
          <p:nvPr/>
        </p:nvSpPr>
        <p:spPr>
          <a:xfrm>
            <a:off x="13177176" y="7271703"/>
            <a:ext cx="2786781" cy="0"/>
          </a:xfrm>
          <a:prstGeom prst="line">
            <a:avLst/>
          </a:prstGeom>
          <a:ln cap="rnd" w="28575">
            <a:solidFill>
              <a:srgbClr val="EFB52A"/>
            </a:solidFill>
            <a:prstDash val="solid"/>
            <a:headEnd type="none" len="sm" w="sm"/>
            <a:tailEnd type="none" len="sm" w="sm"/>
          </a:ln>
        </p:spPr>
      </p:sp>
      <p:sp>
        <p:nvSpPr>
          <p:cNvPr name="TextBox 16" id="16"/>
          <p:cNvSpPr txBox="true"/>
          <p:nvPr/>
        </p:nvSpPr>
        <p:spPr>
          <a:xfrm rot="0">
            <a:off x="1115997" y="5969635"/>
            <a:ext cx="2786781" cy="1106805"/>
          </a:xfrm>
          <a:prstGeom prst="rect">
            <a:avLst/>
          </a:prstGeom>
        </p:spPr>
        <p:txBody>
          <a:bodyPr anchor="t" rtlCol="false" tIns="0" lIns="0" bIns="0" rIns="0">
            <a:spAutoFit/>
          </a:bodyPr>
          <a:lstStyle/>
          <a:p>
            <a:pPr algn="ctr">
              <a:lnSpc>
                <a:spcPts val="4200"/>
              </a:lnSpc>
            </a:pPr>
            <a:r>
              <a:rPr lang="en-US" sz="4200">
                <a:solidFill>
                  <a:srgbClr val="F68B28"/>
                </a:solidFill>
                <a:latin typeface="KG Primary Penmanship"/>
              </a:rPr>
              <a:t>Victoria </a:t>
            </a:r>
          </a:p>
          <a:p>
            <a:pPr algn="ctr">
              <a:lnSpc>
                <a:spcPts val="4200"/>
              </a:lnSpc>
            </a:pPr>
            <a:r>
              <a:rPr lang="en-US" sz="4200">
                <a:solidFill>
                  <a:srgbClr val="F68B28"/>
                </a:solidFill>
                <a:latin typeface="KG Primary Penmanship"/>
              </a:rPr>
              <a:t>Cain</a:t>
            </a:r>
          </a:p>
        </p:txBody>
      </p:sp>
      <p:sp>
        <p:nvSpPr>
          <p:cNvPr name="TextBox 17" id="17"/>
          <p:cNvSpPr txBox="true"/>
          <p:nvPr/>
        </p:nvSpPr>
        <p:spPr>
          <a:xfrm rot="0">
            <a:off x="5000894" y="5931535"/>
            <a:ext cx="2895331" cy="1106805"/>
          </a:xfrm>
          <a:prstGeom prst="rect">
            <a:avLst/>
          </a:prstGeom>
        </p:spPr>
        <p:txBody>
          <a:bodyPr anchor="t" rtlCol="false" tIns="0" lIns="0" bIns="0" rIns="0">
            <a:spAutoFit/>
          </a:bodyPr>
          <a:lstStyle/>
          <a:p>
            <a:pPr algn="ctr">
              <a:lnSpc>
                <a:spcPts val="4200"/>
              </a:lnSpc>
            </a:pPr>
            <a:r>
              <a:rPr lang="en-US" sz="4200">
                <a:solidFill>
                  <a:srgbClr val="F68B28"/>
                </a:solidFill>
                <a:latin typeface="KG Primary Penmanship"/>
              </a:rPr>
              <a:t>Jade </a:t>
            </a:r>
          </a:p>
          <a:p>
            <a:pPr algn="ctr">
              <a:lnSpc>
                <a:spcPts val="4200"/>
              </a:lnSpc>
            </a:pPr>
            <a:r>
              <a:rPr lang="en-US" sz="4200">
                <a:solidFill>
                  <a:srgbClr val="F68B28"/>
                </a:solidFill>
                <a:latin typeface="KG Primary Penmanship"/>
              </a:rPr>
              <a:t>Bunker</a:t>
            </a:r>
          </a:p>
        </p:txBody>
      </p:sp>
      <p:sp>
        <p:nvSpPr>
          <p:cNvPr name="TextBox 18" id="18"/>
          <p:cNvSpPr txBox="true"/>
          <p:nvPr/>
        </p:nvSpPr>
        <p:spPr>
          <a:xfrm rot="0">
            <a:off x="9144000" y="5969635"/>
            <a:ext cx="2786781" cy="1106805"/>
          </a:xfrm>
          <a:prstGeom prst="rect">
            <a:avLst/>
          </a:prstGeom>
        </p:spPr>
        <p:txBody>
          <a:bodyPr anchor="t" rtlCol="false" tIns="0" lIns="0" bIns="0" rIns="0">
            <a:spAutoFit/>
          </a:bodyPr>
          <a:lstStyle/>
          <a:p>
            <a:pPr algn="ctr">
              <a:lnSpc>
                <a:spcPts val="4200"/>
              </a:lnSpc>
            </a:pPr>
            <a:r>
              <a:rPr lang="en-US" sz="4200">
                <a:solidFill>
                  <a:srgbClr val="F68B28"/>
                </a:solidFill>
                <a:latin typeface="KG Primary Penmanship"/>
              </a:rPr>
              <a:t>Tracey</a:t>
            </a:r>
          </a:p>
          <a:p>
            <a:pPr algn="ctr">
              <a:lnSpc>
                <a:spcPts val="4200"/>
              </a:lnSpc>
            </a:pPr>
            <a:r>
              <a:rPr lang="en-US" sz="4200">
                <a:solidFill>
                  <a:srgbClr val="F68B28"/>
                </a:solidFill>
                <a:latin typeface="KG Primary Penmanship"/>
              </a:rPr>
              <a:t>Swiers</a:t>
            </a:r>
          </a:p>
        </p:txBody>
      </p:sp>
      <p:sp>
        <p:nvSpPr>
          <p:cNvPr name="TextBox 19" id="19"/>
          <p:cNvSpPr txBox="true"/>
          <p:nvPr/>
        </p:nvSpPr>
        <p:spPr>
          <a:xfrm rot="0">
            <a:off x="13177176" y="5969635"/>
            <a:ext cx="2895331" cy="1106805"/>
          </a:xfrm>
          <a:prstGeom prst="rect">
            <a:avLst/>
          </a:prstGeom>
        </p:spPr>
        <p:txBody>
          <a:bodyPr anchor="t" rtlCol="false" tIns="0" lIns="0" bIns="0" rIns="0">
            <a:spAutoFit/>
          </a:bodyPr>
          <a:lstStyle/>
          <a:p>
            <a:pPr algn="ctr">
              <a:lnSpc>
                <a:spcPts val="4200"/>
              </a:lnSpc>
            </a:pPr>
            <a:r>
              <a:rPr lang="en-US" sz="4200">
                <a:solidFill>
                  <a:srgbClr val="F68B28"/>
                </a:solidFill>
                <a:latin typeface="KG Primary Penmanship"/>
              </a:rPr>
              <a:t>Rebecca Stubbins</a:t>
            </a:r>
          </a:p>
        </p:txBody>
      </p:sp>
      <p:sp>
        <p:nvSpPr>
          <p:cNvPr name="TextBox 20" id="20"/>
          <p:cNvSpPr txBox="true"/>
          <p:nvPr/>
        </p:nvSpPr>
        <p:spPr>
          <a:xfrm rot="0">
            <a:off x="1115997" y="7557135"/>
            <a:ext cx="2786781" cy="481965"/>
          </a:xfrm>
          <a:prstGeom prst="rect">
            <a:avLst/>
          </a:prstGeom>
        </p:spPr>
        <p:txBody>
          <a:bodyPr anchor="t" rtlCol="false" tIns="0" lIns="0" bIns="0" rIns="0">
            <a:spAutoFit/>
          </a:bodyPr>
          <a:lstStyle/>
          <a:p>
            <a:pPr algn="ctr">
              <a:lnSpc>
                <a:spcPts val="3600"/>
              </a:lnSpc>
            </a:pPr>
            <a:r>
              <a:rPr lang="en-US" sz="3600">
                <a:solidFill>
                  <a:srgbClr val="F68B28"/>
                </a:solidFill>
                <a:latin typeface="Sensei"/>
              </a:rPr>
              <a:t>CHAIR</a:t>
            </a:r>
          </a:p>
        </p:txBody>
      </p:sp>
      <p:sp>
        <p:nvSpPr>
          <p:cNvPr name="TextBox 21" id="21"/>
          <p:cNvSpPr txBox="true"/>
          <p:nvPr/>
        </p:nvSpPr>
        <p:spPr>
          <a:xfrm rot="0">
            <a:off x="4946619" y="7571740"/>
            <a:ext cx="2895331" cy="481965"/>
          </a:xfrm>
          <a:prstGeom prst="rect">
            <a:avLst/>
          </a:prstGeom>
        </p:spPr>
        <p:txBody>
          <a:bodyPr anchor="t" rtlCol="false" tIns="0" lIns="0" bIns="0" rIns="0">
            <a:spAutoFit/>
          </a:bodyPr>
          <a:lstStyle/>
          <a:p>
            <a:pPr algn="ctr">
              <a:lnSpc>
                <a:spcPts val="3600"/>
              </a:lnSpc>
            </a:pPr>
            <a:r>
              <a:rPr lang="en-US" sz="3600">
                <a:solidFill>
                  <a:srgbClr val="F68B28"/>
                </a:solidFill>
                <a:latin typeface="Sensei"/>
              </a:rPr>
              <a:t>VICE CHAIR </a:t>
            </a:r>
          </a:p>
        </p:txBody>
      </p:sp>
      <p:sp>
        <p:nvSpPr>
          <p:cNvPr name="TextBox 22" id="22"/>
          <p:cNvSpPr txBox="true"/>
          <p:nvPr/>
        </p:nvSpPr>
        <p:spPr>
          <a:xfrm rot="0">
            <a:off x="9144000" y="7557135"/>
            <a:ext cx="2786781" cy="481965"/>
          </a:xfrm>
          <a:prstGeom prst="rect">
            <a:avLst/>
          </a:prstGeom>
        </p:spPr>
        <p:txBody>
          <a:bodyPr anchor="t" rtlCol="false" tIns="0" lIns="0" bIns="0" rIns="0">
            <a:spAutoFit/>
          </a:bodyPr>
          <a:lstStyle/>
          <a:p>
            <a:pPr algn="ctr">
              <a:lnSpc>
                <a:spcPts val="3600"/>
              </a:lnSpc>
            </a:pPr>
            <a:r>
              <a:rPr lang="en-US" sz="3600">
                <a:solidFill>
                  <a:srgbClr val="F68B28"/>
                </a:solidFill>
                <a:latin typeface="Sensei"/>
              </a:rPr>
              <a:t>TREASURER</a:t>
            </a:r>
          </a:p>
        </p:txBody>
      </p:sp>
      <p:sp>
        <p:nvSpPr>
          <p:cNvPr name="TextBox 23" id="23"/>
          <p:cNvSpPr txBox="true"/>
          <p:nvPr/>
        </p:nvSpPr>
        <p:spPr>
          <a:xfrm rot="0">
            <a:off x="13177176" y="7571740"/>
            <a:ext cx="2895331" cy="481965"/>
          </a:xfrm>
          <a:prstGeom prst="rect">
            <a:avLst/>
          </a:prstGeom>
        </p:spPr>
        <p:txBody>
          <a:bodyPr anchor="t" rtlCol="false" tIns="0" lIns="0" bIns="0" rIns="0">
            <a:spAutoFit/>
          </a:bodyPr>
          <a:lstStyle/>
          <a:p>
            <a:pPr algn="ctr">
              <a:lnSpc>
                <a:spcPts val="3600"/>
              </a:lnSpc>
            </a:pPr>
            <a:r>
              <a:rPr lang="en-US" sz="3600">
                <a:solidFill>
                  <a:srgbClr val="F68B28"/>
                </a:solidFill>
                <a:latin typeface="Sensei"/>
              </a:rPr>
              <a:t>SECRETARY</a:t>
            </a:r>
          </a:p>
        </p:txBody>
      </p:sp>
      <p:sp>
        <p:nvSpPr>
          <p:cNvPr name="TextBox 24" id="24"/>
          <p:cNvSpPr txBox="true"/>
          <p:nvPr/>
        </p:nvSpPr>
        <p:spPr>
          <a:xfrm rot="0">
            <a:off x="10261300" y="1381760"/>
            <a:ext cx="6158362" cy="573405"/>
          </a:xfrm>
          <a:prstGeom prst="rect">
            <a:avLst/>
          </a:prstGeom>
        </p:spPr>
        <p:txBody>
          <a:bodyPr anchor="t" rtlCol="false" tIns="0" lIns="0" bIns="0" rIns="0">
            <a:spAutoFit/>
          </a:bodyPr>
          <a:lstStyle/>
          <a:p>
            <a:pPr algn="r">
              <a:lnSpc>
                <a:spcPts val="4200"/>
              </a:lnSpc>
            </a:pPr>
            <a:r>
              <a:rPr lang="en-US" sz="4200">
                <a:solidFill>
                  <a:srgbClr val="F68B28"/>
                </a:solidFill>
                <a:latin typeface="KG Primary Penmanship"/>
              </a:rPr>
              <a:t>CONTACT DETAILS</a:t>
            </a:r>
          </a:p>
        </p:txBody>
      </p:sp>
      <p:sp>
        <p:nvSpPr>
          <p:cNvPr name="TextBox 25" id="25"/>
          <p:cNvSpPr txBox="true"/>
          <p:nvPr/>
        </p:nvSpPr>
        <p:spPr>
          <a:xfrm rot="0">
            <a:off x="1115997" y="1162050"/>
            <a:ext cx="9421394" cy="1079500"/>
          </a:xfrm>
          <a:prstGeom prst="rect">
            <a:avLst/>
          </a:prstGeom>
        </p:spPr>
        <p:txBody>
          <a:bodyPr anchor="t" rtlCol="false" tIns="0" lIns="0" bIns="0" rIns="0">
            <a:spAutoFit/>
          </a:bodyPr>
          <a:lstStyle/>
          <a:p>
            <a:pPr>
              <a:lnSpc>
                <a:spcPts val="8000"/>
              </a:lnSpc>
            </a:pPr>
            <a:r>
              <a:rPr lang="en-US" sz="8000">
                <a:solidFill>
                  <a:srgbClr val="F68B28"/>
                </a:solidFill>
                <a:latin typeface="Sensei"/>
              </a:rPr>
              <a:t>CHASA COMMITEE </a:t>
            </a:r>
          </a:p>
        </p:txBody>
      </p:sp>
      <p:sp>
        <p:nvSpPr>
          <p:cNvPr name="TextBox 26" id="26"/>
          <p:cNvSpPr txBox="true"/>
          <p:nvPr/>
        </p:nvSpPr>
        <p:spPr>
          <a:xfrm rot="0">
            <a:off x="1028700" y="8305800"/>
            <a:ext cx="2725549" cy="812165"/>
          </a:xfrm>
          <a:prstGeom prst="rect">
            <a:avLst/>
          </a:prstGeom>
        </p:spPr>
        <p:txBody>
          <a:bodyPr anchor="t" rtlCol="false" tIns="0" lIns="0" bIns="0" rIns="0">
            <a:spAutoFit/>
          </a:bodyPr>
          <a:lstStyle/>
          <a:p>
            <a:pPr algn="ctr">
              <a:lnSpc>
                <a:spcPts val="3099"/>
              </a:lnSpc>
            </a:pPr>
            <a:r>
              <a:rPr lang="en-US" sz="3099">
                <a:solidFill>
                  <a:srgbClr val="F68B28"/>
                </a:solidFill>
                <a:latin typeface="KG Primary Penmanship"/>
              </a:rPr>
              <a:t>chasa@crayke.n-yorks.sch.uk</a:t>
            </a:r>
          </a:p>
        </p:txBody>
      </p:sp>
      <p:sp>
        <p:nvSpPr>
          <p:cNvPr name="TextBox 27" id="27"/>
          <p:cNvSpPr txBox="true"/>
          <p:nvPr/>
        </p:nvSpPr>
        <p:spPr>
          <a:xfrm rot="0">
            <a:off x="4946619" y="8210345"/>
            <a:ext cx="3232878" cy="812165"/>
          </a:xfrm>
          <a:prstGeom prst="rect">
            <a:avLst/>
          </a:prstGeom>
        </p:spPr>
        <p:txBody>
          <a:bodyPr anchor="t" rtlCol="false" tIns="0" lIns="0" bIns="0" rIns="0">
            <a:spAutoFit/>
          </a:bodyPr>
          <a:lstStyle/>
          <a:p>
            <a:pPr algn="ctr">
              <a:lnSpc>
                <a:spcPts val="3099"/>
              </a:lnSpc>
            </a:pPr>
            <a:r>
              <a:rPr lang="en-US" sz="3099">
                <a:solidFill>
                  <a:srgbClr val="F68B28"/>
                </a:solidFill>
                <a:latin typeface="KG Primary Penmanship"/>
              </a:rPr>
              <a:t>chasavicechair@crayke.n-yorks.sch.uk</a:t>
            </a:r>
          </a:p>
        </p:txBody>
      </p:sp>
      <p:sp>
        <p:nvSpPr>
          <p:cNvPr name="TextBox 28" id="28"/>
          <p:cNvSpPr txBox="true"/>
          <p:nvPr/>
        </p:nvSpPr>
        <p:spPr>
          <a:xfrm rot="0">
            <a:off x="8976529" y="8101330"/>
            <a:ext cx="3396549" cy="812165"/>
          </a:xfrm>
          <a:prstGeom prst="rect">
            <a:avLst/>
          </a:prstGeom>
        </p:spPr>
        <p:txBody>
          <a:bodyPr anchor="t" rtlCol="false" tIns="0" lIns="0" bIns="0" rIns="0">
            <a:spAutoFit/>
          </a:bodyPr>
          <a:lstStyle/>
          <a:p>
            <a:pPr algn="ctr">
              <a:lnSpc>
                <a:spcPts val="3099"/>
              </a:lnSpc>
            </a:pPr>
            <a:r>
              <a:rPr lang="en-US" sz="3099">
                <a:solidFill>
                  <a:srgbClr val="F68B28"/>
                </a:solidFill>
                <a:latin typeface="KG Primary Penmanship"/>
              </a:rPr>
              <a:t>chasatreasurer@crayke.n-yorks.sch.uk</a:t>
            </a:r>
          </a:p>
        </p:txBody>
      </p:sp>
      <p:sp>
        <p:nvSpPr>
          <p:cNvPr name="TextBox 29" id="29"/>
          <p:cNvSpPr txBox="true"/>
          <p:nvPr/>
        </p:nvSpPr>
        <p:spPr>
          <a:xfrm rot="0">
            <a:off x="13340481" y="8258175"/>
            <a:ext cx="3215406" cy="812165"/>
          </a:xfrm>
          <a:prstGeom prst="rect">
            <a:avLst/>
          </a:prstGeom>
        </p:spPr>
        <p:txBody>
          <a:bodyPr anchor="t" rtlCol="false" tIns="0" lIns="0" bIns="0" rIns="0">
            <a:spAutoFit/>
          </a:bodyPr>
          <a:lstStyle/>
          <a:p>
            <a:pPr algn="ctr">
              <a:lnSpc>
                <a:spcPts val="3099"/>
              </a:lnSpc>
            </a:pPr>
            <a:r>
              <a:rPr lang="en-US" sz="3099">
                <a:solidFill>
                  <a:srgbClr val="F68B28"/>
                </a:solidFill>
                <a:latin typeface="KG Primary Penmanship"/>
              </a:rPr>
              <a:t>chasasecretary@crayke.n-yorks.sch.uk</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8F5F1"/>
        </a:solidFill>
      </p:bgPr>
    </p:bg>
    <p:spTree>
      <p:nvGrpSpPr>
        <p:cNvPr id="1" name=""/>
        <p:cNvGrpSpPr/>
        <p:nvPr/>
      </p:nvGrpSpPr>
      <p:grpSpPr>
        <a:xfrm>
          <a:off x="0" y="0"/>
          <a:ext cx="0" cy="0"/>
          <a:chOff x="0" y="0"/>
          <a:chExt cx="0" cy="0"/>
        </a:xfrm>
      </p:grpSpPr>
      <p:grpSp>
        <p:nvGrpSpPr>
          <p:cNvPr name="Group 2" id="2"/>
          <p:cNvGrpSpPr/>
          <p:nvPr/>
        </p:nvGrpSpPr>
        <p:grpSpPr>
          <a:xfrm rot="0">
            <a:off x="-2978249" y="5743486"/>
            <a:ext cx="24244497" cy="6392280"/>
            <a:chOff x="0" y="0"/>
            <a:chExt cx="6350000" cy="1674235"/>
          </a:xfrm>
        </p:grpSpPr>
        <p:sp>
          <p:nvSpPr>
            <p:cNvPr name="Freeform 3" id="3"/>
            <p:cNvSpPr/>
            <p:nvPr/>
          </p:nvSpPr>
          <p:spPr>
            <a:xfrm flipH="false" flipV="false" rot="0">
              <a:off x="0" y="82550"/>
              <a:ext cx="6350000" cy="1590415"/>
            </a:xfrm>
            <a:custGeom>
              <a:avLst/>
              <a:gdLst/>
              <a:ahLst/>
              <a:cxnLst/>
              <a:rect r="r" b="b" t="t" l="l"/>
              <a:pathLst>
                <a:path h="1590415"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590415"/>
                  </a:lnTo>
                  <a:lnTo>
                    <a:pt x="6350000" y="1590415"/>
                  </a:lnTo>
                  <a:lnTo>
                    <a:pt x="6350000" y="0"/>
                  </a:lnTo>
                  <a:cubicBezTo>
                    <a:pt x="6111240" y="0"/>
                    <a:pt x="5981700" y="82550"/>
                    <a:pt x="5877560" y="149860"/>
                  </a:cubicBezTo>
                  <a:close/>
                </a:path>
              </a:pathLst>
            </a:custGeom>
            <a:solidFill>
              <a:srgbClr val="EFB52A">
                <a:alpha val="80000"/>
              </a:srgbClr>
            </a:solidFill>
          </p:spPr>
        </p:sp>
      </p:grpSp>
      <p:sp>
        <p:nvSpPr>
          <p:cNvPr name="AutoShape 4" id="4"/>
          <p:cNvSpPr/>
          <p:nvPr/>
        </p:nvSpPr>
        <p:spPr>
          <a:xfrm>
            <a:off x="557355" y="7509923"/>
            <a:ext cx="4644164" cy="0"/>
          </a:xfrm>
          <a:prstGeom prst="line">
            <a:avLst/>
          </a:prstGeom>
          <a:ln cap="rnd" w="28575">
            <a:solidFill>
              <a:srgbClr val="F8F5F1"/>
            </a:solidFill>
            <a:prstDash val="solid"/>
            <a:headEnd type="none" len="sm" w="sm"/>
            <a:tailEnd type="none" len="sm" w="sm"/>
          </a:ln>
        </p:spPr>
      </p:sp>
      <p:sp>
        <p:nvSpPr>
          <p:cNvPr name="AutoShape 5" id="5"/>
          <p:cNvSpPr/>
          <p:nvPr/>
        </p:nvSpPr>
        <p:spPr>
          <a:xfrm>
            <a:off x="6655910" y="7738523"/>
            <a:ext cx="4644164" cy="0"/>
          </a:xfrm>
          <a:prstGeom prst="line">
            <a:avLst/>
          </a:prstGeom>
          <a:ln cap="rnd" w="28575">
            <a:solidFill>
              <a:srgbClr val="F8F5F1"/>
            </a:solidFill>
            <a:prstDash val="solid"/>
            <a:headEnd type="none" len="sm" w="sm"/>
            <a:tailEnd type="none" len="sm" w="sm"/>
          </a:ln>
        </p:spPr>
      </p:sp>
      <p:sp>
        <p:nvSpPr>
          <p:cNvPr name="TextBox 6" id="6"/>
          <p:cNvSpPr txBox="true"/>
          <p:nvPr/>
        </p:nvSpPr>
        <p:spPr>
          <a:xfrm rot="0">
            <a:off x="557355" y="7619461"/>
            <a:ext cx="4641850" cy="2707005"/>
          </a:xfrm>
          <a:prstGeom prst="rect">
            <a:avLst/>
          </a:prstGeom>
        </p:spPr>
        <p:txBody>
          <a:bodyPr anchor="t" rtlCol="false" tIns="0" lIns="0" bIns="0" rIns="0">
            <a:spAutoFit/>
          </a:bodyPr>
          <a:lstStyle/>
          <a:p>
            <a:pPr algn="ctr">
              <a:lnSpc>
                <a:spcPts val="4200"/>
              </a:lnSpc>
            </a:pPr>
            <a:r>
              <a:rPr lang="en-US" sz="4200">
                <a:solidFill>
                  <a:srgbClr val="F8F5F1"/>
                </a:solidFill>
                <a:latin typeface="KG Primary Penmanship"/>
              </a:rPr>
              <a:t>We would like to extend the range of musical resources available for children to use.</a:t>
            </a:r>
          </a:p>
          <a:p>
            <a:pPr algn="ctr">
              <a:lnSpc>
                <a:spcPts val="4200"/>
              </a:lnSpc>
            </a:pPr>
          </a:p>
        </p:txBody>
      </p:sp>
      <p:sp>
        <p:nvSpPr>
          <p:cNvPr name="TextBox 7" id="7"/>
          <p:cNvSpPr txBox="true"/>
          <p:nvPr/>
        </p:nvSpPr>
        <p:spPr>
          <a:xfrm rot="0">
            <a:off x="13552416" y="7567073"/>
            <a:ext cx="4209165" cy="2457985"/>
          </a:xfrm>
          <a:prstGeom prst="rect">
            <a:avLst/>
          </a:prstGeom>
        </p:spPr>
        <p:txBody>
          <a:bodyPr anchor="t" rtlCol="false" tIns="0" lIns="0" bIns="0" rIns="0">
            <a:spAutoFit/>
          </a:bodyPr>
          <a:lstStyle/>
          <a:p>
            <a:pPr algn="ctr">
              <a:lnSpc>
                <a:spcPts val="3808"/>
              </a:lnSpc>
            </a:pPr>
            <a:r>
              <a:rPr lang="en-US" sz="3808">
                <a:solidFill>
                  <a:srgbClr val="F8F5F1"/>
                </a:solidFill>
                <a:latin typeface="KG Primary Penmanship"/>
              </a:rPr>
              <a:t>We are funding the cost of the coach travel for Oak Class to visit Sheffield Arena for Young Voices! </a:t>
            </a:r>
          </a:p>
        </p:txBody>
      </p:sp>
      <p:grpSp>
        <p:nvGrpSpPr>
          <p:cNvPr name="Group 8" id="8"/>
          <p:cNvGrpSpPr/>
          <p:nvPr/>
        </p:nvGrpSpPr>
        <p:grpSpPr>
          <a:xfrm rot="0">
            <a:off x="5605757" y="2357147"/>
            <a:ext cx="6971693" cy="4239548"/>
            <a:chOff x="0" y="0"/>
            <a:chExt cx="9791598" cy="5954357"/>
          </a:xfrm>
        </p:grpSpPr>
        <p:sp>
          <p:nvSpPr>
            <p:cNvPr name="Freeform 9" id="9"/>
            <p:cNvSpPr/>
            <p:nvPr/>
          </p:nvSpPr>
          <p:spPr>
            <a:xfrm flipH="false" flipV="false" rot="0">
              <a:off x="0" y="0"/>
              <a:ext cx="9791598" cy="5954356"/>
            </a:xfrm>
            <a:custGeom>
              <a:avLst/>
              <a:gdLst/>
              <a:ahLst/>
              <a:cxnLst/>
              <a:rect r="r" b="b" t="t" l="l"/>
              <a:pathLst>
                <a:path h="5954356" w="9791598">
                  <a:moveTo>
                    <a:pt x="9486798" y="0"/>
                  </a:moveTo>
                  <a:lnTo>
                    <a:pt x="304800" y="0"/>
                  </a:lnTo>
                  <a:cubicBezTo>
                    <a:pt x="135890" y="0"/>
                    <a:pt x="0" y="135890"/>
                    <a:pt x="0" y="304800"/>
                  </a:cubicBezTo>
                  <a:lnTo>
                    <a:pt x="0" y="5649556"/>
                  </a:lnTo>
                  <a:cubicBezTo>
                    <a:pt x="0" y="5818466"/>
                    <a:pt x="135890" y="5954356"/>
                    <a:pt x="304800" y="5954356"/>
                  </a:cubicBezTo>
                  <a:lnTo>
                    <a:pt x="9486798" y="5954356"/>
                  </a:lnTo>
                  <a:cubicBezTo>
                    <a:pt x="9655708" y="5954356"/>
                    <a:pt x="9791598" y="5818466"/>
                    <a:pt x="9791598" y="5649556"/>
                  </a:cubicBezTo>
                  <a:lnTo>
                    <a:pt x="9791598" y="304800"/>
                  </a:lnTo>
                  <a:cubicBezTo>
                    <a:pt x="9791598" y="135890"/>
                    <a:pt x="9655708" y="0"/>
                    <a:pt x="9486798" y="0"/>
                  </a:cubicBezTo>
                  <a:close/>
                </a:path>
              </a:pathLst>
            </a:custGeom>
            <a:solidFill>
              <a:srgbClr val="FF8F3E">
                <a:alpha val="80000"/>
              </a:srgbClr>
            </a:solidFill>
          </p:spPr>
        </p:sp>
      </p:grpSp>
      <p:sp>
        <p:nvSpPr>
          <p:cNvPr name="Freeform 10" id="10"/>
          <p:cNvSpPr/>
          <p:nvPr/>
        </p:nvSpPr>
        <p:spPr>
          <a:xfrm flipH="false" flipV="false" rot="0">
            <a:off x="2181192" y="2066979"/>
            <a:ext cx="2321211" cy="2952256"/>
          </a:xfrm>
          <a:custGeom>
            <a:avLst/>
            <a:gdLst/>
            <a:ahLst/>
            <a:cxnLst/>
            <a:rect r="r" b="b" t="t" l="l"/>
            <a:pathLst>
              <a:path h="2952256" w="2321211">
                <a:moveTo>
                  <a:pt x="0" y="0"/>
                </a:moveTo>
                <a:lnTo>
                  <a:pt x="2321211" y="0"/>
                </a:lnTo>
                <a:lnTo>
                  <a:pt x="2321211" y="2952256"/>
                </a:lnTo>
                <a:lnTo>
                  <a:pt x="0" y="2952256"/>
                </a:lnTo>
                <a:lnTo>
                  <a:pt x="0" y="0"/>
                </a:lnTo>
                <a:close/>
              </a:path>
            </a:pathLst>
          </a:custGeom>
          <a:blipFill>
            <a:blip r:embed="rId2"/>
            <a:stretch>
              <a:fillRect l="0" t="0" r="0" b="0"/>
            </a:stretch>
          </a:blipFill>
        </p:spPr>
      </p:sp>
      <p:sp>
        <p:nvSpPr>
          <p:cNvPr name="Freeform 11" id="11"/>
          <p:cNvSpPr/>
          <p:nvPr/>
        </p:nvSpPr>
        <p:spPr>
          <a:xfrm flipH="false" flipV="false" rot="0">
            <a:off x="13938696" y="1603175"/>
            <a:ext cx="3025652" cy="2899584"/>
          </a:xfrm>
          <a:custGeom>
            <a:avLst/>
            <a:gdLst/>
            <a:ahLst/>
            <a:cxnLst/>
            <a:rect r="r" b="b" t="t" l="l"/>
            <a:pathLst>
              <a:path h="2899584" w="3025652">
                <a:moveTo>
                  <a:pt x="0" y="0"/>
                </a:moveTo>
                <a:lnTo>
                  <a:pt x="3025653" y="0"/>
                </a:lnTo>
                <a:lnTo>
                  <a:pt x="3025653" y="2899584"/>
                </a:lnTo>
                <a:lnTo>
                  <a:pt x="0" y="2899584"/>
                </a:lnTo>
                <a:lnTo>
                  <a:pt x="0" y="0"/>
                </a:lnTo>
                <a:close/>
              </a:path>
            </a:pathLst>
          </a:custGeom>
          <a:blipFill>
            <a:blip r:embed="rId3"/>
            <a:stretch>
              <a:fillRect l="0" t="0" r="0" b="0"/>
            </a:stretch>
          </a:blipFill>
        </p:spPr>
      </p:sp>
      <p:sp>
        <p:nvSpPr>
          <p:cNvPr name="Freeform 12" id="12"/>
          <p:cNvSpPr/>
          <p:nvPr/>
        </p:nvSpPr>
        <p:spPr>
          <a:xfrm flipH="false" flipV="false" rot="0">
            <a:off x="1279257" y="6739367"/>
            <a:ext cx="2741285" cy="637349"/>
          </a:xfrm>
          <a:custGeom>
            <a:avLst/>
            <a:gdLst/>
            <a:ahLst/>
            <a:cxnLst/>
            <a:rect r="r" b="b" t="t" l="l"/>
            <a:pathLst>
              <a:path h="637349" w="2741285">
                <a:moveTo>
                  <a:pt x="0" y="0"/>
                </a:moveTo>
                <a:lnTo>
                  <a:pt x="2741285" y="0"/>
                </a:lnTo>
                <a:lnTo>
                  <a:pt x="2741285" y="637348"/>
                </a:lnTo>
                <a:lnTo>
                  <a:pt x="0" y="63734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22601" y="117021"/>
            <a:ext cx="18533201" cy="1949958"/>
          </a:xfrm>
          <a:prstGeom prst="rect">
            <a:avLst/>
          </a:prstGeom>
        </p:spPr>
        <p:txBody>
          <a:bodyPr anchor="t" rtlCol="false" tIns="0" lIns="0" bIns="0" rIns="0">
            <a:spAutoFit/>
          </a:bodyPr>
          <a:lstStyle/>
          <a:p>
            <a:pPr algn="ctr">
              <a:lnSpc>
                <a:spcPts val="5166"/>
              </a:lnSpc>
            </a:pPr>
            <a:r>
              <a:rPr lang="en-US" sz="4100">
                <a:solidFill>
                  <a:srgbClr val="E78F00"/>
                </a:solidFill>
                <a:latin typeface="Archivo Black"/>
              </a:rPr>
              <a:t>This year focus is on supporting the development of</a:t>
            </a:r>
          </a:p>
          <a:p>
            <a:pPr algn="ctr">
              <a:lnSpc>
                <a:spcPts val="5166"/>
              </a:lnSpc>
            </a:pPr>
          </a:p>
          <a:p>
            <a:pPr algn="ctr">
              <a:lnSpc>
                <a:spcPts val="5166"/>
              </a:lnSpc>
            </a:pPr>
            <a:r>
              <a:rPr lang="en-US" sz="4100">
                <a:solidFill>
                  <a:srgbClr val="E78F00"/>
                </a:solidFill>
                <a:latin typeface="Archivo Black"/>
              </a:rPr>
              <a:t>for all children in school.</a:t>
            </a:r>
          </a:p>
        </p:txBody>
      </p:sp>
      <p:sp>
        <p:nvSpPr>
          <p:cNvPr name="TextBox 14" id="14"/>
          <p:cNvSpPr txBox="true"/>
          <p:nvPr/>
        </p:nvSpPr>
        <p:spPr>
          <a:xfrm rot="0">
            <a:off x="5795629" y="2607823"/>
            <a:ext cx="6591950" cy="4131544"/>
          </a:xfrm>
          <a:prstGeom prst="rect">
            <a:avLst/>
          </a:prstGeom>
        </p:spPr>
        <p:txBody>
          <a:bodyPr anchor="t" rtlCol="false" tIns="0" lIns="0" bIns="0" rIns="0">
            <a:spAutoFit/>
          </a:bodyPr>
          <a:lstStyle/>
          <a:p>
            <a:pPr algn="ctr">
              <a:lnSpc>
                <a:spcPts val="4088"/>
              </a:lnSpc>
            </a:pPr>
            <a:r>
              <a:rPr lang="en-US" sz="4088">
                <a:solidFill>
                  <a:srgbClr val="F8F5F1"/>
                </a:solidFill>
                <a:latin typeface="KG Primary Penmanship"/>
              </a:rPr>
              <a:t>We would like to support the school in the development of musical expertise within school by enhancing the music curriculum offer and seeking professional musicians to run workshops and demonstrations for the children.</a:t>
            </a:r>
          </a:p>
          <a:p>
            <a:pPr algn="ctr">
              <a:lnSpc>
                <a:spcPts val="4088"/>
              </a:lnSpc>
            </a:pPr>
          </a:p>
        </p:txBody>
      </p:sp>
      <p:sp>
        <p:nvSpPr>
          <p:cNvPr name="TextBox 15" id="15"/>
          <p:cNvSpPr txBox="true"/>
          <p:nvPr/>
        </p:nvSpPr>
        <p:spPr>
          <a:xfrm rot="0">
            <a:off x="6770679" y="7790911"/>
            <a:ext cx="4641850" cy="2707005"/>
          </a:xfrm>
          <a:prstGeom prst="rect">
            <a:avLst/>
          </a:prstGeom>
        </p:spPr>
        <p:txBody>
          <a:bodyPr anchor="t" rtlCol="false" tIns="0" lIns="0" bIns="0" rIns="0">
            <a:spAutoFit/>
          </a:bodyPr>
          <a:lstStyle/>
          <a:p>
            <a:pPr algn="ctr">
              <a:lnSpc>
                <a:spcPts val="4200"/>
              </a:lnSpc>
            </a:pPr>
            <a:r>
              <a:rPr lang="en-US" sz="4200">
                <a:solidFill>
                  <a:srgbClr val="F8F5F1"/>
                </a:solidFill>
                <a:latin typeface="KG Primary Penmanship"/>
              </a:rPr>
              <a:t>We are looking to extend the range of instruments available for children to play in school.</a:t>
            </a:r>
          </a:p>
          <a:p>
            <a:pPr algn="ctr">
              <a:lnSpc>
                <a:spcPts val="4200"/>
              </a:lnSpc>
            </a:pPr>
          </a:p>
        </p:txBody>
      </p:sp>
      <p:sp>
        <p:nvSpPr>
          <p:cNvPr name="TextBox 16" id="16"/>
          <p:cNvSpPr txBox="true"/>
          <p:nvPr/>
        </p:nvSpPr>
        <p:spPr>
          <a:xfrm rot="0">
            <a:off x="6817776" y="733225"/>
            <a:ext cx="4641850" cy="869950"/>
          </a:xfrm>
          <a:prstGeom prst="rect">
            <a:avLst/>
          </a:prstGeom>
        </p:spPr>
        <p:txBody>
          <a:bodyPr anchor="t" rtlCol="false" tIns="0" lIns="0" bIns="0" rIns="0">
            <a:spAutoFit/>
          </a:bodyPr>
          <a:lstStyle/>
          <a:p>
            <a:pPr algn="ctr">
              <a:lnSpc>
                <a:spcPts val="6500"/>
              </a:lnSpc>
            </a:pPr>
            <a:r>
              <a:rPr lang="en-US" sz="6500">
                <a:solidFill>
                  <a:srgbClr val="DA3154"/>
                </a:solidFill>
                <a:latin typeface="Sensei"/>
              </a:rPr>
              <a:t>MUSIC</a:t>
            </a:r>
          </a:p>
        </p:txBody>
      </p:sp>
      <p:sp>
        <p:nvSpPr>
          <p:cNvPr name="Freeform 17" id="17"/>
          <p:cNvSpPr/>
          <p:nvPr/>
        </p:nvSpPr>
        <p:spPr>
          <a:xfrm flipH="false" flipV="false" rot="0">
            <a:off x="14518015" y="6739367"/>
            <a:ext cx="2741285" cy="637349"/>
          </a:xfrm>
          <a:custGeom>
            <a:avLst/>
            <a:gdLst/>
            <a:ahLst/>
            <a:cxnLst/>
            <a:rect r="r" b="b" t="t" l="l"/>
            <a:pathLst>
              <a:path h="637349" w="2741285">
                <a:moveTo>
                  <a:pt x="0" y="0"/>
                </a:moveTo>
                <a:lnTo>
                  <a:pt x="2741285" y="0"/>
                </a:lnTo>
                <a:lnTo>
                  <a:pt x="2741285" y="637348"/>
                </a:lnTo>
                <a:lnTo>
                  <a:pt x="0" y="63734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false" rot="0">
            <a:off x="7607350" y="6886862"/>
            <a:ext cx="2741285" cy="637349"/>
          </a:xfrm>
          <a:custGeom>
            <a:avLst/>
            <a:gdLst/>
            <a:ahLst/>
            <a:cxnLst/>
            <a:rect r="r" b="b" t="t" l="l"/>
            <a:pathLst>
              <a:path h="637349" w="2741285">
                <a:moveTo>
                  <a:pt x="0" y="0"/>
                </a:moveTo>
                <a:lnTo>
                  <a:pt x="2741285" y="0"/>
                </a:lnTo>
                <a:lnTo>
                  <a:pt x="2741285" y="637349"/>
                </a:lnTo>
                <a:lnTo>
                  <a:pt x="0" y="63734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AutoShape 19" id="19"/>
          <p:cNvSpPr/>
          <p:nvPr/>
        </p:nvSpPr>
        <p:spPr>
          <a:xfrm>
            <a:off x="13334917" y="7538498"/>
            <a:ext cx="4644164" cy="0"/>
          </a:xfrm>
          <a:prstGeom prst="line">
            <a:avLst/>
          </a:prstGeom>
          <a:ln cap="rnd" w="28575">
            <a:solidFill>
              <a:srgbClr val="F8F5F1"/>
            </a:solidFill>
            <a:prstDash val="solid"/>
            <a:headEnd type="none" len="sm" w="sm"/>
            <a:tailEnd type="none" len="sm" w="sm"/>
          </a:ln>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8F5F1"/>
        </a:solidFill>
      </p:bgPr>
    </p:bg>
    <p:spTree>
      <p:nvGrpSpPr>
        <p:cNvPr id="1" name=""/>
        <p:cNvGrpSpPr/>
        <p:nvPr/>
      </p:nvGrpSpPr>
      <p:grpSpPr>
        <a:xfrm>
          <a:off x="0" y="0"/>
          <a:ext cx="0" cy="0"/>
          <a:chOff x="0" y="0"/>
          <a:chExt cx="0" cy="0"/>
        </a:xfrm>
      </p:grpSpPr>
      <p:sp>
        <p:nvSpPr>
          <p:cNvPr name="AutoShape 2" id="2"/>
          <p:cNvSpPr/>
          <p:nvPr/>
        </p:nvSpPr>
        <p:spPr>
          <a:xfrm>
            <a:off x="1579993" y="6725079"/>
            <a:ext cx="4644164" cy="0"/>
          </a:xfrm>
          <a:prstGeom prst="line">
            <a:avLst/>
          </a:prstGeom>
          <a:ln cap="rnd" w="28575">
            <a:solidFill>
              <a:srgbClr val="F8F5F1"/>
            </a:solidFill>
            <a:prstDash val="solid"/>
            <a:headEnd type="none" len="sm" w="sm"/>
            <a:tailEnd type="none" len="sm" w="sm"/>
          </a:ln>
        </p:spPr>
      </p:sp>
      <p:sp>
        <p:nvSpPr>
          <p:cNvPr name="AutoShape 3" id="3"/>
          <p:cNvSpPr/>
          <p:nvPr/>
        </p:nvSpPr>
        <p:spPr>
          <a:xfrm>
            <a:off x="6819605" y="7423875"/>
            <a:ext cx="4644164" cy="0"/>
          </a:xfrm>
          <a:prstGeom prst="line">
            <a:avLst/>
          </a:prstGeom>
          <a:ln cap="rnd" w="28575">
            <a:solidFill>
              <a:srgbClr val="F8F5F1"/>
            </a:solidFill>
            <a:prstDash val="solid"/>
            <a:headEnd type="none" len="sm" w="sm"/>
            <a:tailEnd type="none" len="sm" w="sm"/>
          </a:ln>
        </p:spPr>
      </p:sp>
      <p:sp>
        <p:nvSpPr>
          <p:cNvPr name="Freeform 4" id="4"/>
          <p:cNvSpPr/>
          <p:nvPr/>
        </p:nvSpPr>
        <p:spPr>
          <a:xfrm flipH="true" flipV="false" rot="-504858">
            <a:off x="17620164" y="6807331"/>
            <a:ext cx="2928122" cy="3010923"/>
          </a:xfrm>
          <a:custGeom>
            <a:avLst/>
            <a:gdLst/>
            <a:ahLst/>
            <a:cxnLst/>
            <a:rect r="r" b="b" t="t" l="l"/>
            <a:pathLst>
              <a:path h="3010923" w="2928122">
                <a:moveTo>
                  <a:pt x="2928122" y="0"/>
                </a:moveTo>
                <a:lnTo>
                  <a:pt x="0" y="0"/>
                </a:lnTo>
                <a:lnTo>
                  <a:pt x="0" y="3010922"/>
                </a:lnTo>
                <a:lnTo>
                  <a:pt x="2928122" y="3010922"/>
                </a:lnTo>
                <a:lnTo>
                  <a:pt x="292812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5400000">
            <a:off x="-2146445" y="7318806"/>
            <a:ext cx="3802488" cy="3650389"/>
          </a:xfrm>
          <a:custGeom>
            <a:avLst/>
            <a:gdLst/>
            <a:ahLst/>
            <a:cxnLst/>
            <a:rect r="r" b="b" t="t" l="l"/>
            <a:pathLst>
              <a:path h="3650389" w="3802488">
                <a:moveTo>
                  <a:pt x="0" y="0"/>
                </a:moveTo>
                <a:lnTo>
                  <a:pt x="3802488" y="0"/>
                </a:lnTo>
                <a:lnTo>
                  <a:pt x="3802488" y="3650388"/>
                </a:lnTo>
                <a:lnTo>
                  <a:pt x="0" y="36503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7225668" y="5414730"/>
            <a:ext cx="3442494" cy="726886"/>
          </a:xfrm>
          <a:prstGeom prst="rect">
            <a:avLst/>
          </a:prstGeom>
        </p:spPr>
        <p:txBody>
          <a:bodyPr anchor="t" rtlCol="false" tIns="0" lIns="0" bIns="0" rIns="0">
            <a:spAutoFit/>
          </a:bodyPr>
          <a:lstStyle/>
          <a:p>
            <a:pPr algn="ctr">
              <a:lnSpc>
                <a:spcPts val="5487"/>
              </a:lnSpc>
            </a:pPr>
            <a:r>
              <a:rPr lang="en-US" sz="5487">
                <a:solidFill>
                  <a:srgbClr val="DA3154"/>
                </a:solidFill>
                <a:latin typeface="Sensei"/>
              </a:rPr>
              <a:t>MUSIC</a:t>
            </a:r>
          </a:p>
        </p:txBody>
      </p:sp>
      <p:sp>
        <p:nvSpPr>
          <p:cNvPr name="Freeform 7" id="7"/>
          <p:cNvSpPr/>
          <p:nvPr/>
        </p:nvSpPr>
        <p:spPr>
          <a:xfrm flipH="true" flipV="false" rot="1137654">
            <a:off x="-1173971" y="-1026293"/>
            <a:ext cx="10152092" cy="4559212"/>
          </a:xfrm>
          <a:custGeom>
            <a:avLst/>
            <a:gdLst/>
            <a:ahLst/>
            <a:cxnLst/>
            <a:rect r="r" b="b" t="t" l="l"/>
            <a:pathLst>
              <a:path h="4559212" w="10152092">
                <a:moveTo>
                  <a:pt x="10152092" y="0"/>
                </a:moveTo>
                <a:lnTo>
                  <a:pt x="0" y="0"/>
                </a:lnTo>
                <a:lnTo>
                  <a:pt x="0" y="4559212"/>
                </a:lnTo>
                <a:lnTo>
                  <a:pt x="10152092" y="4559212"/>
                </a:lnTo>
                <a:lnTo>
                  <a:pt x="10152092"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1220680">
            <a:off x="9410426" y="573922"/>
            <a:ext cx="10734702" cy="4820857"/>
          </a:xfrm>
          <a:custGeom>
            <a:avLst/>
            <a:gdLst/>
            <a:ahLst/>
            <a:cxnLst/>
            <a:rect r="r" b="b" t="t" l="l"/>
            <a:pathLst>
              <a:path h="4820857" w="10734702">
                <a:moveTo>
                  <a:pt x="0" y="0"/>
                </a:moveTo>
                <a:lnTo>
                  <a:pt x="10734701" y="0"/>
                </a:lnTo>
                <a:lnTo>
                  <a:pt x="10734701" y="4820857"/>
                </a:lnTo>
                <a:lnTo>
                  <a:pt x="0" y="482085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true" flipV="false" rot="1137654">
            <a:off x="-802281" y="3336616"/>
            <a:ext cx="7676149" cy="3447289"/>
          </a:xfrm>
          <a:custGeom>
            <a:avLst/>
            <a:gdLst/>
            <a:ahLst/>
            <a:cxnLst/>
            <a:rect r="r" b="b" t="t" l="l"/>
            <a:pathLst>
              <a:path h="3447289" w="7676149">
                <a:moveTo>
                  <a:pt x="7676149" y="0"/>
                </a:moveTo>
                <a:lnTo>
                  <a:pt x="0" y="0"/>
                </a:lnTo>
                <a:lnTo>
                  <a:pt x="0" y="3447289"/>
                </a:lnTo>
                <a:lnTo>
                  <a:pt x="7676149" y="3447289"/>
                </a:lnTo>
                <a:lnTo>
                  <a:pt x="7676149"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1220680">
            <a:off x="-1395440" y="6883882"/>
            <a:ext cx="10065305" cy="4520237"/>
          </a:xfrm>
          <a:custGeom>
            <a:avLst/>
            <a:gdLst/>
            <a:ahLst/>
            <a:cxnLst/>
            <a:rect r="r" b="b" t="t" l="l"/>
            <a:pathLst>
              <a:path h="4520237" w="10065305">
                <a:moveTo>
                  <a:pt x="0" y="0"/>
                </a:moveTo>
                <a:lnTo>
                  <a:pt x="10065304" y="0"/>
                </a:lnTo>
                <a:lnTo>
                  <a:pt x="10065304" y="4520236"/>
                </a:lnTo>
                <a:lnTo>
                  <a:pt x="0" y="452023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1" id="11"/>
          <p:cNvSpPr txBox="true"/>
          <p:nvPr/>
        </p:nvSpPr>
        <p:spPr>
          <a:xfrm rot="0">
            <a:off x="14165" y="742051"/>
            <a:ext cx="9072143" cy="1070150"/>
          </a:xfrm>
          <a:prstGeom prst="rect">
            <a:avLst/>
          </a:prstGeom>
        </p:spPr>
        <p:txBody>
          <a:bodyPr anchor="t" rtlCol="false" tIns="0" lIns="0" bIns="0" rIns="0">
            <a:spAutoFit/>
          </a:bodyPr>
          <a:lstStyle/>
          <a:p>
            <a:pPr algn="ctr">
              <a:lnSpc>
                <a:spcPts val="2750"/>
              </a:lnSpc>
            </a:pPr>
            <a:r>
              <a:rPr lang="en-US" sz="2750">
                <a:solidFill>
                  <a:srgbClr val="F8F5F1"/>
                </a:solidFill>
                <a:latin typeface="KG Primary Penmanship"/>
              </a:rPr>
              <a:t>Learning music theory and notation enhances mathematical skills in children. Counting beats, understanding rhythm, and recognizing patterns in music contribute to improved mathematical abilities.</a:t>
            </a:r>
          </a:p>
        </p:txBody>
      </p:sp>
      <p:sp>
        <p:nvSpPr>
          <p:cNvPr name="TextBox 12" id="12"/>
          <p:cNvSpPr txBox="true"/>
          <p:nvPr/>
        </p:nvSpPr>
        <p:spPr>
          <a:xfrm rot="0">
            <a:off x="268127" y="4675673"/>
            <a:ext cx="6418893" cy="816800"/>
          </a:xfrm>
          <a:prstGeom prst="rect">
            <a:avLst/>
          </a:prstGeom>
        </p:spPr>
        <p:txBody>
          <a:bodyPr anchor="t" rtlCol="false" tIns="0" lIns="0" bIns="0" rIns="0">
            <a:spAutoFit/>
          </a:bodyPr>
          <a:lstStyle/>
          <a:p>
            <a:pPr algn="ctr">
              <a:lnSpc>
                <a:spcPts val="3093"/>
              </a:lnSpc>
            </a:pPr>
            <a:r>
              <a:rPr lang="en-US" sz="3093">
                <a:solidFill>
                  <a:srgbClr val="F8F5F1"/>
                </a:solidFill>
                <a:latin typeface="KG Primary Penmanship"/>
              </a:rPr>
              <a:t>Music helps develop language and communication </a:t>
            </a:r>
          </a:p>
          <a:p>
            <a:pPr algn="ctr">
              <a:lnSpc>
                <a:spcPts val="3093"/>
              </a:lnSpc>
            </a:pPr>
            <a:r>
              <a:rPr lang="en-US" sz="3093">
                <a:solidFill>
                  <a:srgbClr val="F8F5F1"/>
                </a:solidFill>
                <a:latin typeface="KG Primary Penmanship"/>
              </a:rPr>
              <a:t>skills </a:t>
            </a:r>
          </a:p>
        </p:txBody>
      </p:sp>
      <p:sp>
        <p:nvSpPr>
          <p:cNvPr name="TextBox 13" id="13"/>
          <p:cNvSpPr txBox="true"/>
          <p:nvPr/>
        </p:nvSpPr>
        <p:spPr>
          <a:xfrm rot="0">
            <a:off x="268127" y="8470688"/>
            <a:ext cx="8303298" cy="1171575"/>
          </a:xfrm>
          <a:prstGeom prst="rect">
            <a:avLst/>
          </a:prstGeom>
        </p:spPr>
        <p:txBody>
          <a:bodyPr anchor="t" rtlCol="false" tIns="0" lIns="0" bIns="0" rIns="0">
            <a:spAutoFit/>
          </a:bodyPr>
          <a:lstStyle/>
          <a:p>
            <a:pPr algn="ctr">
              <a:lnSpc>
                <a:spcPts val="3000"/>
              </a:lnSpc>
            </a:pPr>
            <a:r>
              <a:rPr lang="en-US" sz="3000">
                <a:solidFill>
                  <a:srgbClr val="F8F5F1"/>
                </a:solidFill>
                <a:latin typeface="KG Primary Penmanship"/>
              </a:rPr>
              <a:t>Music promotes creativity and imagination. Children often express their emotions and feelings through music, allowing them to explore and develop their own unique ideas.</a:t>
            </a:r>
          </a:p>
        </p:txBody>
      </p:sp>
      <p:sp>
        <p:nvSpPr>
          <p:cNvPr name="Freeform 14" id="14"/>
          <p:cNvSpPr/>
          <p:nvPr/>
        </p:nvSpPr>
        <p:spPr>
          <a:xfrm flipH="true" flipV="false" rot="1137654">
            <a:off x="-1826077" y="751950"/>
            <a:ext cx="9941864" cy="4464801"/>
          </a:xfrm>
          <a:custGeom>
            <a:avLst/>
            <a:gdLst/>
            <a:ahLst/>
            <a:cxnLst/>
            <a:rect r="r" b="b" t="t" l="l"/>
            <a:pathLst>
              <a:path h="4464801" w="9941864">
                <a:moveTo>
                  <a:pt x="9941865" y="0"/>
                </a:moveTo>
                <a:lnTo>
                  <a:pt x="0" y="0"/>
                </a:lnTo>
                <a:lnTo>
                  <a:pt x="0" y="4464801"/>
                </a:lnTo>
                <a:lnTo>
                  <a:pt x="9941865" y="4464801"/>
                </a:lnTo>
                <a:lnTo>
                  <a:pt x="9941865"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5" id="15"/>
          <p:cNvSpPr/>
          <p:nvPr/>
        </p:nvSpPr>
        <p:spPr>
          <a:xfrm flipH="true" flipV="false" rot="1137654">
            <a:off x="9521491" y="-878870"/>
            <a:ext cx="9495551" cy="4264366"/>
          </a:xfrm>
          <a:custGeom>
            <a:avLst/>
            <a:gdLst/>
            <a:ahLst/>
            <a:cxnLst/>
            <a:rect r="r" b="b" t="t" l="l"/>
            <a:pathLst>
              <a:path h="4264366" w="9495551">
                <a:moveTo>
                  <a:pt x="9495552" y="0"/>
                </a:moveTo>
                <a:lnTo>
                  <a:pt x="0" y="0"/>
                </a:lnTo>
                <a:lnTo>
                  <a:pt x="0" y="4264366"/>
                </a:lnTo>
                <a:lnTo>
                  <a:pt x="9495552" y="4264366"/>
                </a:lnTo>
                <a:lnTo>
                  <a:pt x="9495552"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6" id="16"/>
          <p:cNvSpPr/>
          <p:nvPr/>
        </p:nvSpPr>
        <p:spPr>
          <a:xfrm flipH="false" flipV="false" rot="-1220680">
            <a:off x="11191389" y="2753976"/>
            <a:ext cx="9389357" cy="4216675"/>
          </a:xfrm>
          <a:custGeom>
            <a:avLst/>
            <a:gdLst/>
            <a:ahLst/>
            <a:cxnLst/>
            <a:rect r="r" b="b" t="t" l="l"/>
            <a:pathLst>
              <a:path h="4216675" w="9389357">
                <a:moveTo>
                  <a:pt x="0" y="0"/>
                </a:moveTo>
                <a:lnTo>
                  <a:pt x="9389358" y="0"/>
                </a:lnTo>
                <a:lnTo>
                  <a:pt x="9389358" y="4216675"/>
                </a:lnTo>
                <a:lnTo>
                  <a:pt x="0" y="421667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7" id="17"/>
          <p:cNvSpPr/>
          <p:nvPr/>
        </p:nvSpPr>
        <p:spPr>
          <a:xfrm flipH="true" flipV="false" rot="1137654">
            <a:off x="-3257559" y="4865236"/>
            <a:ext cx="9941864" cy="4464801"/>
          </a:xfrm>
          <a:custGeom>
            <a:avLst/>
            <a:gdLst/>
            <a:ahLst/>
            <a:cxnLst/>
            <a:rect r="r" b="b" t="t" l="l"/>
            <a:pathLst>
              <a:path h="4464801" w="9941864">
                <a:moveTo>
                  <a:pt x="9941864" y="0"/>
                </a:moveTo>
                <a:lnTo>
                  <a:pt x="0" y="0"/>
                </a:lnTo>
                <a:lnTo>
                  <a:pt x="0" y="4464801"/>
                </a:lnTo>
                <a:lnTo>
                  <a:pt x="9941864" y="4464801"/>
                </a:lnTo>
                <a:lnTo>
                  <a:pt x="9941864"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8" id="18"/>
          <p:cNvSpPr txBox="true"/>
          <p:nvPr/>
        </p:nvSpPr>
        <p:spPr>
          <a:xfrm rot="0">
            <a:off x="9279194" y="2451103"/>
            <a:ext cx="9008806" cy="1171575"/>
          </a:xfrm>
          <a:prstGeom prst="rect">
            <a:avLst/>
          </a:prstGeom>
        </p:spPr>
        <p:txBody>
          <a:bodyPr anchor="t" rtlCol="false" tIns="0" lIns="0" bIns="0" rIns="0">
            <a:spAutoFit/>
          </a:bodyPr>
          <a:lstStyle/>
          <a:p>
            <a:pPr algn="ctr">
              <a:lnSpc>
                <a:spcPts val="3000"/>
              </a:lnSpc>
            </a:pPr>
            <a:r>
              <a:rPr lang="en-US" sz="3000">
                <a:solidFill>
                  <a:srgbClr val="F8F5F1"/>
                </a:solidFill>
                <a:latin typeface="KG Primary Penmanship"/>
              </a:rPr>
              <a:t>Music has a positive impact on memory and cognitive development. Learning songs, memorizing lyrics, and understanding musical patterns encourage children to exercise their memory muscles.</a:t>
            </a:r>
          </a:p>
        </p:txBody>
      </p:sp>
      <p:sp>
        <p:nvSpPr>
          <p:cNvPr name="Freeform 19" id="19"/>
          <p:cNvSpPr/>
          <p:nvPr/>
        </p:nvSpPr>
        <p:spPr>
          <a:xfrm flipH="false" flipV="false" rot="2825054">
            <a:off x="6861463" y="3759682"/>
            <a:ext cx="4188771" cy="3932208"/>
          </a:xfrm>
          <a:custGeom>
            <a:avLst/>
            <a:gdLst/>
            <a:ahLst/>
            <a:cxnLst/>
            <a:rect r="r" b="b" t="t" l="l"/>
            <a:pathLst>
              <a:path h="3932208" w="4188771">
                <a:moveTo>
                  <a:pt x="0" y="0"/>
                </a:moveTo>
                <a:lnTo>
                  <a:pt x="4188770" y="0"/>
                </a:lnTo>
                <a:lnTo>
                  <a:pt x="4188770" y="3932208"/>
                </a:lnTo>
                <a:lnTo>
                  <a:pt x="0" y="393220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0" id="20"/>
          <p:cNvSpPr/>
          <p:nvPr/>
        </p:nvSpPr>
        <p:spPr>
          <a:xfrm flipH="true" flipV="false" rot="1137654">
            <a:off x="9555829" y="6682821"/>
            <a:ext cx="9941864" cy="4464801"/>
          </a:xfrm>
          <a:custGeom>
            <a:avLst/>
            <a:gdLst/>
            <a:ahLst/>
            <a:cxnLst/>
            <a:rect r="r" b="b" t="t" l="l"/>
            <a:pathLst>
              <a:path h="4464801" w="9941864">
                <a:moveTo>
                  <a:pt x="9941865" y="0"/>
                </a:moveTo>
                <a:lnTo>
                  <a:pt x="0" y="0"/>
                </a:lnTo>
                <a:lnTo>
                  <a:pt x="0" y="4464801"/>
                </a:lnTo>
                <a:lnTo>
                  <a:pt x="9941865" y="4464801"/>
                </a:lnTo>
                <a:lnTo>
                  <a:pt x="9941865"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21" id="21"/>
          <p:cNvSpPr txBox="true"/>
          <p:nvPr/>
        </p:nvSpPr>
        <p:spPr>
          <a:xfrm rot="0">
            <a:off x="9580091" y="856568"/>
            <a:ext cx="8640801" cy="756335"/>
          </a:xfrm>
          <a:prstGeom prst="rect">
            <a:avLst/>
          </a:prstGeom>
        </p:spPr>
        <p:txBody>
          <a:bodyPr anchor="t" rtlCol="false" tIns="0" lIns="0" bIns="0" rIns="0">
            <a:spAutoFit/>
          </a:bodyPr>
          <a:lstStyle/>
          <a:p>
            <a:pPr algn="ctr">
              <a:lnSpc>
                <a:spcPts val="2877"/>
              </a:lnSpc>
            </a:pPr>
            <a:r>
              <a:rPr lang="en-US" sz="2877">
                <a:solidFill>
                  <a:srgbClr val="F8F5F1"/>
                </a:solidFill>
                <a:latin typeface="KG Primary Penmanship"/>
              </a:rPr>
              <a:t>Exposing children to various genres of music broadens their cultural knowledge and appreciation of musical styles from around the world.</a:t>
            </a:r>
          </a:p>
        </p:txBody>
      </p:sp>
      <p:sp>
        <p:nvSpPr>
          <p:cNvPr name="TextBox 22" id="22"/>
          <p:cNvSpPr txBox="true"/>
          <p:nvPr/>
        </p:nvSpPr>
        <p:spPr>
          <a:xfrm rot="0">
            <a:off x="13179" y="2378671"/>
            <a:ext cx="7903248" cy="1171575"/>
          </a:xfrm>
          <a:prstGeom prst="rect">
            <a:avLst/>
          </a:prstGeom>
        </p:spPr>
        <p:txBody>
          <a:bodyPr anchor="t" rtlCol="false" tIns="0" lIns="0" bIns="0" rIns="0">
            <a:spAutoFit/>
          </a:bodyPr>
          <a:lstStyle/>
          <a:p>
            <a:pPr algn="ctr">
              <a:lnSpc>
                <a:spcPts val="3000"/>
              </a:lnSpc>
            </a:pPr>
            <a:r>
              <a:rPr lang="en-US" sz="3000">
                <a:solidFill>
                  <a:srgbClr val="F8F5F1"/>
                </a:solidFill>
                <a:latin typeface="KG Primary Penmanship"/>
              </a:rPr>
              <a:t>Musical activities, such as singing, playing instuments and dancing can boost self-confidence and improve self-esteem in children</a:t>
            </a:r>
          </a:p>
        </p:txBody>
      </p:sp>
      <p:sp>
        <p:nvSpPr>
          <p:cNvPr name="TextBox 23" id="23"/>
          <p:cNvSpPr txBox="true"/>
          <p:nvPr/>
        </p:nvSpPr>
        <p:spPr>
          <a:xfrm rot="0">
            <a:off x="13179" y="6558454"/>
            <a:ext cx="6673841" cy="851133"/>
          </a:xfrm>
          <a:prstGeom prst="rect">
            <a:avLst/>
          </a:prstGeom>
        </p:spPr>
        <p:txBody>
          <a:bodyPr anchor="t" rtlCol="false" tIns="0" lIns="0" bIns="0" rIns="0">
            <a:spAutoFit/>
          </a:bodyPr>
          <a:lstStyle/>
          <a:p>
            <a:pPr algn="ctr">
              <a:lnSpc>
                <a:spcPts val="3216"/>
              </a:lnSpc>
            </a:pPr>
            <a:r>
              <a:rPr lang="en-US" sz="3216">
                <a:solidFill>
                  <a:srgbClr val="F8F5F1"/>
                </a:solidFill>
                <a:latin typeface="KG Primary Penmanship"/>
              </a:rPr>
              <a:t>Playing and listening to music supports children mental wellbeing</a:t>
            </a:r>
          </a:p>
        </p:txBody>
      </p:sp>
      <p:sp>
        <p:nvSpPr>
          <p:cNvPr name="TextBox 24" id="24"/>
          <p:cNvSpPr txBox="true"/>
          <p:nvPr/>
        </p:nvSpPr>
        <p:spPr>
          <a:xfrm rot="0">
            <a:off x="11267553" y="4462296"/>
            <a:ext cx="7020447" cy="847659"/>
          </a:xfrm>
          <a:prstGeom prst="rect">
            <a:avLst/>
          </a:prstGeom>
        </p:spPr>
        <p:txBody>
          <a:bodyPr anchor="t" rtlCol="false" tIns="0" lIns="0" bIns="0" rIns="0">
            <a:spAutoFit/>
          </a:bodyPr>
          <a:lstStyle/>
          <a:p>
            <a:pPr algn="ctr">
              <a:lnSpc>
                <a:spcPts val="3204"/>
              </a:lnSpc>
            </a:pPr>
            <a:r>
              <a:rPr lang="en-US" sz="3204">
                <a:solidFill>
                  <a:srgbClr val="F8F5F1"/>
                </a:solidFill>
                <a:latin typeface="KG Primary Penmanship"/>
              </a:rPr>
              <a:t>Playing and listening to music can help children relax, alleviate stress.</a:t>
            </a:r>
          </a:p>
        </p:txBody>
      </p:sp>
      <p:sp>
        <p:nvSpPr>
          <p:cNvPr name="TextBox 25" id="25"/>
          <p:cNvSpPr txBox="true"/>
          <p:nvPr/>
        </p:nvSpPr>
        <p:spPr>
          <a:xfrm rot="0">
            <a:off x="9725732" y="8353247"/>
            <a:ext cx="8495159" cy="1171575"/>
          </a:xfrm>
          <a:prstGeom prst="rect">
            <a:avLst/>
          </a:prstGeom>
        </p:spPr>
        <p:txBody>
          <a:bodyPr anchor="t" rtlCol="false" tIns="0" lIns="0" bIns="0" rIns="0">
            <a:spAutoFit/>
          </a:bodyPr>
          <a:lstStyle/>
          <a:p>
            <a:pPr algn="ctr">
              <a:lnSpc>
                <a:spcPts val="3000"/>
              </a:lnSpc>
            </a:pPr>
            <a:r>
              <a:rPr lang="en-US" sz="3000">
                <a:solidFill>
                  <a:srgbClr val="F8F5F1"/>
                </a:solidFill>
                <a:latin typeface="KG Primary Penmanship"/>
              </a:rPr>
              <a:t>Studies have shown correlations between music learning and higher test scores in various subjects, such as math, science, and reading.</a:t>
            </a:r>
          </a:p>
        </p:txBody>
      </p:sp>
      <p:sp>
        <p:nvSpPr>
          <p:cNvPr name="Freeform 26" id="26"/>
          <p:cNvSpPr/>
          <p:nvPr/>
        </p:nvSpPr>
        <p:spPr>
          <a:xfrm flipH="true" flipV="false" rot="1137654">
            <a:off x="11362613" y="4826221"/>
            <a:ext cx="9378357" cy="4211735"/>
          </a:xfrm>
          <a:custGeom>
            <a:avLst/>
            <a:gdLst/>
            <a:ahLst/>
            <a:cxnLst/>
            <a:rect r="r" b="b" t="t" l="l"/>
            <a:pathLst>
              <a:path h="4211735" w="9378357">
                <a:moveTo>
                  <a:pt x="9378358" y="0"/>
                </a:moveTo>
                <a:lnTo>
                  <a:pt x="0" y="0"/>
                </a:lnTo>
                <a:lnTo>
                  <a:pt x="0" y="4211735"/>
                </a:lnTo>
                <a:lnTo>
                  <a:pt x="9378358" y="4211735"/>
                </a:lnTo>
                <a:lnTo>
                  <a:pt x="9378358"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27" id="27"/>
          <p:cNvSpPr txBox="true"/>
          <p:nvPr/>
        </p:nvSpPr>
        <p:spPr>
          <a:xfrm rot="0">
            <a:off x="11463768" y="6656925"/>
            <a:ext cx="7020447" cy="440712"/>
          </a:xfrm>
          <a:prstGeom prst="rect">
            <a:avLst/>
          </a:prstGeom>
        </p:spPr>
        <p:txBody>
          <a:bodyPr anchor="t" rtlCol="false" tIns="0" lIns="0" bIns="0" rIns="0">
            <a:spAutoFit/>
          </a:bodyPr>
          <a:lstStyle/>
          <a:p>
            <a:pPr algn="ctr">
              <a:lnSpc>
                <a:spcPts val="3204"/>
              </a:lnSpc>
            </a:pPr>
            <a:r>
              <a:rPr lang="en-US" sz="3204">
                <a:solidFill>
                  <a:srgbClr val="F8F5F1"/>
                </a:solidFill>
                <a:latin typeface="KG Primary Penmanship"/>
              </a:rPr>
              <a:t>Children learn how to focus when learning music.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8F5F1"/>
        </a:solidFill>
      </p:bgPr>
    </p:bg>
    <p:spTree>
      <p:nvGrpSpPr>
        <p:cNvPr id="1" name=""/>
        <p:cNvGrpSpPr/>
        <p:nvPr/>
      </p:nvGrpSpPr>
      <p:grpSpPr>
        <a:xfrm>
          <a:off x="0" y="0"/>
          <a:ext cx="0" cy="0"/>
          <a:chOff x="0" y="0"/>
          <a:chExt cx="0" cy="0"/>
        </a:xfrm>
      </p:grpSpPr>
      <p:grpSp>
        <p:nvGrpSpPr>
          <p:cNvPr name="Group 2" id="2"/>
          <p:cNvGrpSpPr/>
          <p:nvPr/>
        </p:nvGrpSpPr>
        <p:grpSpPr>
          <a:xfrm rot="5400000">
            <a:off x="-715312" y="715312"/>
            <a:ext cx="10287000" cy="8856377"/>
            <a:chOff x="0" y="0"/>
            <a:chExt cx="6350000" cy="5466899"/>
          </a:xfrm>
        </p:grpSpPr>
        <p:sp>
          <p:nvSpPr>
            <p:cNvPr name="Freeform 3" id="3"/>
            <p:cNvSpPr/>
            <p:nvPr/>
          </p:nvSpPr>
          <p:spPr>
            <a:xfrm flipH="false" flipV="false" rot="0">
              <a:off x="0" y="82550"/>
              <a:ext cx="6350000" cy="5383079"/>
            </a:xfrm>
            <a:custGeom>
              <a:avLst/>
              <a:gdLst/>
              <a:ahLst/>
              <a:cxnLst/>
              <a:rect r="r" b="b" t="t" l="l"/>
              <a:pathLst>
                <a:path h="5383079"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5383079"/>
                  </a:lnTo>
                  <a:lnTo>
                    <a:pt x="6350000" y="5383079"/>
                  </a:lnTo>
                  <a:lnTo>
                    <a:pt x="6350000" y="0"/>
                  </a:lnTo>
                  <a:cubicBezTo>
                    <a:pt x="6111240" y="0"/>
                    <a:pt x="5981700" y="82550"/>
                    <a:pt x="5877560" y="149860"/>
                  </a:cubicBezTo>
                  <a:close/>
                </a:path>
              </a:pathLst>
            </a:custGeom>
            <a:solidFill>
              <a:srgbClr val="FFBD03">
                <a:alpha val="80000"/>
              </a:srgbClr>
            </a:solidFill>
          </p:spPr>
        </p:sp>
      </p:grpSp>
      <p:sp>
        <p:nvSpPr>
          <p:cNvPr name="Freeform 4" id="4"/>
          <p:cNvSpPr/>
          <p:nvPr/>
        </p:nvSpPr>
        <p:spPr>
          <a:xfrm flipH="true" flipV="false" rot="0">
            <a:off x="16852068" y="-212996"/>
            <a:ext cx="3545173" cy="3545173"/>
          </a:xfrm>
          <a:custGeom>
            <a:avLst/>
            <a:gdLst/>
            <a:ahLst/>
            <a:cxnLst/>
            <a:rect r="r" b="b" t="t" l="l"/>
            <a:pathLst>
              <a:path h="3545173" w="3545173">
                <a:moveTo>
                  <a:pt x="3545173" y="0"/>
                </a:moveTo>
                <a:lnTo>
                  <a:pt x="0" y="0"/>
                </a:lnTo>
                <a:lnTo>
                  <a:pt x="0" y="3545173"/>
                </a:lnTo>
                <a:lnTo>
                  <a:pt x="3545173" y="3545173"/>
                </a:lnTo>
                <a:lnTo>
                  <a:pt x="3545173"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true" flipV="true" rot="5400000">
            <a:off x="16852068" y="3503627"/>
            <a:ext cx="3545173" cy="3545173"/>
          </a:xfrm>
          <a:custGeom>
            <a:avLst/>
            <a:gdLst/>
            <a:ahLst/>
            <a:cxnLst/>
            <a:rect r="r" b="b" t="t" l="l"/>
            <a:pathLst>
              <a:path h="3545173" w="3545173">
                <a:moveTo>
                  <a:pt x="3545173" y="3545174"/>
                </a:moveTo>
                <a:lnTo>
                  <a:pt x="0" y="3545174"/>
                </a:lnTo>
                <a:lnTo>
                  <a:pt x="0" y="0"/>
                </a:lnTo>
                <a:lnTo>
                  <a:pt x="3545173" y="0"/>
                </a:lnTo>
                <a:lnTo>
                  <a:pt x="3545173" y="354517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true" flipV="true" rot="0">
            <a:off x="16852068" y="7220251"/>
            <a:ext cx="3545173" cy="3545173"/>
          </a:xfrm>
          <a:custGeom>
            <a:avLst/>
            <a:gdLst/>
            <a:ahLst/>
            <a:cxnLst/>
            <a:rect r="r" b="b" t="t" l="l"/>
            <a:pathLst>
              <a:path h="3545173" w="3545173">
                <a:moveTo>
                  <a:pt x="3545173" y="3545173"/>
                </a:moveTo>
                <a:lnTo>
                  <a:pt x="0" y="3545173"/>
                </a:lnTo>
                <a:lnTo>
                  <a:pt x="0" y="0"/>
                </a:lnTo>
                <a:lnTo>
                  <a:pt x="3545173" y="0"/>
                </a:lnTo>
                <a:lnTo>
                  <a:pt x="3545173" y="3545173"/>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941121" y="7048801"/>
            <a:ext cx="5485580" cy="3437630"/>
          </a:xfrm>
          <a:custGeom>
            <a:avLst/>
            <a:gdLst/>
            <a:ahLst/>
            <a:cxnLst/>
            <a:rect r="r" b="b" t="t" l="l"/>
            <a:pathLst>
              <a:path h="3437630" w="5485580">
                <a:moveTo>
                  <a:pt x="0" y="0"/>
                </a:moveTo>
                <a:lnTo>
                  <a:pt x="5485580" y="0"/>
                </a:lnTo>
                <a:lnTo>
                  <a:pt x="5485580" y="3437630"/>
                </a:lnTo>
                <a:lnTo>
                  <a:pt x="0" y="343763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196050">
            <a:off x="9647556" y="7878019"/>
            <a:ext cx="6704358" cy="4114800"/>
          </a:xfrm>
          <a:custGeom>
            <a:avLst/>
            <a:gdLst/>
            <a:ahLst/>
            <a:cxnLst/>
            <a:rect r="r" b="b" t="t" l="l"/>
            <a:pathLst>
              <a:path h="4114800" w="6704358">
                <a:moveTo>
                  <a:pt x="0" y="0"/>
                </a:moveTo>
                <a:lnTo>
                  <a:pt x="6704359" y="0"/>
                </a:lnTo>
                <a:lnTo>
                  <a:pt x="6704359"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false" rot="196050">
            <a:off x="-531662" y="-2628014"/>
            <a:ext cx="9234030" cy="5667386"/>
          </a:xfrm>
          <a:custGeom>
            <a:avLst/>
            <a:gdLst/>
            <a:ahLst/>
            <a:cxnLst/>
            <a:rect r="r" b="b" t="t" l="l"/>
            <a:pathLst>
              <a:path h="5667386" w="9234030">
                <a:moveTo>
                  <a:pt x="0" y="0"/>
                </a:moveTo>
                <a:lnTo>
                  <a:pt x="9234030" y="0"/>
                </a:lnTo>
                <a:lnTo>
                  <a:pt x="9234030" y="5667386"/>
                </a:lnTo>
                <a:lnTo>
                  <a:pt x="0" y="566738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0" id="10"/>
          <p:cNvSpPr txBox="true"/>
          <p:nvPr/>
        </p:nvSpPr>
        <p:spPr>
          <a:xfrm rot="0">
            <a:off x="150198" y="339029"/>
            <a:ext cx="7870310" cy="1962152"/>
          </a:xfrm>
          <a:prstGeom prst="rect">
            <a:avLst/>
          </a:prstGeom>
        </p:spPr>
        <p:txBody>
          <a:bodyPr anchor="t" rtlCol="false" tIns="0" lIns="0" bIns="0" rIns="0">
            <a:spAutoFit/>
          </a:bodyPr>
          <a:lstStyle/>
          <a:p>
            <a:pPr algn="ctr">
              <a:lnSpc>
                <a:spcPts val="7500"/>
              </a:lnSpc>
            </a:pPr>
            <a:r>
              <a:rPr lang="en-US" sz="7500">
                <a:solidFill>
                  <a:srgbClr val="F8F5F1"/>
                </a:solidFill>
                <a:latin typeface="Sensei"/>
              </a:rPr>
              <a:t>WE ARE LOOKING FOR NEW MEMBERS!</a:t>
            </a:r>
          </a:p>
        </p:txBody>
      </p:sp>
      <p:sp>
        <p:nvSpPr>
          <p:cNvPr name="TextBox 11" id="11"/>
          <p:cNvSpPr txBox="true"/>
          <p:nvPr/>
        </p:nvSpPr>
        <p:spPr>
          <a:xfrm rot="0">
            <a:off x="376630" y="3013195"/>
            <a:ext cx="7870310" cy="5348606"/>
          </a:xfrm>
          <a:prstGeom prst="rect">
            <a:avLst/>
          </a:prstGeom>
        </p:spPr>
        <p:txBody>
          <a:bodyPr anchor="t" rtlCol="false" tIns="0" lIns="0" bIns="0" rIns="0">
            <a:spAutoFit/>
          </a:bodyPr>
          <a:lstStyle/>
          <a:p>
            <a:pPr>
              <a:lnSpc>
                <a:spcPts val="4700"/>
              </a:lnSpc>
            </a:pPr>
            <a:r>
              <a:rPr lang="en-US" sz="4700">
                <a:solidFill>
                  <a:srgbClr val="F8F5F1"/>
                </a:solidFill>
                <a:latin typeface="KG Primary Penmanship"/>
              </a:rPr>
              <a:t>CHASA is a group of busy parents and friends of the school who arrange fundraising events (such as fayres, quiz nights, raffles, ice cream Fridays, and discos) throughout the year to generate extra funds to buy resources to benefit the children at Crayke CE Primary School. </a:t>
            </a:r>
          </a:p>
          <a:p>
            <a:pPr>
              <a:lnSpc>
                <a:spcPts val="4700"/>
              </a:lnSpc>
            </a:pPr>
          </a:p>
        </p:txBody>
      </p:sp>
      <p:sp>
        <p:nvSpPr>
          <p:cNvPr name="TextBox 12" id="12"/>
          <p:cNvSpPr txBox="true"/>
          <p:nvPr/>
        </p:nvSpPr>
        <p:spPr>
          <a:xfrm rot="0">
            <a:off x="8856377" y="403043"/>
            <a:ext cx="7995691" cy="7579995"/>
          </a:xfrm>
          <a:prstGeom prst="rect">
            <a:avLst/>
          </a:prstGeom>
        </p:spPr>
        <p:txBody>
          <a:bodyPr anchor="t" rtlCol="false" tIns="0" lIns="0" bIns="0" rIns="0">
            <a:spAutoFit/>
          </a:bodyPr>
          <a:lstStyle/>
          <a:p>
            <a:pPr algn="just">
              <a:lnSpc>
                <a:spcPts val="3300"/>
              </a:lnSpc>
            </a:pPr>
            <a:r>
              <a:rPr lang="en-US" sz="3300">
                <a:solidFill>
                  <a:srgbClr val="EFB52A"/>
                </a:solidFill>
                <a:latin typeface="KG Primary Penmanship"/>
              </a:rPr>
              <a:t>Over the years we have raised funds to buy many things including books, IT equipment and dining tables for the hall. We also fund books bags for our Reception new starters and hoodies for our Y6 leavers.</a:t>
            </a:r>
          </a:p>
          <a:p>
            <a:pPr algn="just">
              <a:lnSpc>
                <a:spcPts val="3300"/>
              </a:lnSpc>
            </a:pPr>
          </a:p>
          <a:p>
            <a:pPr algn="just">
              <a:lnSpc>
                <a:spcPts val="3300"/>
              </a:lnSpc>
            </a:pPr>
            <a:r>
              <a:rPr lang="en-US" sz="3300">
                <a:solidFill>
                  <a:srgbClr val="EFB52A"/>
                </a:solidFill>
                <a:latin typeface="KG Primary Penmanship"/>
              </a:rPr>
              <a:t> With each passing year as Y6 children move onto secondary school, we lose members, and therefore in order to continue organising fun events for the children and their families, we need new members to join us. Please look out for our meeting dates that we will publicise in the school newsletter. </a:t>
            </a:r>
          </a:p>
          <a:p>
            <a:pPr algn="just">
              <a:lnSpc>
                <a:spcPts val="3300"/>
              </a:lnSpc>
            </a:pPr>
          </a:p>
          <a:p>
            <a:pPr algn="just">
              <a:lnSpc>
                <a:spcPts val="3300"/>
              </a:lnSpc>
            </a:pPr>
            <a:r>
              <a:rPr lang="en-US" sz="3300">
                <a:solidFill>
                  <a:srgbClr val="EFB52A"/>
                </a:solidFill>
                <a:latin typeface="KG Primary Penmanship"/>
              </a:rPr>
              <a:t>If you are unable to attend meetings but have fundraising suggestions, or can help us at our main events (such as the disco and Summer Fayres) please do let us know. We cannot arrange these events without your help. </a:t>
            </a:r>
          </a:p>
          <a:p>
            <a:pPr algn="just">
              <a:lnSpc>
                <a:spcPts val="3300"/>
              </a:lnSpc>
            </a:pPr>
          </a:p>
        </p:txBody>
      </p:sp>
      <p:sp>
        <p:nvSpPr>
          <p:cNvPr name="TextBox 13" id="13"/>
          <p:cNvSpPr txBox="true"/>
          <p:nvPr/>
        </p:nvSpPr>
        <p:spPr>
          <a:xfrm rot="0">
            <a:off x="9716288" y="8554325"/>
            <a:ext cx="6566896" cy="2211099"/>
          </a:xfrm>
          <a:prstGeom prst="rect">
            <a:avLst/>
          </a:prstGeom>
        </p:spPr>
        <p:txBody>
          <a:bodyPr anchor="t" rtlCol="false" tIns="0" lIns="0" bIns="0" rIns="0">
            <a:spAutoFit/>
          </a:bodyPr>
          <a:lstStyle/>
          <a:p>
            <a:pPr algn="ctr">
              <a:lnSpc>
                <a:spcPts val="4446"/>
              </a:lnSpc>
            </a:pPr>
            <a:r>
              <a:rPr lang="en-US" sz="2526">
                <a:solidFill>
                  <a:srgbClr val="FFFFFF"/>
                </a:solidFill>
                <a:latin typeface="Luckiest Guy"/>
              </a:rPr>
              <a:t>CONTACT BECKY  STUBBINS ON CHASASECRETARY@CRAYKE.N-YORKS.SCH.UK IF YOU WOULD LIKE TO HELP</a:t>
            </a:r>
          </a:p>
          <a:p>
            <a:pPr algn="ctr">
              <a:lnSpc>
                <a:spcPts val="4446"/>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8F5F1"/>
        </a:solidFill>
      </p:bgPr>
    </p:bg>
    <p:spTree>
      <p:nvGrpSpPr>
        <p:cNvPr id="1" name=""/>
        <p:cNvGrpSpPr/>
        <p:nvPr/>
      </p:nvGrpSpPr>
      <p:grpSpPr>
        <a:xfrm>
          <a:off x="0" y="0"/>
          <a:ext cx="0" cy="0"/>
          <a:chOff x="0" y="0"/>
          <a:chExt cx="0" cy="0"/>
        </a:xfrm>
      </p:grpSpPr>
      <p:grpSp>
        <p:nvGrpSpPr>
          <p:cNvPr name="Group 2" id="2"/>
          <p:cNvGrpSpPr/>
          <p:nvPr/>
        </p:nvGrpSpPr>
        <p:grpSpPr>
          <a:xfrm rot="0">
            <a:off x="401288" y="2709885"/>
            <a:ext cx="8054975" cy="6719524"/>
            <a:chOff x="0" y="0"/>
            <a:chExt cx="7756282" cy="6470352"/>
          </a:xfrm>
        </p:grpSpPr>
        <p:sp>
          <p:nvSpPr>
            <p:cNvPr name="Freeform 3" id="3"/>
            <p:cNvSpPr/>
            <p:nvPr/>
          </p:nvSpPr>
          <p:spPr>
            <a:xfrm flipH="false" flipV="false" rot="0">
              <a:off x="0" y="0"/>
              <a:ext cx="7756282" cy="6470352"/>
            </a:xfrm>
            <a:custGeom>
              <a:avLst/>
              <a:gdLst/>
              <a:ahLst/>
              <a:cxnLst/>
              <a:rect r="r" b="b" t="t" l="l"/>
              <a:pathLst>
                <a:path h="6470352" w="7756282">
                  <a:moveTo>
                    <a:pt x="7451482" y="0"/>
                  </a:moveTo>
                  <a:lnTo>
                    <a:pt x="304800" y="0"/>
                  </a:lnTo>
                  <a:cubicBezTo>
                    <a:pt x="135890" y="0"/>
                    <a:pt x="0" y="135890"/>
                    <a:pt x="0" y="304800"/>
                  </a:cubicBezTo>
                  <a:lnTo>
                    <a:pt x="0" y="6165552"/>
                  </a:lnTo>
                  <a:cubicBezTo>
                    <a:pt x="0" y="6334462"/>
                    <a:pt x="135890" y="6470352"/>
                    <a:pt x="304800" y="6470352"/>
                  </a:cubicBezTo>
                  <a:lnTo>
                    <a:pt x="7451482" y="6470352"/>
                  </a:lnTo>
                  <a:cubicBezTo>
                    <a:pt x="7620391" y="6470352"/>
                    <a:pt x="7756282" y="6334462"/>
                    <a:pt x="7756282" y="6165552"/>
                  </a:cubicBezTo>
                  <a:lnTo>
                    <a:pt x="7756282" y="304800"/>
                  </a:lnTo>
                  <a:cubicBezTo>
                    <a:pt x="7756282" y="135890"/>
                    <a:pt x="7620391" y="0"/>
                    <a:pt x="7451482" y="0"/>
                  </a:cubicBezTo>
                  <a:close/>
                </a:path>
              </a:pathLst>
            </a:custGeom>
            <a:solidFill>
              <a:srgbClr val="FF8F3E">
                <a:alpha val="80000"/>
              </a:srgbClr>
            </a:solidFill>
          </p:spPr>
        </p:sp>
      </p:grpSp>
      <p:grpSp>
        <p:nvGrpSpPr>
          <p:cNvPr name="Group 4" id="4"/>
          <p:cNvGrpSpPr/>
          <p:nvPr/>
        </p:nvGrpSpPr>
        <p:grpSpPr>
          <a:xfrm rot="0">
            <a:off x="8932337" y="2709885"/>
            <a:ext cx="8707963" cy="6548415"/>
            <a:chOff x="0" y="0"/>
            <a:chExt cx="8604157" cy="6470352"/>
          </a:xfrm>
        </p:grpSpPr>
        <p:sp>
          <p:nvSpPr>
            <p:cNvPr name="Freeform 5" id="5"/>
            <p:cNvSpPr/>
            <p:nvPr/>
          </p:nvSpPr>
          <p:spPr>
            <a:xfrm flipH="false" flipV="false" rot="0">
              <a:off x="0" y="0"/>
              <a:ext cx="8604157" cy="6470352"/>
            </a:xfrm>
            <a:custGeom>
              <a:avLst/>
              <a:gdLst/>
              <a:ahLst/>
              <a:cxnLst/>
              <a:rect r="r" b="b" t="t" l="l"/>
              <a:pathLst>
                <a:path h="6470352" w="8604157">
                  <a:moveTo>
                    <a:pt x="8299357" y="0"/>
                  </a:moveTo>
                  <a:lnTo>
                    <a:pt x="304800" y="0"/>
                  </a:lnTo>
                  <a:cubicBezTo>
                    <a:pt x="135890" y="0"/>
                    <a:pt x="0" y="135890"/>
                    <a:pt x="0" y="304800"/>
                  </a:cubicBezTo>
                  <a:lnTo>
                    <a:pt x="0" y="6165552"/>
                  </a:lnTo>
                  <a:cubicBezTo>
                    <a:pt x="0" y="6334462"/>
                    <a:pt x="135890" y="6470352"/>
                    <a:pt x="304800" y="6470352"/>
                  </a:cubicBezTo>
                  <a:lnTo>
                    <a:pt x="8299357" y="6470352"/>
                  </a:lnTo>
                  <a:cubicBezTo>
                    <a:pt x="8468267" y="6470352"/>
                    <a:pt x="8604157" y="6334462"/>
                    <a:pt x="8604157" y="6165552"/>
                  </a:cubicBezTo>
                  <a:lnTo>
                    <a:pt x="8604157" y="304800"/>
                  </a:lnTo>
                  <a:cubicBezTo>
                    <a:pt x="8604157" y="135890"/>
                    <a:pt x="8468267" y="0"/>
                    <a:pt x="8299357" y="0"/>
                  </a:cubicBezTo>
                  <a:close/>
                </a:path>
              </a:pathLst>
            </a:custGeom>
            <a:solidFill>
              <a:srgbClr val="EFB52A">
                <a:alpha val="80000"/>
              </a:srgbClr>
            </a:solidFill>
          </p:spPr>
        </p:sp>
      </p:grpSp>
      <p:sp>
        <p:nvSpPr>
          <p:cNvPr name="TextBox 6" id="6"/>
          <p:cNvSpPr txBox="true"/>
          <p:nvPr/>
        </p:nvSpPr>
        <p:spPr>
          <a:xfrm rot="0">
            <a:off x="9175914" y="4718050"/>
            <a:ext cx="8285515" cy="3886835"/>
          </a:xfrm>
          <a:prstGeom prst="rect">
            <a:avLst/>
          </a:prstGeom>
        </p:spPr>
        <p:txBody>
          <a:bodyPr anchor="t" rtlCol="false" tIns="0" lIns="0" bIns="0" rIns="0">
            <a:spAutoFit/>
          </a:bodyPr>
          <a:lstStyle/>
          <a:p>
            <a:pPr>
              <a:lnSpc>
                <a:spcPts val="3399"/>
              </a:lnSpc>
            </a:pPr>
            <a:r>
              <a:rPr lang="en-US" sz="3399">
                <a:solidFill>
                  <a:srgbClr val="F8F5F1"/>
                </a:solidFill>
                <a:latin typeface="KG Primary Penmanship"/>
              </a:rPr>
              <a:t>We have a stock of pre-loved uniform. We love the concept of recycling to do our bit to save the planet; it saves you money and raises money for the school. </a:t>
            </a:r>
          </a:p>
          <a:p>
            <a:pPr>
              <a:lnSpc>
                <a:spcPts val="3399"/>
              </a:lnSpc>
            </a:pPr>
            <a:r>
              <a:rPr lang="en-US" sz="3399">
                <a:solidFill>
                  <a:srgbClr val="F8F5F1"/>
                </a:solidFill>
                <a:latin typeface="KG Primary Penmanship"/>
              </a:rPr>
              <a:t>If you require any items please contact us. If you have any good quality uniform items that your child has outgrown, please consider donating to our stock (via the school office). We will have a stall available for you to peruse during Parent Consultation Evenings.</a:t>
            </a:r>
          </a:p>
          <a:p>
            <a:pPr>
              <a:lnSpc>
                <a:spcPts val="3399"/>
              </a:lnSpc>
            </a:pPr>
          </a:p>
        </p:txBody>
      </p:sp>
      <p:sp>
        <p:nvSpPr>
          <p:cNvPr name="TextBox 7" id="7"/>
          <p:cNvSpPr txBox="true"/>
          <p:nvPr/>
        </p:nvSpPr>
        <p:spPr>
          <a:xfrm rot="0">
            <a:off x="3591581" y="555625"/>
            <a:ext cx="10924519" cy="1079500"/>
          </a:xfrm>
          <a:prstGeom prst="rect">
            <a:avLst/>
          </a:prstGeom>
        </p:spPr>
        <p:txBody>
          <a:bodyPr anchor="t" rtlCol="false" tIns="0" lIns="0" bIns="0" rIns="0">
            <a:spAutoFit/>
          </a:bodyPr>
          <a:lstStyle/>
          <a:p>
            <a:pPr algn="ctr">
              <a:lnSpc>
                <a:spcPts val="8000"/>
              </a:lnSpc>
            </a:pPr>
            <a:r>
              <a:rPr lang="en-US" sz="8000">
                <a:solidFill>
                  <a:srgbClr val="F68B28"/>
                </a:solidFill>
                <a:latin typeface="Sensei"/>
              </a:rPr>
              <a:t>CURRENT FUNDRAISING</a:t>
            </a:r>
          </a:p>
        </p:txBody>
      </p:sp>
      <p:sp>
        <p:nvSpPr>
          <p:cNvPr name="AutoShape 8" id="8"/>
          <p:cNvSpPr/>
          <p:nvPr/>
        </p:nvSpPr>
        <p:spPr>
          <a:xfrm flipV="true">
            <a:off x="1390329" y="4422775"/>
            <a:ext cx="5962304" cy="14288"/>
          </a:xfrm>
          <a:prstGeom prst="line">
            <a:avLst/>
          </a:prstGeom>
          <a:ln cap="rnd" w="28575">
            <a:solidFill>
              <a:srgbClr val="F8F5F1"/>
            </a:solidFill>
            <a:prstDash val="solid"/>
            <a:headEnd type="none" len="sm" w="sm"/>
            <a:tailEnd type="none" len="sm" w="sm"/>
          </a:ln>
        </p:spPr>
      </p:sp>
      <p:sp>
        <p:nvSpPr>
          <p:cNvPr name="AutoShape 9" id="9"/>
          <p:cNvSpPr/>
          <p:nvPr/>
        </p:nvSpPr>
        <p:spPr>
          <a:xfrm>
            <a:off x="10823324" y="4465638"/>
            <a:ext cx="4990695" cy="0"/>
          </a:xfrm>
          <a:prstGeom prst="line">
            <a:avLst/>
          </a:prstGeom>
          <a:ln cap="rnd" w="28575">
            <a:solidFill>
              <a:srgbClr val="F8F5F1"/>
            </a:solidFill>
            <a:prstDash val="solid"/>
            <a:headEnd type="none" len="sm" w="sm"/>
            <a:tailEnd type="none" len="sm" w="sm"/>
          </a:ln>
        </p:spPr>
      </p:sp>
      <p:sp>
        <p:nvSpPr>
          <p:cNvPr name="Freeform 10" id="10"/>
          <p:cNvSpPr/>
          <p:nvPr/>
        </p:nvSpPr>
        <p:spPr>
          <a:xfrm flipH="false" flipV="false" rot="0">
            <a:off x="7490732" y="8245203"/>
            <a:ext cx="2486072" cy="1740250"/>
          </a:xfrm>
          <a:custGeom>
            <a:avLst/>
            <a:gdLst/>
            <a:ahLst/>
            <a:cxnLst/>
            <a:rect r="r" b="b" t="t" l="l"/>
            <a:pathLst>
              <a:path h="1740250" w="2486072">
                <a:moveTo>
                  <a:pt x="0" y="0"/>
                </a:moveTo>
                <a:lnTo>
                  <a:pt x="2486071" y="0"/>
                </a:lnTo>
                <a:lnTo>
                  <a:pt x="2486071" y="1740250"/>
                </a:lnTo>
                <a:lnTo>
                  <a:pt x="0" y="17402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true" rot="0">
            <a:off x="14516100" y="-1408839"/>
            <a:ext cx="3802488" cy="3650389"/>
          </a:xfrm>
          <a:custGeom>
            <a:avLst/>
            <a:gdLst/>
            <a:ahLst/>
            <a:cxnLst/>
            <a:rect r="r" b="b" t="t" l="l"/>
            <a:pathLst>
              <a:path h="3650389" w="3802488">
                <a:moveTo>
                  <a:pt x="0" y="3650389"/>
                </a:moveTo>
                <a:lnTo>
                  <a:pt x="3802488" y="3650389"/>
                </a:lnTo>
                <a:lnTo>
                  <a:pt x="3802488" y="0"/>
                </a:lnTo>
                <a:lnTo>
                  <a:pt x="0" y="0"/>
                </a:lnTo>
                <a:lnTo>
                  <a:pt x="0" y="3650389"/>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401288" y="-1240965"/>
            <a:ext cx="3315544" cy="2685590"/>
          </a:xfrm>
          <a:custGeom>
            <a:avLst/>
            <a:gdLst/>
            <a:ahLst/>
            <a:cxnLst/>
            <a:rect r="r" b="b" t="t" l="l"/>
            <a:pathLst>
              <a:path h="2685590" w="3315544">
                <a:moveTo>
                  <a:pt x="0" y="0"/>
                </a:moveTo>
                <a:lnTo>
                  <a:pt x="3315544" y="0"/>
                </a:lnTo>
                <a:lnTo>
                  <a:pt x="3315544" y="2685590"/>
                </a:lnTo>
                <a:lnTo>
                  <a:pt x="0" y="268559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602522">
            <a:off x="16011591" y="7351123"/>
            <a:ext cx="2211271" cy="2460385"/>
          </a:xfrm>
          <a:custGeom>
            <a:avLst/>
            <a:gdLst/>
            <a:ahLst/>
            <a:cxnLst/>
            <a:rect r="r" b="b" t="t" l="l"/>
            <a:pathLst>
              <a:path h="2460385" w="2211271">
                <a:moveTo>
                  <a:pt x="0" y="0"/>
                </a:moveTo>
                <a:lnTo>
                  <a:pt x="2211271" y="0"/>
                </a:lnTo>
                <a:lnTo>
                  <a:pt x="2211271" y="2460385"/>
                </a:lnTo>
                <a:lnTo>
                  <a:pt x="0" y="246038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1104031">
            <a:off x="509641" y="1898055"/>
            <a:ext cx="1990132" cy="2005170"/>
          </a:xfrm>
          <a:custGeom>
            <a:avLst/>
            <a:gdLst/>
            <a:ahLst/>
            <a:cxnLst/>
            <a:rect r="r" b="b" t="t" l="l"/>
            <a:pathLst>
              <a:path h="2005170" w="1990132">
                <a:moveTo>
                  <a:pt x="0" y="0"/>
                </a:moveTo>
                <a:lnTo>
                  <a:pt x="1990132" y="0"/>
                </a:lnTo>
                <a:lnTo>
                  <a:pt x="1990132" y="2005170"/>
                </a:lnTo>
                <a:lnTo>
                  <a:pt x="0" y="200517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5" id="15"/>
          <p:cNvSpPr txBox="true"/>
          <p:nvPr/>
        </p:nvSpPr>
        <p:spPr>
          <a:xfrm rot="0">
            <a:off x="1504885" y="4718050"/>
            <a:ext cx="5985847" cy="3578225"/>
          </a:xfrm>
          <a:prstGeom prst="rect">
            <a:avLst/>
          </a:prstGeom>
        </p:spPr>
        <p:txBody>
          <a:bodyPr anchor="t" rtlCol="false" tIns="0" lIns="0" bIns="0" rIns="0">
            <a:spAutoFit/>
          </a:bodyPr>
          <a:lstStyle/>
          <a:p>
            <a:pPr>
              <a:lnSpc>
                <a:spcPts val="4000"/>
              </a:lnSpc>
            </a:pPr>
            <a:r>
              <a:rPr lang="en-US" sz="4000">
                <a:solidFill>
                  <a:srgbClr val="F8F5F1"/>
                </a:solidFill>
                <a:latin typeface="KG Primary Penmanship"/>
              </a:rPr>
              <a:t>This early in the term we have yet to organise any fundraising events, however, we have begun our weekly </a:t>
            </a:r>
            <a:r>
              <a:rPr lang="en-US" sz="4000">
                <a:solidFill>
                  <a:srgbClr val="F8F5F1"/>
                </a:solidFill>
                <a:latin typeface="KG Primary Penmanship Bold"/>
              </a:rPr>
              <a:t>tuck shop </a:t>
            </a:r>
            <a:r>
              <a:rPr lang="en-US" sz="4000">
                <a:solidFill>
                  <a:srgbClr val="F8F5F1"/>
                </a:solidFill>
                <a:latin typeface="KG Primary Penmanship"/>
              </a:rPr>
              <a:t>after school each Friday. Thank you for supporting us, the children love it and we have raised £100,70 so far!</a:t>
            </a:r>
          </a:p>
        </p:txBody>
      </p:sp>
      <p:sp>
        <p:nvSpPr>
          <p:cNvPr name="TextBox 16" id="16"/>
          <p:cNvSpPr txBox="true"/>
          <p:nvPr/>
        </p:nvSpPr>
        <p:spPr>
          <a:xfrm rot="0">
            <a:off x="2312385" y="3512023"/>
            <a:ext cx="3707792" cy="573405"/>
          </a:xfrm>
          <a:prstGeom prst="rect">
            <a:avLst/>
          </a:prstGeom>
        </p:spPr>
        <p:txBody>
          <a:bodyPr anchor="t" rtlCol="false" tIns="0" lIns="0" bIns="0" rIns="0">
            <a:spAutoFit/>
          </a:bodyPr>
          <a:lstStyle/>
          <a:p>
            <a:pPr algn="ctr">
              <a:lnSpc>
                <a:spcPts val="4200"/>
              </a:lnSpc>
            </a:pPr>
            <a:r>
              <a:rPr lang="en-US" sz="4200">
                <a:solidFill>
                  <a:srgbClr val="FFFFFF"/>
                </a:solidFill>
                <a:latin typeface="Sensei"/>
              </a:rPr>
              <a:t>TUCK SHOP</a:t>
            </a:r>
          </a:p>
        </p:txBody>
      </p:sp>
      <p:sp>
        <p:nvSpPr>
          <p:cNvPr name="TextBox 17" id="17"/>
          <p:cNvSpPr txBox="true"/>
          <p:nvPr/>
        </p:nvSpPr>
        <p:spPr>
          <a:xfrm rot="0">
            <a:off x="10992518" y="3512023"/>
            <a:ext cx="4652307" cy="573405"/>
          </a:xfrm>
          <a:prstGeom prst="rect">
            <a:avLst/>
          </a:prstGeom>
        </p:spPr>
        <p:txBody>
          <a:bodyPr anchor="t" rtlCol="false" tIns="0" lIns="0" bIns="0" rIns="0">
            <a:spAutoFit/>
          </a:bodyPr>
          <a:lstStyle/>
          <a:p>
            <a:pPr algn="ctr">
              <a:lnSpc>
                <a:spcPts val="4200"/>
              </a:lnSpc>
            </a:pPr>
            <a:r>
              <a:rPr lang="en-US" sz="4200">
                <a:solidFill>
                  <a:srgbClr val="FFFFFF"/>
                </a:solidFill>
                <a:latin typeface="Sensei"/>
              </a:rPr>
              <a:t>PRE-LOVED UNIFORM</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8F5F1"/>
        </a:solidFill>
      </p:bgPr>
    </p:bg>
    <p:spTree>
      <p:nvGrpSpPr>
        <p:cNvPr id="1" name=""/>
        <p:cNvGrpSpPr/>
        <p:nvPr/>
      </p:nvGrpSpPr>
      <p:grpSpPr>
        <a:xfrm>
          <a:off x="0" y="0"/>
          <a:ext cx="0" cy="0"/>
          <a:chOff x="0" y="0"/>
          <a:chExt cx="0" cy="0"/>
        </a:xfrm>
      </p:grpSpPr>
      <p:grpSp>
        <p:nvGrpSpPr>
          <p:cNvPr name="Group 2" id="2"/>
          <p:cNvGrpSpPr/>
          <p:nvPr/>
        </p:nvGrpSpPr>
        <p:grpSpPr>
          <a:xfrm rot="-10800000">
            <a:off x="0" y="-1224643"/>
            <a:ext cx="18288000" cy="4509960"/>
            <a:chOff x="0" y="0"/>
            <a:chExt cx="6350000" cy="1565958"/>
          </a:xfrm>
        </p:grpSpPr>
        <p:sp>
          <p:nvSpPr>
            <p:cNvPr name="Freeform 3" id="3"/>
            <p:cNvSpPr/>
            <p:nvPr/>
          </p:nvSpPr>
          <p:spPr>
            <a:xfrm flipH="false" flipV="false" rot="0">
              <a:off x="0" y="82550"/>
              <a:ext cx="6350000" cy="1482138"/>
            </a:xfrm>
            <a:custGeom>
              <a:avLst/>
              <a:gdLst/>
              <a:ahLst/>
              <a:cxnLst/>
              <a:rect r="r" b="b" t="t" l="l"/>
              <a:pathLst>
                <a:path h="1482138"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482138"/>
                  </a:lnTo>
                  <a:lnTo>
                    <a:pt x="6350000" y="1482138"/>
                  </a:lnTo>
                  <a:lnTo>
                    <a:pt x="6350000" y="0"/>
                  </a:lnTo>
                  <a:cubicBezTo>
                    <a:pt x="6111240" y="0"/>
                    <a:pt x="5981700" y="82550"/>
                    <a:pt x="5877560" y="149860"/>
                  </a:cubicBezTo>
                  <a:close/>
                </a:path>
              </a:pathLst>
            </a:custGeom>
            <a:solidFill>
              <a:srgbClr val="EFB52A">
                <a:alpha val="80000"/>
              </a:srgbClr>
            </a:solidFill>
          </p:spPr>
        </p:sp>
      </p:grpSp>
      <p:sp>
        <p:nvSpPr>
          <p:cNvPr name="TextBox 4" id="4"/>
          <p:cNvSpPr txBox="true"/>
          <p:nvPr/>
        </p:nvSpPr>
        <p:spPr>
          <a:xfrm rot="0">
            <a:off x="1028700" y="3113293"/>
            <a:ext cx="17047305" cy="5873443"/>
          </a:xfrm>
          <a:prstGeom prst="rect">
            <a:avLst/>
          </a:prstGeom>
        </p:spPr>
        <p:txBody>
          <a:bodyPr anchor="t" rtlCol="false" tIns="0" lIns="0" bIns="0" rIns="0">
            <a:spAutoFit/>
          </a:bodyPr>
          <a:lstStyle/>
          <a:p>
            <a:pPr>
              <a:lnSpc>
                <a:spcPts val="5112"/>
              </a:lnSpc>
            </a:pPr>
            <a:r>
              <a:rPr lang="en-US" sz="5112">
                <a:solidFill>
                  <a:srgbClr val="F68B28"/>
                </a:solidFill>
                <a:latin typeface="KG Primary Penmanship"/>
              </a:rPr>
              <a:t>Sign up to </a:t>
            </a:r>
            <a:r>
              <a:rPr lang="en-US" sz="5112" u="sng">
                <a:solidFill>
                  <a:srgbClr val="DA3154"/>
                </a:solidFill>
                <a:latin typeface="KG Primary Penmanship"/>
                <a:hlinkClick r:id="rId2" tooltip="https://www.easyfundraising.org.uk/causes/craykeceschoolcrayke/"/>
              </a:rPr>
              <a:t>https://www.easyfundraising.org.uk/causes/craykeceschoolcrayke/</a:t>
            </a:r>
            <a:r>
              <a:rPr lang="en-US" sz="5112">
                <a:solidFill>
                  <a:srgbClr val="F68B28"/>
                </a:solidFill>
                <a:latin typeface="KG Primary Penmanship"/>
              </a:rPr>
              <a:t> and make Crayke CE School your chosen charity and they will donate a small percentage of your purchase cost to us (at no cost to you). </a:t>
            </a:r>
          </a:p>
          <a:p>
            <a:pPr>
              <a:lnSpc>
                <a:spcPts val="5112"/>
              </a:lnSpc>
            </a:pPr>
            <a:r>
              <a:rPr lang="en-US" sz="5112">
                <a:solidFill>
                  <a:srgbClr val="F68B28"/>
                </a:solidFill>
                <a:latin typeface="KG Primary Penmanship"/>
              </a:rPr>
              <a:t>Just use the app or website every time you shop online. </a:t>
            </a:r>
          </a:p>
          <a:p>
            <a:pPr>
              <a:lnSpc>
                <a:spcPts val="5112"/>
              </a:lnSpc>
            </a:pPr>
            <a:r>
              <a:rPr lang="en-US" sz="5112">
                <a:solidFill>
                  <a:srgbClr val="F68B28"/>
                </a:solidFill>
                <a:latin typeface="KG Primary Penmanship"/>
              </a:rPr>
              <a:t>Hundreds of retailers have signed up including Amazon, Argos, Next, Ebay, John Lewis, M&amp;S, Just Eat, TUI, Trainline and many, many more...</a:t>
            </a:r>
          </a:p>
          <a:p>
            <a:pPr>
              <a:lnSpc>
                <a:spcPts val="5112"/>
              </a:lnSpc>
            </a:pPr>
            <a:r>
              <a:rPr lang="en-US" sz="5112">
                <a:solidFill>
                  <a:srgbClr val="F68B28"/>
                </a:solidFill>
                <a:latin typeface="KG Primary Penmanship"/>
              </a:rPr>
              <a:t>They also give a lump sum to us if accessed to compare and change insurance or utility providers. </a:t>
            </a:r>
          </a:p>
          <a:p>
            <a:pPr algn="ctr">
              <a:lnSpc>
                <a:spcPts val="5112"/>
              </a:lnSpc>
            </a:pPr>
          </a:p>
        </p:txBody>
      </p:sp>
      <p:sp>
        <p:nvSpPr>
          <p:cNvPr name="Freeform 5" id="5"/>
          <p:cNvSpPr/>
          <p:nvPr/>
        </p:nvSpPr>
        <p:spPr>
          <a:xfrm flipH="false" flipV="false" rot="0">
            <a:off x="-341307" y="8986737"/>
            <a:ext cx="2758725" cy="2836736"/>
          </a:xfrm>
          <a:custGeom>
            <a:avLst/>
            <a:gdLst/>
            <a:ahLst/>
            <a:cxnLst/>
            <a:rect r="r" b="b" t="t" l="l"/>
            <a:pathLst>
              <a:path h="2836736" w="2758725">
                <a:moveTo>
                  <a:pt x="0" y="0"/>
                </a:moveTo>
                <a:lnTo>
                  <a:pt x="2758725" y="0"/>
                </a:lnTo>
                <a:lnTo>
                  <a:pt x="2758725" y="2836735"/>
                </a:lnTo>
                <a:lnTo>
                  <a:pt x="0" y="283673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true" rot="-10800000">
            <a:off x="2078471" y="8632518"/>
            <a:ext cx="3802488" cy="3650389"/>
          </a:xfrm>
          <a:custGeom>
            <a:avLst/>
            <a:gdLst/>
            <a:ahLst/>
            <a:cxnLst/>
            <a:rect r="r" b="b" t="t" l="l"/>
            <a:pathLst>
              <a:path h="3650389" w="3802488">
                <a:moveTo>
                  <a:pt x="0" y="3650389"/>
                </a:moveTo>
                <a:lnTo>
                  <a:pt x="3802489" y="3650389"/>
                </a:lnTo>
                <a:lnTo>
                  <a:pt x="3802489" y="0"/>
                </a:lnTo>
                <a:lnTo>
                  <a:pt x="0" y="0"/>
                </a:lnTo>
                <a:lnTo>
                  <a:pt x="0" y="3650389"/>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true" flipV="true" rot="8645840">
            <a:off x="5798709" y="8999772"/>
            <a:ext cx="1327814" cy="1307897"/>
          </a:xfrm>
          <a:custGeom>
            <a:avLst/>
            <a:gdLst/>
            <a:ahLst/>
            <a:cxnLst/>
            <a:rect r="r" b="b" t="t" l="l"/>
            <a:pathLst>
              <a:path h="1307897" w="1327814">
                <a:moveTo>
                  <a:pt x="1327814" y="1307897"/>
                </a:moveTo>
                <a:lnTo>
                  <a:pt x="0" y="1307897"/>
                </a:lnTo>
                <a:lnTo>
                  <a:pt x="0" y="0"/>
                </a:lnTo>
                <a:lnTo>
                  <a:pt x="1327814" y="0"/>
                </a:lnTo>
                <a:lnTo>
                  <a:pt x="1327814" y="1307897"/>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true" flipV="false" rot="0">
            <a:off x="10569604" y="8734691"/>
            <a:ext cx="3432605" cy="2780410"/>
          </a:xfrm>
          <a:custGeom>
            <a:avLst/>
            <a:gdLst/>
            <a:ahLst/>
            <a:cxnLst/>
            <a:rect r="r" b="b" t="t" l="l"/>
            <a:pathLst>
              <a:path h="2780410" w="3432605">
                <a:moveTo>
                  <a:pt x="3432605" y="0"/>
                </a:moveTo>
                <a:lnTo>
                  <a:pt x="0" y="0"/>
                </a:lnTo>
                <a:lnTo>
                  <a:pt x="0" y="2780410"/>
                </a:lnTo>
                <a:lnTo>
                  <a:pt x="3432605" y="2780410"/>
                </a:lnTo>
                <a:lnTo>
                  <a:pt x="3432605"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0">
            <a:off x="7024431" y="8632518"/>
            <a:ext cx="3545173" cy="3545173"/>
          </a:xfrm>
          <a:custGeom>
            <a:avLst/>
            <a:gdLst/>
            <a:ahLst/>
            <a:cxnLst/>
            <a:rect r="r" b="b" t="t" l="l"/>
            <a:pathLst>
              <a:path h="3545173" w="3545173">
                <a:moveTo>
                  <a:pt x="0" y="0"/>
                </a:moveTo>
                <a:lnTo>
                  <a:pt x="3545173" y="0"/>
                </a:lnTo>
                <a:lnTo>
                  <a:pt x="3545173" y="3545173"/>
                </a:lnTo>
                <a:lnTo>
                  <a:pt x="0" y="354517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0" id="10"/>
          <p:cNvSpPr/>
          <p:nvPr/>
        </p:nvSpPr>
        <p:spPr>
          <a:xfrm flipH="true" flipV="true" rot="2974728">
            <a:off x="679403" y="8523985"/>
            <a:ext cx="947377" cy="933167"/>
          </a:xfrm>
          <a:custGeom>
            <a:avLst/>
            <a:gdLst/>
            <a:ahLst/>
            <a:cxnLst/>
            <a:rect r="r" b="b" t="t" l="l"/>
            <a:pathLst>
              <a:path h="933167" w="947377">
                <a:moveTo>
                  <a:pt x="947378" y="933167"/>
                </a:moveTo>
                <a:lnTo>
                  <a:pt x="0" y="933167"/>
                </a:lnTo>
                <a:lnTo>
                  <a:pt x="0" y="0"/>
                </a:lnTo>
                <a:lnTo>
                  <a:pt x="947378" y="0"/>
                </a:lnTo>
                <a:lnTo>
                  <a:pt x="947378" y="933167"/>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15755617" y="0"/>
            <a:ext cx="2532383" cy="2532383"/>
          </a:xfrm>
          <a:custGeom>
            <a:avLst/>
            <a:gdLst/>
            <a:ahLst/>
            <a:cxnLst/>
            <a:rect r="r" b="b" t="t" l="l"/>
            <a:pathLst>
              <a:path h="2532383" w="2532383">
                <a:moveTo>
                  <a:pt x="0" y="0"/>
                </a:moveTo>
                <a:lnTo>
                  <a:pt x="2532383" y="0"/>
                </a:lnTo>
                <a:lnTo>
                  <a:pt x="2532383" y="2532383"/>
                </a:lnTo>
                <a:lnTo>
                  <a:pt x="0" y="2532383"/>
                </a:lnTo>
                <a:lnTo>
                  <a:pt x="0" y="0"/>
                </a:lnTo>
                <a:close/>
              </a:path>
            </a:pathLst>
          </a:custGeom>
          <a:blipFill>
            <a:blip r:embed="rId13"/>
            <a:stretch>
              <a:fillRect l="0" t="0" r="0" b="0"/>
            </a:stretch>
          </a:blipFill>
        </p:spPr>
      </p:sp>
      <p:sp>
        <p:nvSpPr>
          <p:cNvPr name="TextBox 12" id="12"/>
          <p:cNvSpPr txBox="true"/>
          <p:nvPr/>
        </p:nvSpPr>
        <p:spPr>
          <a:xfrm rot="0">
            <a:off x="1815442" y="574675"/>
            <a:ext cx="13432929" cy="1014394"/>
          </a:xfrm>
          <a:prstGeom prst="rect">
            <a:avLst/>
          </a:prstGeom>
        </p:spPr>
        <p:txBody>
          <a:bodyPr anchor="t" rtlCol="false" tIns="0" lIns="0" bIns="0" rIns="0">
            <a:spAutoFit/>
          </a:bodyPr>
          <a:lstStyle/>
          <a:p>
            <a:pPr algn="ctr">
              <a:lnSpc>
                <a:spcPts val="7696"/>
              </a:lnSpc>
            </a:pPr>
            <a:r>
              <a:rPr lang="en-US" sz="7696">
                <a:solidFill>
                  <a:srgbClr val="F8F5F1"/>
                </a:solidFill>
                <a:latin typeface="Sensei"/>
              </a:rPr>
              <a:t>HELP US RAISE FUNDS FOR FREE!</a:t>
            </a:r>
          </a:p>
        </p:txBody>
      </p:sp>
      <p:sp>
        <p:nvSpPr>
          <p:cNvPr name="Freeform 13" id="13"/>
          <p:cNvSpPr/>
          <p:nvPr/>
        </p:nvSpPr>
        <p:spPr>
          <a:xfrm flipH="false" flipV="true" rot="5400000">
            <a:off x="14816243" y="8579910"/>
            <a:ext cx="3802488" cy="3650389"/>
          </a:xfrm>
          <a:custGeom>
            <a:avLst/>
            <a:gdLst/>
            <a:ahLst/>
            <a:cxnLst/>
            <a:rect r="r" b="b" t="t" l="l"/>
            <a:pathLst>
              <a:path h="3650389" w="3802488">
                <a:moveTo>
                  <a:pt x="0" y="3650389"/>
                </a:moveTo>
                <a:lnTo>
                  <a:pt x="3802488" y="3650389"/>
                </a:lnTo>
                <a:lnTo>
                  <a:pt x="3802488" y="0"/>
                </a:lnTo>
                <a:lnTo>
                  <a:pt x="0" y="0"/>
                </a:lnTo>
                <a:lnTo>
                  <a:pt x="0" y="3650389"/>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true" flipV="true" rot="-706283">
            <a:off x="13599440" y="8332788"/>
            <a:ext cx="1327814" cy="1307897"/>
          </a:xfrm>
          <a:custGeom>
            <a:avLst/>
            <a:gdLst/>
            <a:ahLst/>
            <a:cxnLst/>
            <a:rect r="r" b="b" t="t" l="l"/>
            <a:pathLst>
              <a:path h="1307897" w="1327814">
                <a:moveTo>
                  <a:pt x="1327814" y="1307897"/>
                </a:moveTo>
                <a:lnTo>
                  <a:pt x="0" y="1307897"/>
                </a:lnTo>
                <a:lnTo>
                  <a:pt x="0" y="0"/>
                </a:lnTo>
                <a:lnTo>
                  <a:pt x="1327814" y="0"/>
                </a:lnTo>
                <a:lnTo>
                  <a:pt x="1327814" y="1307897"/>
                </a:lnTo>
                <a:close/>
              </a:path>
            </a:pathLst>
          </a:custGeom>
          <a:blipFill>
            <a:blip r:embed="rId14">
              <a:extLst>
                <a:ext uri="{96DAC541-7B7A-43D3-8B79-37D633B846F1}">
                  <asvg:svgBlip xmlns:asvg="http://schemas.microsoft.com/office/drawing/2016/SVG/main" r:embed="rId15"/>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8F5F1"/>
        </a:solidFill>
      </p:bgPr>
    </p:bg>
    <p:spTree>
      <p:nvGrpSpPr>
        <p:cNvPr id="1" name=""/>
        <p:cNvGrpSpPr/>
        <p:nvPr/>
      </p:nvGrpSpPr>
      <p:grpSpPr>
        <a:xfrm>
          <a:off x="0" y="0"/>
          <a:ext cx="0" cy="0"/>
          <a:chOff x="0" y="0"/>
          <a:chExt cx="0" cy="0"/>
        </a:xfrm>
      </p:grpSpPr>
      <p:grpSp>
        <p:nvGrpSpPr>
          <p:cNvPr name="Group 2" id="2"/>
          <p:cNvGrpSpPr/>
          <p:nvPr/>
        </p:nvGrpSpPr>
        <p:grpSpPr>
          <a:xfrm rot="-5400000">
            <a:off x="11732360" y="2959835"/>
            <a:ext cx="5364341" cy="8318438"/>
            <a:chOff x="0" y="0"/>
            <a:chExt cx="6350000" cy="9846892"/>
          </a:xfrm>
        </p:grpSpPr>
        <p:sp>
          <p:nvSpPr>
            <p:cNvPr name="Freeform 3" id="3"/>
            <p:cNvSpPr/>
            <p:nvPr/>
          </p:nvSpPr>
          <p:spPr>
            <a:xfrm flipH="false" flipV="false" rot="0">
              <a:off x="0" y="82550"/>
              <a:ext cx="6350000" cy="9763072"/>
            </a:xfrm>
            <a:custGeom>
              <a:avLst/>
              <a:gdLst/>
              <a:ahLst/>
              <a:cxnLst/>
              <a:rect r="r" b="b" t="t" l="l"/>
              <a:pathLst>
                <a:path h="9763072"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9763072"/>
                  </a:lnTo>
                  <a:lnTo>
                    <a:pt x="6350000" y="9763072"/>
                  </a:lnTo>
                  <a:lnTo>
                    <a:pt x="6350000" y="0"/>
                  </a:lnTo>
                  <a:cubicBezTo>
                    <a:pt x="6111240" y="0"/>
                    <a:pt x="5981700" y="82550"/>
                    <a:pt x="5877560" y="149860"/>
                  </a:cubicBezTo>
                  <a:close/>
                </a:path>
              </a:pathLst>
            </a:custGeom>
            <a:solidFill>
              <a:srgbClr val="F68B28">
                <a:alpha val="80000"/>
              </a:srgbClr>
            </a:solidFill>
          </p:spPr>
        </p:sp>
      </p:grpSp>
      <p:grpSp>
        <p:nvGrpSpPr>
          <p:cNvPr name="Group 4" id="4"/>
          <p:cNvGrpSpPr/>
          <p:nvPr/>
        </p:nvGrpSpPr>
        <p:grpSpPr>
          <a:xfrm rot="-5400000">
            <a:off x="11732360" y="-2394981"/>
            <a:ext cx="5364341" cy="8318438"/>
            <a:chOff x="0" y="0"/>
            <a:chExt cx="6350000" cy="9846892"/>
          </a:xfrm>
        </p:grpSpPr>
        <p:sp>
          <p:nvSpPr>
            <p:cNvPr name="Freeform 5" id="5"/>
            <p:cNvSpPr/>
            <p:nvPr/>
          </p:nvSpPr>
          <p:spPr>
            <a:xfrm flipH="false" flipV="false" rot="0">
              <a:off x="0" y="82550"/>
              <a:ext cx="6350000" cy="9763072"/>
            </a:xfrm>
            <a:custGeom>
              <a:avLst/>
              <a:gdLst/>
              <a:ahLst/>
              <a:cxnLst/>
              <a:rect r="r" b="b" t="t" l="l"/>
              <a:pathLst>
                <a:path h="9763072"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9763072"/>
                  </a:lnTo>
                  <a:lnTo>
                    <a:pt x="6350000" y="9763072"/>
                  </a:lnTo>
                  <a:lnTo>
                    <a:pt x="6350000" y="0"/>
                  </a:lnTo>
                  <a:cubicBezTo>
                    <a:pt x="6111240" y="0"/>
                    <a:pt x="5981700" y="82550"/>
                    <a:pt x="5877560" y="149860"/>
                  </a:cubicBezTo>
                  <a:close/>
                </a:path>
              </a:pathLst>
            </a:custGeom>
            <a:solidFill>
              <a:srgbClr val="F68B28">
                <a:alpha val="80000"/>
              </a:srgbClr>
            </a:solidFill>
          </p:spPr>
        </p:sp>
      </p:grpSp>
      <p:sp>
        <p:nvSpPr>
          <p:cNvPr name="Freeform 6" id="6"/>
          <p:cNvSpPr/>
          <p:nvPr/>
        </p:nvSpPr>
        <p:spPr>
          <a:xfrm flipH="false" flipV="false" rot="-1220680">
            <a:off x="1171874" y="815342"/>
            <a:ext cx="8055704" cy="3617743"/>
          </a:xfrm>
          <a:custGeom>
            <a:avLst/>
            <a:gdLst/>
            <a:ahLst/>
            <a:cxnLst/>
            <a:rect r="r" b="b" t="t" l="l"/>
            <a:pathLst>
              <a:path h="3617743" w="8055704">
                <a:moveTo>
                  <a:pt x="0" y="0"/>
                </a:moveTo>
                <a:lnTo>
                  <a:pt x="8055703" y="0"/>
                </a:lnTo>
                <a:lnTo>
                  <a:pt x="8055703" y="3617743"/>
                </a:lnTo>
                <a:lnTo>
                  <a:pt x="0" y="36177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7093178" y="4113514"/>
            <a:ext cx="9478962" cy="1079501"/>
          </a:xfrm>
          <a:prstGeom prst="rect">
            <a:avLst/>
          </a:prstGeom>
        </p:spPr>
        <p:txBody>
          <a:bodyPr anchor="t" rtlCol="false" tIns="0" lIns="0" bIns="0" rIns="0">
            <a:spAutoFit/>
          </a:bodyPr>
          <a:lstStyle/>
          <a:p>
            <a:pPr algn="r">
              <a:lnSpc>
                <a:spcPts val="8000"/>
              </a:lnSpc>
            </a:pPr>
            <a:r>
              <a:rPr lang="en-US" sz="8000">
                <a:solidFill>
                  <a:srgbClr val="F8F5F1"/>
                </a:solidFill>
                <a:latin typeface="Sensei"/>
              </a:rPr>
              <a:t>DATES FOR </a:t>
            </a:r>
          </a:p>
          <a:p>
            <a:pPr algn="r">
              <a:lnSpc>
                <a:spcPts val="8000"/>
              </a:lnSpc>
            </a:pPr>
            <a:r>
              <a:rPr lang="en-US" sz="8000">
                <a:solidFill>
                  <a:srgbClr val="F8F5F1"/>
                </a:solidFill>
                <a:latin typeface="Sensei"/>
              </a:rPr>
              <a:t>THE DIARY </a:t>
            </a:r>
          </a:p>
        </p:txBody>
      </p:sp>
      <p:sp>
        <p:nvSpPr>
          <p:cNvPr name="Freeform 8" id="8"/>
          <p:cNvSpPr/>
          <p:nvPr/>
        </p:nvSpPr>
        <p:spPr>
          <a:xfrm flipH="true" flipV="false" rot="1137654">
            <a:off x="1199218" y="2256182"/>
            <a:ext cx="8168093" cy="3668216"/>
          </a:xfrm>
          <a:custGeom>
            <a:avLst/>
            <a:gdLst/>
            <a:ahLst/>
            <a:cxnLst/>
            <a:rect r="r" b="b" t="t" l="l"/>
            <a:pathLst>
              <a:path h="3668216" w="8168093">
                <a:moveTo>
                  <a:pt x="8168093" y="0"/>
                </a:moveTo>
                <a:lnTo>
                  <a:pt x="0" y="0"/>
                </a:lnTo>
                <a:lnTo>
                  <a:pt x="0" y="3668217"/>
                </a:lnTo>
                <a:lnTo>
                  <a:pt x="8168093" y="3668217"/>
                </a:lnTo>
                <a:lnTo>
                  <a:pt x="8168093"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1220680">
            <a:off x="1086999" y="3854849"/>
            <a:ext cx="8308992" cy="3731493"/>
          </a:xfrm>
          <a:custGeom>
            <a:avLst/>
            <a:gdLst/>
            <a:ahLst/>
            <a:cxnLst/>
            <a:rect r="r" b="b" t="t" l="l"/>
            <a:pathLst>
              <a:path h="3731493" w="8308992">
                <a:moveTo>
                  <a:pt x="0" y="0"/>
                </a:moveTo>
                <a:lnTo>
                  <a:pt x="8308992" y="0"/>
                </a:lnTo>
                <a:lnTo>
                  <a:pt x="8308992" y="3731493"/>
                </a:lnTo>
                <a:lnTo>
                  <a:pt x="0" y="373149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true" flipV="false" rot="1137654">
            <a:off x="1183731" y="-897042"/>
            <a:ext cx="8498267" cy="3816494"/>
          </a:xfrm>
          <a:custGeom>
            <a:avLst/>
            <a:gdLst/>
            <a:ahLst/>
            <a:cxnLst/>
            <a:rect r="r" b="b" t="t" l="l"/>
            <a:pathLst>
              <a:path h="3816494" w="8498267">
                <a:moveTo>
                  <a:pt x="8498267" y="0"/>
                </a:moveTo>
                <a:lnTo>
                  <a:pt x="0" y="0"/>
                </a:lnTo>
                <a:lnTo>
                  <a:pt x="0" y="3816494"/>
                </a:lnTo>
                <a:lnTo>
                  <a:pt x="8498267" y="3816494"/>
                </a:lnTo>
                <a:lnTo>
                  <a:pt x="8498267"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1" id="11"/>
          <p:cNvGrpSpPr/>
          <p:nvPr/>
        </p:nvGrpSpPr>
        <p:grpSpPr>
          <a:xfrm rot="-5400000">
            <a:off x="11732360" y="8314651"/>
            <a:ext cx="5364341" cy="8318438"/>
            <a:chOff x="0" y="0"/>
            <a:chExt cx="6350000" cy="9846892"/>
          </a:xfrm>
        </p:grpSpPr>
        <p:sp>
          <p:nvSpPr>
            <p:cNvPr name="Freeform 12" id="12"/>
            <p:cNvSpPr/>
            <p:nvPr/>
          </p:nvSpPr>
          <p:spPr>
            <a:xfrm flipH="false" flipV="false" rot="0">
              <a:off x="0" y="82550"/>
              <a:ext cx="6350000" cy="9763072"/>
            </a:xfrm>
            <a:custGeom>
              <a:avLst/>
              <a:gdLst/>
              <a:ahLst/>
              <a:cxnLst/>
              <a:rect r="r" b="b" t="t" l="l"/>
              <a:pathLst>
                <a:path h="9763072" w="635000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9763072"/>
                  </a:lnTo>
                  <a:lnTo>
                    <a:pt x="6350000" y="9763072"/>
                  </a:lnTo>
                  <a:lnTo>
                    <a:pt x="6350000" y="0"/>
                  </a:lnTo>
                  <a:cubicBezTo>
                    <a:pt x="6111240" y="0"/>
                    <a:pt x="5981700" y="82550"/>
                    <a:pt x="5877560" y="149860"/>
                  </a:cubicBezTo>
                  <a:close/>
                </a:path>
              </a:pathLst>
            </a:custGeom>
            <a:solidFill>
              <a:srgbClr val="F68B28">
                <a:alpha val="80000"/>
              </a:srgbClr>
            </a:solidFill>
          </p:spPr>
        </p:sp>
      </p:grpSp>
      <p:sp>
        <p:nvSpPr>
          <p:cNvPr name="TextBox 13" id="13"/>
          <p:cNvSpPr txBox="true"/>
          <p:nvPr/>
        </p:nvSpPr>
        <p:spPr>
          <a:xfrm rot="0">
            <a:off x="1914968" y="3655834"/>
            <a:ext cx="6833727" cy="790575"/>
          </a:xfrm>
          <a:prstGeom prst="rect">
            <a:avLst/>
          </a:prstGeom>
        </p:spPr>
        <p:txBody>
          <a:bodyPr anchor="t" rtlCol="false" tIns="0" lIns="0" bIns="0" rIns="0">
            <a:spAutoFit/>
          </a:bodyPr>
          <a:lstStyle/>
          <a:p>
            <a:pPr algn="ctr">
              <a:lnSpc>
                <a:spcPts val="3000"/>
              </a:lnSpc>
            </a:pPr>
            <a:r>
              <a:rPr lang="en-US" sz="3000">
                <a:solidFill>
                  <a:srgbClr val="F8F5F1"/>
                </a:solidFill>
                <a:latin typeface="KG Primary Penmanship"/>
              </a:rPr>
              <a:t>CHASA Committee Meeting-</a:t>
            </a:r>
          </a:p>
          <a:p>
            <a:pPr algn="ctr">
              <a:lnSpc>
                <a:spcPts val="3000"/>
              </a:lnSpc>
            </a:pPr>
            <a:r>
              <a:rPr lang="en-US" sz="3000">
                <a:solidFill>
                  <a:srgbClr val="F8F5F1"/>
                </a:solidFill>
                <a:latin typeface="KG Primary Penmanship"/>
              </a:rPr>
              <a:t>early November tbc.</a:t>
            </a:r>
          </a:p>
        </p:txBody>
      </p:sp>
      <p:sp>
        <p:nvSpPr>
          <p:cNvPr name="Freeform 14" id="14"/>
          <p:cNvSpPr/>
          <p:nvPr/>
        </p:nvSpPr>
        <p:spPr>
          <a:xfrm flipH="false" flipV="false" rot="5400000">
            <a:off x="13210194" y="-632026"/>
            <a:ext cx="2396437" cy="2464203"/>
          </a:xfrm>
          <a:custGeom>
            <a:avLst/>
            <a:gdLst/>
            <a:ahLst/>
            <a:cxnLst/>
            <a:rect r="r" b="b" t="t" l="l"/>
            <a:pathLst>
              <a:path h="2464203" w="2396437">
                <a:moveTo>
                  <a:pt x="0" y="0"/>
                </a:moveTo>
                <a:lnTo>
                  <a:pt x="2396437" y="0"/>
                </a:lnTo>
                <a:lnTo>
                  <a:pt x="2396437" y="2464202"/>
                </a:lnTo>
                <a:lnTo>
                  <a:pt x="0" y="246420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5400000">
            <a:off x="15640514" y="0"/>
            <a:ext cx="3116548" cy="3116548"/>
          </a:xfrm>
          <a:custGeom>
            <a:avLst/>
            <a:gdLst/>
            <a:ahLst/>
            <a:cxnLst/>
            <a:rect r="r" b="b" t="t" l="l"/>
            <a:pathLst>
              <a:path h="3116548" w="3116548">
                <a:moveTo>
                  <a:pt x="0" y="0"/>
                </a:moveTo>
                <a:lnTo>
                  <a:pt x="3116548" y="0"/>
                </a:lnTo>
                <a:lnTo>
                  <a:pt x="3116548" y="3116548"/>
                </a:lnTo>
                <a:lnTo>
                  <a:pt x="0" y="311654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6" id="16"/>
          <p:cNvSpPr/>
          <p:nvPr/>
        </p:nvSpPr>
        <p:spPr>
          <a:xfrm flipH="false" flipV="false" rot="428750">
            <a:off x="14004474" y="-2218756"/>
            <a:ext cx="2252354" cy="2313072"/>
          </a:xfrm>
          <a:custGeom>
            <a:avLst/>
            <a:gdLst/>
            <a:ahLst/>
            <a:cxnLst/>
            <a:rect r="r" b="b" t="t" l="l"/>
            <a:pathLst>
              <a:path h="2313072" w="2252354">
                <a:moveTo>
                  <a:pt x="0" y="0"/>
                </a:moveTo>
                <a:lnTo>
                  <a:pt x="2252354" y="0"/>
                </a:lnTo>
                <a:lnTo>
                  <a:pt x="2252354" y="2313072"/>
                </a:lnTo>
                <a:lnTo>
                  <a:pt x="0" y="231307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7" id="17"/>
          <p:cNvSpPr/>
          <p:nvPr/>
        </p:nvSpPr>
        <p:spPr>
          <a:xfrm flipH="true" flipV="true" rot="-10800000">
            <a:off x="-1657162" y="6794097"/>
            <a:ext cx="2396437" cy="2464203"/>
          </a:xfrm>
          <a:custGeom>
            <a:avLst/>
            <a:gdLst/>
            <a:ahLst/>
            <a:cxnLst/>
            <a:rect r="r" b="b" t="t" l="l"/>
            <a:pathLst>
              <a:path h="2464203" w="2396437">
                <a:moveTo>
                  <a:pt x="2396437" y="2464203"/>
                </a:moveTo>
                <a:lnTo>
                  <a:pt x="0" y="2464203"/>
                </a:lnTo>
                <a:lnTo>
                  <a:pt x="0" y="0"/>
                </a:lnTo>
                <a:lnTo>
                  <a:pt x="2396437" y="0"/>
                </a:lnTo>
                <a:lnTo>
                  <a:pt x="2396437" y="2464203"/>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8" id="18"/>
          <p:cNvSpPr/>
          <p:nvPr/>
        </p:nvSpPr>
        <p:spPr>
          <a:xfrm flipH="false" flipV="false" rot="5400000">
            <a:off x="-47580" y="8963705"/>
            <a:ext cx="3545173" cy="3545173"/>
          </a:xfrm>
          <a:custGeom>
            <a:avLst/>
            <a:gdLst/>
            <a:ahLst/>
            <a:cxnLst/>
            <a:rect r="r" b="b" t="t" l="l"/>
            <a:pathLst>
              <a:path h="3545173" w="3545173">
                <a:moveTo>
                  <a:pt x="0" y="0"/>
                </a:moveTo>
                <a:lnTo>
                  <a:pt x="3545173" y="0"/>
                </a:lnTo>
                <a:lnTo>
                  <a:pt x="3545173" y="3545173"/>
                </a:lnTo>
                <a:lnTo>
                  <a:pt x="0" y="3545173"/>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9" id="19"/>
          <p:cNvSpPr/>
          <p:nvPr/>
        </p:nvSpPr>
        <p:spPr>
          <a:xfrm flipH="true" flipV="true" rot="5400000">
            <a:off x="4001507" y="9368676"/>
            <a:ext cx="2396437" cy="2464203"/>
          </a:xfrm>
          <a:custGeom>
            <a:avLst/>
            <a:gdLst/>
            <a:ahLst/>
            <a:cxnLst/>
            <a:rect r="r" b="b" t="t" l="l"/>
            <a:pathLst>
              <a:path h="2464203" w="2396437">
                <a:moveTo>
                  <a:pt x="2396437" y="2464202"/>
                </a:moveTo>
                <a:lnTo>
                  <a:pt x="0" y="2464202"/>
                </a:lnTo>
                <a:lnTo>
                  <a:pt x="0" y="0"/>
                </a:lnTo>
                <a:lnTo>
                  <a:pt x="2396437" y="0"/>
                </a:lnTo>
                <a:lnTo>
                  <a:pt x="2396437" y="2464202"/>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20" id="20"/>
          <p:cNvSpPr txBox="true"/>
          <p:nvPr/>
        </p:nvSpPr>
        <p:spPr>
          <a:xfrm rot="0">
            <a:off x="1914968" y="5240639"/>
            <a:ext cx="6833727" cy="790575"/>
          </a:xfrm>
          <a:prstGeom prst="rect">
            <a:avLst/>
          </a:prstGeom>
        </p:spPr>
        <p:txBody>
          <a:bodyPr anchor="t" rtlCol="false" tIns="0" lIns="0" bIns="0" rIns="0">
            <a:spAutoFit/>
          </a:bodyPr>
          <a:lstStyle/>
          <a:p>
            <a:pPr algn="ctr">
              <a:lnSpc>
                <a:spcPts val="3000"/>
              </a:lnSpc>
            </a:pPr>
            <a:r>
              <a:rPr lang="en-US" sz="3000">
                <a:solidFill>
                  <a:srgbClr val="F8F5F1"/>
                </a:solidFill>
                <a:latin typeface="KG Primary Penmanship"/>
              </a:rPr>
              <a:t>Non-uniform Day for Hamper Donations-</a:t>
            </a:r>
          </a:p>
          <a:p>
            <a:pPr algn="ctr">
              <a:lnSpc>
                <a:spcPts val="3000"/>
              </a:lnSpc>
            </a:pPr>
            <a:r>
              <a:rPr lang="en-US" sz="3000">
                <a:solidFill>
                  <a:srgbClr val="F8F5F1"/>
                </a:solidFill>
                <a:latin typeface="KG Primary Penmanship"/>
              </a:rPr>
              <a:t>Thursday 9th of November 2023</a:t>
            </a:r>
          </a:p>
        </p:txBody>
      </p:sp>
      <p:sp>
        <p:nvSpPr>
          <p:cNvPr name="Freeform 21" id="21"/>
          <p:cNvSpPr/>
          <p:nvPr/>
        </p:nvSpPr>
        <p:spPr>
          <a:xfrm flipH="false" flipV="false" rot="-1220680">
            <a:off x="1214365" y="5476404"/>
            <a:ext cx="8308992" cy="3731493"/>
          </a:xfrm>
          <a:custGeom>
            <a:avLst/>
            <a:gdLst/>
            <a:ahLst/>
            <a:cxnLst/>
            <a:rect r="r" b="b" t="t" l="l"/>
            <a:pathLst>
              <a:path h="3731493" w="8308992">
                <a:moveTo>
                  <a:pt x="0" y="0"/>
                </a:moveTo>
                <a:lnTo>
                  <a:pt x="8308993" y="0"/>
                </a:lnTo>
                <a:lnTo>
                  <a:pt x="8308993" y="3731492"/>
                </a:lnTo>
                <a:lnTo>
                  <a:pt x="0" y="37314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2" id="22"/>
          <p:cNvSpPr/>
          <p:nvPr/>
        </p:nvSpPr>
        <p:spPr>
          <a:xfrm flipH="false" flipV="false" rot="-1220680">
            <a:off x="1177335" y="7097958"/>
            <a:ext cx="8308992" cy="3731493"/>
          </a:xfrm>
          <a:custGeom>
            <a:avLst/>
            <a:gdLst/>
            <a:ahLst/>
            <a:cxnLst/>
            <a:rect r="r" b="b" t="t" l="l"/>
            <a:pathLst>
              <a:path h="3731493" w="8308992">
                <a:moveTo>
                  <a:pt x="0" y="0"/>
                </a:moveTo>
                <a:lnTo>
                  <a:pt x="8308992" y="0"/>
                </a:lnTo>
                <a:lnTo>
                  <a:pt x="8308992" y="3731493"/>
                </a:lnTo>
                <a:lnTo>
                  <a:pt x="0" y="373149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3" id="23"/>
          <p:cNvSpPr/>
          <p:nvPr/>
        </p:nvSpPr>
        <p:spPr>
          <a:xfrm flipH="false" flipV="false" rot="0">
            <a:off x="8888781" y="652997"/>
            <a:ext cx="716416" cy="716416"/>
          </a:xfrm>
          <a:custGeom>
            <a:avLst/>
            <a:gdLst/>
            <a:ahLst/>
            <a:cxnLst/>
            <a:rect r="r" b="b" t="t" l="l"/>
            <a:pathLst>
              <a:path h="716416" w="716416">
                <a:moveTo>
                  <a:pt x="0" y="0"/>
                </a:moveTo>
                <a:lnTo>
                  <a:pt x="716416" y="0"/>
                </a:lnTo>
                <a:lnTo>
                  <a:pt x="716416" y="716416"/>
                </a:lnTo>
                <a:lnTo>
                  <a:pt x="0" y="716416"/>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TextBox 24" id="24"/>
          <p:cNvSpPr txBox="true"/>
          <p:nvPr/>
        </p:nvSpPr>
        <p:spPr>
          <a:xfrm rot="0">
            <a:off x="1914968" y="2252739"/>
            <a:ext cx="6833727" cy="790575"/>
          </a:xfrm>
          <a:prstGeom prst="rect">
            <a:avLst/>
          </a:prstGeom>
        </p:spPr>
        <p:txBody>
          <a:bodyPr anchor="t" rtlCol="false" tIns="0" lIns="0" bIns="0" rIns="0">
            <a:spAutoFit/>
          </a:bodyPr>
          <a:lstStyle/>
          <a:p>
            <a:pPr algn="ctr">
              <a:lnSpc>
                <a:spcPts val="3000"/>
              </a:lnSpc>
            </a:pPr>
            <a:r>
              <a:rPr lang="en-US" sz="3000">
                <a:solidFill>
                  <a:srgbClr val="F8F5F1"/>
                </a:solidFill>
                <a:latin typeface="KG Primary Penmanship"/>
              </a:rPr>
              <a:t>Bonfire Night Stall @ Crayke Sports Hall-</a:t>
            </a:r>
          </a:p>
          <a:p>
            <a:pPr algn="ctr">
              <a:lnSpc>
                <a:spcPts val="3000"/>
              </a:lnSpc>
            </a:pPr>
            <a:r>
              <a:rPr lang="en-US" sz="3000">
                <a:solidFill>
                  <a:srgbClr val="F8F5F1"/>
                </a:solidFill>
                <a:latin typeface="KG Primary Penmanship"/>
              </a:rPr>
              <a:t>Sunday 5th November 2023</a:t>
            </a:r>
          </a:p>
        </p:txBody>
      </p:sp>
      <p:sp>
        <p:nvSpPr>
          <p:cNvPr name="TextBox 25" id="25"/>
          <p:cNvSpPr txBox="true"/>
          <p:nvPr/>
        </p:nvSpPr>
        <p:spPr>
          <a:xfrm rot="0">
            <a:off x="1866401" y="647700"/>
            <a:ext cx="6833727" cy="790575"/>
          </a:xfrm>
          <a:prstGeom prst="rect">
            <a:avLst/>
          </a:prstGeom>
        </p:spPr>
        <p:txBody>
          <a:bodyPr anchor="t" rtlCol="false" tIns="0" lIns="0" bIns="0" rIns="0">
            <a:spAutoFit/>
          </a:bodyPr>
          <a:lstStyle/>
          <a:p>
            <a:pPr algn="ctr">
              <a:lnSpc>
                <a:spcPts val="3000"/>
              </a:lnSpc>
            </a:pPr>
            <a:r>
              <a:rPr lang="en-US" sz="3000">
                <a:solidFill>
                  <a:srgbClr val="F8F5F1"/>
                </a:solidFill>
                <a:latin typeface="KG Primary Penmanship"/>
              </a:rPr>
              <a:t>Pre- loved Uniform Sale -</a:t>
            </a:r>
          </a:p>
          <a:p>
            <a:pPr algn="ctr">
              <a:lnSpc>
                <a:spcPts val="3000"/>
              </a:lnSpc>
            </a:pPr>
            <a:r>
              <a:rPr lang="en-US" sz="3000">
                <a:solidFill>
                  <a:srgbClr val="F8F5F1"/>
                </a:solidFill>
                <a:latin typeface="KG Primary Penmanship"/>
              </a:rPr>
              <a:t>Tuesday 24th and Wednesday 25th of October 2023</a:t>
            </a:r>
          </a:p>
        </p:txBody>
      </p:sp>
      <p:sp>
        <p:nvSpPr>
          <p:cNvPr name="TextBox 26" id="26"/>
          <p:cNvSpPr txBox="true"/>
          <p:nvPr/>
        </p:nvSpPr>
        <p:spPr>
          <a:xfrm rot="0">
            <a:off x="1672216" y="8467725"/>
            <a:ext cx="7650156" cy="790575"/>
          </a:xfrm>
          <a:prstGeom prst="rect">
            <a:avLst/>
          </a:prstGeom>
        </p:spPr>
        <p:txBody>
          <a:bodyPr anchor="t" rtlCol="false" tIns="0" lIns="0" bIns="0" rIns="0">
            <a:spAutoFit/>
          </a:bodyPr>
          <a:lstStyle/>
          <a:p>
            <a:pPr algn="ctr">
              <a:lnSpc>
                <a:spcPts val="3000"/>
              </a:lnSpc>
            </a:pPr>
            <a:r>
              <a:rPr lang="en-US" sz="3000">
                <a:solidFill>
                  <a:srgbClr val="F8F5F1"/>
                </a:solidFill>
                <a:latin typeface="KG Primary Penmanship"/>
              </a:rPr>
              <a:t>Crayke School Stall @ Galtres Christmas Market </a:t>
            </a:r>
          </a:p>
          <a:p>
            <a:pPr algn="ctr">
              <a:lnSpc>
                <a:spcPts val="3000"/>
              </a:lnSpc>
            </a:pPr>
            <a:r>
              <a:rPr lang="en-US" sz="3000">
                <a:solidFill>
                  <a:srgbClr val="F8F5F1"/>
                </a:solidFill>
                <a:latin typeface="KG Primary Penmanship"/>
              </a:rPr>
              <a:t>Saturday 2nd of Decebmer 2023 9am-2pm</a:t>
            </a:r>
          </a:p>
        </p:txBody>
      </p:sp>
      <p:sp>
        <p:nvSpPr>
          <p:cNvPr name="TextBox 27" id="27"/>
          <p:cNvSpPr txBox="true"/>
          <p:nvPr/>
        </p:nvSpPr>
        <p:spPr>
          <a:xfrm rot="0">
            <a:off x="1951998" y="6926312"/>
            <a:ext cx="6833727" cy="790575"/>
          </a:xfrm>
          <a:prstGeom prst="rect">
            <a:avLst/>
          </a:prstGeom>
        </p:spPr>
        <p:txBody>
          <a:bodyPr anchor="t" rtlCol="false" tIns="0" lIns="0" bIns="0" rIns="0">
            <a:spAutoFit/>
          </a:bodyPr>
          <a:lstStyle/>
          <a:p>
            <a:pPr algn="ctr">
              <a:lnSpc>
                <a:spcPts val="3000"/>
              </a:lnSpc>
            </a:pPr>
            <a:r>
              <a:rPr lang="en-US" sz="3000">
                <a:solidFill>
                  <a:srgbClr val="F8F5F1"/>
                </a:solidFill>
                <a:latin typeface="KG Primary Penmanship"/>
              </a:rPr>
              <a:t>Chocolate Tombola @ Outwood Christmas Fair</a:t>
            </a:r>
          </a:p>
          <a:p>
            <a:pPr algn="ctr">
              <a:lnSpc>
                <a:spcPts val="3000"/>
              </a:lnSpc>
            </a:pPr>
            <a:r>
              <a:rPr lang="en-US" sz="3000">
                <a:solidFill>
                  <a:srgbClr val="F8F5F1"/>
                </a:solidFill>
                <a:latin typeface="KG Primary Penmanship"/>
              </a:rPr>
              <a:t>Friday 1st of December 5-7pm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DAFyHKsRgHs</dc:identifier>
  <dcterms:modified xsi:type="dcterms:W3CDTF">2011-08-01T06:04:30Z</dcterms:modified>
  <cp:revision>1</cp:revision>
  <dc:title>NEWSLETTER AUTUMN 2023</dc:title>
</cp:coreProperties>
</file>