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8" r:id="rId3"/>
    <p:sldId id="315" r:id="rId4"/>
    <p:sldId id="316" r:id="rId5"/>
    <p:sldId id="317" r:id="rId6"/>
    <p:sldId id="318" r:id="rId7"/>
    <p:sldId id="379" r:id="rId8"/>
    <p:sldId id="370" r:id="rId9"/>
    <p:sldId id="368" r:id="rId10"/>
    <p:sldId id="376" r:id="rId11"/>
    <p:sldId id="377" r:id="rId12"/>
    <p:sldId id="378" r:id="rId13"/>
    <p:sldId id="372" r:id="rId14"/>
    <p:sldId id="369" r:id="rId15"/>
    <p:sldId id="373" r:id="rId16"/>
    <p:sldId id="375" r:id="rId17"/>
    <p:sldId id="297" r:id="rId18"/>
    <p:sldId id="348" r:id="rId19"/>
    <p:sldId id="303" r:id="rId20"/>
    <p:sldId id="356" r:id="rId21"/>
    <p:sldId id="367" r:id="rId22"/>
    <p:sldId id="374" r:id="rId23"/>
    <p:sldId id="366" r:id="rId24"/>
    <p:sldId id="257" r:id="rId25"/>
    <p:sldId id="275" r:id="rId26"/>
    <p:sldId id="259" r:id="rId27"/>
    <p:sldId id="260" r:id="rId28"/>
    <p:sldId id="263" r:id="rId29"/>
    <p:sldId id="261" r:id="rId30"/>
    <p:sldId id="359" r:id="rId31"/>
  </p:sldIdLst>
  <p:sldSz cx="12192000" cy="6858000"/>
  <p:notesSz cx="6858000"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14" d="100"/>
          <a:sy n="114" d="100"/>
        </p:scale>
        <p:origin x="47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5431C-65A1-4EE5-8C2D-6BC3708796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288F9E0-CFAA-492F-BC26-5338AAD5F1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45AA159-B96A-4898-A9F3-B6662ECE942C}"/>
              </a:ext>
            </a:extLst>
          </p:cNvPr>
          <p:cNvSpPr>
            <a:spLocks noGrp="1"/>
          </p:cNvSpPr>
          <p:nvPr>
            <p:ph type="dt" sz="half" idx="10"/>
          </p:nvPr>
        </p:nvSpPr>
        <p:spPr/>
        <p:txBody>
          <a:bodyPr/>
          <a:lstStyle/>
          <a:p>
            <a:fld id="{CF316339-6BD3-4C78-B363-21AAFF672C1E}" type="datetimeFigureOut">
              <a:rPr lang="en-GB" smtClean="0"/>
              <a:t>10/11/2023</a:t>
            </a:fld>
            <a:endParaRPr lang="en-GB"/>
          </a:p>
        </p:txBody>
      </p:sp>
      <p:sp>
        <p:nvSpPr>
          <p:cNvPr id="5" name="Footer Placeholder 4">
            <a:extLst>
              <a:ext uri="{FF2B5EF4-FFF2-40B4-BE49-F238E27FC236}">
                <a16:creationId xmlns:a16="http://schemas.microsoft.com/office/drawing/2014/main" id="{352C4CBD-80A6-472F-9DE8-93F4A2C717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757516-13E0-4443-BC44-F743E2A83B4B}"/>
              </a:ext>
            </a:extLst>
          </p:cNvPr>
          <p:cNvSpPr>
            <a:spLocks noGrp="1"/>
          </p:cNvSpPr>
          <p:nvPr>
            <p:ph type="sldNum" sz="quarter" idx="12"/>
          </p:nvPr>
        </p:nvSpPr>
        <p:spPr/>
        <p:txBody>
          <a:bodyPr/>
          <a:lstStyle/>
          <a:p>
            <a:fld id="{97276686-BBAB-4A37-B3F9-A94111B2A7A5}" type="slidenum">
              <a:rPr lang="en-GB" smtClean="0"/>
              <a:t>‹#›</a:t>
            </a:fld>
            <a:endParaRPr lang="en-GB"/>
          </a:p>
        </p:txBody>
      </p:sp>
    </p:spTree>
    <p:extLst>
      <p:ext uri="{BB962C8B-B14F-4D97-AF65-F5344CB8AC3E}">
        <p14:creationId xmlns:p14="http://schemas.microsoft.com/office/powerpoint/2010/main" val="981157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1E46C-2D78-4ED7-8565-ABFF98D891F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7B6440B-1A16-4A0D-BE02-4E8CC0F8C3F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69BC49-73AA-45AB-AA9D-72BA48E071DA}"/>
              </a:ext>
            </a:extLst>
          </p:cNvPr>
          <p:cNvSpPr>
            <a:spLocks noGrp="1"/>
          </p:cNvSpPr>
          <p:nvPr>
            <p:ph type="dt" sz="half" idx="10"/>
          </p:nvPr>
        </p:nvSpPr>
        <p:spPr/>
        <p:txBody>
          <a:bodyPr/>
          <a:lstStyle/>
          <a:p>
            <a:fld id="{CF316339-6BD3-4C78-B363-21AAFF672C1E}" type="datetimeFigureOut">
              <a:rPr lang="en-GB" smtClean="0"/>
              <a:t>10/11/2023</a:t>
            </a:fld>
            <a:endParaRPr lang="en-GB"/>
          </a:p>
        </p:txBody>
      </p:sp>
      <p:sp>
        <p:nvSpPr>
          <p:cNvPr id="5" name="Footer Placeholder 4">
            <a:extLst>
              <a:ext uri="{FF2B5EF4-FFF2-40B4-BE49-F238E27FC236}">
                <a16:creationId xmlns:a16="http://schemas.microsoft.com/office/drawing/2014/main" id="{7C6305CA-1A96-44FA-95B1-58220B2504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00CADA-0616-4DB9-885C-5E69C3352021}"/>
              </a:ext>
            </a:extLst>
          </p:cNvPr>
          <p:cNvSpPr>
            <a:spLocks noGrp="1"/>
          </p:cNvSpPr>
          <p:nvPr>
            <p:ph type="sldNum" sz="quarter" idx="12"/>
          </p:nvPr>
        </p:nvSpPr>
        <p:spPr/>
        <p:txBody>
          <a:bodyPr/>
          <a:lstStyle/>
          <a:p>
            <a:fld id="{97276686-BBAB-4A37-B3F9-A94111B2A7A5}" type="slidenum">
              <a:rPr lang="en-GB" smtClean="0"/>
              <a:t>‹#›</a:t>
            </a:fld>
            <a:endParaRPr lang="en-GB"/>
          </a:p>
        </p:txBody>
      </p:sp>
    </p:spTree>
    <p:extLst>
      <p:ext uri="{BB962C8B-B14F-4D97-AF65-F5344CB8AC3E}">
        <p14:creationId xmlns:p14="http://schemas.microsoft.com/office/powerpoint/2010/main" val="1536228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522AE3-5EED-4F67-BEB6-1262923A964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4560B6E-D43E-4380-841E-EC6185E1200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28B338-1E14-4E73-A058-A917645F0F2E}"/>
              </a:ext>
            </a:extLst>
          </p:cNvPr>
          <p:cNvSpPr>
            <a:spLocks noGrp="1"/>
          </p:cNvSpPr>
          <p:nvPr>
            <p:ph type="dt" sz="half" idx="10"/>
          </p:nvPr>
        </p:nvSpPr>
        <p:spPr/>
        <p:txBody>
          <a:bodyPr/>
          <a:lstStyle/>
          <a:p>
            <a:fld id="{CF316339-6BD3-4C78-B363-21AAFF672C1E}" type="datetimeFigureOut">
              <a:rPr lang="en-GB" smtClean="0"/>
              <a:t>10/11/2023</a:t>
            </a:fld>
            <a:endParaRPr lang="en-GB"/>
          </a:p>
        </p:txBody>
      </p:sp>
      <p:sp>
        <p:nvSpPr>
          <p:cNvPr id="5" name="Footer Placeholder 4">
            <a:extLst>
              <a:ext uri="{FF2B5EF4-FFF2-40B4-BE49-F238E27FC236}">
                <a16:creationId xmlns:a16="http://schemas.microsoft.com/office/drawing/2014/main" id="{935D1B1F-D2EC-4BA2-9042-7AE1D9FC5F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5B2C1B-FCAB-497A-9814-590C0E90420D}"/>
              </a:ext>
            </a:extLst>
          </p:cNvPr>
          <p:cNvSpPr>
            <a:spLocks noGrp="1"/>
          </p:cNvSpPr>
          <p:nvPr>
            <p:ph type="sldNum" sz="quarter" idx="12"/>
          </p:nvPr>
        </p:nvSpPr>
        <p:spPr/>
        <p:txBody>
          <a:bodyPr/>
          <a:lstStyle/>
          <a:p>
            <a:fld id="{97276686-BBAB-4A37-B3F9-A94111B2A7A5}" type="slidenum">
              <a:rPr lang="en-GB" smtClean="0"/>
              <a:t>‹#›</a:t>
            </a:fld>
            <a:endParaRPr lang="en-GB"/>
          </a:p>
        </p:txBody>
      </p:sp>
    </p:spTree>
    <p:extLst>
      <p:ext uri="{BB962C8B-B14F-4D97-AF65-F5344CB8AC3E}">
        <p14:creationId xmlns:p14="http://schemas.microsoft.com/office/powerpoint/2010/main" val="329366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2E4FC-7F08-4D68-9764-A88B54D6E06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EA41EE6-FD9C-43AC-9AB9-9E275306A01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DAA3F6A-7B21-4AAB-9E75-64166FFE3B02}"/>
              </a:ext>
            </a:extLst>
          </p:cNvPr>
          <p:cNvSpPr>
            <a:spLocks noGrp="1"/>
          </p:cNvSpPr>
          <p:nvPr>
            <p:ph type="dt" sz="half" idx="10"/>
          </p:nvPr>
        </p:nvSpPr>
        <p:spPr/>
        <p:txBody>
          <a:bodyPr/>
          <a:lstStyle/>
          <a:p>
            <a:fld id="{CF316339-6BD3-4C78-B363-21AAFF672C1E}" type="datetimeFigureOut">
              <a:rPr lang="en-GB" smtClean="0"/>
              <a:t>10/11/2023</a:t>
            </a:fld>
            <a:endParaRPr lang="en-GB"/>
          </a:p>
        </p:txBody>
      </p:sp>
      <p:sp>
        <p:nvSpPr>
          <p:cNvPr id="5" name="Footer Placeholder 4">
            <a:extLst>
              <a:ext uri="{FF2B5EF4-FFF2-40B4-BE49-F238E27FC236}">
                <a16:creationId xmlns:a16="http://schemas.microsoft.com/office/drawing/2014/main" id="{09D43B61-B964-4365-A8E6-5EFD54E0EC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C7D61D-4EB8-4981-93BD-4D84EC9B05AD}"/>
              </a:ext>
            </a:extLst>
          </p:cNvPr>
          <p:cNvSpPr>
            <a:spLocks noGrp="1"/>
          </p:cNvSpPr>
          <p:nvPr>
            <p:ph type="sldNum" sz="quarter" idx="12"/>
          </p:nvPr>
        </p:nvSpPr>
        <p:spPr/>
        <p:txBody>
          <a:bodyPr/>
          <a:lstStyle/>
          <a:p>
            <a:fld id="{97276686-BBAB-4A37-B3F9-A94111B2A7A5}" type="slidenum">
              <a:rPr lang="en-GB" smtClean="0"/>
              <a:t>‹#›</a:t>
            </a:fld>
            <a:endParaRPr lang="en-GB"/>
          </a:p>
        </p:txBody>
      </p:sp>
    </p:spTree>
    <p:extLst>
      <p:ext uri="{BB962C8B-B14F-4D97-AF65-F5344CB8AC3E}">
        <p14:creationId xmlns:p14="http://schemas.microsoft.com/office/powerpoint/2010/main" val="3611349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DCF41-CA4E-4369-AE75-40ACB8EDB7D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A1F85A3-283D-4590-9D6D-56410E247A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70B2D66-6315-4583-A3DC-9C89D286C1AD}"/>
              </a:ext>
            </a:extLst>
          </p:cNvPr>
          <p:cNvSpPr>
            <a:spLocks noGrp="1"/>
          </p:cNvSpPr>
          <p:nvPr>
            <p:ph type="dt" sz="half" idx="10"/>
          </p:nvPr>
        </p:nvSpPr>
        <p:spPr/>
        <p:txBody>
          <a:bodyPr/>
          <a:lstStyle/>
          <a:p>
            <a:fld id="{CF316339-6BD3-4C78-B363-21AAFF672C1E}" type="datetimeFigureOut">
              <a:rPr lang="en-GB" smtClean="0"/>
              <a:t>10/11/2023</a:t>
            </a:fld>
            <a:endParaRPr lang="en-GB"/>
          </a:p>
        </p:txBody>
      </p:sp>
      <p:sp>
        <p:nvSpPr>
          <p:cNvPr id="5" name="Footer Placeholder 4">
            <a:extLst>
              <a:ext uri="{FF2B5EF4-FFF2-40B4-BE49-F238E27FC236}">
                <a16:creationId xmlns:a16="http://schemas.microsoft.com/office/drawing/2014/main" id="{9E00FF3C-6074-4CB9-B583-AF274A5387E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837FF2-2EC8-4AD2-8834-005AA6B6D237}"/>
              </a:ext>
            </a:extLst>
          </p:cNvPr>
          <p:cNvSpPr>
            <a:spLocks noGrp="1"/>
          </p:cNvSpPr>
          <p:nvPr>
            <p:ph type="sldNum" sz="quarter" idx="12"/>
          </p:nvPr>
        </p:nvSpPr>
        <p:spPr/>
        <p:txBody>
          <a:bodyPr/>
          <a:lstStyle/>
          <a:p>
            <a:fld id="{97276686-BBAB-4A37-B3F9-A94111B2A7A5}" type="slidenum">
              <a:rPr lang="en-GB" smtClean="0"/>
              <a:t>‹#›</a:t>
            </a:fld>
            <a:endParaRPr lang="en-GB"/>
          </a:p>
        </p:txBody>
      </p:sp>
    </p:spTree>
    <p:extLst>
      <p:ext uri="{BB962C8B-B14F-4D97-AF65-F5344CB8AC3E}">
        <p14:creationId xmlns:p14="http://schemas.microsoft.com/office/powerpoint/2010/main" val="1673802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96CBF-4EF8-4CB3-AE1B-685C6B890E3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F2F163D-9AEA-49F2-A48A-563808670A9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061DD2F-73F4-4E65-8376-0899291099D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9F8980E-1C8A-4EF2-A9E8-B305FA015C2F}"/>
              </a:ext>
            </a:extLst>
          </p:cNvPr>
          <p:cNvSpPr>
            <a:spLocks noGrp="1"/>
          </p:cNvSpPr>
          <p:nvPr>
            <p:ph type="dt" sz="half" idx="10"/>
          </p:nvPr>
        </p:nvSpPr>
        <p:spPr/>
        <p:txBody>
          <a:bodyPr/>
          <a:lstStyle/>
          <a:p>
            <a:fld id="{CF316339-6BD3-4C78-B363-21AAFF672C1E}" type="datetimeFigureOut">
              <a:rPr lang="en-GB" smtClean="0"/>
              <a:t>10/11/2023</a:t>
            </a:fld>
            <a:endParaRPr lang="en-GB"/>
          </a:p>
        </p:txBody>
      </p:sp>
      <p:sp>
        <p:nvSpPr>
          <p:cNvPr id="6" name="Footer Placeholder 5">
            <a:extLst>
              <a:ext uri="{FF2B5EF4-FFF2-40B4-BE49-F238E27FC236}">
                <a16:creationId xmlns:a16="http://schemas.microsoft.com/office/drawing/2014/main" id="{3182B9AE-0992-4D6A-9885-F0790F0D930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A1676A9-8C25-422D-A9CD-4432EAD02A7C}"/>
              </a:ext>
            </a:extLst>
          </p:cNvPr>
          <p:cNvSpPr>
            <a:spLocks noGrp="1"/>
          </p:cNvSpPr>
          <p:nvPr>
            <p:ph type="sldNum" sz="quarter" idx="12"/>
          </p:nvPr>
        </p:nvSpPr>
        <p:spPr/>
        <p:txBody>
          <a:bodyPr/>
          <a:lstStyle/>
          <a:p>
            <a:fld id="{97276686-BBAB-4A37-B3F9-A94111B2A7A5}" type="slidenum">
              <a:rPr lang="en-GB" smtClean="0"/>
              <a:t>‹#›</a:t>
            </a:fld>
            <a:endParaRPr lang="en-GB"/>
          </a:p>
        </p:txBody>
      </p:sp>
    </p:spTree>
    <p:extLst>
      <p:ext uri="{BB962C8B-B14F-4D97-AF65-F5344CB8AC3E}">
        <p14:creationId xmlns:p14="http://schemas.microsoft.com/office/powerpoint/2010/main" val="1691965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D4F6F-BA7D-41B3-BFC8-BF64BA25116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471F15B-7F2A-4CFD-A86A-136F792D90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3EAEB19-F3E6-4973-B2CF-AF65EE8D73D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9668C4C-A5B7-4279-814C-66FD51BB4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CF18908-1299-4DB1-BEA4-7DEE18EABC4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E0022D0-BE3A-429B-BD52-D61BF2FC7F95}"/>
              </a:ext>
            </a:extLst>
          </p:cNvPr>
          <p:cNvSpPr>
            <a:spLocks noGrp="1"/>
          </p:cNvSpPr>
          <p:nvPr>
            <p:ph type="dt" sz="half" idx="10"/>
          </p:nvPr>
        </p:nvSpPr>
        <p:spPr/>
        <p:txBody>
          <a:bodyPr/>
          <a:lstStyle/>
          <a:p>
            <a:fld id="{CF316339-6BD3-4C78-B363-21AAFF672C1E}" type="datetimeFigureOut">
              <a:rPr lang="en-GB" smtClean="0"/>
              <a:t>10/11/2023</a:t>
            </a:fld>
            <a:endParaRPr lang="en-GB"/>
          </a:p>
        </p:txBody>
      </p:sp>
      <p:sp>
        <p:nvSpPr>
          <p:cNvPr id="8" name="Footer Placeholder 7">
            <a:extLst>
              <a:ext uri="{FF2B5EF4-FFF2-40B4-BE49-F238E27FC236}">
                <a16:creationId xmlns:a16="http://schemas.microsoft.com/office/drawing/2014/main" id="{14B0B042-E0A7-4019-B46C-34579B11417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1598C49-46C4-4B13-A837-FF31204CCEE3}"/>
              </a:ext>
            </a:extLst>
          </p:cNvPr>
          <p:cNvSpPr>
            <a:spLocks noGrp="1"/>
          </p:cNvSpPr>
          <p:nvPr>
            <p:ph type="sldNum" sz="quarter" idx="12"/>
          </p:nvPr>
        </p:nvSpPr>
        <p:spPr/>
        <p:txBody>
          <a:bodyPr/>
          <a:lstStyle/>
          <a:p>
            <a:fld id="{97276686-BBAB-4A37-B3F9-A94111B2A7A5}" type="slidenum">
              <a:rPr lang="en-GB" smtClean="0"/>
              <a:t>‹#›</a:t>
            </a:fld>
            <a:endParaRPr lang="en-GB"/>
          </a:p>
        </p:txBody>
      </p:sp>
    </p:spTree>
    <p:extLst>
      <p:ext uri="{BB962C8B-B14F-4D97-AF65-F5344CB8AC3E}">
        <p14:creationId xmlns:p14="http://schemas.microsoft.com/office/powerpoint/2010/main" val="651376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75511-A293-4CB9-B71B-404B33508E3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D2DA16E-F066-4471-AA68-6B5D0F74CDCD}"/>
              </a:ext>
            </a:extLst>
          </p:cNvPr>
          <p:cNvSpPr>
            <a:spLocks noGrp="1"/>
          </p:cNvSpPr>
          <p:nvPr>
            <p:ph type="dt" sz="half" idx="10"/>
          </p:nvPr>
        </p:nvSpPr>
        <p:spPr/>
        <p:txBody>
          <a:bodyPr/>
          <a:lstStyle/>
          <a:p>
            <a:fld id="{CF316339-6BD3-4C78-B363-21AAFF672C1E}" type="datetimeFigureOut">
              <a:rPr lang="en-GB" smtClean="0"/>
              <a:t>10/11/2023</a:t>
            </a:fld>
            <a:endParaRPr lang="en-GB"/>
          </a:p>
        </p:txBody>
      </p:sp>
      <p:sp>
        <p:nvSpPr>
          <p:cNvPr id="4" name="Footer Placeholder 3">
            <a:extLst>
              <a:ext uri="{FF2B5EF4-FFF2-40B4-BE49-F238E27FC236}">
                <a16:creationId xmlns:a16="http://schemas.microsoft.com/office/drawing/2014/main" id="{D52398B1-DD34-4E6C-80E6-20804312609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63A01FA-CF32-422A-9E3B-201FF67D9A8B}"/>
              </a:ext>
            </a:extLst>
          </p:cNvPr>
          <p:cNvSpPr>
            <a:spLocks noGrp="1"/>
          </p:cNvSpPr>
          <p:nvPr>
            <p:ph type="sldNum" sz="quarter" idx="12"/>
          </p:nvPr>
        </p:nvSpPr>
        <p:spPr/>
        <p:txBody>
          <a:bodyPr/>
          <a:lstStyle/>
          <a:p>
            <a:fld id="{97276686-BBAB-4A37-B3F9-A94111B2A7A5}" type="slidenum">
              <a:rPr lang="en-GB" smtClean="0"/>
              <a:t>‹#›</a:t>
            </a:fld>
            <a:endParaRPr lang="en-GB"/>
          </a:p>
        </p:txBody>
      </p:sp>
    </p:spTree>
    <p:extLst>
      <p:ext uri="{BB962C8B-B14F-4D97-AF65-F5344CB8AC3E}">
        <p14:creationId xmlns:p14="http://schemas.microsoft.com/office/powerpoint/2010/main" val="2660934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8E24AE-61B9-4B3C-9CEF-8031B6C729FB}"/>
              </a:ext>
            </a:extLst>
          </p:cNvPr>
          <p:cNvSpPr>
            <a:spLocks noGrp="1"/>
          </p:cNvSpPr>
          <p:nvPr>
            <p:ph type="dt" sz="half" idx="10"/>
          </p:nvPr>
        </p:nvSpPr>
        <p:spPr/>
        <p:txBody>
          <a:bodyPr/>
          <a:lstStyle/>
          <a:p>
            <a:fld id="{CF316339-6BD3-4C78-B363-21AAFF672C1E}" type="datetimeFigureOut">
              <a:rPr lang="en-GB" smtClean="0"/>
              <a:t>10/11/2023</a:t>
            </a:fld>
            <a:endParaRPr lang="en-GB"/>
          </a:p>
        </p:txBody>
      </p:sp>
      <p:sp>
        <p:nvSpPr>
          <p:cNvPr id="3" name="Footer Placeholder 2">
            <a:extLst>
              <a:ext uri="{FF2B5EF4-FFF2-40B4-BE49-F238E27FC236}">
                <a16:creationId xmlns:a16="http://schemas.microsoft.com/office/drawing/2014/main" id="{FE61CF29-6028-407E-AAA5-618AD284C5C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A7354F1-2BB7-4A53-90C2-D4FE76BE5C65}"/>
              </a:ext>
            </a:extLst>
          </p:cNvPr>
          <p:cNvSpPr>
            <a:spLocks noGrp="1"/>
          </p:cNvSpPr>
          <p:nvPr>
            <p:ph type="sldNum" sz="quarter" idx="12"/>
          </p:nvPr>
        </p:nvSpPr>
        <p:spPr/>
        <p:txBody>
          <a:bodyPr/>
          <a:lstStyle/>
          <a:p>
            <a:fld id="{97276686-BBAB-4A37-B3F9-A94111B2A7A5}" type="slidenum">
              <a:rPr lang="en-GB" smtClean="0"/>
              <a:t>‹#›</a:t>
            </a:fld>
            <a:endParaRPr lang="en-GB"/>
          </a:p>
        </p:txBody>
      </p:sp>
    </p:spTree>
    <p:extLst>
      <p:ext uri="{BB962C8B-B14F-4D97-AF65-F5344CB8AC3E}">
        <p14:creationId xmlns:p14="http://schemas.microsoft.com/office/powerpoint/2010/main" val="709488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53380-90F7-4ABF-A173-CEA66C8A96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5521C8E-979A-4C0B-98F1-F4A9475E0B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2FCCFA0-6950-494D-8B73-11B1A88F1B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F597309-04EA-4F69-984E-531140802D5F}"/>
              </a:ext>
            </a:extLst>
          </p:cNvPr>
          <p:cNvSpPr>
            <a:spLocks noGrp="1"/>
          </p:cNvSpPr>
          <p:nvPr>
            <p:ph type="dt" sz="half" idx="10"/>
          </p:nvPr>
        </p:nvSpPr>
        <p:spPr/>
        <p:txBody>
          <a:bodyPr/>
          <a:lstStyle/>
          <a:p>
            <a:fld id="{CF316339-6BD3-4C78-B363-21AAFF672C1E}" type="datetimeFigureOut">
              <a:rPr lang="en-GB" smtClean="0"/>
              <a:t>10/11/2023</a:t>
            </a:fld>
            <a:endParaRPr lang="en-GB"/>
          </a:p>
        </p:txBody>
      </p:sp>
      <p:sp>
        <p:nvSpPr>
          <p:cNvPr id="6" name="Footer Placeholder 5">
            <a:extLst>
              <a:ext uri="{FF2B5EF4-FFF2-40B4-BE49-F238E27FC236}">
                <a16:creationId xmlns:a16="http://schemas.microsoft.com/office/drawing/2014/main" id="{AD4CA9E0-98D1-4D31-B7F1-3DF4FA5A2E6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947FD88-A26E-4B47-A665-5E7BEBEB13F4}"/>
              </a:ext>
            </a:extLst>
          </p:cNvPr>
          <p:cNvSpPr>
            <a:spLocks noGrp="1"/>
          </p:cNvSpPr>
          <p:nvPr>
            <p:ph type="sldNum" sz="quarter" idx="12"/>
          </p:nvPr>
        </p:nvSpPr>
        <p:spPr/>
        <p:txBody>
          <a:bodyPr/>
          <a:lstStyle/>
          <a:p>
            <a:fld id="{97276686-BBAB-4A37-B3F9-A94111B2A7A5}" type="slidenum">
              <a:rPr lang="en-GB" smtClean="0"/>
              <a:t>‹#›</a:t>
            </a:fld>
            <a:endParaRPr lang="en-GB"/>
          </a:p>
        </p:txBody>
      </p:sp>
    </p:spTree>
    <p:extLst>
      <p:ext uri="{BB962C8B-B14F-4D97-AF65-F5344CB8AC3E}">
        <p14:creationId xmlns:p14="http://schemas.microsoft.com/office/powerpoint/2010/main" val="3942622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105E0-DF3C-480C-9995-578EC17761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1556E6B-1DE7-44BA-A270-36EFDE89C8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185BE3E-44C0-433A-8C88-69A8FFE211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69C147D-AEF1-4788-9174-E50A1007B7AC}"/>
              </a:ext>
            </a:extLst>
          </p:cNvPr>
          <p:cNvSpPr>
            <a:spLocks noGrp="1"/>
          </p:cNvSpPr>
          <p:nvPr>
            <p:ph type="dt" sz="half" idx="10"/>
          </p:nvPr>
        </p:nvSpPr>
        <p:spPr/>
        <p:txBody>
          <a:bodyPr/>
          <a:lstStyle/>
          <a:p>
            <a:fld id="{CF316339-6BD3-4C78-B363-21AAFF672C1E}" type="datetimeFigureOut">
              <a:rPr lang="en-GB" smtClean="0"/>
              <a:t>10/11/2023</a:t>
            </a:fld>
            <a:endParaRPr lang="en-GB"/>
          </a:p>
        </p:txBody>
      </p:sp>
      <p:sp>
        <p:nvSpPr>
          <p:cNvPr id="6" name="Footer Placeholder 5">
            <a:extLst>
              <a:ext uri="{FF2B5EF4-FFF2-40B4-BE49-F238E27FC236}">
                <a16:creationId xmlns:a16="http://schemas.microsoft.com/office/drawing/2014/main" id="{B1B0973C-C09D-425A-B5DD-BAA137149FD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FDEB463-20D6-4FCE-A011-0E4E08F1FC2F}"/>
              </a:ext>
            </a:extLst>
          </p:cNvPr>
          <p:cNvSpPr>
            <a:spLocks noGrp="1"/>
          </p:cNvSpPr>
          <p:nvPr>
            <p:ph type="sldNum" sz="quarter" idx="12"/>
          </p:nvPr>
        </p:nvSpPr>
        <p:spPr/>
        <p:txBody>
          <a:bodyPr/>
          <a:lstStyle/>
          <a:p>
            <a:fld id="{97276686-BBAB-4A37-B3F9-A94111B2A7A5}" type="slidenum">
              <a:rPr lang="en-GB" smtClean="0"/>
              <a:t>‹#›</a:t>
            </a:fld>
            <a:endParaRPr lang="en-GB"/>
          </a:p>
        </p:txBody>
      </p:sp>
    </p:spTree>
    <p:extLst>
      <p:ext uri="{BB962C8B-B14F-4D97-AF65-F5344CB8AC3E}">
        <p14:creationId xmlns:p14="http://schemas.microsoft.com/office/powerpoint/2010/main" val="1384741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73D1FF-DEAC-4159-805A-CA70F9A2C2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C43B525-9B25-4258-B52F-93CFF25664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59D631-CB7F-41E2-8CA2-1827E924BE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316339-6BD3-4C78-B363-21AAFF672C1E}" type="datetimeFigureOut">
              <a:rPr lang="en-GB" smtClean="0"/>
              <a:t>10/11/2023</a:t>
            </a:fld>
            <a:endParaRPr lang="en-GB"/>
          </a:p>
        </p:txBody>
      </p:sp>
      <p:sp>
        <p:nvSpPr>
          <p:cNvPr id="5" name="Footer Placeholder 4">
            <a:extLst>
              <a:ext uri="{FF2B5EF4-FFF2-40B4-BE49-F238E27FC236}">
                <a16:creationId xmlns:a16="http://schemas.microsoft.com/office/drawing/2014/main" id="{9F1D1A0C-8973-4CB5-8E02-18B635D103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890C288-4960-4DE9-969A-79270648D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276686-BBAB-4A37-B3F9-A94111B2A7A5}" type="slidenum">
              <a:rPr lang="en-GB" smtClean="0"/>
              <a:t>‹#›</a:t>
            </a:fld>
            <a:endParaRPr lang="en-GB"/>
          </a:p>
        </p:txBody>
      </p:sp>
    </p:spTree>
    <p:extLst>
      <p:ext uri="{BB962C8B-B14F-4D97-AF65-F5344CB8AC3E}">
        <p14:creationId xmlns:p14="http://schemas.microsoft.com/office/powerpoint/2010/main" val="3852049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slide" Target="slide7.xml"/><Relationship Id="rId7" Type="http://schemas.openxmlformats.org/officeDocument/2006/relationships/slide" Target="slide25.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24.xml"/><Relationship Id="rId11" Type="http://schemas.openxmlformats.org/officeDocument/2006/relationships/slide" Target="slide29.xml"/><Relationship Id="rId5" Type="http://schemas.openxmlformats.org/officeDocument/2006/relationships/slide" Target="slide21.xml"/><Relationship Id="rId10" Type="http://schemas.openxmlformats.org/officeDocument/2006/relationships/slide" Target="slide28.xml"/><Relationship Id="rId4" Type="http://schemas.openxmlformats.org/officeDocument/2006/relationships/slide" Target="slide17.xml"/><Relationship Id="rId9" Type="http://schemas.openxmlformats.org/officeDocument/2006/relationships/slide" Target="slide27.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app.parentpay.com/ParentPayShop/Foc/Default.aspx?shopid=11593" TargetMode="External"/><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hyperlink" Target="mailto:admin@crayke.n-yorks.sch.uk"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B655D-5585-4CB6-A4D8-BC01571E04E8}"/>
              </a:ext>
            </a:extLst>
          </p:cNvPr>
          <p:cNvSpPr>
            <a:spLocks noGrp="1"/>
          </p:cNvSpPr>
          <p:nvPr>
            <p:ph type="ctrTitle"/>
          </p:nvPr>
        </p:nvSpPr>
        <p:spPr>
          <a:xfrm>
            <a:off x="1523999" y="1717964"/>
            <a:ext cx="9144000" cy="1136217"/>
          </a:xfrm>
        </p:spPr>
        <p:txBody>
          <a:bodyPr/>
          <a:lstStyle/>
          <a:p>
            <a:r>
              <a:rPr lang="en-GB" b="1" dirty="0">
                <a:solidFill>
                  <a:srgbClr val="0070C0"/>
                </a:solidFill>
                <a:latin typeface="Segoe  "/>
              </a:rPr>
              <a:t>Crayke Chronicle</a:t>
            </a:r>
          </a:p>
        </p:txBody>
      </p:sp>
      <p:sp>
        <p:nvSpPr>
          <p:cNvPr id="3" name="Subtitle 2">
            <a:extLst>
              <a:ext uri="{FF2B5EF4-FFF2-40B4-BE49-F238E27FC236}">
                <a16:creationId xmlns:a16="http://schemas.microsoft.com/office/drawing/2014/main" id="{AED3ED4D-37AD-4B8D-9CED-AC044069D60E}"/>
              </a:ext>
            </a:extLst>
          </p:cNvPr>
          <p:cNvSpPr>
            <a:spLocks noGrp="1"/>
          </p:cNvSpPr>
          <p:nvPr>
            <p:ph type="subTitle" idx="1"/>
          </p:nvPr>
        </p:nvSpPr>
        <p:spPr>
          <a:xfrm>
            <a:off x="1523999" y="3602037"/>
            <a:ext cx="9513455" cy="2133599"/>
          </a:xfrm>
        </p:spPr>
        <p:txBody>
          <a:bodyPr>
            <a:normAutofit fontScale="85000" lnSpcReduction="10000"/>
          </a:bodyPr>
          <a:lstStyle/>
          <a:p>
            <a:r>
              <a:rPr lang="en-GB" b="1" dirty="0">
                <a:solidFill>
                  <a:srgbClr val="0070C0"/>
                </a:solidFill>
                <a:latin typeface="Segoe  "/>
              </a:rPr>
              <a:t>FOLLOW YOUR PATHWAY AND WE GROW TOGETHER WITH CONFIDENCE</a:t>
            </a:r>
            <a:endParaRPr lang="en-GB" dirty="0">
              <a:solidFill>
                <a:srgbClr val="0070C0"/>
              </a:solidFill>
              <a:latin typeface="Segoe  "/>
            </a:endParaRPr>
          </a:p>
          <a:p>
            <a:endParaRPr lang="en-GB" i="1" dirty="0">
              <a:solidFill>
                <a:srgbClr val="0070C0"/>
              </a:solidFill>
              <a:latin typeface="Segoe  "/>
            </a:endParaRPr>
          </a:p>
          <a:p>
            <a:r>
              <a:rPr lang="en-GB" i="1" dirty="0">
                <a:solidFill>
                  <a:srgbClr val="0070C0"/>
                </a:solidFill>
                <a:latin typeface="Segoe  "/>
              </a:rPr>
              <a:t>You did not choose me, I chose you that you might </a:t>
            </a:r>
            <a:r>
              <a:rPr lang="en-GB" b="1" i="1" dirty="0">
                <a:solidFill>
                  <a:srgbClr val="0070C0"/>
                </a:solidFill>
                <a:latin typeface="Segoe  "/>
              </a:rPr>
              <a:t>go and bear fruit, fruit that will last</a:t>
            </a:r>
            <a:r>
              <a:rPr lang="en-GB" i="1" dirty="0">
                <a:solidFill>
                  <a:srgbClr val="0070C0"/>
                </a:solidFill>
                <a:latin typeface="Segoe  "/>
              </a:rPr>
              <a:t> so that whatever you ask in my name the Father will give you.</a:t>
            </a:r>
            <a:r>
              <a:rPr lang="en-GB" dirty="0">
                <a:solidFill>
                  <a:srgbClr val="0070C0"/>
                </a:solidFill>
                <a:latin typeface="Segoe  "/>
              </a:rPr>
              <a:t>    John 15:16</a:t>
            </a:r>
          </a:p>
          <a:p>
            <a:endParaRPr lang="en-GB" b="1" i="1" dirty="0">
              <a:solidFill>
                <a:srgbClr val="FFFF00"/>
              </a:solidFill>
              <a:latin typeface="Segoe UI" panose="020B0502040204020203" pitchFamily="34" charset="0"/>
              <a:cs typeface="Segoe UI" panose="020B0502040204020203" pitchFamily="34" charset="0"/>
            </a:endParaRPr>
          </a:p>
          <a:p>
            <a:r>
              <a:rPr lang="en-GB" b="1" i="1" dirty="0">
                <a:solidFill>
                  <a:srgbClr val="FFFF00"/>
                </a:solidFill>
                <a:latin typeface="Segoe UI" panose="020B0502040204020203" pitchFamily="34" charset="0"/>
                <a:cs typeface="Segoe UI" panose="020B0502040204020203" pitchFamily="34" charset="0"/>
              </a:rPr>
              <a:t>Respect</a:t>
            </a:r>
            <a:r>
              <a:rPr lang="en-GB" b="1" i="1" dirty="0">
                <a:solidFill>
                  <a:schemeClr val="accent1"/>
                </a:solidFill>
                <a:latin typeface="Segoe UI" panose="020B0502040204020203" pitchFamily="34" charset="0"/>
                <a:cs typeface="Segoe UI" panose="020B0502040204020203" pitchFamily="34" charset="0"/>
              </a:rPr>
              <a:t>	       </a:t>
            </a:r>
            <a:r>
              <a:rPr lang="en-GB" b="1" i="1" dirty="0">
                <a:solidFill>
                  <a:srgbClr val="00B050"/>
                </a:solidFill>
                <a:latin typeface="Segoe UI" panose="020B0502040204020203" pitchFamily="34" charset="0"/>
                <a:cs typeface="Segoe UI" panose="020B0502040204020203" pitchFamily="34" charset="0"/>
              </a:rPr>
              <a:t>Friendship</a:t>
            </a:r>
            <a:r>
              <a:rPr lang="en-GB" b="1" i="1" dirty="0">
                <a:solidFill>
                  <a:schemeClr val="accent1"/>
                </a:solidFill>
                <a:latin typeface="Segoe UI" panose="020B0502040204020203" pitchFamily="34" charset="0"/>
                <a:cs typeface="Segoe UI" panose="020B0502040204020203" pitchFamily="34" charset="0"/>
              </a:rPr>
              <a:t>   	      </a:t>
            </a:r>
            <a:r>
              <a:rPr lang="en-GB" b="1" i="1" dirty="0">
                <a:solidFill>
                  <a:srgbClr val="FF0000"/>
                </a:solidFill>
                <a:latin typeface="Segoe UI" panose="020B0502040204020203" pitchFamily="34" charset="0"/>
                <a:cs typeface="Segoe UI" panose="020B0502040204020203" pitchFamily="34" charset="0"/>
              </a:rPr>
              <a:t>Forgiveness</a:t>
            </a:r>
            <a:r>
              <a:rPr lang="en-GB" b="1" i="1" dirty="0">
                <a:solidFill>
                  <a:schemeClr val="accent1"/>
                </a:solidFill>
                <a:latin typeface="Segoe UI" panose="020B0502040204020203" pitchFamily="34" charset="0"/>
                <a:cs typeface="Segoe UI" panose="020B0502040204020203" pitchFamily="34" charset="0"/>
              </a:rPr>
              <a:t>  	     Determination</a:t>
            </a:r>
            <a:endParaRPr lang="en-GB" dirty="0"/>
          </a:p>
        </p:txBody>
      </p:sp>
      <p:pic>
        <p:nvPicPr>
          <p:cNvPr id="4" name="Picture 3">
            <a:extLst>
              <a:ext uri="{FF2B5EF4-FFF2-40B4-BE49-F238E27FC236}">
                <a16:creationId xmlns:a16="http://schemas.microsoft.com/office/drawing/2014/main" id="{096CBB75-AAFA-4509-99A8-2761882D65F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44632" y="236104"/>
            <a:ext cx="1028700" cy="1028700"/>
          </a:xfrm>
          <a:prstGeom prst="rect">
            <a:avLst/>
          </a:prstGeom>
          <a:noFill/>
          <a:ln>
            <a:noFill/>
          </a:ln>
        </p:spPr>
      </p:pic>
      <p:sp>
        <p:nvSpPr>
          <p:cNvPr id="5" name="TextBox 4">
            <a:extLst>
              <a:ext uri="{FF2B5EF4-FFF2-40B4-BE49-F238E27FC236}">
                <a16:creationId xmlns:a16="http://schemas.microsoft.com/office/drawing/2014/main" id="{5ADD7183-3E39-4258-8123-BF928B571C85}"/>
              </a:ext>
            </a:extLst>
          </p:cNvPr>
          <p:cNvSpPr txBox="1"/>
          <p:nvPr/>
        </p:nvSpPr>
        <p:spPr>
          <a:xfrm>
            <a:off x="6736360" y="381122"/>
            <a:ext cx="5251508" cy="369332"/>
          </a:xfrm>
          <a:prstGeom prst="rect">
            <a:avLst/>
          </a:prstGeom>
          <a:noFill/>
        </p:spPr>
        <p:txBody>
          <a:bodyPr wrap="square" rtlCol="0">
            <a:spAutoFit/>
          </a:bodyPr>
          <a:lstStyle/>
          <a:p>
            <a:r>
              <a:rPr lang="en-US" b="1" dirty="0"/>
              <a:t> Issue: </a:t>
            </a:r>
            <a:r>
              <a:rPr lang="en-US" dirty="0"/>
              <a:t>#9</a:t>
            </a:r>
            <a:r>
              <a:rPr lang="en-US" b="1" dirty="0"/>
              <a:t>   Term: </a:t>
            </a:r>
            <a:r>
              <a:rPr lang="en-US" dirty="0"/>
              <a:t>Autumn</a:t>
            </a:r>
            <a:r>
              <a:rPr lang="en-US" b="1" dirty="0"/>
              <a:t>     Date: </a:t>
            </a:r>
            <a:r>
              <a:rPr lang="en-US" dirty="0"/>
              <a:t>10 November 2023</a:t>
            </a:r>
            <a:endParaRPr lang="en-GB" dirty="0"/>
          </a:p>
        </p:txBody>
      </p:sp>
    </p:spTree>
    <p:extLst>
      <p:ext uri="{BB962C8B-B14F-4D97-AF65-F5344CB8AC3E}">
        <p14:creationId xmlns:p14="http://schemas.microsoft.com/office/powerpoint/2010/main" val="3252995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58884-179D-4974-8A11-11BC47CDB9C7}"/>
              </a:ext>
            </a:extLst>
          </p:cNvPr>
          <p:cNvSpPr>
            <a:spLocks noGrp="1"/>
          </p:cNvSpPr>
          <p:nvPr>
            <p:ph type="title"/>
          </p:nvPr>
        </p:nvSpPr>
        <p:spPr/>
        <p:txBody>
          <a:bodyPr/>
          <a:lstStyle/>
          <a:p>
            <a:r>
              <a:rPr lang="en-GB" b="1" dirty="0">
                <a:solidFill>
                  <a:schemeClr val="accent1"/>
                </a:solidFill>
              </a:rPr>
              <a:t>News from school this week – Open the Book</a:t>
            </a:r>
            <a:endParaRPr lang="en-GB" dirty="0"/>
          </a:p>
        </p:txBody>
      </p:sp>
      <p:pic>
        <p:nvPicPr>
          <p:cNvPr id="4" name="Content Placeholder 3">
            <a:extLst>
              <a:ext uri="{FF2B5EF4-FFF2-40B4-BE49-F238E27FC236}">
                <a16:creationId xmlns:a16="http://schemas.microsoft.com/office/drawing/2014/main" id="{C1DD0DC1-EB22-4BF8-89F0-5822C64D2178}"/>
              </a:ext>
            </a:extLst>
          </p:cNvPr>
          <p:cNvPicPr>
            <a:picLocks noGrp="1" noChangeAspect="1"/>
          </p:cNvPicPr>
          <p:nvPr>
            <p:ph idx="1"/>
          </p:nvPr>
        </p:nvPicPr>
        <p:blipFill>
          <a:blip r:embed="rId2"/>
          <a:stretch>
            <a:fillRect/>
          </a:stretch>
        </p:blipFill>
        <p:spPr>
          <a:xfrm>
            <a:off x="1171852" y="1758339"/>
            <a:ext cx="6039693" cy="4267796"/>
          </a:xfrm>
          <a:prstGeom prst="rect">
            <a:avLst/>
          </a:prstGeom>
        </p:spPr>
      </p:pic>
      <p:sp>
        <p:nvSpPr>
          <p:cNvPr id="3" name="TextBox 2">
            <a:extLst>
              <a:ext uri="{FF2B5EF4-FFF2-40B4-BE49-F238E27FC236}">
                <a16:creationId xmlns:a16="http://schemas.microsoft.com/office/drawing/2014/main" id="{06954DA4-5A12-46C6-940C-9D1E4B9FC1E3}"/>
              </a:ext>
            </a:extLst>
          </p:cNvPr>
          <p:cNvSpPr txBox="1"/>
          <p:nvPr/>
        </p:nvSpPr>
        <p:spPr>
          <a:xfrm>
            <a:off x="7550092" y="1758339"/>
            <a:ext cx="3470056" cy="3416320"/>
          </a:xfrm>
          <a:prstGeom prst="rect">
            <a:avLst/>
          </a:prstGeom>
          <a:noFill/>
        </p:spPr>
        <p:txBody>
          <a:bodyPr wrap="square" rtlCol="0">
            <a:spAutoFit/>
          </a:bodyPr>
          <a:lstStyle/>
          <a:p>
            <a:r>
              <a:rPr lang="en-GB" dirty="0"/>
              <a:t>It’s always lovely to welcome our Open the Book friends into school to lead Collective Worship, which they do fortnightly on a Thursday.</a:t>
            </a:r>
          </a:p>
          <a:p>
            <a:endParaRPr lang="en-GB" dirty="0"/>
          </a:p>
          <a:p>
            <a:r>
              <a:rPr lang="en-GB" dirty="0"/>
              <a:t>They do a wonderful job of getting the children involved in the stories and share important messages too.  </a:t>
            </a:r>
          </a:p>
          <a:p>
            <a:endParaRPr lang="en-GB" dirty="0"/>
          </a:p>
          <a:p>
            <a:r>
              <a:rPr lang="en-GB" dirty="0"/>
              <a:t>This week, the focus included helping out others even if they are not close friends.</a:t>
            </a:r>
          </a:p>
        </p:txBody>
      </p:sp>
    </p:spTree>
    <p:extLst>
      <p:ext uri="{BB962C8B-B14F-4D97-AF65-F5344CB8AC3E}">
        <p14:creationId xmlns:p14="http://schemas.microsoft.com/office/powerpoint/2010/main" val="4160162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912269F-5F22-4AB3-A002-14EF0A20F57E}"/>
              </a:ext>
            </a:extLst>
          </p:cNvPr>
          <p:cNvPicPr>
            <a:picLocks noGrp="1" noChangeAspect="1"/>
          </p:cNvPicPr>
          <p:nvPr>
            <p:ph idx="1"/>
          </p:nvPr>
        </p:nvPicPr>
        <p:blipFill rotWithShape="1">
          <a:blip r:embed="rId2"/>
          <a:srcRect l="1164"/>
          <a:stretch/>
        </p:blipFill>
        <p:spPr>
          <a:xfrm>
            <a:off x="5629013" y="1825625"/>
            <a:ext cx="5291467" cy="3829584"/>
          </a:xfrm>
          <a:prstGeom prst="rect">
            <a:avLst/>
          </a:prstGeom>
        </p:spPr>
      </p:pic>
      <p:sp>
        <p:nvSpPr>
          <p:cNvPr id="4" name="Title 1">
            <a:extLst>
              <a:ext uri="{FF2B5EF4-FFF2-40B4-BE49-F238E27FC236}">
                <a16:creationId xmlns:a16="http://schemas.microsoft.com/office/drawing/2014/main" id="{4C413153-25B9-4256-891B-7CC9FFE8A024}"/>
              </a:ext>
            </a:extLst>
          </p:cNvPr>
          <p:cNvSpPr txBox="1">
            <a:spLocks/>
          </p:cNvSpPr>
          <p:nvPr/>
        </p:nvSpPr>
        <p:spPr>
          <a:xfrm>
            <a:off x="838200" y="5000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accent1"/>
                </a:solidFill>
              </a:rPr>
              <a:t>News from school this week – Rainbow Day!</a:t>
            </a:r>
            <a:endParaRPr lang="en-GB" dirty="0"/>
          </a:p>
        </p:txBody>
      </p:sp>
      <p:sp>
        <p:nvSpPr>
          <p:cNvPr id="2" name="TextBox 1">
            <a:extLst>
              <a:ext uri="{FF2B5EF4-FFF2-40B4-BE49-F238E27FC236}">
                <a16:creationId xmlns:a16="http://schemas.microsoft.com/office/drawing/2014/main" id="{A0F0D360-5E79-49F3-9299-1B18F45D9D08}"/>
              </a:ext>
            </a:extLst>
          </p:cNvPr>
          <p:cNvSpPr txBox="1"/>
          <p:nvPr/>
        </p:nvSpPr>
        <p:spPr>
          <a:xfrm>
            <a:off x="998290" y="1887523"/>
            <a:ext cx="3984771" cy="3939540"/>
          </a:xfrm>
          <a:prstGeom prst="rect">
            <a:avLst/>
          </a:prstGeom>
          <a:noFill/>
        </p:spPr>
        <p:txBody>
          <a:bodyPr wrap="square" rtlCol="0">
            <a:spAutoFit/>
          </a:bodyPr>
          <a:lstStyle/>
          <a:p>
            <a:r>
              <a:rPr lang="en-GB" sz="2500" dirty="0"/>
              <a:t>The children looked spectacular in their rainbow outfits yesterday. Thank you for all the donations you kindly provided for the Christmas hampers – there were some brilliant and different contributions which will all combine to make wonderful raffle prizes.</a:t>
            </a:r>
          </a:p>
        </p:txBody>
      </p:sp>
    </p:spTree>
    <p:extLst>
      <p:ext uri="{BB962C8B-B14F-4D97-AF65-F5344CB8AC3E}">
        <p14:creationId xmlns:p14="http://schemas.microsoft.com/office/powerpoint/2010/main" val="2370598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1F6B5F-29C8-4713-8A35-D9DDBC8B217A}"/>
              </a:ext>
            </a:extLst>
          </p:cNvPr>
          <p:cNvSpPr>
            <a:spLocks noGrp="1"/>
          </p:cNvSpPr>
          <p:nvPr>
            <p:ph idx="1"/>
          </p:nvPr>
        </p:nvSpPr>
        <p:spPr/>
        <p:txBody>
          <a:bodyPr>
            <a:normAutofit fontScale="92500" lnSpcReduction="10000"/>
          </a:bodyPr>
          <a:lstStyle/>
          <a:p>
            <a:pPr marL="0" indent="0">
              <a:buNone/>
            </a:pPr>
            <a:r>
              <a:rPr lang="en-GB" dirty="0"/>
              <a:t>We are thrilled to inform you that we have successfully appointed a Learning Mentor, Mrs Gears, who will be starting with us on Monday 27 November. Mrs Gears will be working across all classes and supporting children of all ages in a variety of ways.  You will also see her on the gate each morning. We know that she will be a valuable addition to our team and can’t wait for her to start!</a:t>
            </a:r>
          </a:p>
          <a:p>
            <a:pPr marL="0" indent="0">
              <a:buNone/>
            </a:pPr>
            <a:endParaRPr lang="en-GB" dirty="0"/>
          </a:p>
          <a:p>
            <a:pPr marL="0" indent="0">
              <a:buNone/>
            </a:pPr>
            <a:r>
              <a:rPr lang="en-GB" dirty="0"/>
              <a:t>We are also looking forward to welcoming three undergraduate students from York St John University, Miss Phelan, Miss McGuinness and Miss Lavelle, who will be joining us for blocks of time across the next academic year starting with a week in school next week.  They will be predominantly working in Oak Class. </a:t>
            </a:r>
          </a:p>
          <a:p>
            <a:pPr marL="0" indent="0">
              <a:buNone/>
            </a:pPr>
            <a:endParaRPr lang="en-GB" dirty="0"/>
          </a:p>
        </p:txBody>
      </p:sp>
      <p:sp>
        <p:nvSpPr>
          <p:cNvPr id="4" name="Title 1">
            <a:extLst>
              <a:ext uri="{FF2B5EF4-FFF2-40B4-BE49-F238E27FC236}">
                <a16:creationId xmlns:a16="http://schemas.microsoft.com/office/drawing/2014/main" id="{A1C92F96-80CB-4FCC-9672-122848650C0C}"/>
              </a:ext>
            </a:extLst>
          </p:cNvPr>
          <p:cNvSpPr txBox="1">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accent1"/>
                </a:solidFill>
              </a:rPr>
              <a:t>News from school this week – Staffing Update</a:t>
            </a:r>
          </a:p>
        </p:txBody>
      </p:sp>
    </p:spTree>
    <p:extLst>
      <p:ext uri="{BB962C8B-B14F-4D97-AF65-F5344CB8AC3E}">
        <p14:creationId xmlns:p14="http://schemas.microsoft.com/office/powerpoint/2010/main" val="536686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3FB3FCE-6920-4DFC-B694-F52393EC2DC3}"/>
              </a:ext>
            </a:extLst>
          </p:cNvPr>
          <p:cNvSpPr txBox="1">
            <a:spLocks/>
          </p:cNvSpPr>
          <p:nvPr/>
        </p:nvSpPr>
        <p:spPr>
          <a:xfrm>
            <a:off x="838200" y="5000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accent1"/>
                </a:solidFill>
              </a:rPr>
              <a:t>News from school this week - Attendance</a:t>
            </a:r>
          </a:p>
        </p:txBody>
      </p:sp>
      <p:pic>
        <p:nvPicPr>
          <p:cNvPr id="5" name="Picture 4">
            <a:extLst>
              <a:ext uri="{FF2B5EF4-FFF2-40B4-BE49-F238E27FC236}">
                <a16:creationId xmlns:a16="http://schemas.microsoft.com/office/drawing/2014/main" id="{CE42B136-5457-4032-89CF-C585D5641039}"/>
              </a:ext>
            </a:extLst>
          </p:cNvPr>
          <p:cNvPicPr>
            <a:picLocks noChangeAspect="1"/>
          </p:cNvPicPr>
          <p:nvPr/>
        </p:nvPicPr>
        <p:blipFill>
          <a:blip r:embed="rId2"/>
          <a:stretch>
            <a:fillRect/>
          </a:stretch>
        </p:blipFill>
        <p:spPr>
          <a:xfrm>
            <a:off x="1286701" y="1459130"/>
            <a:ext cx="9442818" cy="5307728"/>
          </a:xfrm>
          <a:prstGeom prst="rect">
            <a:avLst/>
          </a:prstGeom>
        </p:spPr>
      </p:pic>
    </p:spTree>
    <p:extLst>
      <p:ext uri="{BB962C8B-B14F-4D97-AF65-F5344CB8AC3E}">
        <p14:creationId xmlns:p14="http://schemas.microsoft.com/office/powerpoint/2010/main" val="37270587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262E7-94C1-4EEF-B330-F01D4A86403F}"/>
              </a:ext>
            </a:extLst>
          </p:cNvPr>
          <p:cNvSpPr>
            <a:spLocks noGrp="1"/>
          </p:cNvSpPr>
          <p:nvPr>
            <p:ph type="title"/>
          </p:nvPr>
        </p:nvSpPr>
        <p:spPr>
          <a:xfrm>
            <a:off x="385893" y="365125"/>
            <a:ext cx="11476140" cy="1325563"/>
          </a:xfrm>
        </p:spPr>
        <p:txBody>
          <a:bodyPr/>
          <a:lstStyle/>
          <a:p>
            <a:r>
              <a:rPr lang="en-GB" b="1" dirty="0">
                <a:solidFill>
                  <a:schemeClr val="accent1"/>
                </a:solidFill>
              </a:rPr>
              <a:t>News from school this week – competition winner!</a:t>
            </a:r>
          </a:p>
        </p:txBody>
      </p:sp>
      <p:pic>
        <p:nvPicPr>
          <p:cNvPr id="4" name="Content Placeholder 3">
            <a:extLst>
              <a:ext uri="{FF2B5EF4-FFF2-40B4-BE49-F238E27FC236}">
                <a16:creationId xmlns:a16="http://schemas.microsoft.com/office/drawing/2014/main" id="{6C97A2E1-A02C-49F2-8B95-A26A8E03710A}"/>
              </a:ext>
            </a:extLst>
          </p:cNvPr>
          <p:cNvPicPr>
            <a:picLocks noGrp="1" noChangeAspect="1"/>
          </p:cNvPicPr>
          <p:nvPr>
            <p:ph idx="1"/>
          </p:nvPr>
        </p:nvPicPr>
        <p:blipFill>
          <a:blip r:embed="rId2"/>
          <a:stretch>
            <a:fillRect/>
          </a:stretch>
        </p:blipFill>
        <p:spPr>
          <a:xfrm>
            <a:off x="838200" y="1783680"/>
            <a:ext cx="4407971" cy="4351338"/>
          </a:xfrm>
          <a:prstGeom prst="rect">
            <a:avLst/>
          </a:prstGeom>
        </p:spPr>
      </p:pic>
      <p:sp>
        <p:nvSpPr>
          <p:cNvPr id="5" name="TextBox 4">
            <a:extLst>
              <a:ext uri="{FF2B5EF4-FFF2-40B4-BE49-F238E27FC236}">
                <a16:creationId xmlns:a16="http://schemas.microsoft.com/office/drawing/2014/main" id="{7AFD8790-2260-41C6-9444-9634E9F79C27}"/>
              </a:ext>
            </a:extLst>
          </p:cNvPr>
          <p:cNvSpPr txBox="1"/>
          <p:nvPr/>
        </p:nvSpPr>
        <p:spPr>
          <a:xfrm>
            <a:off x="5670958" y="1783680"/>
            <a:ext cx="5444455" cy="3939540"/>
          </a:xfrm>
          <a:prstGeom prst="rect">
            <a:avLst/>
          </a:prstGeom>
          <a:noFill/>
        </p:spPr>
        <p:txBody>
          <a:bodyPr wrap="square" rtlCol="0">
            <a:spAutoFit/>
          </a:bodyPr>
          <a:lstStyle/>
          <a:p>
            <a:r>
              <a:rPr lang="en-GB" sz="2500" dirty="0"/>
              <a:t>We are always delighted to be asked to create artwork for the local magazine and we are grateful that the team are kind enough to donate a prize for the winning entry as well as sweets for the participating class. This time it was Oak’s turn and I am thrilled to announce that Brooke’s design will be on the front cover of the December/January edition.  Well done Brooke!</a:t>
            </a:r>
          </a:p>
        </p:txBody>
      </p:sp>
    </p:spTree>
    <p:extLst>
      <p:ext uri="{BB962C8B-B14F-4D97-AF65-F5344CB8AC3E}">
        <p14:creationId xmlns:p14="http://schemas.microsoft.com/office/powerpoint/2010/main" val="26980864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D267C-EC06-4247-984D-7950B9ADA329}"/>
              </a:ext>
            </a:extLst>
          </p:cNvPr>
          <p:cNvSpPr>
            <a:spLocks noGrp="1"/>
          </p:cNvSpPr>
          <p:nvPr>
            <p:ph type="title"/>
          </p:nvPr>
        </p:nvSpPr>
        <p:spPr/>
        <p:txBody>
          <a:bodyPr/>
          <a:lstStyle/>
          <a:p>
            <a:r>
              <a:rPr lang="en-GB" b="1" dirty="0">
                <a:solidFill>
                  <a:schemeClr val="accent1"/>
                </a:solidFill>
              </a:rPr>
              <a:t>News from school this week – Open Morning</a:t>
            </a:r>
            <a:endParaRPr lang="en-GB" dirty="0"/>
          </a:p>
        </p:txBody>
      </p:sp>
      <p:sp>
        <p:nvSpPr>
          <p:cNvPr id="3" name="Content Placeholder 2">
            <a:extLst>
              <a:ext uri="{FF2B5EF4-FFF2-40B4-BE49-F238E27FC236}">
                <a16:creationId xmlns:a16="http://schemas.microsoft.com/office/drawing/2014/main" id="{C23F09CF-9A7A-457D-B748-4451F8FAAA4D}"/>
              </a:ext>
            </a:extLst>
          </p:cNvPr>
          <p:cNvSpPr>
            <a:spLocks noGrp="1"/>
          </p:cNvSpPr>
          <p:nvPr>
            <p:ph idx="1"/>
          </p:nvPr>
        </p:nvSpPr>
        <p:spPr>
          <a:xfrm>
            <a:off x="838200" y="1690688"/>
            <a:ext cx="10515600" cy="4351338"/>
          </a:xfrm>
        </p:spPr>
        <p:txBody>
          <a:bodyPr>
            <a:normAutofit fontScale="92500" lnSpcReduction="10000"/>
          </a:bodyPr>
          <a:lstStyle/>
          <a:p>
            <a:pPr marL="0" indent="0">
              <a:buNone/>
            </a:pPr>
            <a:r>
              <a:rPr lang="en-GB" dirty="0"/>
              <a:t>We were delighted to welcome prospective families into school earlier this week for a tour of the building and grounds, as well as an opportunity to talk to pupils, staff and current parents.  Our Year 6 pupils were excellent ambassadors for the school. They demonstrated superb manners and confidence when discussing what it is like to be a pupil at Crayke and made me very proud. </a:t>
            </a:r>
          </a:p>
          <a:p>
            <a:pPr marL="0" indent="0">
              <a:buNone/>
            </a:pPr>
            <a:r>
              <a:rPr lang="en-GB" dirty="0"/>
              <a:t>An enormous thank you to Victoria Cain and Jade Bunker who joined us for the morning to give prospective families a flavour of what it’s like to be a parent at Crayke.</a:t>
            </a:r>
          </a:p>
          <a:p>
            <a:pPr marL="0" indent="0">
              <a:buNone/>
            </a:pPr>
            <a:r>
              <a:rPr lang="en-GB" dirty="0"/>
              <a:t>As this event was fully booked, we have decided to run a second Open Morning on Friday 24 November.  Please see slide 23 for further details and contact Mrs Bacon to make an appointment. </a:t>
            </a:r>
          </a:p>
        </p:txBody>
      </p:sp>
    </p:spTree>
    <p:extLst>
      <p:ext uri="{BB962C8B-B14F-4D97-AF65-F5344CB8AC3E}">
        <p14:creationId xmlns:p14="http://schemas.microsoft.com/office/powerpoint/2010/main" val="1298091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467356-E2D0-4485-B9DD-CEE9C31CDEB5}"/>
              </a:ext>
            </a:extLst>
          </p:cNvPr>
          <p:cNvSpPr>
            <a:spLocks noGrp="1"/>
          </p:cNvSpPr>
          <p:nvPr>
            <p:ph idx="1"/>
          </p:nvPr>
        </p:nvSpPr>
        <p:spPr/>
        <p:txBody>
          <a:bodyPr>
            <a:normAutofit fontScale="92500" lnSpcReduction="20000"/>
          </a:bodyPr>
          <a:lstStyle/>
          <a:p>
            <a:pPr marL="0" indent="0">
              <a:buNone/>
            </a:pPr>
            <a:r>
              <a:rPr lang="en-GB" dirty="0"/>
              <a:t>Children in Years 1-6 should have brought home forms earlier this week containing a variety of information for you to sign and return to school including our Home School Agreement, Data collection form and local visit consent.</a:t>
            </a:r>
          </a:p>
          <a:p>
            <a:pPr marL="0" indent="0">
              <a:buNone/>
            </a:pPr>
            <a:endParaRPr lang="en-GB" dirty="0"/>
          </a:p>
          <a:p>
            <a:pPr marL="0" indent="0">
              <a:buNone/>
            </a:pPr>
            <a:r>
              <a:rPr lang="en-GB" dirty="0"/>
              <a:t>If you did not receive this, please contact Mrs Bacon.</a:t>
            </a:r>
          </a:p>
          <a:p>
            <a:pPr marL="0" indent="0">
              <a:buNone/>
            </a:pPr>
            <a:endParaRPr lang="en-GB" dirty="0"/>
          </a:p>
          <a:p>
            <a:pPr marL="0" indent="0">
              <a:buNone/>
            </a:pPr>
            <a:r>
              <a:rPr lang="en-GB" dirty="0"/>
              <a:t>Please return your pack of completed forms as soon as possible and no later than 17 November 2023</a:t>
            </a:r>
          </a:p>
          <a:p>
            <a:pPr marL="0" indent="0">
              <a:buNone/>
            </a:pPr>
            <a:endParaRPr lang="en-GB" dirty="0">
              <a:highlight>
                <a:srgbClr val="FFFF00"/>
              </a:highlight>
            </a:endParaRPr>
          </a:p>
          <a:p>
            <a:pPr marL="0" indent="0">
              <a:buNone/>
            </a:pPr>
            <a:r>
              <a:rPr lang="en-GB" dirty="0"/>
              <a:t>Please note that parents of children in Reception have already received and signed the relevant documentation before they started in September.</a:t>
            </a:r>
          </a:p>
        </p:txBody>
      </p:sp>
      <p:sp>
        <p:nvSpPr>
          <p:cNvPr id="4" name="Title 1">
            <a:extLst>
              <a:ext uri="{FF2B5EF4-FFF2-40B4-BE49-F238E27FC236}">
                <a16:creationId xmlns:a16="http://schemas.microsoft.com/office/drawing/2014/main" id="{30982B27-F6A2-42B6-8453-41118325B471}"/>
              </a:ext>
            </a:extLst>
          </p:cNvPr>
          <p:cNvSpPr txBox="1">
            <a:spLocks/>
          </p:cNvSpPr>
          <p:nvPr/>
        </p:nvSpPr>
        <p:spPr>
          <a:xfrm>
            <a:off x="838200" y="5000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accent1"/>
                </a:solidFill>
              </a:rPr>
              <a:t>News from school this week – consent forms</a:t>
            </a:r>
            <a:endParaRPr lang="en-GB" dirty="0"/>
          </a:p>
        </p:txBody>
      </p:sp>
    </p:spTree>
    <p:extLst>
      <p:ext uri="{BB962C8B-B14F-4D97-AF65-F5344CB8AC3E}">
        <p14:creationId xmlns:p14="http://schemas.microsoft.com/office/powerpoint/2010/main" val="1130428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06D89C-BCFD-429E-A228-DBFB1616AB34}"/>
              </a:ext>
            </a:extLst>
          </p:cNvPr>
          <p:cNvSpPr>
            <a:spLocks noGrp="1"/>
          </p:cNvSpPr>
          <p:nvPr>
            <p:ph idx="1"/>
          </p:nvPr>
        </p:nvSpPr>
        <p:spPr>
          <a:xfrm>
            <a:off x="6677996" y="1542073"/>
            <a:ext cx="4754293" cy="4351338"/>
          </a:xfrm>
        </p:spPr>
        <p:txBody>
          <a:bodyPr>
            <a:normAutofit/>
          </a:bodyPr>
          <a:lstStyle/>
          <a:p>
            <a:pPr marL="0" indent="0">
              <a:buNone/>
            </a:pPr>
            <a:r>
              <a:rPr lang="en-GB" dirty="0"/>
              <a:t>Apple Class created some amazing firework paintings.</a:t>
            </a:r>
          </a:p>
          <a:p>
            <a:pPr marL="0" indent="0">
              <a:buNone/>
            </a:pPr>
            <a:r>
              <a:rPr lang="en-GB" dirty="0"/>
              <a:t>This week we also enjoyed creating a caravan outside using the wood, tyres and crates.</a:t>
            </a:r>
          </a:p>
          <a:p>
            <a:pPr marL="0" indent="0">
              <a:buNone/>
            </a:pPr>
            <a:endParaRPr lang="en-GB" dirty="0"/>
          </a:p>
        </p:txBody>
      </p:sp>
      <p:sp>
        <p:nvSpPr>
          <p:cNvPr id="4" name="Title 1">
            <a:extLst>
              <a:ext uri="{FF2B5EF4-FFF2-40B4-BE49-F238E27FC236}">
                <a16:creationId xmlns:a16="http://schemas.microsoft.com/office/drawing/2014/main" id="{C0905568-35C5-49D3-9DB4-E9452B555EB9}"/>
              </a:ext>
            </a:extLst>
          </p:cNvPr>
          <p:cNvSpPr txBox="1">
            <a:spLocks/>
          </p:cNvSpPr>
          <p:nvPr/>
        </p:nvSpPr>
        <p:spPr>
          <a:xfrm>
            <a:off x="838200" y="5000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0070C0"/>
                </a:solidFill>
                <a:latin typeface="Segoe  "/>
              </a:rPr>
              <a:t>Class News- </a:t>
            </a:r>
            <a:r>
              <a:rPr lang="en-GB" b="1" dirty="0">
                <a:solidFill>
                  <a:srgbClr val="00B050"/>
                </a:solidFill>
                <a:latin typeface="Segoe  "/>
              </a:rPr>
              <a:t>APPLE</a:t>
            </a:r>
            <a:endParaRPr lang="en-GB" dirty="0">
              <a:solidFill>
                <a:srgbClr val="00B050"/>
              </a:solidFill>
            </a:endParaRPr>
          </a:p>
        </p:txBody>
      </p:sp>
      <p:pic>
        <p:nvPicPr>
          <p:cNvPr id="5" name="Picture 4">
            <a:extLst>
              <a:ext uri="{FF2B5EF4-FFF2-40B4-BE49-F238E27FC236}">
                <a16:creationId xmlns:a16="http://schemas.microsoft.com/office/drawing/2014/main" id="{ECEE1C84-1416-42B1-A599-5583E7CA8B7C}"/>
              </a:ext>
            </a:extLst>
          </p:cNvPr>
          <p:cNvPicPr>
            <a:picLocks noChangeAspect="1"/>
          </p:cNvPicPr>
          <p:nvPr/>
        </p:nvPicPr>
        <p:blipFill>
          <a:blip r:embed="rId2"/>
          <a:stretch>
            <a:fillRect/>
          </a:stretch>
        </p:blipFill>
        <p:spPr>
          <a:xfrm>
            <a:off x="10866293" y="5495636"/>
            <a:ext cx="1131994" cy="1181211"/>
          </a:xfrm>
          <a:prstGeom prst="rect">
            <a:avLst/>
          </a:prstGeom>
        </p:spPr>
      </p:pic>
      <p:pic>
        <p:nvPicPr>
          <p:cNvPr id="2" name="Picture 1">
            <a:extLst>
              <a:ext uri="{FF2B5EF4-FFF2-40B4-BE49-F238E27FC236}">
                <a16:creationId xmlns:a16="http://schemas.microsoft.com/office/drawing/2014/main" id="{87668608-784D-47EF-B1DE-B290AC1EEE0E}"/>
              </a:ext>
            </a:extLst>
          </p:cNvPr>
          <p:cNvPicPr>
            <a:picLocks noChangeAspect="1"/>
          </p:cNvPicPr>
          <p:nvPr/>
        </p:nvPicPr>
        <p:blipFill>
          <a:blip r:embed="rId3"/>
          <a:stretch>
            <a:fillRect/>
          </a:stretch>
        </p:blipFill>
        <p:spPr>
          <a:xfrm>
            <a:off x="513965" y="1542073"/>
            <a:ext cx="6164032" cy="3729394"/>
          </a:xfrm>
          <a:prstGeom prst="rect">
            <a:avLst/>
          </a:prstGeom>
        </p:spPr>
      </p:pic>
      <p:pic>
        <p:nvPicPr>
          <p:cNvPr id="6" name="Picture 5">
            <a:extLst>
              <a:ext uri="{FF2B5EF4-FFF2-40B4-BE49-F238E27FC236}">
                <a16:creationId xmlns:a16="http://schemas.microsoft.com/office/drawing/2014/main" id="{3906344D-9A05-4678-93D7-5C99A3011C5D}"/>
              </a:ext>
            </a:extLst>
          </p:cNvPr>
          <p:cNvPicPr>
            <a:picLocks noChangeAspect="1"/>
          </p:cNvPicPr>
          <p:nvPr/>
        </p:nvPicPr>
        <p:blipFill>
          <a:blip r:embed="rId4"/>
          <a:stretch>
            <a:fillRect/>
          </a:stretch>
        </p:blipFill>
        <p:spPr>
          <a:xfrm>
            <a:off x="6415157" y="4002495"/>
            <a:ext cx="3366406" cy="2694009"/>
          </a:xfrm>
          <a:prstGeom prst="rect">
            <a:avLst/>
          </a:prstGeom>
        </p:spPr>
      </p:pic>
    </p:spTree>
    <p:extLst>
      <p:ext uri="{BB962C8B-B14F-4D97-AF65-F5344CB8AC3E}">
        <p14:creationId xmlns:p14="http://schemas.microsoft.com/office/powerpoint/2010/main" val="978121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0905568-35C5-49D3-9DB4-E9452B555EB9}"/>
              </a:ext>
            </a:extLst>
          </p:cNvPr>
          <p:cNvSpPr txBox="1">
            <a:spLocks/>
          </p:cNvSpPr>
          <p:nvPr/>
        </p:nvSpPr>
        <p:spPr>
          <a:xfrm>
            <a:off x="687298" y="13289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0070C0"/>
                </a:solidFill>
                <a:latin typeface="Segoe  "/>
              </a:rPr>
              <a:t>Class News - </a:t>
            </a:r>
            <a:r>
              <a:rPr lang="en-GB" b="1" dirty="0">
                <a:solidFill>
                  <a:srgbClr val="FFC000"/>
                </a:solidFill>
                <a:latin typeface="Segoe  "/>
              </a:rPr>
              <a:t>BEECH</a:t>
            </a:r>
            <a:endParaRPr lang="en-GB" dirty="0">
              <a:solidFill>
                <a:srgbClr val="FFC000"/>
              </a:solidFill>
            </a:endParaRPr>
          </a:p>
        </p:txBody>
      </p:sp>
      <p:pic>
        <p:nvPicPr>
          <p:cNvPr id="2" name="Picture 1">
            <a:extLst>
              <a:ext uri="{FF2B5EF4-FFF2-40B4-BE49-F238E27FC236}">
                <a16:creationId xmlns:a16="http://schemas.microsoft.com/office/drawing/2014/main" id="{8F8E553C-4809-4351-A2BC-6F9C0B262AFE}"/>
              </a:ext>
            </a:extLst>
          </p:cNvPr>
          <p:cNvPicPr>
            <a:picLocks noChangeAspect="1"/>
          </p:cNvPicPr>
          <p:nvPr/>
        </p:nvPicPr>
        <p:blipFill>
          <a:blip r:embed="rId2"/>
          <a:stretch>
            <a:fillRect/>
          </a:stretch>
        </p:blipFill>
        <p:spPr>
          <a:xfrm>
            <a:off x="10677737" y="5442285"/>
            <a:ext cx="1350589" cy="1255683"/>
          </a:xfrm>
          <a:prstGeom prst="rect">
            <a:avLst/>
          </a:prstGeom>
        </p:spPr>
      </p:pic>
      <p:sp>
        <p:nvSpPr>
          <p:cNvPr id="7" name="Content Placeholder 6">
            <a:extLst>
              <a:ext uri="{FF2B5EF4-FFF2-40B4-BE49-F238E27FC236}">
                <a16:creationId xmlns:a16="http://schemas.microsoft.com/office/drawing/2014/main" id="{C53B5CD1-9865-4445-B80F-D4606DFE13D6}"/>
              </a:ext>
            </a:extLst>
          </p:cNvPr>
          <p:cNvSpPr>
            <a:spLocks noGrp="1"/>
          </p:cNvSpPr>
          <p:nvPr>
            <p:ph idx="1"/>
          </p:nvPr>
        </p:nvSpPr>
        <p:spPr>
          <a:xfrm>
            <a:off x="838200" y="1333850"/>
            <a:ext cx="10515600" cy="4843113"/>
          </a:xfrm>
        </p:spPr>
        <p:txBody>
          <a:bodyPr/>
          <a:lstStyle/>
          <a:p>
            <a:pPr marL="0" indent="0">
              <a:buNone/>
            </a:pPr>
            <a:r>
              <a:rPr lang="en-GB" dirty="0"/>
              <a:t>Beech Class have arrived safely in Helmsley and are reportedly having a wonderful time on their visit to the Castle today! More photos to follow next week…</a:t>
            </a:r>
          </a:p>
          <a:p>
            <a:pPr marL="0" indent="0">
              <a:buNone/>
            </a:pPr>
            <a:endParaRPr lang="en-GB" dirty="0"/>
          </a:p>
          <a:p>
            <a:pPr marL="0" indent="0">
              <a:buNone/>
            </a:pPr>
            <a:endParaRPr lang="en-GB" dirty="0"/>
          </a:p>
        </p:txBody>
      </p:sp>
      <p:pic>
        <p:nvPicPr>
          <p:cNvPr id="3" name="Picture 2">
            <a:extLst>
              <a:ext uri="{FF2B5EF4-FFF2-40B4-BE49-F238E27FC236}">
                <a16:creationId xmlns:a16="http://schemas.microsoft.com/office/drawing/2014/main" id="{2FFBEF0A-4B13-464F-9522-445A6A98E445}"/>
              </a:ext>
            </a:extLst>
          </p:cNvPr>
          <p:cNvPicPr>
            <a:picLocks noChangeAspect="1"/>
          </p:cNvPicPr>
          <p:nvPr/>
        </p:nvPicPr>
        <p:blipFill>
          <a:blip r:embed="rId3"/>
          <a:stretch>
            <a:fillRect/>
          </a:stretch>
        </p:blipFill>
        <p:spPr>
          <a:xfrm>
            <a:off x="2624155" y="2562016"/>
            <a:ext cx="6449548" cy="3875449"/>
          </a:xfrm>
          <a:prstGeom prst="rect">
            <a:avLst/>
          </a:prstGeom>
        </p:spPr>
      </p:pic>
    </p:spTree>
    <p:extLst>
      <p:ext uri="{BB962C8B-B14F-4D97-AF65-F5344CB8AC3E}">
        <p14:creationId xmlns:p14="http://schemas.microsoft.com/office/powerpoint/2010/main" val="42426027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A4B59F6-70BB-4ADE-99FD-65EC24883534}"/>
              </a:ext>
            </a:extLst>
          </p:cNvPr>
          <p:cNvSpPr txBox="1">
            <a:spLocks/>
          </p:cNvSpPr>
          <p:nvPr/>
        </p:nvSpPr>
        <p:spPr>
          <a:xfrm>
            <a:off x="757637" y="500062"/>
            <a:ext cx="1207192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0070C0"/>
                </a:solidFill>
                <a:latin typeface="Segoe  "/>
              </a:rPr>
              <a:t>Class News – </a:t>
            </a:r>
            <a:r>
              <a:rPr lang="en-GB" b="1" dirty="0">
                <a:solidFill>
                  <a:srgbClr val="FF0000"/>
                </a:solidFill>
                <a:latin typeface="Segoe  "/>
              </a:rPr>
              <a:t>HOLLY</a:t>
            </a:r>
            <a:r>
              <a:rPr lang="en-GB" b="1" dirty="0">
                <a:solidFill>
                  <a:srgbClr val="0070C0"/>
                </a:solidFill>
                <a:latin typeface="Segoe  "/>
              </a:rPr>
              <a:t> </a:t>
            </a:r>
            <a:endParaRPr lang="en-GB" sz="4000" dirty="0"/>
          </a:p>
        </p:txBody>
      </p:sp>
      <p:pic>
        <p:nvPicPr>
          <p:cNvPr id="5" name="Picture 4">
            <a:extLst>
              <a:ext uri="{FF2B5EF4-FFF2-40B4-BE49-F238E27FC236}">
                <a16:creationId xmlns:a16="http://schemas.microsoft.com/office/drawing/2014/main" id="{3FFAB42D-DB9D-4CF0-B256-4877B2757936}"/>
              </a:ext>
            </a:extLst>
          </p:cNvPr>
          <p:cNvPicPr>
            <a:picLocks noChangeAspect="1"/>
          </p:cNvPicPr>
          <p:nvPr/>
        </p:nvPicPr>
        <p:blipFill>
          <a:blip r:embed="rId2"/>
          <a:stretch>
            <a:fillRect/>
          </a:stretch>
        </p:blipFill>
        <p:spPr>
          <a:xfrm>
            <a:off x="10742468" y="5569672"/>
            <a:ext cx="1366405" cy="1214582"/>
          </a:xfrm>
          <a:prstGeom prst="rect">
            <a:avLst/>
          </a:prstGeom>
        </p:spPr>
      </p:pic>
      <p:pic>
        <p:nvPicPr>
          <p:cNvPr id="6" name="Picture 5">
            <a:extLst>
              <a:ext uri="{FF2B5EF4-FFF2-40B4-BE49-F238E27FC236}">
                <a16:creationId xmlns:a16="http://schemas.microsoft.com/office/drawing/2014/main" id="{CC504D54-16BC-4051-81FC-031AD7C76E11}"/>
              </a:ext>
            </a:extLst>
          </p:cNvPr>
          <p:cNvPicPr>
            <a:picLocks noChangeAspect="1"/>
          </p:cNvPicPr>
          <p:nvPr/>
        </p:nvPicPr>
        <p:blipFill>
          <a:blip r:embed="rId3"/>
          <a:stretch>
            <a:fillRect/>
          </a:stretch>
        </p:blipFill>
        <p:spPr>
          <a:xfrm>
            <a:off x="809195" y="1726388"/>
            <a:ext cx="5286805" cy="3942522"/>
          </a:xfrm>
          <a:prstGeom prst="rect">
            <a:avLst/>
          </a:prstGeom>
        </p:spPr>
      </p:pic>
      <p:pic>
        <p:nvPicPr>
          <p:cNvPr id="7" name="Picture 6">
            <a:extLst>
              <a:ext uri="{FF2B5EF4-FFF2-40B4-BE49-F238E27FC236}">
                <a16:creationId xmlns:a16="http://schemas.microsoft.com/office/drawing/2014/main" id="{8313519F-A486-4365-83CC-F61970A6D61C}"/>
              </a:ext>
            </a:extLst>
          </p:cNvPr>
          <p:cNvPicPr>
            <a:picLocks noChangeAspect="1"/>
          </p:cNvPicPr>
          <p:nvPr/>
        </p:nvPicPr>
        <p:blipFill>
          <a:blip r:embed="rId4"/>
          <a:stretch>
            <a:fillRect/>
          </a:stretch>
        </p:blipFill>
        <p:spPr>
          <a:xfrm>
            <a:off x="6821848" y="291244"/>
            <a:ext cx="4612515" cy="3249237"/>
          </a:xfrm>
          <a:prstGeom prst="rect">
            <a:avLst/>
          </a:prstGeom>
        </p:spPr>
      </p:pic>
      <p:sp>
        <p:nvSpPr>
          <p:cNvPr id="8" name="TextBox 7">
            <a:extLst>
              <a:ext uri="{FF2B5EF4-FFF2-40B4-BE49-F238E27FC236}">
                <a16:creationId xmlns:a16="http://schemas.microsoft.com/office/drawing/2014/main" id="{1BCEA45E-FEC4-4255-A94C-C211A79C77BF}"/>
              </a:ext>
            </a:extLst>
          </p:cNvPr>
          <p:cNvSpPr txBox="1"/>
          <p:nvPr/>
        </p:nvSpPr>
        <p:spPr>
          <a:xfrm>
            <a:off x="6549372" y="3884103"/>
            <a:ext cx="3825380" cy="1754326"/>
          </a:xfrm>
          <a:prstGeom prst="rect">
            <a:avLst/>
          </a:prstGeom>
          <a:noFill/>
        </p:spPr>
        <p:txBody>
          <a:bodyPr wrap="square" rtlCol="0">
            <a:spAutoFit/>
          </a:bodyPr>
          <a:lstStyle/>
          <a:p>
            <a:r>
              <a:rPr lang="en-GB" dirty="0">
                <a:solidFill>
                  <a:schemeClr val="accent1"/>
                </a:solidFill>
              </a:rPr>
              <a:t>Design Technology</a:t>
            </a:r>
          </a:p>
          <a:p>
            <a:endParaRPr lang="en-GB" dirty="0"/>
          </a:p>
          <a:p>
            <a:r>
              <a:rPr lang="en-GB" dirty="0"/>
              <a:t>Holly class loved the opportunity this week to trial a range of ingredients for making and tasting cookies.  It’s a tough job but someone has to do it!</a:t>
            </a:r>
          </a:p>
        </p:txBody>
      </p:sp>
    </p:spTree>
    <p:extLst>
      <p:ext uri="{BB962C8B-B14F-4D97-AF65-F5344CB8AC3E}">
        <p14:creationId xmlns:p14="http://schemas.microsoft.com/office/powerpoint/2010/main" val="838861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F4633-BD26-4DE1-9E77-7831A57A661E}"/>
              </a:ext>
            </a:extLst>
          </p:cNvPr>
          <p:cNvSpPr>
            <a:spLocks noGrp="1"/>
          </p:cNvSpPr>
          <p:nvPr>
            <p:ph type="title"/>
          </p:nvPr>
        </p:nvSpPr>
        <p:spPr/>
        <p:txBody>
          <a:bodyPr/>
          <a:lstStyle/>
          <a:p>
            <a:r>
              <a:rPr lang="en-GB" b="1" dirty="0">
                <a:solidFill>
                  <a:srgbClr val="0070C0"/>
                </a:solidFill>
                <a:latin typeface="Segoe  "/>
              </a:rPr>
              <a:t>In our newsletter this week…</a:t>
            </a:r>
            <a:endParaRPr lang="en-GB" dirty="0"/>
          </a:p>
        </p:txBody>
      </p:sp>
      <p:sp>
        <p:nvSpPr>
          <p:cNvPr id="3" name="TextBox 2">
            <a:extLst>
              <a:ext uri="{FF2B5EF4-FFF2-40B4-BE49-F238E27FC236}">
                <a16:creationId xmlns:a16="http://schemas.microsoft.com/office/drawing/2014/main" id="{78E49EB9-A3B5-4301-935A-999833F8686D}"/>
              </a:ext>
            </a:extLst>
          </p:cNvPr>
          <p:cNvSpPr txBox="1"/>
          <p:nvPr/>
        </p:nvSpPr>
        <p:spPr>
          <a:xfrm>
            <a:off x="838200" y="1206921"/>
            <a:ext cx="10515600" cy="5078313"/>
          </a:xfrm>
          <a:prstGeom prst="rect">
            <a:avLst/>
          </a:prstGeom>
          <a:noFill/>
        </p:spPr>
        <p:txBody>
          <a:bodyPr wrap="square" rtlCol="0">
            <a:spAutoFit/>
          </a:bodyPr>
          <a:lstStyle/>
          <a:p>
            <a:endParaRPr lang="en-GB" dirty="0"/>
          </a:p>
          <a:p>
            <a:r>
              <a:rPr lang="en-GB" dirty="0"/>
              <a:t>…Find out what the children have been learning by looking at our </a:t>
            </a:r>
            <a:r>
              <a:rPr lang="en-GB" dirty="0">
                <a:solidFill>
                  <a:srgbClr val="FF0000"/>
                </a:solidFill>
                <a:hlinkClick r:id="rId2" action="ppaction://hlinksldjump"/>
              </a:rPr>
              <a:t>Gallery</a:t>
            </a:r>
            <a:endParaRPr lang="en-GB" dirty="0"/>
          </a:p>
          <a:p>
            <a:r>
              <a:rPr lang="en-GB" dirty="0"/>
              <a:t>…</a:t>
            </a:r>
            <a:r>
              <a:rPr lang="en-GB" dirty="0">
                <a:hlinkClick r:id="rId3" action="ppaction://hlinksldjump"/>
              </a:rPr>
              <a:t>News from school </a:t>
            </a:r>
            <a:r>
              <a:rPr lang="en-GB" dirty="0"/>
              <a:t>this week including a Learning Hub progress update, music demo workshop, village magazine competition news and staffing and attendance updates.</a:t>
            </a:r>
          </a:p>
          <a:p>
            <a:r>
              <a:rPr lang="en-GB" dirty="0"/>
              <a:t>…Check the </a:t>
            </a:r>
            <a:r>
              <a:rPr lang="en-GB" dirty="0">
                <a:solidFill>
                  <a:srgbClr val="FF0000"/>
                </a:solidFill>
                <a:hlinkClick r:id="rId4" action="ppaction://hlinksldjump"/>
              </a:rPr>
              <a:t>class pages </a:t>
            </a:r>
            <a:r>
              <a:rPr lang="en-GB" dirty="0"/>
              <a:t>for any information relevant to each individual class and further news about learning and achievements this week</a:t>
            </a:r>
          </a:p>
          <a:p>
            <a:r>
              <a:rPr lang="en-GB" dirty="0"/>
              <a:t>…Find out about </a:t>
            </a:r>
            <a:r>
              <a:rPr lang="en-GB" dirty="0">
                <a:solidFill>
                  <a:srgbClr val="FF0000"/>
                </a:solidFill>
                <a:hlinkClick r:id="rId5" action="ppaction://hlinksldjump"/>
              </a:rPr>
              <a:t>upcoming events </a:t>
            </a:r>
            <a:r>
              <a:rPr lang="en-GB" dirty="0"/>
              <a:t>next week. </a:t>
            </a:r>
          </a:p>
          <a:p>
            <a:endParaRPr lang="en-GB" dirty="0"/>
          </a:p>
          <a:p>
            <a:r>
              <a:rPr lang="en-GB" dirty="0"/>
              <a:t>Our regular items then follow:</a:t>
            </a:r>
          </a:p>
          <a:p>
            <a:endParaRPr lang="en-GB" dirty="0"/>
          </a:p>
          <a:p>
            <a:r>
              <a:rPr lang="en-GB" dirty="0"/>
              <a:t>…</a:t>
            </a:r>
            <a:r>
              <a:rPr lang="en-GB" dirty="0">
                <a:hlinkClick r:id="rId6" action="ppaction://hlinksldjump"/>
              </a:rPr>
              <a:t>Awards in school</a:t>
            </a:r>
            <a:endParaRPr lang="en-GB" dirty="0"/>
          </a:p>
          <a:p>
            <a:r>
              <a:rPr lang="en-GB" dirty="0"/>
              <a:t>…</a:t>
            </a:r>
            <a:r>
              <a:rPr lang="en-GB" dirty="0">
                <a:hlinkClick r:id="rId7" action="ppaction://hlinksldjump"/>
              </a:rPr>
              <a:t>Team Points</a:t>
            </a:r>
            <a:endParaRPr lang="en-GB" dirty="0"/>
          </a:p>
          <a:p>
            <a:r>
              <a:rPr lang="en-GB" dirty="0"/>
              <a:t>…</a:t>
            </a:r>
            <a:r>
              <a:rPr lang="en-GB" dirty="0">
                <a:hlinkClick r:id="rId8" action="ppaction://hlinksldjump"/>
              </a:rPr>
              <a:t>PE Kits next week</a:t>
            </a:r>
            <a:endParaRPr lang="en-GB" dirty="0"/>
          </a:p>
          <a:p>
            <a:r>
              <a:rPr lang="en-GB" dirty="0"/>
              <a:t>…</a:t>
            </a:r>
            <a:r>
              <a:rPr lang="en-GB" dirty="0">
                <a:hlinkClick r:id="rId9" action="ppaction://hlinksldjump"/>
              </a:rPr>
              <a:t>Attendance and Punctuality</a:t>
            </a:r>
            <a:endParaRPr lang="en-GB" dirty="0"/>
          </a:p>
          <a:p>
            <a:r>
              <a:rPr lang="en-GB" dirty="0"/>
              <a:t>…</a:t>
            </a:r>
            <a:r>
              <a:rPr lang="en-GB" dirty="0">
                <a:hlinkClick r:id="rId10" action="ppaction://hlinksldjump"/>
              </a:rPr>
              <a:t>Extra curricular clubs </a:t>
            </a:r>
            <a:endParaRPr lang="en-GB" b="1" dirty="0"/>
          </a:p>
          <a:p>
            <a:r>
              <a:rPr lang="en-GB" dirty="0"/>
              <a:t>…</a:t>
            </a:r>
            <a:r>
              <a:rPr lang="en-GB" dirty="0">
                <a:hlinkClick r:id="rId11" action="ppaction://hlinksldjump"/>
              </a:rPr>
              <a:t>CHASA news</a:t>
            </a:r>
            <a:endParaRPr lang="en-GB" dirty="0"/>
          </a:p>
          <a:p>
            <a:endParaRPr lang="en-GB" dirty="0"/>
          </a:p>
          <a:p>
            <a:endParaRPr lang="en-GB" dirty="0"/>
          </a:p>
        </p:txBody>
      </p:sp>
    </p:spTree>
    <p:extLst>
      <p:ext uri="{BB962C8B-B14F-4D97-AF65-F5344CB8AC3E}">
        <p14:creationId xmlns:p14="http://schemas.microsoft.com/office/powerpoint/2010/main" val="2151067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C3271-5208-473B-8DD6-2894A2331B90}"/>
              </a:ext>
            </a:extLst>
          </p:cNvPr>
          <p:cNvSpPr>
            <a:spLocks noGrp="1"/>
          </p:cNvSpPr>
          <p:nvPr>
            <p:ph type="title"/>
          </p:nvPr>
        </p:nvSpPr>
        <p:spPr>
          <a:xfrm>
            <a:off x="838200" y="365125"/>
            <a:ext cx="10515600" cy="1325563"/>
          </a:xfrm>
        </p:spPr>
        <p:txBody>
          <a:bodyPr/>
          <a:lstStyle/>
          <a:p>
            <a:r>
              <a:rPr lang="en-GB" b="1" dirty="0">
                <a:solidFill>
                  <a:srgbClr val="0070C0"/>
                </a:solidFill>
                <a:latin typeface="Segoe  "/>
              </a:rPr>
              <a:t>Class News - </a:t>
            </a:r>
            <a:r>
              <a:rPr lang="en-GB" b="1" dirty="0">
                <a:solidFill>
                  <a:srgbClr val="7030A0"/>
                </a:solidFill>
                <a:latin typeface="Segoe  "/>
              </a:rPr>
              <a:t>OAK</a:t>
            </a:r>
            <a:br>
              <a:rPr lang="en-GB" dirty="0">
                <a:solidFill>
                  <a:srgbClr val="7030A0"/>
                </a:solidFill>
              </a:rPr>
            </a:br>
            <a:endParaRPr lang="en-GB" dirty="0"/>
          </a:p>
        </p:txBody>
      </p:sp>
      <p:pic>
        <p:nvPicPr>
          <p:cNvPr id="7" name="Picture 6">
            <a:extLst>
              <a:ext uri="{FF2B5EF4-FFF2-40B4-BE49-F238E27FC236}">
                <a16:creationId xmlns:a16="http://schemas.microsoft.com/office/drawing/2014/main" id="{814FE737-416A-4B05-B5F7-0EBD446B8361}"/>
              </a:ext>
            </a:extLst>
          </p:cNvPr>
          <p:cNvPicPr>
            <a:picLocks noChangeAspect="1"/>
          </p:cNvPicPr>
          <p:nvPr/>
        </p:nvPicPr>
        <p:blipFill>
          <a:blip r:embed="rId2"/>
          <a:stretch>
            <a:fillRect/>
          </a:stretch>
        </p:blipFill>
        <p:spPr>
          <a:xfrm>
            <a:off x="10873139" y="5377253"/>
            <a:ext cx="1172613" cy="1325563"/>
          </a:xfrm>
          <a:prstGeom prst="rect">
            <a:avLst/>
          </a:prstGeom>
        </p:spPr>
      </p:pic>
      <p:sp>
        <p:nvSpPr>
          <p:cNvPr id="4" name="TextBox 3">
            <a:extLst>
              <a:ext uri="{FF2B5EF4-FFF2-40B4-BE49-F238E27FC236}">
                <a16:creationId xmlns:a16="http://schemas.microsoft.com/office/drawing/2014/main" id="{6E4259E1-6FAD-4564-9566-C8693C49E23D}"/>
              </a:ext>
            </a:extLst>
          </p:cNvPr>
          <p:cNvSpPr txBox="1"/>
          <p:nvPr/>
        </p:nvSpPr>
        <p:spPr>
          <a:xfrm>
            <a:off x="947257" y="1291905"/>
            <a:ext cx="9757095" cy="1754326"/>
          </a:xfrm>
          <a:prstGeom prst="rect">
            <a:avLst/>
          </a:prstGeom>
          <a:noFill/>
        </p:spPr>
        <p:txBody>
          <a:bodyPr wrap="square" rtlCol="0">
            <a:spAutoFit/>
          </a:bodyPr>
          <a:lstStyle/>
          <a:p>
            <a:r>
              <a:rPr lang="en-GB" dirty="0">
                <a:solidFill>
                  <a:schemeClr val="accent1"/>
                </a:solidFill>
              </a:rPr>
              <a:t>G-Tech STEM Workshop</a:t>
            </a:r>
          </a:p>
          <a:p>
            <a:endParaRPr lang="en-GB" dirty="0">
              <a:solidFill>
                <a:schemeClr val="accent1"/>
              </a:solidFill>
            </a:endParaRPr>
          </a:p>
          <a:p>
            <a:r>
              <a:rPr lang="en-GB" dirty="0"/>
              <a:t>Levels of excitement and engagement were at an all time high in Oak class on Wednesday afternoon when they were tasked with building a robot ready for a race, controlled by a coding sequence created by the children. This photo sums up their emotions perfectly!</a:t>
            </a:r>
          </a:p>
          <a:p>
            <a:endParaRPr lang="en-GB" dirty="0"/>
          </a:p>
        </p:txBody>
      </p:sp>
      <p:pic>
        <p:nvPicPr>
          <p:cNvPr id="3" name="Picture 2">
            <a:extLst>
              <a:ext uri="{FF2B5EF4-FFF2-40B4-BE49-F238E27FC236}">
                <a16:creationId xmlns:a16="http://schemas.microsoft.com/office/drawing/2014/main" id="{B6FEC4E9-BC6A-4A0D-9560-4D03693EB51D}"/>
              </a:ext>
            </a:extLst>
          </p:cNvPr>
          <p:cNvPicPr>
            <a:picLocks noChangeAspect="1"/>
          </p:cNvPicPr>
          <p:nvPr/>
        </p:nvPicPr>
        <p:blipFill>
          <a:blip r:embed="rId3"/>
          <a:stretch>
            <a:fillRect/>
          </a:stretch>
        </p:blipFill>
        <p:spPr>
          <a:xfrm>
            <a:off x="3496585" y="2831921"/>
            <a:ext cx="3890853" cy="3501767"/>
          </a:xfrm>
          <a:prstGeom prst="rect">
            <a:avLst/>
          </a:prstGeom>
        </p:spPr>
      </p:pic>
    </p:spTree>
    <p:extLst>
      <p:ext uri="{BB962C8B-B14F-4D97-AF65-F5344CB8AC3E}">
        <p14:creationId xmlns:p14="http://schemas.microsoft.com/office/powerpoint/2010/main" val="31947775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5BE5-EFA9-4396-935F-5F80AA65D996}"/>
              </a:ext>
            </a:extLst>
          </p:cNvPr>
          <p:cNvSpPr>
            <a:spLocks noGrp="1"/>
          </p:cNvSpPr>
          <p:nvPr>
            <p:ph type="title"/>
          </p:nvPr>
        </p:nvSpPr>
        <p:spPr/>
        <p:txBody>
          <a:bodyPr/>
          <a:lstStyle/>
          <a:p>
            <a:r>
              <a:rPr lang="en-GB" b="1" dirty="0">
                <a:solidFill>
                  <a:schemeClr val="accent1"/>
                </a:solidFill>
              </a:rPr>
              <a:t>Upcoming Events – next week</a:t>
            </a:r>
            <a:endParaRPr lang="en-GB" dirty="0"/>
          </a:p>
        </p:txBody>
      </p:sp>
      <p:sp>
        <p:nvSpPr>
          <p:cNvPr id="3" name="Content Placeholder 2">
            <a:extLst>
              <a:ext uri="{FF2B5EF4-FFF2-40B4-BE49-F238E27FC236}">
                <a16:creationId xmlns:a16="http://schemas.microsoft.com/office/drawing/2014/main" id="{628093FC-3A59-437C-A7D4-0C5EF943C075}"/>
              </a:ext>
            </a:extLst>
          </p:cNvPr>
          <p:cNvSpPr>
            <a:spLocks noGrp="1"/>
          </p:cNvSpPr>
          <p:nvPr>
            <p:ph idx="1"/>
          </p:nvPr>
        </p:nvSpPr>
        <p:spPr>
          <a:xfrm>
            <a:off x="838200" y="1994691"/>
            <a:ext cx="10515600" cy="3701434"/>
          </a:xfrm>
        </p:spPr>
        <p:txBody>
          <a:bodyPr>
            <a:normAutofit fontScale="92500" lnSpcReduction="20000"/>
          </a:bodyPr>
          <a:lstStyle/>
          <a:p>
            <a:pPr marL="0" indent="0">
              <a:buNone/>
            </a:pPr>
            <a:r>
              <a:rPr lang="en-GB" dirty="0">
                <a:solidFill>
                  <a:schemeClr val="accent1"/>
                </a:solidFill>
              </a:rPr>
              <a:t>Anti Bullying Week – Let’s Make a Noise about Bullying</a:t>
            </a:r>
          </a:p>
          <a:p>
            <a:pPr marL="0" indent="0">
              <a:buNone/>
            </a:pPr>
            <a:r>
              <a:rPr lang="en-GB" dirty="0"/>
              <a:t>Next week, we will be focussing on anti-bullying.  Children are invited to wear odd socks throughout the week if they wish to.  </a:t>
            </a:r>
          </a:p>
          <a:p>
            <a:pPr marL="0" indent="0">
              <a:buNone/>
            </a:pPr>
            <a:r>
              <a:rPr lang="en-GB" dirty="0"/>
              <a:t>We are fortunate that the Di Walker Foundation has kindly agreed to fund workshop opportunities for Beech, Holly and Oak classes on Monday afternoon to make a music video to make a stand against bullying. </a:t>
            </a:r>
          </a:p>
          <a:p>
            <a:pPr marL="0" indent="0">
              <a:buNone/>
            </a:pPr>
            <a:r>
              <a:rPr lang="en-GB" dirty="0"/>
              <a:t>Children will explore what bullying means, how it presents itself and our own role in it. Discussing the importance of supporting others when they are excluded or treated unfairly and empowering children to do something positive to counter the harm and hurt that bullying causes. The film will then be edited for the school to watch back and enjoy. It’s cool to be kind!</a:t>
            </a:r>
          </a:p>
          <a:p>
            <a:pPr marL="0" indent="0">
              <a:buNone/>
            </a:pPr>
            <a:endParaRPr lang="en-GB" dirty="0"/>
          </a:p>
        </p:txBody>
      </p:sp>
    </p:spTree>
    <p:extLst>
      <p:ext uri="{BB962C8B-B14F-4D97-AF65-F5344CB8AC3E}">
        <p14:creationId xmlns:p14="http://schemas.microsoft.com/office/powerpoint/2010/main" val="36302950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5601FD-0590-4C81-95BE-034F5819FBFC}"/>
              </a:ext>
            </a:extLst>
          </p:cNvPr>
          <p:cNvPicPr>
            <a:picLocks noChangeAspect="1"/>
          </p:cNvPicPr>
          <p:nvPr/>
        </p:nvPicPr>
        <p:blipFill>
          <a:blip r:embed="rId2"/>
          <a:stretch>
            <a:fillRect/>
          </a:stretch>
        </p:blipFill>
        <p:spPr>
          <a:xfrm rot="20681768">
            <a:off x="6957618" y="262148"/>
            <a:ext cx="1722829" cy="1485198"/>
          </a:xfrm>
          <a:prstGeom prst="rect">
            <a:avLst/>
          </a:prstGeom>
        </p:spPr>
      </p:pic>
      <p:sp>
        <p:nvSpPr>
          <p:cNvPr id="2" name="Title 1">
            <a:extLst>
              <a:ext uri="{FF2B5EF4-FFF2-40B4-BE49-F238E27FC236}">
                <a16:creationId xmlns:a16="http://schemas.microsoft.com/office/drawing/2014/main" id="{0E625BE5-EFA9-4396-935F-5F80AA65D996}"/>
              </a:ext>
            </a:extLst>
          </p:cNvPr>
          <p:cNvSpPr>
            <a:spLocks noGrp="1"/>
          </p:cNvSpPr>
          <p:nvPr>
            <p:ph type="title"/>
          </p:nvPr>
        </p:nvSpPr>
        <p:spPr/>
        <p:txBody>
          <a:bodyPr/>
          <a:lstStyle/>
          <a:p>
            <a:r>
              <a:rPr lang="en-GB" b="1" dirty="0">
                <a:solidFill>
                  <a:schemeClr val="accent1"/>
                </a:solidFill>
              </a:rPr>
              <a:t>Upcoming Events</a:t>
            </a:r>
            <a:endParaRPr lang="en-GB" dirty="0"/>
          </a:p>
        </p:txBody>
      </p:sp>
      <p:sp>
        <p:nvSpPr>
          <p:cNvPr id="3" name="Content Placeholder 2">
            <a:extLst>
              <a:ext uri="{FF2B5EF4-FFF2-40B4-BE49-F238E27FC236}">
                <a16:creationId xmlns:a16="http://schemas.microsoft.com/office/drawing/2014/main" id="{628093FC-3A59-437C-A7D4-0C5EF943C075}"/>
              </a:ext>
            </a:extLst>
          </p:cNvPr>
          <p:cNvSpPr>
            <a:spLocks noGrp="1"/>
          </p:cNvSpPr>
          <p:nvPr>
            <p:ph idx="1"/>
          </p:nvPr>
        </p:nvSpPr>
        <p:spPr>
          <a:xfrm>
            <a:off x="838200" y="1994691"/>
            <a:ext cx="10515600" cy="4351338"/>
          </a:xfrm>
        </p:spPr>
        <p:txBody>
          <a:bodyPr>
            <a:normAutofit lnSpcReduction="10000"/>
          </a:bodyPr>
          <a:lstStyle/>
          <a:p>
            <a:pPr marL="0" indent="0">
              <a:buNone/>
            </a:pPr>
            <a:r>
              <a:rPr lang="en-GB" dirty="0">
                <a:solidFill>
                  <a:schemeClr val="accent1"/>
                </a:solidFill>
              </a:rPr>
              <a:t>Friday 17 November - Children in Need and Quidditch Day!</a:t>
            </a:r>
          </a:p>
          <a:p>
            <a:pPr marL="0" indent="0">
              <a:buNone/>
            </a:pPr>
            <a:r>
              <a:rPr lang="en-GB" dirty="0"/>
              <a:t>Next Friday is Children in Need day.  Mrs Helfferich has also arranged a very special event to take place on the same day – a Quidditch workshop for all classes! Therefore, if children would like to wear non-uniform or Harry Potter themed outfits, they are very welcome to do so.  Please be aware that they will be taking part in outdoor sporting activities so clothing and footwear should be suitable for this.  We request a donation made via Parent Pay, which can be made by clicking the following link:</a:t>
            </a:r>
            <a:br>
              <a:rPr lang="en-GB" dirty="0"/>
            </a:br>
            <a:r>
              <a:rPr lang="en-GB" u="sng" dirty="0">
                <a:hlinkClick r:id="rId3"/>
              </a:rPr>
              <a:t>https://app.parentpay.com/ParentPayShop/Foc/Default.aspx?shopid=11593</a:t>
            </a:r>
            <a:br>
              <a:rPr lang="en-GB" dirty="0"/>
            </a:br>
            <a:r>
              <a:rPr lang="en-GB" dirty="0"/>
              <a:t> </a:t>
            </a:r>
          </a:p>
        </p:txBody>
      </p:sp>
      <p:pic>
        <p:nvPicPr>
          <p:cNvPr id="4" name="Picture 3">
            <a:extLst>
              <a:ext uri="{FF2B5EF4-FFF2-40B4-BE49-F238E27FC236}">
                <a16:creationId xmlns:a16="http://schemas.microsoft.com/office/drawing/2014/main" id="{A594BEAC-C028-4F0D-BB92-291167D63ECE}"/>
              </a:ext>
            </a:extLst>
          </p:cNvPr>
          <p:cNvPicPr>
            <a:picLocks noChangeAspect="1"/>
          </p:cNvPicPr>
          <p:nvPr/>
        </p:nvPicPr>
        <p:blipFill>
          <a:blip r:embed="rId4"/>
          <a:stretch>
            <a:fillRect/>
          </a:stretch>
        </p:blipFill>
        <p:spPr>
          <a:xfrm rot="671631">
            <a:off x="9186510" y="291608"/>
            <a:ext cx="2543530" cy="1724266"/>
          </a:xfrm>
          <a:prstGeom prst="rect">
            <a:avLst/>
          </a:prstGeom>
        </p:spPr>
      </p:pic>
    </p:spTree>
    <p:extLst>
      <p:ext uri="{BB962C8B-B14F-4D97-AF65-F5344CB8AC3E}">
        <p14:creationId xmlns:p14="http://schemas.microsoft.com/office/powerpoint/2010/main" val="37200339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A6966-8533-46C4-9160-C461A36DFD13}"/>
              </a:ext>
            </a:extLst>
          </p:cNvPr>
          <p:cNvSpPr>
            <a:spLocks noGrp="1"/>
          </p:cNvSpPr>
          <p:nvPr>
            <p:ph type="title"/>
          </p:nvPr>
        </p:nvSpPr>
        <p:spPr/>
        <p:txBody>
          <a:bodyPr/>
          <a:lstStyle/>
          <a:p>
            <a:r>
              <a:rPr lang="en-GB" b="1" dirty="0">
                <a:solidFill>
                  <a:schemeClr val="accent1"/>
                </a:solidFill>
              </a:rPr>
              <a:t>Upcoming Events – Open Morning</a:t>
            </a:r>
          </a:p>
        </p:txBody>
      </p:sp>
      <p:pic>
        <p:nvPicPr>
          <p:cNvPr id="4" name="Picture 3">
            <a:extLst>
              <a:ext uri="{FF2B5EF4-FFF2-40B4-BE49-F238E27FC236}">
                <a16:creationId xmlns:a16="http://schemas.microsoft.com/office/drawing/2014/main" id="{9CB46BD1-68A2-43F2-88CB-469813AE02D1}"/>
              </a:ext>
            </a:extLst>
          </p:cNvPr>
          <p:cNvPicPr>
            <a:picLocks noChangeAspect="1"/>
          </p:cNvPicPr>
          <p:nvPr/>
        </p:nvPicPr>
        <p:blipFill>
          <a:blip r:embed="rId2"/>
          <a:stretch>
            <a:fillRect/>
          </a:stretch>
        </p:blipFill>
        <p:spPr>
          <a:xfrm>
            <a:off x="3839893" y="1509062"/>
            <a:ext cx="4277322" cy="4667901"/>
          </a:xfrm>
          <a:prstGeom prst="rect">
            <a:avLst/>
          </a:prstGeom>
        </p:spPr>
      </p:pic>
    </p:spTree>
    <p:extLst>
      <p:ext uri="{BB962C8B-B14F-4D97-AF65-F5344CB8AC3E}">
        <p14:creationId xmlns:p14="http://schemas.microsoft.com/office/powerpoint/2010/main" val="38455463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3ECF8-9452-4BD9-861B-89436BDFB714}"/>
              </a:ext>
            </a:extLst>
          </p:cNvPr>
          <p:cNvSpPr>
            <a:spLocks noGrp="1"/>
          </p:cNvSpPr>
          <p:nvPr>
            <p:ph type="title"/>
          </p:nvPr>
        </p:nvSpPr>
        <p:spPr/>
        <p:txBody>
          <a:bodyPr/>
          <a:lstStyle/>
          <a:p>
            <a:r>
              <a:rPr lang="en-GB" b="1" dirty="0">
                <a:solidFill>
                  <a:srgbClr val="0070C0"/>
                </a:solidFill>
                <a:latin typeface="Segoe  "/>
              </a:rPr>
              <a:t>Awards in School This Week</a:t>
            </a:r>
          </a:p>
        </p:txBody>
      </p:sp>
      <p:graphicFrame>
        <p:nvGraphicFramePr>
          <p:cNvPr id="4" name="Table 3">
            <a:extLst>
              <a:ext uri="{FF2B5EF4-FFF2-40B4-BE49-F238E27FC236}">
                <a16:creationId xmlns:a16="http://schemas.microsoft.com/office/drawing/2014/main" id="{99AC8AD3-AE16-4ED4-9DC3-822274D2E689}"/>
              </a:ext>
            </a:extLst>
          </p:cNvPr>
          <p:cNvGraphicFramePr>
            <a:graphicFrameLocks noGrp="1"/>
          </p:cNvGraphicFramePr>
          <p:nvPr>
            <p:extLst>
              <p:ext uri="{D42A27DB-BD31-4B8C-83A1-F6EECF244321}">
                <p14:modId xmlns:p14="http://schemas.microsoft.com/office/powerpoint/2010/main" val="19095646"/>
              </p:ext>
            </p:extLst>
          </p:nvPr>
        </p:nvGraphicFramePr>
        <p:xfrm>
          <a:off x="302004" y="1995810"/>
          <a:ext cx="11367081" cy="4252269"/>
        </p:xfrm>
        <a:graphic>
          <a:graphicData uri="http://schemas.openxmlformats.org/drawingml/2006/table">
            <a:tbl>
              <a:tblPr firstRow="1" bandRow="1">
                <a:tableStyleId>{5C22544A-7EE6-4342-B048-85BDC9FD1C3A}</a:tableStyleId>
              </a:tblPr>
              <a:tblGrid>
                <a:gridCol w="2273416">
                  <a:extLst>
                    <a:ext uri="{9D8B030D-6E8A-4147-A177-3AD203B41FA5}">
                      <a16:colId xmlns:a16="http://schemas.microsoft.com/office/drawing/2014/main" val="712623989"/>
                    </a:ext>
                  </a:extLst>
                </a:gridCol>
                <a:gridCol w="2273416">
                  <a:extLst>
                    <a:ext uri="{9D8B030D-6E8A-4147-A177-3AD203B41FA5}">
                      <a16:colId xmlns:a16="http://schemas.microsoft.com/office/drawing/2014/main" val="2973566520"/>
                    </a:ext>
                  </a:extLst>
                </a:gridCol>
                <a:gridCol w="2486746">
                  <a:extLst>
                    <a:ext uri="{9D8B030D-6E8A-4147-A177-3AD203B41FA5}">
                      <a16:colId xmlns:a16="http://schemas.microsoft.com/office/drawing/2014/main" val="653362783"/>
                    </a:ext>
                  </a:extLst>
                </a:gridCol>
                <a:gridCol w="2060087">
                  <a:extLst>
                    <a:ext uri="{9D8B030D-6E8A-4147-A177-3AD203B41FA5}">
                      <a16:colId xmlns:a16="http://schemas.microsoft.com/office/drawing/2014/main" val="3689442591"/>
                    </a:ext>
                  </a:extLst>
                </a:gridCol>
                <a:gridCol w="2273416">
                  <a:extLst>
                    <a:ext uri="{9D8B030D-6E8A-4147-A177-3AD203B41FA5}">
                      <a16:colId xmlns:a16="http://schemas.microsoft.com/office/drawing/2014/main" val="2910945454"/>
                    </a:ext>
                  </a:extLst>
                </a:gridCol>
              </a:tblGrid>
              <a:tr h="594463">
                <a:tc>
                  <a:txBody>
                    <a:bodyPr/>
                    <a:lstStyle/>
                    <a:p>
                      <a:endParaRPr lang="en-GB" dirty="0"/>
                    </a:p>
                  </a:txBody>
                  <a:tcPr/>
                </a:tc>
                <a:tc>
                  <a:txBody>
                    <a:bodyPr/>
                    <a:lstStyle/>
                    <a:p>
                      <a:pPr algn="ctr"/>
                      <a:r>
                        <a:rPr lang="en-GB" dirty="0"/>
                        <a:t>Apple</a:t>
                      </a:r>
                    </a:p>
                  </a:txBody>
                  <a:tcPr/>
                </a:tc>
                <a:tc>
                  <a:txBody>
                    <a:bodyPr/>
                    <a:lstStyle/>
                    <a:p>
                      <a:pPr algn="ctr"/>
                      <a:r>
                        <a:rPr lang="en-GB" dirty="0"/>
                        <a:t>Beech</a:t>
                      </a:r>
                    </a:p>
                  </a:txBody>
                  <a:tcPr/>
                </a:tc>
                <a:tc>
                  <a:txBody>
                    <a:bodyPr/>
                    <a:lstStyle/>
                    <a:p>
                      <a:pPr algn="ctr"/>
                      <a:r>
                        <a:rPr lang="en-GB" dirty="0"/>
                        <a:t>Holly</a:t>
                      </a:r>
                    </a:p>
                  </a:txBody>
                  <a:tcPr/>
                </a:tc>
                <a:tc>
                  <a:txBody>
                    <a:bodyPr/>
                    <a:lstStyle/>
                    <a:p>
                      <a:pPr algn="ctr"/>
                      <a:r>
                        <a:rPr lang="en-GB" dirty="0"/>
                        <a:t>Oak</a:t>
                      </a:r>
                    </a:p>
                  </a:txBody>
                  <a:tcPr/>
                </a:tc>
                <a:extLst>
                  <a:ext uri="{0D108BD9-81ED-4DB2-BD59-A6C34878D82A}">
                    <a16:rowId xmlns:a16="http://schemas.microsoft.com/office/drawing/2014/main" val="860757442"/>
                  </a:ext>
                </a:extLst>
              </a:tr>
              <a:tr h="594463">
                <a:tc rowSpan="2">
                  <a:txBody>
                    <a:bodyPr/>
                    <a:lstStyle/>
                    <a:p>
                      <a:r>
                        <a:rPr lang="en-GB" b="1" dirty="0"/>
                        <a:t>Stars of the Week</a:t>
                      </a:r>
                    </a:p>
                  </a:txBody>
                  <a:tcPr>
                    <a:solidFill>
                      <a:schemeClr val="accent1">
                        <a:lumMod val="20000"/>
                        <a:lumOff val="80000"/>
                      </a:schemeClr>
                    </a:solidFill>
                  </a:tcPr>
                </a:tc>
                <a:tc rowSpan="2">
                  <a:txBody>
                    <a:bodyPr/>
                    <a:lstStyle/>
                    <a:p>
                      <a:pPr algn="ctr"/>
                      <a:endParaRPr lang="en-GB" dirty="0"/>
                    </a:p>
                    <a:p>
                      <a:pPr algn="ctr"/>
                      <a:r>
                        <a:rPr lang="en-GB" dirty="0" err="1"/>
                        <a:t>Dianta</a:t>
                      </a:r>
                      <a:r>
                        <a:rPr lang="en-GB" dirty="0"/>
                        <a:t> Simpson</a:t>
                      </a:r>
                    </a:p>
                  </a:txBody>
                  <a:tcPr>
                    <a:solidFill>
                      <a:schemeClr val="accent1">
                        <a:lumMod val="20000"/>
                        <a:lumOff val="80000"/>
                      </a:schemeClr>
                    </a:solidFill>
                  </a:tcPr>
                </a:tc>
                <a:tc>
                  <a:txBody>
                    <a:bodyPr/>
                    <a:lstStyle/>
                    <a:p>
                      <a:pPr algn="ctr"/>
                      <a:r>
                        <a:rPr lang="en-GB" dirty="0"/>
                        <a:t>Constance Cater</a:t>
                      </a:r>
                    </a:p>
                  </a:txBody>
                  <a:tcPr>
                    <a:solidFill>
                      <a:schemeClr val="accent1">
                        <a:lumMod val="20000"/>
                        <a:lumOff val="80000"/>
                      </a:schemeClr>
                    </a:solidFill>
                  </a:tcPr>
                </a:tc>
                <a:tc>
                  <a:txBody>
                    <a:bodyPr/>
                    <a:lstStyle/>
                    <a:p>
                      <a:pPr algn="ctr"/>
                      <a:r>
                        <a:rPr lang="en-GB" dirty="0"/>
                        <a:t>Wilfred Liddell</a:t>
                      </a:r>
                    </a:p>
                  </a:txBody>
                  <a:tcPr>
                    <a:solidFill>
                      <a:schemeClr val="accent1">
                        <a:lumMod val="20000"/>
                        <a:lumOff val="80000"/>
                      </a:schemeClr>
                    </a:solidFill>
                  </a:tcPr>
                </a:tc>
                <a:tc>
                  <a:txBody>
                    <a:bodyPr/>
                    <a:lstStyle/>
                    <a:p>
                      <a:pPr algn="ctr"/>
                      <a:r>
                        <a:rPr lang="en-GB" dirty="0"/>
                        <a:t>Beatrice Ritchie</a:t>
                      </a:r>
                    </a:p>
                  </a:txBody>
                  <a:tcPr>
                    <a:solidFill>
                      <a:schemeClr val="accent1">
                        <a:lumMod val="20000"/>
                        <a:lumOff val="80000"/>
                      </a:schemeClr>
                    </a:solidFill>
                  </a:tcPr>
                </a:tc>
                <a:extLst>
                  <a:ext uri="{0D108BD9-81ED-4DB2-BD59-A6C34878D82A}">
                    <a16:rowId xmlns:a16="http://schemas.microsoft.com/office/drawing/2014/main" val="964532015"/>
                  </a:ext>
                </a:extLst>
              </a:tr>
              <a:tr h="594463">
                <a:tc vMerge="1">
                  <a:txBody>
                    <a:bodyPr/>
                    <a:lstStyle/>
                    <a:p>
                      <a:endParaRPr lang="en-GB" dirty="0"/>
                    </a:p>
                  </a:txBody>
                  <a:tcPr/>
                </a:tc>
                <a:tc vMerge="1">
                  <a:txBody>
                    <a:bodyPr/>
                    <a:lstStyle/>
                    <a:p>
                      <a:endParaRPr lang="en-GB" dirty="0"/>
                    </a:p>
                  </a:txBody>
                  <a:tcPr/>
                </a:tc>
                <a:tc>
                  <a:txBody>
                    <a:bodyPr/>
                    <a:lstStyle/>
                    <a:p>
                      <a:pPr algn="ctr"/>
                      <a:r>
                        <a:rPr lang="en-GB" dirty="0"/>
                        <a:t>Duke Gains</a:t>
                      </a:r>
                    </a:p>
                  </a:txBody>
                  <a:tcPr>
                    <a:solidFill>
                      <a:schemeClr val="accent1">
                        <a:lumMod val="20000"/>
                        <a:lumOff val="80000"/>
                      </a:schemeClr>
                    </a:solidFill>
                  </a:tcPr>
                </a:tc>
                <a:tc>
                  <a:txBody>
                    <a:bodyPr/>
                    <a:lstStyle/>
                    <a:p>
                      <a:pPr algn="ctr"/>
                      <a:r>
                        <a:rPr lang="en-GB" dirty="0"/>
                        <a:t>Carl Keaney</a:t>
                      </a:r>
                    </a:p>
                  </a:txBody>
                  <a:tcPr>
                    <a:solidFill>
                      <a:schemeClr val="accent1">
                        <a:lumMod val="20000"/>
                        <a:lumOff val="80000"/>
                      </a:schemeClr>
                    </a:solidFill>
                  </a:tcPr>
                </a:tc>
                <a:tc>
                  <a:txBody>
                    <a:bodyPr/>
                    <a:lstStyle/>
                    <a:p>
                      <a:pPr algn="ctr"/>
                      <a:r>
                        <a:rPr lang="en-GB" dirty="0"/>
                        <a:t>Isaac Copley</a:t>
                      </a:r>
                    </a:p>
                  </a:txBody>
                  <a:tcPr>
                    <a:solidFill>
                      <a:schemeClr val="accent1">
                        <a:lumMod val="20000"/>
                        <a:lumOff val="80000"/>
                      </a:schemeClr>
                    </a:solidFill>
                  </a:tcPr>
                </a:tc>
                <a:extLst>
                  <a:ext uri="{0D108BD9-81ED-4DB2-BD59-A6C34878D82A}">
                    <a16:rowId xmlns:a16="http://schemas.microsoft.com/office/drawing/2014/main" val="3946535011"/>
                  </a:ext>
                </a:extLst>
              </a:tr>
              <a:tr h="594463">
                <a:tc>
                  <a:txBody>
                    <a:bodyPr/>
                    <a:lstStyle/>
                    <a:p>
                      <a:r>
                        <a:rPr lang="en-GB" b="1" dirty="0"/>
                        <a:t>Gold Awards </a:t>
                      </a:r>
                    </a:p>
                    <a:p>
                      <a:r>
                        <a:rPr lang="en-GB" b="1" dirty="0"/>
                        <a:t>for Sport</a:t>
                      </a:r>
                    </a:p>
                  </a:txBody>
                  <a:tcPr>
                    <a:solidFill>
                      <a:schemeClr val="accent1">
                        <a:lumMod val="20000"/>
                        <a:lumOff val="80000"/>
                      </a:schemeClr>
                    </a:solidFill>
                  </a:tcPr>
                </a:tc>
                <a:tc>
                  <a:txBody>
                    <a:bodyPr/>
                    <a:lstStyle/>
                    <a:p>
                      <a:pPr algn="ctr"/>
                      <a:r>
                        <a:rPr lang="en-GB" dirty="0"/>
                        <a:t>Ava Carvalho</a:t>
                      </a:r>
                    </a:p>
                  </a:txBody>
                  <a:tcPr>
                    <a:solidFill>
                      <a:schemeClr val="accent1">
                        <a:lumMod val="20000"/>
                        <a:lumOff val="80000"/>
                      </a:schemeClr>
                    </a:solidFill>
                  </a:tcPr>
                </a:tc>
                <a:tc>
                  <a:txBody>
                    <a:bodyPr/>
                    <a:lstStyle/>
                    <a:p>
                      <a:pPr algn="ctr"/>
                      <a:r>
                        <a:rPr lang="en-GB" dirty="0"/>
                        <a:t>Reggie Jagger</a:t>
                      </a:r>
                    </a:p>
                  </a:txBody>
                  <a:tcPr>
                    <a:solidFill>
                      <a:schemeClr val="accent1">
                        <a:lumMod val="20000"/>
                        <a:lumOff val="80000"/>
                      </a:schemeClr>
                    </a:solidFill>
                  </a:tcPr>
                </a:tc>
                <a:tc>
                  <a:txBody>
                    <a:bodyPr/>
                    <a:lstStyle/>
                    <a:p>
                      <a:pPr algn="ctr"/>
                      <a:r>
                        <a:rPr lang="en-GB" dirty="0"/>
                        <a:t>Olive Beeson</a:t>
                      </a:r>
                    </a:p>
                  </a:txBody>
                  <a:tcPr>
                    <a:solidFill>
                      <a:schemeClr val="accent1">
                        <a:lumMod val="20000"/>
                        <a:lumOff val="80000"/>
                      </a:schemeClr>
                    </a:solidFill>
                  </a:tcPr>
                </a:tc>
                <a:tc>
                  <a:txBody>
                    <a:bodyPr/>
                    <a:lstStyle/>
                    <a:p>
                      <a:pPr algn="ctr"/>
                      <a:r>
                        <a:rPr lang="en-GB" dirty="0" err="1"/>
                        <a:t>Zhdan</a:t>
                      </a:r>
                      <a:r>
                        <a:rPr lang="en-GB" dirty="0"/>
                        <a:t> Kovalchuk</a:t>
                      </a:r>
                    </a:p>
                  </a:txBody>
                  <a:tcPr>
                    <a:solidFill>
                      <a:schemeClr val="accent1">
                        <a:lumMod val="20000"/>
                        <a:lumOff val="80000"/>
                      </a:schemeClr>
                    </a:solidFill>
                  </a:tcPr>
                </a:tc>
                <a:extLst>
                  <a:ext uri="{0D108BD9-81ED-4DB2-BD59-A6C34878D82A}">
                    <a16:rowId xmlns:a16="http://schemas.microsoft.com/office/drawing/2014/main" val="611890926"/>
                  </a:ext>
                </a:extLst>
              </a:tr>
              <a:tr h="594463">
                <a:tc>
                  <a:txBody>
                    <a:bodyPr/>
                    <a:lstStyle/>
                    <a:p>
                      <a:r>
                        <a:rPr lang="en-GB" b="1" dirty="0"/>
                        <a:t>Headteacher Awards </a:t>
                      </a:r>
                      <a:r>
                        <a:rPr lang="en-GB" b="1" dirty="0">
                          <a:solidFill>
                            <a:srgbClr val="FFC000"/>
                          </a:solidFill>
                        </a:rPr>
                        <a:t>Random Act of Kindness</a:t>
                      </a:r>
                    </a:p>
                  </a:txBody>
                  <a:tcPr>
                    <a:solidFill>
                      <a:schemeClr val="accent1">
                        <a:lumMod val="20000"/>
                        <a:lumOff val="80000"/>
                      </a:schemeClr>
                    </a:solidFill>
                  </a:tcPr>
                </a:tc>
                <a:tc gridSpan="2">
                  <a:txBody>
                    <a:bodyPr/>
                    <a:lstStyle/>
                    <a:p>
                      <a:pPr algn="ctr"/>
                      <a:endParaRPr lang="en-GB" dirty="0"/>
                    </a:p>
                    <a:p>
                      <a:pPr algn="ctr"/>
                      <a:r>
                        <a:rPr lang="en-GB" dirty="0"/>
                        <a:t>Wilfred </a:t>
                      </a:r>
                      <a:r>
                        <a:rPr lang="en-GB" dirty="0" err="1"/>
                        <a:t>Ferreday</a:t>
                      </a:r>
                      <a:endParaRPr lang="en-GB" dirty="0"/>
                    </a:p>
                  </a:txBody>
                  <a:tcPr>
                    <a:solidFill>
                      <a:schemeClr val="accent1">
                        <a:lumMod val="20000"/>
                        <a:lumOff val="80000"/>
                      </a:schemeClr>
                    </a:solidFill>
                  </a:tcPr>
                </a:tc>
                <a:tc hMerge="1">
                  <a:txBody>
                    <a:bodyPr/>
                    <a:lstStyle/>
                    <a:p>
                      <a:endParaRPr lang="en-GB" dirty="0"/>
                    </a:p>
                  </a:txBody>
                  <a:tcPr>
                    <a:solidFill>
                      <a:schemeClr val="accent1">
                        <a:lumMod val="20000"/>
                        <a:lumOff val="80000"/>
                      </a:schemeClr>
                    </a:solidFill>
                  </a:tcPr>
                </a:tc>
                <a:tc gridSpan="2">
                  <a:txBody>
                    <a:bodyPr/>
                    <a:lstStyle/>
                    <a:p>
                      <a:pPr algn="ctr"/>
                      <a:endParaRPr lang="en-GB" dirty="0"/>
                    </a:p>
                    <a:p>
                      <a:pPr algn="ctr"/>
                      <a:r>
                        <a:rPr lang="en-GB" dirty="0"/>
                        <a:t>Leonard Liddell</a:t>
                      </a:r>
                    </a:p>
                  </a:txBody>
                  <a:tcPr>
                    <a:solidFill>
                      <a:schemeClr val="accent1">
                        <a:lumMod val="20000"/>
                        <a:lumOff val="80000"/>
                      </a:schemeClr>
                    </a:solidFill>
                  </a:tcPr>
                </a:tc>
                <a:tc hMerge="1">
                  <a:txBody>
                    <a:bodyPr/>
                    <a:lstStyle/>
                    <a:p>
                      <a:endParaRPr lang="en-GB" dirty="0"/>
                    </a:p>
                  </a:txBody>
                  <a:tcPr>
                    <a:solidFill>
                      <a:schemeClr val="accent1">
                        <a:lumMod val="20000"/>
                        <a:lumOff val="80000"/>
                      </a:schemeClr>
                    </a:solidFill>
                  </a:tcPr>
                </a:tc>
                <a:extLst>
                  <a:ext uri="{0D108BD9-81ED-4DB2-BD59-A6C34878D82A}">
                    <a16:rowId xmlns:a16="http://schemas.microsoft.com/office/drawing/2014/main" val="3818598996"/>
                  </a:ext>
                </a:extLst>
              </a:tr>
              <a:tr h="594463">
                <a:tc>
                  <a:txBody>
                    <a:bodyPr/>
                    <a:lstStyle/>
                    <a:p>
                      <a:r>
                        <a:rPr lang="en-GB" b="1" dirty="0">
                          <a:solidFill>
                            <a:schemeClr val="tx1"/>
                          </a:solidFill>
                        </a:rPr>
                        <a:t>Cloakroom Ninja tidiest cloakroom trophy</a:t>
                      </a:r>
                    </a:p>
                  </a:txBody>
                  <a:tcPr>
                    <a:solidFill>
                      <a:schemeClr val="accent1">
                        <a:lumMod val="20000"/>
                        <a:lumOff val="80000"/>
                      </a:schemeClr>
                    </a:solidFill>
                  </a:tcPr>
                </a:tc>
                <a:tc gridSpan="4">
                  <a:txBody>
                    <a:bodyPr/>
                    <a:lstStyle/>
                    <a:p>
                      <a:pPr algn="ctr"/>
                      <a:endParaRPr lang="en-GB" dirty="0"/>
                    </a:p>
                    <a:p>
                      <a:pPr algn="ctr"/>
                      <a:r>
                        <a:rPr lang="en-GB" dirty="0"/>
                        <a:t>APPLE CLASS – Well done!</a:t>
                      </a:r>
                    </a:p>
                  </a:txBody>
                  <a:tcPr>
                    <a:solidFill>
                      <a:schemeClr val="accent1">
                        <a:lumMod val="20000"/>
                        <a:lumOff val="80000"/>
                      </a:schemeClr>
                    </a:solidFill>
                  </a:tcPr>
                </a:tc>
                <a:tc hMerge="1">
                  <a:txBody>
                    <a:bodyPr/>
                    <a:lstStyle/>
                    <a:p>
                      <a:endParaRPr lang="en-GB"/>
                    </a:p>
                  </a:txBody>
                  <a:tcPr/>
                </a:tc>
                <a:tc hMerge="1">
                  <a:txBody>
                    <a:bodyPr/>
                    <a:lstStyle/>
                    <a:p>
                      <a:pPr algn="ctr"/>
                      <a:endParaRPr lang="en-GB" dirty="0"/>
                    </a:p>
                  </a:txBody>
                  <a:tcPr>
                    <a:solidFill>
                      <a:schemeClr val="accent1">
                        <a:lumMod val="20000"/>
                        <a:lumOff val="80000"/>
                      </a:schemeClr>
                    </a:solidFill>
                  </a:tcPr>
                </a:tc>
                <a:tc hMerge="1">
                  <a:txBody>
                    <a:bodyPr/>
                    <a:lstStyle/>
                    <a:p>
                      <a:endParaRPr lang="en-GB"/>
                    </a:p>
                  </a:txBody>
                  <a:tcPr/>
                </a:tc>
                <a:extLst>
                  <a:ext uri="{0D108BD9-81ED-4DB2-BD59-A6C34878D82A}">
                    <a16:rowId xmlns:a16="http://schemas.microsoft.com/office/drawing/2014/main" val="3956663532"/>
                  </a:ext>
                </a:extLst>
              </a:tr>
            </a:tbl>
          </a:graphicData>
        </a:graphic>
      </p:graphicFrame>
    </p:spTree>
    <p:extLst>
      <p:ext uri="{BB962C8B-B14F-4D97-AF65-F5344CB8AC3E}">
        <p14:creationId xmlns:p14="http://schemas.microsoft.com/office/powerpoint/2010/main" val="10024617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15D17-D34E-436A-95F0-B17DE46B2F6B}"/>
              </a:ext>
            </a:extLst>
          </p:cNvPr>
          <p:cNvSpPr>
            <a:spLocks noGrp="1"/>
          </p:cNvSpPr>
          <p:nvPr>
            <p:ph type="title"/>
          </p:nvPr>
        </p:nvSpPr>
        <p:spPr/>
        <p:txBody>
          <a:bodyPr/>
          <a:lstStyle/>
          <a:p>
            <a:r>
              <a:rPr lang="en-GB" b="1" dirty="0">
                <a:solidFill>
                  <a:srgbClr val="0070C0"/>
                </a:solidFill>
                <a:latin typeface="Segoe  "/>
              </a:rPr>
              <a:t>Team Points</a:t>
            </a:r>
            <a:endParaRPr lang="en-GB" dirty="0"/>
          </a:p>
        </p:txBody>
      </p:sp>
      <p:graphicFrame>
        <p:nvGraphicFramePr>
          <p:cNvPr id="3" name="Table 2">
            <a:extLst>
              <a:ext uri="{FF2B5EF4-FFF2-40B4-BE49-F238E27FC236}">
                <a16:creationId xmlns:a16="http://schemas.microsoft.com/office/drawing/2014/main" id="{F02C1B1A-9294-4801-A223-C8FF475F589E}"/>
              </a:ext>
            </a:extLst>
          </p:cNvPr>
          <p:cNvGraphicFramePr>
            <a:graphicFrameLocks noGrp="1"/>
          </p:cNvGraphicFramePr>
          <p:nvPr>
            <p:extLst>
              <p:ext uri="{D42A27DB-BD31-4B8C-83A1-F6EECF244321}">
                <p14:modId xmlns:p14="http://schemas.microsoft.com/office/powerpoint/2010/main" val="357032633"/>
              </p:ext>
            </p:extLst>
          </p:nvPr>
        </p:nvGraphicFramePr>
        <p:xfrm>
          <a:off x="2032000" y="2078683"/>
          <a:ext cx="8128000" cy="185420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4121731535"/>
                    </a:ext>
                  </a:extLst>
                </a:gridCol>
                <a:gridCol w="4064000">
                  <a:extLst>
                    <a:ext uri="{9D8B030D-6E8A-4147-A177-3AD203B41FA5}">
                      <a16:colId xmlns:a16="http://schemas.microsoft.com/office/drawing/2014/main" val="477815127"/>
                    </a:ext>
                  </a:extLst>
                </a:gridCol>
              </a:tblGrid>
              <a:tr h="370840">
                <a:tc>
                  <a:txBody>
                    <a:bodyPr/>
                    <a:lstStyle/>
                    <a:p>
                      <a:r>
                        <a:rPr lang="en-GB" dirty="0"/>
                        <a:t>Team</a:t>
                      </a:r>
                    </a:p>
                  </a:txBody>
                  <a:tcPr/>
                </a:tc>
                <a:tc>
                  <a:txBody>
                    <a:bodyPr/>
                    <a:lstStyle/>
                    <a:p>
                      <a:r>
                        <a:rPr lang="en-GB" dirty="0"/>
                        <a:t>Points</a:t>
                      </a:r>
                    </a:p>
                  </a:txBody>
                  <a:tcPr/>
                </a:tc>
                <a:extLst>
                  <a:ext uri="{0D108BD9-81ED-4DB2-BD59-A6C34878D82A}">
                    <a16:rowId xmlns:a16="http://schemas.microsoft.com/office/drawing/2014/main" val="694617373"/>
                  </a:ext>
                </a:extLst>
              </a:tr>
              <a:tr h="370840">
                <a:tc>
                  <a:txBody>
                    <a:bodyPr/>
                    <a:lstStyle/>
                    <a:p>
                      <a:r>
                        <a:rPr lang="en-GB" dirty="0">
                          <a:solidFill>
                            <a:srgbClr val="FF0000"/>
                          </a:solidFill>
                        </a:rPr>
                        <a:t>Red</a:t>
                      </a:r>
                    </a:p>
                  </a:txBody>
                  <a:tcPr/>
                </a:tc>
                <a:tc>
                  <a:txBody>
                    <a:bodyPr/>
                    <a:lstStyle/>
                    <a:p>
                      <a:r>
                        <a:rPr lang="en-GB" dirty="0"/>
                        <a:t>711</a:t>
                      </a:r>
                    </a:p>
                  </a:txBody>
                  <a:tcPr/>
                </a:tc>
                <a:extLst>
                  <a:ext uri="{0D108BD9-81ED-4DB2-BD59-A6C34878D82A}">
                    <a16:rowId xmlns:a16="http://schemas.microsoft.com/office/drawing/2014/main" val="1505806640"/>
                  </a:ext>
                </a:extLst>
              </a:tr>
              <a:tr h="370840">
                <a:tc>
                  <a:txBody>
                    <a:bodyPr/>
                    <a:lstStyle/>
                    <a:p>
                      <a:r>
                        <a:rPr lang="en-GB" dirty="0">
                          <a:solidFill>
                            <a:schemeClr val="accent1"/>
                          </a:solidFill>
                        </a:rPr>
                        <a:t>Blue</a:t>
                      </a:r>
                    </a:p>
                  </a:txBody>
                  <a:tcPr/>
                </a:tc>
                <a:tc>
                  <a:txBody>
                    <a:bodyPr/>
                    <a:lstStyle/>
                    <a:p>
                      <a:r>
                        <a:rPr lang="en-GB" dirty="0"/>
                        <a:t>602</a:t>
                      </a:r>
                    </a:p>
                  </a:txBody>
                  <a:tcPr/>
                </a:tc>
                <a:extLst>
                  <a:ext uri="{0D108BD9-81ED-4DB2-BD59-A6C34878D82A}">
                    <a16:rowId xmlns:a16="http://schemas.microsoft.com/office/drawing/2014/main" val="747584618"/>
                  </a:ext>
                </a:extLst>
              </a:tr>
              <a:tr h="370840">
                <a:tc>
                  <a:txBody>
                    <a:bodyPr/>
                    <a:lstStyle/>
                    <a:p>
                      <a:r>
                        <a:rPr lang="en-GB" dirty="0">
                          <a:solidFill>
                            <a:srgbClr val="00B050"/>
                          </a:solidFill>
                        </a:rPr>
                        <a:t>Green</a:t>
                      </a:r>
                    </a:p>
                  </a:txBody>
                  <a:tcPr/>
                </a:tc>
                <a:tc>
                  <a:txBody>
                    <a:bodyPr/>
                    <a:lstStyle/>
                    <a:p>
                      <a:r>
                        <a:rPr lang="en-GB" dirty="0"/>
                        <a:t>692</a:t>
                      </a:r>
                    </a:p>
                  </a:txBody>
                  <a:tcPr/>
                </a:tc>
                <a:extLst>
                  <a:ext uri="{0D108BD9-81ED-4DB2-BD59-A6C34878D82A}">
                    <a16:rowId xmlns:a16="http://schemas.microsoft.com/office/drawing/2014/main" val="4093545337"/>
                  </a:ext>
                </a:extLst>
              </a:tr>
              <a:tr h="370840">
                <a:tc>
                  <a:txBody>
                    <a:bodyPr/>
                    <a:lstStyle/>
                    <a:p>
                      <a:r>
                        <a:rPr lang="en-GB" dirty="0">
                          <a:solidFill>
                            <a:srgbClr val="FFFF00"/>
                          </a:solidFill>
                        </a:rPr>
                        <a:t>Yellow</a:t>
                      </a:r>
                    </a:p>
                  </a:txBody>
                  <a:tcPr/>
                </a:tc>
                <a:tc>
                  <a:txBody>
                    <a:bodyPr/>
                    <a:lstStyle/>
                    <a:p>
                      <a:r>
                        <a:rPr lang="en-GB" dirty="0"/>
                        <a:t>628</a:t>
                      </a:r>
                    </a:p>
                  </a:txBody>
                  <a:tcPr/>
                </a:tc>
                <a:extLst>
                  <a:ext uri="{0D108BD9-81ED-4DB2-BD59-A6C34878D82A}">
                    <a16:rowId xmlns:a16="http://schemas.microsoft.com/office/drawing/2014/main" val="4283979554"/>
                  </a:ext>
                </a:extLst>
              </a:tr>
            </a:tbl>
          </a:graphicData>
        </a:graphic>
      </p:graphicFrame>
      <p:sp>
        <p:nvSpPr>
          <p:cNvPr id="4" name="TextBox 3">
            <a:extLst>
              <a:ext uri="{FF2B5EF4-FFF2-40B4-BE49-F238E27FC236}">
                <a16:creationId xmlns:a16="http://schemas.microsoft.com/office/drawing/2014/main" id="{ECAE4ED4-40F2-4BF3-8605-324FB4EB3DB6}"/>
              </a:ext>
            </a:extLst>
          </p:cNvPr>
          <p:cNvSpPr txBox="1"/>
          <p:nvPr/>
        </p:nvSpPr>
        <p:spPr>
          <a:xfrm>
            <a:off x="4790113" y="4253218"/>
            <a:ext cx="2608213" cy="369332"/>
          </a:xfrm>
          <a:prstGeom prst="rect">
            <a:avLst/>
          </a:prstGeom>
          <a:noFill/>
        </p:spPr>
        <p:txBody>
          <a:bodyPr wrap="square" rtlCol="0">
            <a:spAutoFit/>
          </a:bodyPr>
          <a:lstStyle/>
          <a:p>
            <a:r>
              <a:rPr lang="en-GB" dirty="0"/>
              <a:t>Well done </a:t>
            </a:r>
            <a:r>
              <a:rPr lang="en-GB" dirty="0">
                <a:solidFill>
                  <a:srgbClr val="FF0000"/>
                </a:solidFill>
              </a:rPr>
              <a:t>RED</a:t>
            </a:r>
            <a:r>
              <a:rPr lang="en-GB" dirty="0"/>
              <a:t> team!</a:t>
            </a:r>
          </a:p>
        </p:txBody>
      </p:sp>
    </p:spTree>
    <p:extLst>
      <p:ext uri="{BB962C8B-B14F-4D97-AF65-F5344CB8AC3E}">
        <p14:creationId xmlns:p14="http://schemas.microsoft.com/office/powerpoint/2010/main" val="20443377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313511F-11F6-4236-AF7E-7A2BDEE75249}"/>
              </a:ext>
            </a:extLst>
          </p:cNvPr>
          <p:cNvSpPr>
            <a:spLocks noGrp="1"/>
          </p:cNvSpPr>
          <p:nvPr>
            <p:ph idx="1"/>
          </p:nvPr>
        </p:nvSpPr>
        <p:spPr/>
        <p:txBody>
          <a:bodyPr>
            <a:normAutofit fontScale="92500"/>
          </a:bodyPr>
          <a:lstStyle/>
          <a:p>
            <a:endParaRPr lang="en-GB" dirty="0"/>
          </a:p>
          <a:p>
            <a:endParaRPr lang="en-GB" dirty="0"/>
          </a:p>
          <a:p>
            <a:endParaRPr lang="en-GB" dirty="0"/>
          </a:p>
          <a:p>
            <a:pPr marL="0" indent="0">
              <a:buNone/>
            </a:pPr>
            <a:endParaRPr lang="en-GB" dirty="0"/>
          </a:p>
          <a:p>
            <a:pPr marL="0" indent="0">
              <a:buNone/>
            </a:pPr>
            <a:r>
              <a:rPr lang="en-GB" dirty="0"/>
              <a:t>Apple: Children in Apple Class need to bring their Forest School kit in each </a:t>
            </a:r>
            <a:r>
              <a:rPr lang="en-GB" dirty="0">
                <a:solidFill>
                  <a:srgbClr val="FF0000"/>
                </a:solidFill>
              </a:rPr>
              <a:t>Friday</a:t>
            </a:r>
            <a:r>
              <a:rPr lang="en-GB" dirty="0"/>
              <a:t>. Please send their PE kit in on Monday as children will change for PE in school. They will bring PE kits home for washing periodically.  </a:t>
            </a:r>
          </a:p>
          <a:p>
            <a:pPr marL="0" indent="0" fontAlgn="base">
              <a:buNone/>
            </a:pPr>
            <a:r>
              <a:rPr lang="en-GB" b="1" dirty="0"/>
              <a:t>Please ensure that on PE days, the children wear their hoodies, school jumpers or cardigans alongside white or blue t-shirts and black or navy shorts or jogging bottoms.</a:t>
            </a:r>
            <a:endParaRPr lang="en-GB" dirty="0"/>
          </a:p>
          <a:p>
            <a:endParaRPr lang="en-GB" dirty="0"/>
          </a:p>
        </p:txBody>
      </p:sp>
      <p:sp>
        <p:nvSpPr>
          <p:cNvPr id="2" name="Title 1">
            <a:extLst>
              <a:ext uri="{FF2B5EF4-FFF2-40B4-BE49-F238E27FC236}">
                <a16:creationId xmlns:a16="http://schemas.microsoft.com/office/drawing/2014/main" id="{22D0EE4E-BAE3-4814-A0DC-66AE83BB76F8}"/>
              </a:ext>
            </a:extLst>
          </p:cNvPr>
          <p:cNvSpPr>
            <a:spLocks noGrp="1"/>
          </p:cNvSpPr>
          <p:nvPr>
            <p:ph type="title"/>
          </p:nvPr>
        </p:nvSpPr>
        <p:spPr/>
        <p:txBody>
          <a:bodyPr/>
          <a:lstStyle/>
          <a:p>
            <a:r>
              <a:rPr lang="en-GB" b="1" dirty="0">
                <a:solidFill>
                  <a:schemeClr val="accent1"/>
                </a:solidFill>
                <a:latin typeface="Segoe  "/>
              </a:rPr>
              <a:t>PE Kits w/</a:t>
            </a:r>
            <a:r>
              <a:rPr lang="en-GB" b="1">
                <a:solidFill>
                  <a:schemeClr val="accent1"/>
                </a:solidFill>
                <a:latin typeface="Segoe  "/>
              </a:rPr>
              <a:t>c 13 November 2023</a:t>
            </a:r>
            <a:endParaRPr lang="en-GB" b="1" dirty="0">
              <a:solidFill>
                <a:schemeClr val="accent1"/>
              </a:solidFill>
              <a:latin typeface="Segoe  "/>
            </a:endParaRPr>
          </a:p>
        </p:txBody>
      </p:sp>
      <p:graphicFrame>
        <p:nvGraphicFramePr>
          <p:cNvPr id="3" name="Table 2">
            <a:extLst>
              <a:ext uri="{FF2B5EF4-FFF2-40B4-BE49-F238E27FC236}">
                <a16:creationId xmlns:a16="http://schemas.microsoft.com/office/drawing/2014/main" id="{1459CF87-41B5-4B59-B3D8-602A48BA8160}"/>
              </a:ext>
            </a:extLst>
          </p:cNvPr>
          <p:cNvGraphicFramePr>
            <a:graphicFrameLocks noGrp="1"/>
          </p:cNvGraphicFramePr>
          <p:nvPr>
            <p:extLst>
              <p:ext uri="{D42A27DB-BD31-4B8C-83A1-F6EECF244321}">
                <p14:modId xmlns:p14="http://schemas.microsoft.com/office/powerpoint/2010/main" val="1658425292"/>
              </p:ext>
            </p:extLst>
          </p:nvPr>
        </p:nvGraphicFramePr>
        <p:xfrm>
          <a:off x="1889387" y="1825625"/>
          <a:ext cx="8128002" cy="1833880"/>
        </p:xfrm>
        <a:graphic>
          <a:graphicData uri="http://schemas.openxmlformats.org/drawingml/2006/table">
            <a:tbl>
              <a:tblPr firstRow="1" bandRow="1">
                <a:tableStyleId>{5C22544A-7EE6-4342-B048-85BDC9FD1C3A}</a:tableStyleId>
              </a:tblPr>
              <a:tblGrid>
                <a:gridCol w="1354667">
                  <a:extLst>
                    <a:ext uri="{9D8B030D-6E8A-4147-A177-3AD203B41FA5}">
                      <a16:colId xmlns:a16="http://schemas.microsoft.com/office/drawing/2014/main" val="982694366"/>
                    </a:ext>
                  </a:extLst>
                </a:gridCol>
                <a:gridCol w="1354667">
                  <a:extLst>
                    <a:ext uri="{9D8B030D-6E8A-4147-A177-3AD203B41FA5}">
                      <a16:colId xmlns:a16="http://schemas.microsoft.com/office/drawing/2014/main" val="3604755761"/>
                    </a:ext>
                  </a:extLst>
                </a:gridCol>
                <a:gridCol w="1354667">
                  <a:extLst>
                    <a:ext uri="{9D8B030D-6E8A-4147-A177-3AD203B41FA5}">
                      <a16:colId xmlns:a16="http://schemas.microsoft.com/office/drawing/2014/main" val="3275141048"/>
                    </a:ext>
                  </a:extLst>
                </a:gridCol>
                <a:gridCol w="1354667">
                  <a:extLst>
                    <a:ext uri="{9D8B030D-6E8A-4147-A177-3AD203B41FA5}">
                      <a16:colId xmlns:a16="http://schemas.microsoft.com/office/drawing/2014/main" val="126600969"/>
                    </a:ext>
                  </a:extLst>
                </a:gridCol>
                <a:gridCol w="1354667">
                  <a:extLst>
                    <a:ext uri="{9D8B030D-6E8A-4147-A177-3AD203B41FA5}">
                      <a16:colId xmlns:a16="http://schemas.microsoft.com/office/drawing/2014/main" val="1318239413"/>
                    </a:ext>
                  </a:extLst>
                </a:gridCol>
                <a:gridCol w="1354667">
                  <a:extLst>
                    <a:ext uri="{9D8B030D-6E8A-4147-A177-3AD203B41FA5}">
                      <a16:colId xmlns:a16="http://schemas.microsoft.com/office/drawing/2014/main" val="159172132"/>
                    </a:ext>
                  </a:extLst>
                </a:gridCol>
              </a:tblGrid>
              <a:tr h="370840">
                <a:tc>
                  <a:txBody>
                    <a:bodyPr/>
                    <a:lstStyle/>
                    <a:p>
                      <a:pPr algn="ctr"/>
                      <a:endParaRPr lang="en-GB" dirty="0"/>
                    </a:p>
                  </a:txBody>
                  <a:tcPr/>
                </a:tc>
                <a:tc>
                  <a:txBody>
                    <a:bodyPr/>
                    <a:lstStyle/>
                    <a:p>
                      <a:pPr algn="ctr"/>
                      <a:r>
                        <a:rPr lang="en-GB" dirty="0"/>
                        <a:t>Monday</a:t>
                      </a:r>
                    </a:p>
                  </a:txBody>
                  <a:tcPr/>
                </a:tc>
                <a:tc>
                  <a:txBody>
                    <a:bodyPr/>
                    <a:lstStyle/>
                    <a:p>
                      <a:pPr algn="ctr"/>
                      <a:r>
                        <a:rPr lang="en-GB" dirty="0"/>
                        <a:t>Tuesday</a:t>
                      </a:r>
                    </a:p>
                  </a:txBody>
                  <a:tcPr/>
                </a:tc>
                <a:tc>
                  <a:txBody>
                    <a:bodyPr/>
                    <a:lstStyle/>
                    <a:p>
                      <a:pPr algn="ctr"/>
                      <a:r>
                        <a:rPr lang="en-GB" dirty="0"/>
                        <a:t>Wednesday</a:t>
                      </a:r>
                    </a:p>
                  </a:txBody>
                  <a:tcPr/>
                </a:tc>
                <a:tc>
                  <a:txBody>
                    <a:bodyPr/>
                    <a:lstStyle/>
                    <a:p>
                      <a:pPr algn="ctr"/>
                      <a:r>
                        <a:rPr lang="en-GB" dirty="0"/>
                        <a:t>Thursday</a:t>
                      </a:r>
                    </a:p>
                  </a:txBody>
                  <a:tcPr/>
                </a:tc>
                <a:tc>
                  <a:txBody>
                    <a:bodyPr/>
                    <a:lstStyle/>
                    <a:p>
                      <a:pPr algn="ctr"/>
                      <a:r>
                        <a:rPr lang="en-GB" dirty="0"/>
                        <a:t>Friday</a:t>
                      </a:r>
                    </a:p>
                  </a:txBody>
                  <a:tcPr/>
                </a:tc>
                <a:extLst>
                  <a:ext uri="{0D108BD9-81ED-4DB2-BD59-A6C34878D82A}">
                    <a16:rowId xmlns:a16="http://schemas.microsoft.com/office/drawing/2014/main" val="2737305729"/>
                  </a:ext>
                </a:extLst>
              </a:tr>
              <a:tr h="370840">
                <a:tc>
                  <a:txBody>
                    <a:bodyPr/>
                    <a:lstStyle/>
                    <a:p>
                      <a:pPr algn="ctr"/>
                      <a:r>
                        <a:rPr lang="en-GB" dirty="0"/>
                        <a:t>Beech</a:t>
                      </a:r>
                    </a:p>
                  </a:txBody>
                  <a:tcPr/>
                </a:tc>
                <a:tc>
                  <a:txBody>
                    <a:bodyPr/>
                    <a:lstStyle/>
                    <a:p>
                      <a:pPr algn="ctr"/>
                      <a:endParaRPr lang="en-GB" dirty="0">
                        <a:solidFill>
                          <a:srgbClr val="FF0000"/>
                        </a:solidFill>
                      </a:endParaRPr>
                    </a:p>
                  </a:txBody>
                  <a:tcPr/>
                </a:tc>
                <a:tc>
                  <a:txBody>
                    <a:bodyPr/>
                    <a:lstStyle/>
                    <a:p>
                      <a:pPr algn="ctr"/>
                      <a:endParaRPr lang="en-GB" dirty="0"/>
                    </a:p>
                  </a:txBody>
                  <a:tcPr/>
                </a:tc>
                <a:tc>
                  <a:txBody>
                    <a:bodyPr/>
                    <a:lstStyle/>
                    <a:p>
                      <a:pPr algn="ctr"/>
                      <a:endParaRPr lang="en-GB"/>
                    </a:p>
                  </a:txBody>
                  <a:tcPr/>
                </a:tc>
                <a:tc>
                  <a:txBody>
                    <a:bodyPr/>
                    <a:lstStyle/>
                    <a:p>
                      <a:pPr algn="ctr"/>
                      <a:r>
                        <a:rPr lang="en-GB" dirty="0"/>
                        <a:t>X</a:t>
                      </a:r>
                    </a:p>
                  </a:txBody>
                  <a:tcPr/>
                </a:tc>
                <a:tc rowSpan="3">
                  <a:txBody>
                    <a:bodyPr/>
                    <a:lstStyle/>
                    <a:p>
                      <a:pPr algn="ctr"/>
                      <a:r>
                        <a:rPr lang="en-GB" dirty="0"/>
                        <a:t>Children in Need/Harry Potter </a:t>
                      </a:r>
                      <a:r>
                        <a:rPr lang="en-GB"/>
                        <a:t>theme - PE kit needed</a:t>
                      </a:r>
                      <a:endParaRPr lang="en-GB" dirty="0"/>
                    </a:p>
                  </a:txBody>
                  <a:tcPr/>
                </a:tc>
                <a:extLst>
                  <a:ext uri="{0D108BD9-81ED-4DB2-BD59-A6C34878D82A}">
                    <a16:rowId xmlns:a16="http://schemas.microsoft.com/office/drawing/2014/main" val="726796407"/>
                  </a:ext>
                </a:extLst>
              </a:tr>
              <a:tr h="370840">
                <a:tc>
                  <a:txBody>
                    <a:bodyPr/>
                    <a:lstStyle/>
                    <a:p>
                      <a:pPr algn="ctr"/>
                      <a:r>
                        <a:rPr lang="en-GB" dirty="0"/>
                        <a:t>Holly</a:t>
                      </a:r>
                    </a:p>
                  </a:txBody>
                  <a:tcPr/>
                </a:tc>
                <a:tc>
                  <a:txBody>
                    <a:bodyPr/>
                    <a:lstStyle/>
                    <a:p>
                      <a:pPr algn="ctr"/>
                      <a:endParaRPr lang="en-GB" dirty="0">
                        <a:solidFill>
                          <a:srgbClr val="FF0000"/>
                        </a:solidFill>
                      </a:endParaRPr>
                    </a:p>
                  </a:txBody>
                  <a:tcPr/>
                </a:tc>
                <a:tc>
                  <a:txBody>
                    <a:bodyPr/>
                    <a:lstStyle/>
                    <a:p>
                      <a:pPr algn="ctr"/>
                      <a:r>
                        <a:rPr lang="en-GB" dirty="0"/>
                        <a:t>X</a:t>
                      </a:r>
                    </a:p>
                  </a:txBody>
                  <a:tcPr/>
                </a:tc>
                <a:tc>
                  <a:txBody>
                    <a:bodyPr/>
                    <a:lstStyle/>
                    <a:p>
                      <a:pPr algn="ctr"/>
                      <a:endParaRPr lang="en-GB" dirty="0"/>
                    </a:p>
                  </a:txBody>
                  <a:tcPr/>
                </a:tc>
                <a:tc>
                  <a:txBody>
                    <a:bodyPr/>
                    <a:lstStyle/>
                    <a:p>
                      <a:pPr algn="ctr"/>
                      <a:endParaRPr lang="en-GB" dirty="0"/>
                    </a:p>
                  </a:txBody>
                  <a:tcPr/>
                </a:tc>
                <a:tc vMerge="1">
                  <a:txBody>
                    <a:bodyPr/>
                    <a:lstStyle/>
                    <a:p>
                      <a:pPr algn="ctr"/>
                      <a:endParaRPr lang="en-GB" dirty="0"/>
                    </a:p>
                  </a:txBody>
                  <a:tcPr/>
                </a:tc>
                <a:extLst>
                  <a:ext uri="{0D108BD9-81ED-4DB2-BD59-A6C34878D82A}">
                    <a16:rowId xmlns:a16="http://schemas.microsoft.com/office/drawing/2014/main" val="119406266"/>
                  </a:ext>
                </a:extLst>
              </a:tr>
              <a:tr h="370840">
                <a:tc>
                  <a:txBody>
                    <a:bodyPr/>
                    <a:lstStyle/>
                    <a:p>
                      <a:pPr algn="ctr"/>
                      <a:r>
                        <a:rPr lang="en-GB" dirty="0"/>
                        <a:t>Oak</a:t>
                      </a:r>
                    </a:p>
                  </a:txBody>
                  <a:tcPr/>
                </a:tc>
                <a:tc>
                  <a:txBody>
                    <a:bodyPr/>
                    <a:lstStyle/>
                    <a:p>
                      <a:pPr algn="ctr"/>
                      <a:endParaRPr lang="en-GB" dirty="0">
                        <a:solidFill>
                          <a:srgbClr val="FF0000"/>
                        </a:solidFill>
                      </a:endParaRPr>
                    </a:p>
                  </a:txBody>
                  <a:tcPr/>
                </a:tc>
                <a:tc>
                  <a:txBody>
                    <a:bodyPr/>
                    <a:lstStyle/>
                    <a:p>
                      <a:pPr algn="ctr"/>
                      <a:r>
                        <a:rPr lang="en-GB" dirty="0"/>
                        <a:t>X </a:t>
                      </a:r>
                      <a:r>
                        <a:rPr lang="en-GB" dirty="0">
                          <a:solidFill>
                            <a:srgbClr val="FF0000"/>
                          </a:solidFill>
                        </a:rPr>
                        <a:t>- swim</a:t>
                      </a:r>
                    </a:p>
                  </a:txBody>
                  <a:tcPr/>
                </a:tc>
                <a:tc>
                  <a:txBody>
                    <a:bodyPr/>
                    <a:lstStyle/>
                    <a:p>
                      <a:pPr algn="ctr"/>
                      <a:endParaRPr lang="en-GB"/>
                    </a:p>
                  </a:txBody>
                  <a:tcPr/>
                </a:tc>
                <a:tc>
                  <a:txBody>
                    <a:bodyPr/>
                    <a:lstStyle/>
                    <a:p>
                      <a:pPr algn="ctr"/>
                      <a:endParaRPr lang="en-GB" dirty="0"/>
                    </a:p>
                  </a:txBody>
                  <a:tcPr/>
                </a:tc>
                <a:tc vMerge="1">
                  <a:txBody>
                    <a:bodyPr/>
                    <a:lstStyle/>
                    <a:p>
                      <a:pPr algn="ctr"/>
                      <a:endParaRPr lang="en-GB" dirty="0"/>
                    </a:p>
                  </a:txBody>
                  <a:tcPr/>
                </a:tc>
                <a:extLst>
                  <a:ext uri="{0D108BD9-81ED-4DB2-BD59-A6C34878D82A}">
                    <a16:rowId xmlns:a16="http://schemas.microsoft.com/office/drawing/2014/main" val="1289729854"/>
                  </a:ext>
                </a:extLst>
              </a:tr>
            </a:tbl>
          </a:graphicData>
        </a:graphic>
      </p:graphicFrame>
    </p:spTree>
    <p:extLst>
      <p:ext uri="{BB962C8B-B14F-4D97-AF65-F5344CB8AC3E}">
        <p14:creationId xmlns:p14="http://schemas.microsoft.com/office/powerpoint/2010/main" val="11141089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EB0F4-0795-44FB-B560-0FCA67081CC8}"/>
              </a:ext>
            </a:extLst>
          </p:cNvPr>
          <p:cNvSpPr>
            <a:spLocks noGrp="1"/>
          </p:cNvSpPr>
          <p:nvPr>
            <p:ph type="title"/>
          </p:nvPr>
        </p:nvSpPr>
        <p:spPr/>
        <p:txBody>
          <a:bodyPr/>
          <a:lstStyle/>
          <a:p>
            <a:r>
              <a:rPr lang="en-GB" b="1" dirty="0">
                <a:solidFill>
                  <a:srgbClr val="0070C0"/>
                </a:solidFill>
                <a:latin typeface="Segoe  "/>
              </a:rPr>
              <a:t>Attendance and Punctuality</a:t>
            </a:r>
          </a:p>
        </p:txBody>
      </p:sp>
      <p:graphicFrame>
        <p:nvGraphicFramePr>
          <p:cNvPr id="4" name="Content Placeholder 3">
            <a:extLst>
              <a:ext uri="{FF2B5EF4-FFF2-40B4-BE49-F238E27FC236}">
                <a16:creationId xmlns:a16="http://schemas.microsoft.com/office/drawing/2014/main" id="{87C9748E-1AB4-475B-B0D7-66E8FF037C57}"/>
              </a:ext>
            </a:extLst>
          </p:cNvPr>
          <p:cNvGraphicFramePr>
            <a:graphicFrameLocks noGrp="1"/>
          </p:cNvGraphicFramePr>
          <p:nvPr>
            <p:ph idx="1"/>
            <p:extLst>
              <p:ext uri="{D42A27DB-BD31-4B8C-83A1-F6EECF244321}">
                <p14:modId xmlns:p14="http://schemas.microsoft.com/office/powerpoint/2010/main" val="1465638836"/>
              </p:ext>
            </p:extLst>
          </p:nvPr>
        </p:nvGraphicFramePr>
        <p:xfrm>
          <a:off x="838200" y="1724246"/>
          <a:ext cx="10515600" cy="1854200"/>
        </p:xfrm>
        <a:graphic>
          <a:graphicData uri="http://schemas.openxmlformats.org/drawingml/2006/table">
            <a:tbl>
              <a:tblPr firstRow="1" bandRow="1">
                <a:tableStyleId>{5C22544A-7EE6-4342-B048-85BDC9FD1C3A}</a:tableStyleId>
              </a:tblPr>
              <a:tblGrid>
                <a:gridCol w="1636552">
                  <a:extLst>
                    <a:ext uri="{9D8B030D-6E8A-4147-A177-3AD203B41FA5}">
                      <a16:colId xmlns:a16="http://schemas.microsoft.com/office/drawing/2014/main" val="342491336"/>
                    </a:ext>
                  </a:extLst>
                </a:gridCol>
                <a:gridCol w="3875714">
                  <a:extLst>
                    <a:ext uri="{9D8B030D-6E8A-4147-A177-3AD203B41FA5}">
                      <a16:colId xmlns:a16="http://schemas.microsoft.com/office/drawing/2014/main" val="2041675329"/>
                    </a:ext>
                  </a:extLst>
                </a:gridCol>
                <a:gridCol w="5003334">
                  <a:extLst>
                    <a:ext uri="{9D8B030D-6E8A-4147-A177-3AD203B41FA5}">
                      <a16:colId xmlns:a16="http://schemas.microsoft.com/office/drawing/2014/main" val="2477756465"/>
                    </a:ext>
                  </a:extLst>
                </a:gridCol>
              </a:tblGrid>
              <a:tr h="370840">
                <a:tc>
                  <a:txBody>
                    <a:bodyPr/>
                    <a:lstStyle/>
                    <a:p>
                      <a:endParaRPr lang="en-GB" dirty="0"/>
                    </a:p>
                  </a:txBody>
                  <a:tcPr/>
                </a:tc>
                <a:tc>
                  <a:txBody>
                    <a:bodyPr/>
                    <a:lstStyle/>
                    <a:p>
                      <a:r>
                        <a:rPr lang="en-GB" dirty="0"/>
                        <a:t>Attendance </a:t>
                      </a:r>
                    </a:p>
                  </a:txBody>
                  <a:tcPr/>
                </a:tc>
                <a:tc>
                  <a:txBody>
                    <a:bodyPr/>
                    <a:lstStyle/>
                    <a:p>
                      <a:r>
                        <a:rPr lang="en-GB" dirty="0"/>
                        <a:t>Punctuality </a:t>
                      </a:r>
                    </a:p>
                  </a:txBody>
                  <a:tcPr/>
                </a:tc>
                <a:extLst>
                  <a:ext uri="{0D108BD9-81ED-4DB2-BD59-A6C34878D82A}">
                    <a16:rowId xmlns:a16="http://schemas.microsoft.com/office/drawing/2014/main" val="1864883430"/>
                  </a:ext>
                </a:extLst>
              </a:tr>
              <a:tr h="370840">
                <a:tc>
                  <a:txBody>
                    <a:bodyPr/>
                    <a:lstStyle/>
                    <a:p>
                      <a:r>
                        <a:rPr lang="en-GB" dirty="0"/>
                        <a:t>Apple</a:t>
                      </a:r>
                    </a:p>
                  </a:txBody>
                  <a:tcPr/>
                </a:tc>
                <a:tc>
                  <a:txBody>
                    <a:bodyPr/>
                    <a:lstStyle/>
                    <a:p>
                      <a:r>
                        <a:rPr lang="en-GB" dirty="0">
                          <a:solidFill>
                            <a:srgbClr val="00B050"/>
                          </a:solidFill>
                        </a:rPr>
                        <a:t>98.5%</a:t>
                      </a:r>
                    </a:p>
                  </a:txBody>
                  <a:tcPr/>
                </a:tc>
                <a:tc>
                  <a:txBody>
                    <a:bodyPr/>
                    <a:lstStyle/>
                    <a:p>
                      <a:endParaRPr lang="en-GB" dirty="0">
                        <a:solidFill>
                          <a:srgbClr val="00B050"/>
                        </a:solidFill>
                      </a:endParaRPr>
                    </a:p>
                  </a:txBody>
                  <a:tcPr/>
                </a:tc>
                <a:extLst>
                  <a:ext uri="{0D108BD9-81ED-4DB2-BD59-A6C34878D82A}">
                    <a16:rowId xmlns:a16="http://schemas.microsoft.com/office/drawing/2014/main" val="2756590272"/>
                  </a:ext>
                </a:extLst>
              </a:tr>
              <a:tr h="370840">
                <a:tc>
                  <a:txBody>
                    <a:bodyPr/>
                    <a:lstStyle/>
                    <a:p>
                      <a:r>
                        <a:rPr lang="en-GB" dirty="0"/>
                        <a:t>Beech</a:t>
                      </a:r>
                    </a:p>
                  </a:txBody>
                  <a:tcPr/>
                </a:tc>
                <a:tc>
                  <a:txBody>
                    <a:bodyPr/>
                    <a:lstStyle/>
                    <a:p>
                      <a:r>
                        <a:rPr lang="en-GB" dirty="0">
                          <a:solidFill>
                            <a:srgbClr val="FF0000"/>
                          </a:solidFill>
                        </a:rPr>
                        <a:t>95.9%</a:t>
                      </a:r>
                    </a:p>
                  </a:txBody>
                  <a:tcPr/>
                </a:tc>
                <a:tc>
                  <a:txBody>
                    <a:bodyPr/>
                    <a:lstStyle/>
                    <a:p>
                      <a:r>
                        <a:rPr lang="en-GB" dirty="0">
                          <a:solidFill>
                            <a:srgbClr val="FF0000"/>
                          </a:solidFill>
                        </a:rPr>
                        <a:t>1 late</a:t>
                      </a:r>
                    </a:p>
                  </a:txBody>
                  <a:tcPr/>
                </a:tc>
                <a:extLst>
                  <a:ext uri="{0D108BD9-81ED-4DB2-BD59-A6C34878D82A}">
                    <a16:rowId xmlns:a16="http://schemas.microsoft.com/office/drawing/2014/main" val="1360890696"/>
                  </a:ext>
                </a:extLst>
              </a:tr>
              <a:tr h="370840">
                <a:tc>
                  <a:txBody>
                    <a:bodyPr/>
                    <a:lstStyle/>
                    <a:p>
                      <a:r>
                        <a:rPr lang="en-GB" dirty="0"/>
                        <a:t>Holly</a:t>
                      </a:r>
                    </a:p>
                  </a:txBody>
                  <a:tcPr/>
                </a:tc>
                <a:tc>
                  <a:txBody>
                    <a:bodyPr/>
                    <a:lstStyle/>
                    <a:p>
                      <a:r>
                        <a:rPr lang="en-GB" dirty="0">
                          <a:solidFill>
                            <a:srgbClr val="FF0000"/>
                          </a:solidFill>
                        </a:rPr>
                        <a:t>93.8%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FF0000"/>
                          </a:solidFill>
                        </a:rPr>
                        <a:t>2 lates (2 children)</a:t>
                      </a:r>
                    </a:p>
                  </a:txBody>
                  <a:tcPr/>
                </a:tc>
                <a:extLst>
                  <a:ext uri="{0D108BD9-81ED-4DB2-BD59-A6C34878D82A}">
                    <a16:rowId xmlns:a16="http://schemas.microsoft.com/office/drawing/2014/main" val="3177642592"/>
                  </a:ext>
                </a:extLst>
              </a:tr>
              <a:tr h="370840">
                <a:tc>
                  <a:txBody>
                    <a:bodyPr/>
                    <a:lstStyle/>
                    <a:p>
                      <a:r>
                        <a:rPr lang="en-GB" dirty="0"/>
                        <a:t>Oak</a:t>
                      </a:r>
                    </a:p>
                  </a:txBody>
                  <a:tcPr/>
                </a:tc>
                <a:tc>
                  <a:txBody>
                    <a:bodyPr/>
                    <a:lstStyle/>
                    <a:p>
                      <a:r>
                        <a:rPr lang="en-GB" dirty="0">
                          <a:solidFill>
                            <a:srgbClr val="FF0000"/>
                          </a:solidFill>
                        </a:rPr>
                        <a:t>94.2%</a:t>
                      </a:r>
                    </a:p>
                  </a:txBody>
                  <a:tcPr/>
                </a:tc>
                <a:tc>
                  <a:txBody>
                    <a:bodyPr/>
                    <a:lstStyle/>
                    <a:p>
                      <a:endParaRPr lang="en-GB" dirty="0">
                        <a:solidFill>
                          <a:srgbClr val="FF0000"/>
                        </a:solidFill>
                      </a:endParaRPr>
                    </a:p>
                  </a:txBody>
                  <a:tcPr/>
                </a:tc>
                <a:extLst>
                  <a:ext uri="{0D108BD9-81ED-4DB2-BD59-A6C34878D82A}">
                    <a16:rowId xmlns:a16="http://schemas.microsoft.com/office/drawing/2014/main" val="2545361833"/>
                  </a:ext>
                </a:extLst>
              </a:tr>
            </a:tbl>
          </a:graphicData>
        </a:graphic>
      </p:graphicFrame>
      <p:pic>
        <p:nvPicPr>
          <p:cNvPr id="6" name="Picture 5">
            <a:extLst>
              <a:ext uri="{FF2B5EF4-FFF2-40B4-BE49-F238E27FC236}">
                <a16:creationId xmlns:a16="http://schemas.microsoft.com/office/drawing/2014/main" id="{244D5C25-0FFE-460C-9360-C1E286178B39}"/>
              </a:ext>
            </a:extLst>
          </p:cNvPr>
          <p:cNvPicPr>
            <a:picLocks noChangeAspect="1"/>
          </p:cNvPicPr>
          <p:nvPr/>
        </p:nvPicPr>
        <p:blipFill>
          <a:blip r:embed="rId2"/>
          <a:stretch>
            <a:fillRect/>
          </a:stretch>
        </p:blipFill>
        <p:spPr>
          <a:xfrm>
            <a:off x="4514629" y="3881245"/>
            <a:ext cx="3162741" cy="2753109"/>
          </a:xfrm>
          <a:prstGeom prst="rect">
            <a:avLst/>
          </a:prstGeom>
        </p:spPr>
      </p:pic>
      <p:pic>
        <p:nvPicPr>
          <p:cNvPr id="7" name="Picture 6">
            <a:extLst>
              <a:ext uri="{FF2B5EF4-FFF2-40B4-BE49-F238E27FC236}">
                <a16:creationId xmlns:a16="http://schemas.microsoft.com/office/drawing/2014/main" id="{0160A37F-C1CE-4060-B274-4CD4734CE11B}"/>
              </a:ext>
            </a:extLst>
          </p:cNvPr>
          <p:cNvPicPr>
            <a:picLocks noChangeAspect="1"/>
          </p:cNvPicPr>
          <p:nvPr/>
        </p:nvPicPr>
        <p:blipFill>
          <a:blip r:embed="rId3"/>
          <a:stretch>
            <a:fillRect/>
          </a:stretch>
        </p:blipFill>
        <p:spPr>
          <a:xfrm>
            <a:off x="8014630" y="3881245"/>
            <a:ext cx="3200847" cy="2743583"/>
          </a:xfrm>
          <a:prstGeom prst="rect">
            <a:avLst/>
          </a:prstGeom>
        </p:spPr>
      </p:pic>
      <p:sp>
        <p:nvSpPr>
          <p:cNvPr id="8" name="TextBox 7">
            <a:extLst>
              <a:ext uri="{FF2B5EF4-FFF2-40B4-BE49-F238E27FC236}">
                <a16:creationId xmlns:a16="http://schemas.microsoft.com/office/drawing/2014/main" id="{9F79D336-FC8D-4452-94CD-44BC9E5041BD}"/>
              </a:ext>
            </a:extLst>
          </p:cNvPr>
          <p:cNvSpPr txBox="1"/>
          <p:nvPr/>
        </p:nvSpPr>
        <p:spPr>
          <a:xfrm>
            <a:off x="905163" y="1388825"/>
            <a:ext cx="6644929" cy="369332"/>
          </a:xfrm>
          <a:prstGeom prst="rect">
            <a:avLst/>
          </a:prstGeom>
          <a:noFill/>
        </p:spPr>
        <p:txBody>
          <a:bodyPr wrap="square" rtlCol="0">
            <a:spAutoFit/>
          </a:bodyPr>
          <a:lstStyle/>
          <a:p>
            <a:r>
              <a:rPr lang="en-GB" dirty="0"/>
              <a:t>This week’s attendance figures: </a:t>
            </a:r>
            <a:r>
              <a:rPr lang="en-GB" dirty="0">
                <a:solidFill>
                  <a:srgbClr val="FF0000"/>
                </a:solidFill>
              </a:rPr>
              <a:t>95.1%</a:t>
            </a:r>
            <a:r>
              <a:rPr lang="en-GB" dirty="0"/>
              <a:t> 	School Target: </a:t>
            </a:r>
            <a:r>
              <a:rPr lang="en-GB" b="1" dirty="0"/>
              <a:t>96%</a:t>
            </a:r>
          </a:p>
        </p:txBody>
      </p:sp>
    </p:spTree>
    <p:extLst>
      <p:ext uri="{BB962C8B-B14F-4D97-AF65-F5344CB8AC3E}">
        <p14:creationId xmlns:p14="http://schemas.microsoft.com/office/powerpoint/2010/main" val="5782760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39C30-1177-40E9-BA4D-82735B5934B7}"/>
              </a:ext>
            </a:extLst>
          </p:cNvPr>
          <p:cNvSpPr>
            <a:spLocks noGrp="1"/>
          </p:cNvSpPr>
          <p:nvPr>
            <p:ph type="title"/>
          </p:nvPr>
        </p:nvSpPr>
        <p:spPr>
          <a:xfrm>
            <a:off x="838200" y="237070"/>
            <a:ext cx="10515600" cy="767389"/>
          </a:xfrm>
        </p:spPr>
        <p:txBody>
          <a:bodyPr>
            <a:normAutofit/>
          </a:bodyPr>
          <a:lstStyle/>
          <a:p>
            <a:r>
              <a:rPr lang="en-GB" sz="4000" b="1" dirty="0">
                <a:solidFill>
                  <a:schemeClr val="accent1"/>
                </a:solidFill>
                <a:latin typeface="Segoe  "/>
              </a:rPr>
              <a:t>Extra Curricular Clubs - Autumn</a:t>
            </a:r>
          </a:p>
        </p:txBody>
      </p:sp>
      <p:sp>
        <p:nvSpPr>
          <p:cNvPr id="3" name="Content Placeholder 2">
            <a:extLst>
              <a:ext uri="{FF2B5EF4-FFF2-40B4-BE49-F238E27FC236}">
                <a16:creationId xmlns:a16="http://schemas.microsoft.com/office/drawing/2014/main" id="{DBF17CA5-9FE1-4BBF-8740-FE4503EBD7F4}"/>
              </a:ext>
            </a:extLst>
          </p:cNvPr>
          <p:cNvSpPr>
            <a:spLocks noGrp="1"/>
          </p:cNvSpPr>
          <p:nvPr>
            <p:ph idx="1"/>
          </p:nvPr>
        </p:nvSpPr>
        <p:spPr>
          <a:xfrm>
            <a:off x="838200" y="905951"/>
            <a:ext cx="10515600" cy="4351338"/>
          </a:xfrm>
        </p:spPr>
        <p:txBody>
          <a:bodyPr/>
          <a:lstStyle/>
          <a:p>
            <a:pPr marL="0" indent="0">
              <a:buNone/>
            </a:pPr>
            <a:r>
              <a:rPr lang="en-GB" sz="1200" dirty="0"/>
              <a:t>Some clubs have limited capacity and places will be allocated on a first come first served basis. In the event of a club being fully booked, your child’s name will be added to a waiting list and you will be advised if a place becomes available.  Booking is not required for before school or lunchtime clubs.  For after school clubs run by school staff (denoted with *) please email Mrs Bacon on </a:t>
            </a:r>
            <a:r>
              <a:rPr lang="en-GB" sz="1200" u="sng" dirty="0">
                <a:hlinkClick r:id="rId2"/>
              </a:rPr>
              <a:t>admin@crayke.n-yorks.sch.uk</a:t>
            </a:r>
            <a:r>
              <a:rPr lang="en-GB" sz="1200" dirty="0"/>
              <a:t> to book a place.  </a:t>
            </a:r>
          </a:p>
          <a:p>
            <a:pPr marL="0" indent="0">
              <a:buNone/>
            </a:pPr>
            <a:r>
              <a:rPr lang="en-GB" sz="1200" b="1" dirty="0">
                <a:solidFill>
                  <a:schemeClr val="accent1"/>
                </a:solidFill>
              </a:rPr>
              <a:t>Before School:</a:t>
            </a:r>
          </a:p>
          <a:p>
            <a:pPr marL="0" indent="0">
              <a:buNone/>
            </a:pPr>
            <a:endParaRPr lang="en-GB" dirty="0"/>
          </a:p>
          <a:p>
            <a:pPr marL="0" indent="0">
              <a:buNone/>
            </a:pPr>
            <a:endParaRPr lang="en-GB" sz="1200" b="1" dirty="0">
              <a:solidFill>
                <a:schemeClr val="accent1"/>
              </a:solidFill>
            </a:endParaRPr>
          </a:p>
          <a:p>
            <a:pPr marL="0" indent="0">
              <a:buNone/>
            </a:pPr>
            <a:r>
              <a:rPr lang="en-GB" sz="1200" b="1" dirty="0">
                <a:solidFill>
                  <a:schemeClr val="accent1"/>
                </a:solidFill>
              </a:rPr>
              <a:t>After School:</a:t>
            </a:r>
          </a:p>
          <a:p>
            <a:pPr marL="0" indent="0">
              <a:buNone/>
            </a:pPr>
            <a:endParaRPr lang="en-GB" dirty="0"/>
          </a:p>
        </p:txBody>
      </p:sp>
      <p:pic>
        <p:nvPicPr>
          <p:cNvPr id="5" name="Picture 4">
            <a:extLst>
              <a:ext uri="{FF2B5EF4-FFF2-40B4-BE49-F238E27FC236}">
                <a16:creationId xmlns:a16="http://schemas.microsoft.com/office/drawing/2014/main" id="{5990E4C4-C829-4C88-8E16-0AF106C81C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9405" y="1482894"/>
            <a:ext cx="2301130" cy="1531297"/>
          </a:xfrm>
          <a:prstGeom prst="rect">
            <a:avLst/>
          </a:prstGeom>
        </p:spPr>
      </p:pic>
      <p:graphicFrame>
        <p:nvGraphicFramePr>
          <p:cNvPr id="11" name="Table 10">
            <a:extLst>
              <a:ext uri="{FF2B5EF4-FFF2-40B4-BE49-F238E27FC236}">
                <a16:creationId xmlns:a16="http://schemas.microsoft.com/office/drawing/2014/main" id="{672AD6E1-006C-48C9-84BB-BA35E14E9408}"/>
              </a:ext>
            </a:extLst>
          </p:cNvPr>
          <p:cNvGraphicFramePr>
            <a:graphicFrameLocks noGrp="1"/>
          </p:cNvGraphicFramePr>
          <p:nvPr>
            <p:extLst>
              <p:ext uri="{D42A27DB-BD31-4B8C-83A1-F6EECF244321}">
                <p14:modId xmlns:p14="http://schemas.microsoft.com/office/powerpoint/2010/main" val="2277019974"/>
              </p:ext>
            </p:extLst>
          </p:nvPr>
        </p:nvGraphicFramePr>
        <p:xfrm>
          <a:off x="2100802" y="1554308"/>
          <a:ext cx="5087620" cy="814847"/>
        </p:xfrm>
        <a:graphic>
          <a:graphicData uri="http://schemas.openxmlformats.org/drawingml/2006/table">
            <a:tbl>
              <a:tblPr firstRow="1" firstCol="1" bandRow="1">
                <a:tableStyleId>{5C22544A-7EE6-4342-B048-85BDC9FD1C3A}</a:tableStyleId>
              </a:tblPr>
              <a:tblGrid>
                <a:gridCol w="1695450">
                  <a:extLst>
                    <a:ext uri="{9D8B030D-6E8A-4147-A177-3AD203B41FA5}">
                      <a16:colId xmlns:a16="http://schemas.microsoft.com/office/drawing/2014/main" val="4178893622"/>
                    </a:ext>
                  </a:extLst>
                </a:gridCol>
                <a:gridCol w="1696085">
                  <a:extLst>
                    <a:ext uri="{9D8B030D-6E8A-4147-A177-3AD203B41FA5}">
                      <a16:colId xmlns:a16="http://schemas.microsoft.com/office/drawing/2014/main" val="139304064"/>
                    </a:ext>
                  </a:extLst>
                </a:gridCol>
                <a:gridCol w="1696085">
                  <a:extLst>
                    <a:ext uri="{9D8B030D-6E8A-4147-A177-3AD203B41FA5}">
                      <a16:colId xmlns:a16="http://schemas.microsoft.com/office/drawing/2014/main" val="4236329336"/>
                    </a:ext>
                  </a:extLst>
                </a:gridCol>
              </a:tblGrid>
              <a:tr h="135422">
                <a:tc>
                  <a:txBody>
                    <a:bodyPr/>
                    <a:lstStyle/>
                    <a:p>
                      <a:pPr algn="ctr">
                        <a:spcAft>
                          <a:spcPts val="1200"/>
                        </a:spcAft>
                      </a:pPr>
                      <a:r>
                        <a:rPr lang="en-GB" sz="1200" dirty="0">
                          <a:effectLst/>
                        </a:rPr>
                        <a:t>Club</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1200"/>
                        </a:spcAft>
                      </a:pPr>
                      <a:r>
                        <a:rPr lang="en-GB" sz="1200" dirty="0">
                          <a:effectLst/>
                        </a:rPr>
                        <a:t>Day and Time</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1200"/>
                        </a:spcAft>
                      </a:pPr>
                      <a:r>
                        <a:rPr lang="en-GB" sz="1200">
                          <a:effectLst/>
                        </a:rPr>
                        <a:t>Group</a:t>
                      </a:r>
                      <a:endParaRPr lang="en-GB"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922771854"/>
                  </a:ext>
                </a:extLst>
              </a:tr>
              <a:tr h="631967">
                <a:tc>
                  <a:txBody>
                    <a:bodyPr/>
                    <a:lstStyle/>
                    <a:p>
                      <a:pPr algn="ctr">
                        <a:spcAft>
                          <a:spcPts val="1200"/>
                        </a:spcAft>
                      </a:pPr>
                      <a:r>
                        <a:rPr lang="en-GB" sz="1200" dirty="0">
                          <a:effectLst/>
                        </a:rPr>
                        <a:t>Run a Mile</a:t>
                      </a:r>
                    </a:p>
                    <a:p>
                      <a:pPr>
                        <a:spcAft>
                          <a:spcPts val="0"/>
                        </a:spcAft>
                      </a:pPr>
                      <a:r>
                        <a:rPr lang="en-GB" sz="1200" dirty="0">
                          <a:effectLst/>
                        </a:rPr>
                        <a:t> </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solidFill>
                      <a:schemeClr val="accent1">
                        <a:lumMod val="40000"/>
                        <a:lumOff val="60000"/>
                      </a:schemeClr>
                    </a:solidFill>
                  </a:tcPr>
                </a:tc>
                <a:tc>
                  <a:txBody>
                    <a:bodyPr/>
                    <a:lstStyle/>
                    <a:p>
                      <a:pPr algn="ctr">
                        <a:spcAft>
                          <a:spcPts val="0"/>
                        </a:spcAft>
                      </a:pPr>
                      <a:r>
                        <a:rPr lang="en-GB" sz="1200">
                          <a:effectLst/>
                        </a:rPr>
                        <a:t>Monday, Tuesday Thursday &amp; Friday</a:t>
                      </a:r>
                    </a:p>
                    <a:p>
                      <a:pPr algn="ctr">
                        <a:spcAft>
                          <a:spcPts val="0"/>
                        </a:spcAft>
                      </a:pPr>
                      <a:r>
                        <a:rPr lang="en-GB" sz="1200">
                          <a:effectLst/>
                        </a:rPr>
                        <a:t>8:30am</a:t>
                      </a:r>
                      <a:endParaRPr lang="en-GB"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1200"/>
                        </a:spcAft>
                      </a:pPr>
                      <a:r>
                        <a:rPr lang="en-GB" sz="1200" dirty="0">
                          <a:effectLst/>
                        </a:rPr>
                        <a:t>All welcome – parents and carers included!</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804439454"/>
                  </a:ext>
                </a:extLst>
              </a:tr>
            </a:tbl>
          </a:graphicData>
        </a:graphic>
      </p:graphicFrame>
      <p:graphicFrame>
        <p:nvGraphicFramePr>
          <p:cNvPr id="4" name="Table 3">
            <a:extLst>
              <a:ext uri="{FF2B5EF4-FFF2-40B4-BE49-F238E27FC236}">
                <a16:creationId xmlns:a16="http://schemas.microsoft.com/office/drawing/2014/main" id="{EC400B68-F033-4693-8A1E-BA520891CDCB}"/>
              </a:ext>
            </a:extLst>
          </p:cNvPr>
          <p:cNvGraphicFramePr>
            <a:graphicFrameLocks noGrp="1"/>
          </p:cNvGraphicFramePr>
          <p:nvPr>
            <p:extLst>
              <p:ext uri="{D42A27DB-BD31-4B8C-83A1-F6EECF244321}">
                <p14:modId xmlns:p14="http://schemas.microsoft.com/office/powerpoint/2010/main" val="736314979"/>
              </p:ext>
            </p:extLst>
          </p:nvPr>
        </p:nvGraphicFramePr>
        <p:xfrm>
          <a:off x="2100802" y="2575121"/>
          <a:ext cx="6918036" cy="3833229"/>
        </p:xfrm>
        <a:graphic>
          <a:graphicData uri="http://schemas.openxmlformats.org/drawingml/2006/table">
            <a:tbl>
              <a:tblPr firstRow="1" bandRow="1">
                <a:tableStyleId>{5C22544A-7EE6-4342-B048-85BDC9FD1C3A}</a:tableStyleId>
              </a:tblPr>
              <a:tblGrid>
                <a:gridCol w="1102562">
                  <a:extLst>
                    <a:ext uri="{9D8B030D-6E8A-4147-A177-3AD203B41FA5}">
                      <a16:colId xmlns:a16="http://schemas.microsoft.com/office/drawing/2014/main" val="2217749763"/>
                    </a:ext>
                  </a:extLst>
                </a:gridCol>
                <a:gridCol w="2803486">
                  <a:extLst>
                    <a:ext uri="{9D8B030D-6E8A-4147-A177-3AD203B41FA5}">
                      <a16:colId xmlns:a16="http://schemas.microsoft.com/office/drawing/2014/main" val="3368354452"/>
                    </a:ext>
                  </a:extLst>
                </a:gridCol>
                <a:gridCol w="3011988">
                  <a:extLst>
                    <a:ext uri="{9D8B030D-6E8A-4147-A177-3AD203B41FA5}">
                      <a16:colId xmlns:a16="http://schemas.microsoft.com/office/drawing/2014/main" val="2279467736"/>
                    </a:ext>
                  </a:extLst>
                </a:gridCol>
              </a:tblGrid>
              <a:tr h="541389">
                <a:tc>
                  <a:txBody>
                    <a:bodyPr/>
                    <a:lstStyle/>
                    <a:p>
                      <a:r>
                        <a:rPr lang="en-GB" dirty="0"/>
                        <a:t>Day</a:t>
                      </a:r>
                    </a:p>
                  </a:txBody>
                  <a:tcPr/>
                </a:tc>
                <a:tc gridSpan="2">
                  <a:txBody>
                    <a:bodyPr/>
                    <a:lstStyle/>
                    <a:p>
                      <a:pPr algn="ctr"/>
                      <a:r>
                        <a:rPr lang="en-GB" dirty="0"/>
                        <a:t>Club</a:t>
                      </a:r>
                    </a:p>
                  </a:txBody>
                  <a:tcPr/>
                </a:tc>
                <a:tc hMerge="1">
                  <a:txBody>
                    <a:bodyPr/>
                    <a:lstStyle/>
                    <a:p>
                      <a:endParaRPr lang="en-GB" dirty="0"/>
                    </a:p>
                  </a:txBody>
                  <a:tcPr/>
                </a:tc>
                <a:extLst>
                  <a:ext uri="{0D108BD9-81ED-4DB2-BD59-A6C34878D82A}">
                    <a16:rowId xmlns:a16="http://schemas.microsoft.com/office/drawing/2014/main" val="1188950722"/>
                  </a:ext>
                </a:extLst>
              </a:tr>
              <a:tr h="757681">
                <a:tc>
                  <a:txBody>
                    <a:bodyPr/>
                    <a:lstStyle/>
                    <a:p>
                      <a:r>
                        <a:rPr lang="en-GB" sz="1200" dirty="0"/>
                        <a:t>Monday</a:t>
                      </a:r>
                    </a:p>
                  </a:txBody>
                  <a:tcPr/>
                </a:tc>
                <a:tc>
                  <a:txBody>
                    <a:bodyPr/>
                    <a:lstStyle/>
                    <a:p>
                      <a:r>
                        <a:rPr lang="en-GB" sz="1200" b="1" kern="1200" dirty="0">
                          <a:solidFill>
                            <a:schemeClr val="dk1"/>
                          </a:solidFill>
                          <a:effectLst/>
                          <a:latin typeface="+mn-lt"/>
                          <a:ea typeface="+mn-ea"/>
                          <a:cs typeface="+mn-cs"/>
                        </a:rPr>
                        <a:t>Craft* </a:t>
                      </a:r>
                      <a:r>
                        <a:rPr lang="en-GB" sz="1200" kern="1200" dirty="0">
                          <a:solidFill>
                            <a:schemeClr val="dk1"/>
                          </a:solidFill>
                          <a:effectLst/>
                          <a:latin typeface="+mn-lt"/>
                          <a:ea typeface="+mn-ea"/>
                          <a:cs typeface="+mn-cs"/>
                        </a:rPr>
                        <a:t>(£10 pay via ParentPay)</a:t>
                      </a:r>
                    </a:p>
                    <a:p>
                      <a:r>
                        <a:rPr lang="en-GB" sz="1200" kern="1200" dirty="0">
                          <a:solidFill>
                            <a:schemeClr val="dk1"/>
                          </a:solidFill>
                          <a:effectLst/>
                          <a:latin typeface="+mn-lt"/>
                          <a:ea typeface="+mn-ea"/>
                          <a:cs typeface="+mn-cs"/>
                        </a:rPr>
                        <a:t>3:30 – 4:15pm</a:t>
                      </a:r>
                    </a:p>
                    <a:p>
                      <a:r>
                        <a:rPr lang="en-GB" sz="1200" kern="1200" dirty="0">
                          <a:solidFill>
                            <a:schemeClr val="dk1"/>
                          </a:solidFill>
                          <a:effectLst/>
                          <a:latin typeface="+mn-lt"/>
                          <a:ea typeface="+mn-ea"/>
                          <a:cs typeface="+mn-cs"/>
                        </a:rPr>
                        <a:t>Years 1 – 6</a:t>
                      </a:r>
                    </a:p>
                    <a:p>
                      <a:r>
                        <a:rPr lang="en-GB" sz="1200" kern="1200" dirty="0">
                          <a:solidFill>
                            <a:schemeClr val="dk1"/>
                          </a:solidFill>
                          <a:effectLst/>
                          <a:latin typeface="+mn-lt"/>
                          <a:ea typeface="+mn-ea"/>
                          <a:cs typeface="+mn-cs"/>
                        </a:rPr>
                        <a:t>Mrs Seligman</a:t>
                      </a:r>
                      <a:endParaRPr lang="en-GB" sz="1200" dirty="0"/>
                    </a:p>
                  </a:txBody>
                  <a:tcPr/>
                </a:tc>
                <a:tc>
                  <a:txBody>
                    <a:bodyPr/>
                    <a:lstStyle/>
                    <a:p>
                      <a:r>
                        <a:rPr lang="en-GB" sz="1200" b="1" dirty="0"/>
                        <a:t>Coding* </a:t>
                      </a:r>
                    </a:p>
                    <a:p>
                      <a:r>
                        <a:rPr lang="en-GB" sz="1200" dirty="0"/>
                        <a:t>3:30pm – 4:15pm</a:t>
                      </a:r>
                    </a:p>
                    <a:p>
                      <a:r>
                        <a:rPr lang="en-GB" sz="1200" dirty="0"/>
                        <a:t>Years 3-6</a:t>
                      </a:r>
                    </a:p>
                    <a:p>
                      <a:r>
                        <a:rPr lang="en-GB" sz="1200" dirty="0"/>
                        <a:t>Mr Brown </a:t>
                      </a:r>
                    </a:p>
                  </a:txBody>
                  <a:tcPr/>
                </a:tc>
                <a:extLst>
                  <a:ext uri="{0D108BD9-81ED-4DB2-BD59-A6C34878D82A}">
                    <a16:rowId xmlns:a16="http://schemas.microsoft.com/office/drawing/2014/main" val="1683891791"/>
                  </a:ext>
                </a:extLst>
              </a:tr>
              <a:tr h="757681">
                <a:tc>
                  <a:txBody>
                    <a:bodyPr/>
                    <a:lstStyle/>
                    <a:p>
                      <a:r>
                        <a:rPr lang="en-GB" sz="1200" dirty="0"/>
                        <a:t>Tuesday</a:t>
                      </a:r>
                    </a:p>
                  </a:txBody>
                  <a:tcPr/>
                </a:tc>
                <a:tc>
                  <a:txBody>
                    <a:bodyPr/>
                    <a:lstStyle/>
                    <a:p>
                      <a:r>
                        <a:rPr lang="en-GB" sz="1200" b="1" kern="1200" dirty="0">
                          <a:solidFill>
                            <a:schemeClr val="dk1"/>
                          </a:solidFill>
                          <a:effectLst/>
                          <a:latin typeface="+mn-lt"/>
                          <a:ea typeface="+mn-ea"/>
                          <a:cs typeface="+mn-cs"/>
                        </a:rPr>
                        <a:t>Multi-Sports </a:t>
                      </a:r>
                      <a:r>
                        <a:rPr lang="en-GB" sz="1200" kern="1200" dirty="0">
                          <a:solidFill>
                            <a:schemeClr val="dk1"/>
                          </a:solidFill>
                          <a:effectLst/>
                          <a:latin typeface="+mn-lt"/>
                          <a:ea typeface="+mn-ea"/>
                          <a:cs typeface="+mn-cs"/>
                        </a:rPr>
                        <a:t>(fee paid direct) </a:t>
                      </a:r>
                    </a:p>
                    <a:p>
                      <a:r>
                        <a:rPr lang="en-GB" sz="1200" kern="1200" dirty="0">
                          <a:solidFill>
                            <a:schemeClr val="dk1"/>
                          </a:solidFill>
                          <a:effectLst/>
                          <a:latin typeface="+mn-lt"/>
                          <a:ea typeface="+mn-ea"/>
                          <a:cs typeface="+mn-cs"/>
                        </a:rPr>
                        <a:t>3:30 – 4:30pm</a:t>
                      </a:r>
                    </a:p>
                    <a:p>
                      <a:r>
                        <a:rPr lang="en-GB" sz="1200" kern="1200" dirty="0">
                          <a:solidFill>
                            <a:schemeClr val="dk1"/>
                          </a:solidFill>
                          <a:effectLst/>
                          <a:latin typeface="+mn-lt"/>
                          <a:ea typeface="+mn-ea"/>
                          <a:cs typeface="+mn-cs"/>
                        </a:rPr>
                        <a:t>Years 1 – 6</a:t>
                      </a:r>
                    </a:p>
                    <a:p>
                      <a:r>
                        <a:rPr lang="en-GB" sz="1200" kern="1200" dirty="0">
                          <a:solidFill>
                            <a:schemeClr val="dk1"/>
                          </a:solidFill>
                          <a:effectLst/>
                          <a:latin typeface="+mn-lt"/>
                          <a:ea typeface="+mn-ea"/>
                          <a:cs typeface="+mn-cs"/>
                        </a:rPr>
                        <a:t>Mark Cromack</a:t>
                      </a:r>
                      <a:r>
                        <a:rPr lang="en-GB" sz="1200" b="1" kern="1200" dirty="0">
                          <a:solidFill>
                            <a:schemeClr val="dk1"/>
                          </a:solidFill>
                          <a:effectLst/>
                          <a:latin typeface="+mn-lt"/>
                          <a:ea typeface="+mn-ea"/>
                          <a:cs typeface="+mn-cs"/>
                        </a:rPr>
                        <a:t> </a:t>
                      </a:r>
                      <a:endParaRPr lang="en-GB" sz="1200" dirty="0"/>
                    </a:p>
                  </a:txBody>
                  <a:tcPr/>
                </a:tc>
                <a:tc>
                  <a:txBody>
                    <a:bodyPr/>
                    <a:lstStyle/>
                    <a:p>
                      <a:endParaRPr lang="en-GB" sz="1200" dirty="0"/>
                    </a:p>
                  </a:txBody>
                  <a:tcPr/>
                </a:tc>
                <a:extLst>
                  <a:ext uri="{0D108BD9-81ED-4DB2-BD59-A6C34878D82A}">
                    <a16:rowId xmlns:a16="http://schemas.microsoft.com/office/drawing/2014/main" val="576618621"/>
                  </a:ext>
                </a:extLst>
              </a:tr>
              <a:tr h="757681">
                <a:tc>
                  <a:txBody>
                    <a:bodyPr/>
                    <a:lstStyle/>
                    <a:p>
                      <a:r>
                        <a:rPr lang="en-GB" sz="1200" dirty="0"/>
                        <a:t>Wednesday</a:t>
                      </a:r>
                    </a:p>
                  </a:txBody>
                  <a:tcPr/>
                </a:tc>
                <a:tc>
                  <a:txBody>
                    <a:bodyPr/>
                    <a:lstStyle/>
                    <a:p>
                      <a:r>
                        <a:rPr lang="en-GB" sz="1200" b="1" kern="1200" dirty="0">
                          <a:solidFill>
                            <a:schemeClr val="dk1"/>
                          </a:solidFill>
                          <a:effectLst/>
                          <a:latin typeface="+mn-lt"/>
                          <a:ea typeface="+mn-ea"/>
                          <a:cs typeface="+mn-cs"/>
                        </a:rPr>
                        <a:t>Junior Duke*</a:t>
                      </a:r>
                      <a:r>
                        <a:rPr lang="en-GB" sz="1200" kern="1200" dirty="0">
                          <a:solidFill>
                            <a:schemeClr val="dk1"/>
                          </a:solidFill>
                          <a:effectLst/>
                          <a:latin typeface="+mn-lt"/>
                          <a:ea typeface="+mn-ea"/>
                          <a:cs typeface="+mn-cs"/>
                        </a:rPr>
                        <a:t> (£10 pay via ParentPay)</a:t>
                      </a:r>
                    </a:p>
                    <a:p>
                      <a:r>
                        <a:rPr lang="en-GB" sz="1200" kern="1200" dirty="0">
                          <a:solidFill>
                            <a:schemeClr val="dk1"/>
                          </a:solidFill>
                          <a:effectLst/>
                          <a:latin typeface="+mn-lt"/>
                          <a:ea typeface="+mn-ea"/>
                          <a:cs typeface="+mn-cs"/>
                        </a:rPr>
                        <a:t>3:30pm – 4:15pm</a:t>
                      </a:r>
                    </a:p>
                    <a:p>
                      <a:r>
                        <a:rPr lang="en-GB" sz="1200" kern="1200" dirty="0">
                          <a:solidFill>
                            <a:schemeClr val="dk1"/>
                          </a:solidFill>
                          <a:effectLst/>
                          <a:latin typeface="+mn-lt"/>
                          <a:ea typeface="+mn-ea"/>
                          <a:cs typeface="+mn-cs"/>
                        </a:rPr>
                        <a:t>Year 3/4 </a:t>
                      </a:r>
                    </a:p>
                    <a:p>
                      <a:r>
                        <a:rPr lang="en-GB" sz="1200" kern="1200" dirty="0">
                          <a:solidFill>
                            <a:schemeClr val="dk1"/>
                          </a:solidFill>
                          <a:effectLst/>
                          <a:latin typeface="+mn-lt"/>
                          <a:ea typeface="+mn-ea"/>
                          <a:cs typeface="+mn-cs"/>
                        </a:rPr>
                        <a:t>Mrs Helfferich</a:t>
                      </a:r>
                      <a:endParaRPr lang="en-GB" sz="1200" dirty="0"/>
                    </a:p>
                  </a:txBody>
                  <a:tcPr/>
                </a:tc>
                <a:tc>
                  <a:txBody>
                    <a:bodyPr/>
                    <a:lstStyle/>
                    <a:p>
                      <a:endParaRPr lang="en-GB" sz="1200" i="0" dirty="0"/>
                    </a:p>
                  </a:txBody>
                  <a:tcPr/>
                </a:tc>
                <a:extLst>
                  <a:ext uri="{0D108BD9-81ED-4DB2-BD59-A6C34878D82A}">
                    <a16:rowId xmlns:a16="http://schemas.microsoft.com/office/drawing/2014/main" val="61531645"/>
                  </a:ext>
                </a:extLst>
              </a:tr>
              <a:tr h="619921">
                <a:tc>
                  <a:txBody>
                    <a:bodyPr/>
                    <a:lstStyle/>
                    <a:p>
                      <a:r>
                        <a:rPr lang="en-GB" sz="1200" dirty="0"/>
                        <a:t>Thursday</a:t>
                      </a:r>
                    </a:p>
                  </a:txBody>
                  <a:tcPr/>
                </a:tc>
                <a:tc>
                  <a:txBody>
                    <a:bodyPr/>
                    <a:lstStyle/>
                    <a:p>
                      <a:r>
                        <a:rPr lang="en-GB" sz="1200" b="1" kern="1200" dirty="0">
                          <a:solidFill>
                            <a:schemeClr val="dk1"/>
                          </a:solidFill>
                          <a:effectLst/>
                          <a:latin typeface="+mn-lt"/>
                          <a:ea typeface="+mn-ea"/>
                          <a:cs typeface="+mn-cs"/>
                        </a:rPr>
                        <a:t>Chess*</a:t>
                      </a:r>
                      <a:r>
                        <a:rPr lang="en-GB" sz="1200" kern="1200" dirty="0">
                          <a:solidFill>
                            <a:schemeClr val="dk1"/>
                          </a:solidFill>
                          <a:effectLst/>
                          <a:latin typeface="+mn-lt"/>
                          <a:ea typeface="+mn-ea"/>
                          <a:cs typeface="+mn-cs"/>
                        </a:rPr>
                        <a:t> (no charge) </a:t>
                      </a:r>
                    </a:p>
                    <a:p>
                      <a:r>
                        <a:rPr lang="en-GB" sz="1200" kern="1200" dirty="0">
                          <a:solidFill>
                            <a:schemeClr val="dk1"/>
                          </a:solidFill>
                          <a:effectLst/>
                          <a:latin typeface="+mn-lt"/>
                          <a:ea typeface="+mn-ea"/>
                          <a:cs typeface="+mn-cs"/>
                        </a:rPr>
                        <a:t>3:30pm – 4:15pm</a:t>
                      </a:r>
                    </a:p>
                    <a:p>
                      <a:r>
                        <a:rPr lang="en-GB" sz="1200" kern="1200" dirty="0">
                          <a:solidFill>
                            <a:schemeClr val="dk1"/>
                          </a:solidFill>
                          <a:effectLst/>
                          <a:latin typeface="+mn-lt"/>
                          <a:ea typeface="+mn-ea"/>
                          <a:cs typeface="+mn-cs"/>
                        </a:rPr>
                        <a:t>Year 1 - 6 </a:t>
                      </a:r>
                    </a:p>
                    <a:p>
                      <a:r>
                        <a:rPr lang="en-GB" sz="1200" kern="1200" dirty="0">
                          <a:solidFill>
                            <a:schemeClr val="dk1"/>
                          </a:solidFill>
                          <a:effectLst/>
                          <a:latin typeface="+mn-lt"/>
                          <a:ea typeface="+mn-ea"/>
                          <a:cs typeface="+mn-cs"/>
                        </a:rPr>
                        <a:t>Mrs Seligman</a:t>
                      </a:r>
                      <a:endParaRPr lang="en-GB" sz="1200" dirty="0"/>
                    </a:p>
                  </a:txBody>
                  <a:tcPr/>
                </a:tc>
                <a:tc>
                  <a:txBody>
                    <a:bodyPr/>
                    <a:lstStyle/>
                    <a:p>
                      <a:endParaRPr lang="en-GB" sz="1200" dirty="0"/>
                    </a:p>
                  </a:txBody>
                  <a:tcPr/>
                </a:tc>
                <a:extLst>
                  <a:ext uri="{0D108BD9-81ED-4DB2-BD59-A6C34878D82A}">
                    <a16:rowId xmlns:a16="http://schemas.microsoft.com/office/drawing/2014/main" val="2592778931"/>
                  </a:ext>
                </a:extLst>
              </a:tr>
            </a:tbl>
          </a:graphicData>
        </a:graphic>
      </p:graphicFrame>
      <p:sp>
        <p:nvSpPr>
          <p:cNvPr id="6" name="Explosion: 14 Points 5">
            <a:extLst>
              <a:ext uri="{FF2B5EF4-FFF2-40B4-BE49-F238E27FC236}">
                <a16:creationId xmlns:a16="http://schemas.microsoft.com/office/drawing/2014/main" id="{94FCA03C-E130-43BF-AEAD-C8E476CF3CCE}"/>
              </a:ext>
            </a:extLst>
          </p:cNvPr>
          <p:cNvSpPr/>
          <p:nvPr/>
        </p:nvSpPr>
        <p:spPr>
          <a:xfrm>
            <a:off x="4472407" y="5076986"/>
            <a:ext cx="3809275" cy="1698368"/>
          </a:xfrm>
          <a:prstGeom prst="irregularSeal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No Chess club on 30 November due to Christmas craft afternoon</a:t>
            </a:r>
          </a:p>
        </p:txBody>
      </p:sp>
      <p:sp>
        <p:nvSpPr>
          <p:cNvPr id="7" name="TextBox 6">
            <a:extLst>
              <a:ext uri="{FF2B5EF4-FFF2-40B4-BE49-F238E27FC236}">
                <a16:creationId xmlns:a16="http://schemas.microsoft.com/office/drawing/2014/main" id="{AAFA2ED9-E26F-43C5-949C-3E9BFEB5E38C}"/>
              </a:ext>
            </a:extLst>
          </p:cNvPr>
          <p:cNvSpPr txBox="1"/>
          <p:nvPr/>
        </p:nvSpPr>
        <p:spPr>
          <a:xfrm>
            <a:off x="9350830" y="3210918"/>
            <a:ext cx="2301130" cy="3416320"/>
          </a:xfrm>
          <a:prstGeom prst="rect">
            <a:avLst/>
          </a:prstGeom>
          <a:noFill/>
          <a:ln w="76200">
            <a:solidFill>
              <a:srgbClr val="FF0000"/>
            </a:solidFill>
          </a:ln>
        </p:spPr>
        <p:txBody>
          <a:bodyPr wrap="square" rtlCol="0">
            <a:spAutoFit/>
          </a:bodyPr>
          <a:lstStyle/>
          <a:p>
            <a:r>
              <a:rPr lang="en-GB" dirty="0"/>
              <a:t>NB: Clubs will not run during the last week of term so the last sessions will be during w/c 11 December 2023. </a:t>
            </a:r>
          </a:p>
          <a:p>
            <a:r>
              <a:rPr lang="en-GB" dirty="0"/>
              <a:t>Further information will follow about the arrangements for booking clubs in the Spring Term in due course.</a:t>
            </a:r>
          </a:p>
        </p:txBody>
      </p:sp>
    </p:spTree>
    <p:extLst>
      <p:ext uri="{BB962C8B-B14F-4D97-AF65-F5344CB8AC3E}">
        <p14:creationId xmlns:p14="http://schemas.microsoft.com/office/powerpoint/2010/main" val="3802330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565DE0-C996-4207-AA7D-9B0495B0B876}"/>
              </a:ext>
            </a:extLst>
          </p:cNvPr>
          <p:cNvPicPr/>
          <p:nvPr/>
        </p:nvPicPr>
        <p:blipFill>
          <a:blip r:embed="rId2">
            <a:extLst>
              <a:ext uri="{28A0092B-C50C-407E-A947-70E740481C1C}">
                <a14:useLocalDpi xmlns:a14="http://schemas.microsoft.com/office/drawing/2010/main" val="0"/>
              </a:ext>
            </a:extLst>
          </a:blip>
          <a:srcRect t="15063" b="22720"/>
          <a:stretch>
            <a:fillRect/>
          </a:stretch>
        </p:blipFill>
        <p:spPr bwMode="auto">
          <a:xfrm>
            <a:off x="234192" y="272642"/>
            <a:ext cx="3829050" cy="1114425"/>
          </a:xfrm>
          <a:prstGeom prst="rect">
            <a:avLst/>
          </a:prstGeom>
          <a:noFill/>
          <a:ln>
            <a:noFill/>
          </a:ln>
        </p:spPr>
      </p:pic>
      <p:sp>
        <p:nvSpPr>
          <p:cNvPr id="3" name="Rectangle 2">
            <a:extLst>
              <a:ext uri="{FF2B5EF4-FFF2-40B4-BE49-F238E27FC236}">
                <a16:creationId xmlns:a16="http://schemas.microsoft.com/office/drawing/2014/main" id="{753054CB-DCFD-4A91-AAFD-80F0831314FA}"/>
              </a:ext>
            </a:extLst>
          </p:cNvPr>
          <p:cNvSpPr/>
          <p:nvPr/>
        </p:nvSpPr>
        <p:spPr>
          <a:xfrm>
            <a:off x="6096000" y="2444080"/>
            <a:ext cx="4988653" cy="1754326"/>
          </a:xfrm>
          <a:prstGeom prst="rect">
            <a:avLst/>
          </a:prstGeom>
        </p:spPr>
        <p:txBody>
          <a:bodyPr wrap="square">
            <a:spAutoFit/>
          </a:bodyPr>
          <a:lstStyle/>
          <a:p>
            <a:pPr fontAlgn="base"/>
            <a:r>
              <a:rPr lang="en-GB" dirty="0">
                <a:solidFill>
                  <a:srgbClr val="000000"/>
                </a:solidFill>
                <a:latin typeface="Aptos"/>
              </a:rPr>
              <a:t>The CHASA Bonfire Night stall, selling glowsticks and doughnuts, raised a phenomenal £505.52! </a:t>
            </a:r>
          </a:p>
          <a:p>
            <a:pPr fontAlgn="base"/>
            <a:endParaRPr lang="en-GB" dirty="0">
              <a:solidFill>
                <a:srgbClr val="000000"/>
              </a:solidFill>
              <a:latin typeface="Aptos"/>
            </a:endParaRPr>
          </a:p>
          <a:p>
            <a:pPr fontAlgn="base"/>
            <a:r>
              <a:rPr lang="en-GB" dirty="0">
                <a:solidFill>
                  <a:srgbClr val="000000"/>
                </a:solidFill>
                <a:latin typeface="Aptos"/>
              </a:rPr>
              <a:t>A massive thank you to all who helped!</a:t>
            </a:r>
          </a:p>
          <a:p>
            <a:br>
              <a:rPr lang="en-GB" dirty="0">
                <a:solidFill>
                  <a:srgbClr val="000000"/>
                </a:solidFill>
                <a:latin typeface="Aptos"/>
              </a:rPr>
            </a:br>
            <a:endParaRPr lang="en-GB" dirty="0"/>
          </a:p>
        </p:txBody>
      </p:sp>
      <p:pic>
        <p:nvPicPr>
          <p:cNvPr id="2" name="Picture 1">
            <a:extLst>
              <a:ext uri="{FF2B5EF4-FFF2-40B4-BE49-F238E27FC236}">
                <a16:creationId xmlns:a16="http://schemas.microsoft.com/office/drawing/2014/main" id="{95BB6D71-1CF6-4050-B0D2-EA3943170638}"/>
              </a:ext>
            </a:extLst>
          </p:cNvPr>
          <p:cNvPicPr>
            <a:picLocks noChangeAspect="1"/>
          </p:cNvPicPr>
          <p:nvPr/>
        </p:nvPicPr>
        <p:blipFill>
          <a:blip r:embed="rId3"/>
          <a:stretch>
            <a:fillRect/>
          </a:stretch>
        </p:blipFill>
        <p:spPr>
          <a:xfrm>
            <a:off x="690867" y="1689807"/>
            <a:ext cx="5071657" cy="4046197"/>
          </a:xfrm>
          <a:prstGeom prst="rect">
            <a:avLst/>
          </a:prstGeom>
        </p:spPr>
      </p:pic>
    </p:spTree>
    <p:extLst>
      <p:ext uri="{BB962C8B-B14F-4D97-AF65-F5344CB8AC3E}">
        <p14:creationId xmlns:p14="http://schemas.microsoft.com/office/powerpoint/2010/main" val="2454046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17696E5-C504-45FC-801D-7DA919C6AEC2}"/>
              </a:ext>
            </a:extLst>
          </p:cNvPr>
          <p:cNvPicPr>
            <a:picLocks noChangeAspect="1"/>
          </p:cNvPicPr>
          <p:nvPr/>
        </p:nvPicPr>
        <p:blipFill>
          <a:blip r:embed="rId2"/>
          <a:stretch>
            <a:fillRect/>
          </a:stretch>
        </p:blipFill>
        <p:spPr>
          <a:xfrm>
            <a:off x="3935898" y="2082184"/>
            <a:ext cx="4505954" cy="4410691"/>
          </a:xfrm>
          <a:prstGeom prst="rect">
            <a:avLst/>
          </a:prstGeom>
        </p:spPr>
      </p:pic>
      <p:sp>
        <p:nvSpPr>
          <p:cNvPr id="2" name="Title 1">
            <a:extLst>
              <a:ext uri="{FF2B5EF4-FFF2-40B4-BE49-F238E27FC236}">
                <a16:creationId xmlns:a16="http://schemas.microsoft.com/office/drawing/2014/main" id="{4ADF4633-BD26-4DE1-9E77-7831A57A661E}"/>
              </a:ext>
            </a:extLst>
          </p:cNvPr>
          <p:cNvSpPr>
            <a:spLocks noGrp="1"/>
          </p:cNvSpPr>
          <p:nvPr>
            <p:ph type="title"/>
          </p:nvPr>
        </p:nvSpPr>
        <p:spPr/>
        <p:txBody>
          <a:bodyPr/>
          <a:lstStyle/>
          <a:p>
            <a:r>
              <a:rPr lang="en-GB" b="1" dirty="0">
                <a:solidFill>
                  <a:srgbClr val="0070C0"/>
                </a:solidFill>
                <a:latin typeface="Segoe  "/>
              </a:rPr>
              <a:t>Gallery</a:t>
            </a:r>
            <a:endParaRPr lang="en-GB" dirty="0"/>
          </a:p>
        </p:txBody>
      </p:sp>
      <p:sp>
        <p:nvSpPr>
          <p:cNvPr id="3" name="TextBox 2">
            <a:extLst>
              <a:ext uri="{FF2B5EF4-FFF2-40B4-BE49-F238E27FC236}">
                <a16:creationId xmlns:a16="http://schemas.microsoft.com/office/drawing/2014/main" id="{78E49EB9-A3B5-4301-935A-999833F8686D}"/>
              </a:ext>
            </a:extLst>
          </p:cNvPr>
          <p:cNvSpPr txBox="1"/>
          <p:nvPr/>
        </p:nvSpPr>
        <p:spPr>
          <a:xfrm>
            <a:off x="838200" y="1300743"/>
            <a:ext cx="10243930" cy="646331"/>
          </a:xfrm>
          <a:prstGeom prst="rect">
            <a:avLst/>
          </a:prstGeom>
          <a:noFill/>
        </p:spPr>
        <p:txBody>
          <a:bodyPr wrap="square" rtlCol="0">
            <a:spAutoFit/>
          </a:bodyPr>
          <a:lstStyle/>
          <a:p>
            <a:r>
              <a:rPr lang="en-GB" dirty="0"/>
              <a:t>A snapshot of learning from across the week… please use these photographs as an opportunity to talk to your children about what they have been learning!</a:t>
            </a:r>
          </a:p>
        </p:txBody>
      </p:sp>
      <p:pic>
        <p:nvPicPr>
          <p:cNvPr id="6" name="Picture 5">
            <a:extLst>
              <a:ext uri="{FF2B5EF4-FFF2-40B4-BE49-F238E27FC236}">
                <a16:creationId xmlns:a16="http://schemas.microsoft.com/office/drawing/2014/main" id="{F6DFCF09-4340-4C50-B4B9-B53FFCC49E76}"/>
              </a:ext>
            </a:extLst>
          </p:cNvPr>
          <p:cNvPicPr>
            <a:picLocks noChangeAspect="1"/>
          </p:cNvPicPr>
          <p:nvPr/>
        </p:nvPicPr>
        <p:blipFill>
          <a:blip r:embed="rId3"/>
          <a:stretch>
            <a:fillRect/>
          </a:stretch>
        </p:blipFill>
        <p:spPr>
          <a:xfrm>
            <a:off x="10787803" y="158693"/>
            <a:ext cx="1131994" cy="1181211"/>
          </a:xfrm>
          <a:prstGeom prst="rect">
            <a:avLst/>
          </a:prstGeom>
        </p:spPr>
      </p:pic>
      <p:sp>
        <p:nvSpPr>
          <p:cNvPr id="7" name="TextBox 6">
            <a:extLst>
              <a:ext uri="{FF2B5EF4-FFF2-40B4-BE49-F238E27FC236}">
                <a16:creationId xmlns:a16="http://schemas.microsoft.com/office/drawing/2014/main" id="{7454842D-795D-452C-8961-7B5C22CCE3EB}"/>
              </a:ext>
            </a:extLst>
          </p:cNvPr>
          <p:cNvSpPr txBox="1"/>
          <p:nvPr/>
        </p:nvSpPr>
        <p:spPr>
          <a:xfrm>
            <a:off x="280807" y="5661154"/>
            <a:ext cx="9807142" cy="477054"/>
          </a:xfrm>
          <a:prstGeom prst="rect">
            <a:avLst/>
          </a:prstGeom>
          <a:noFill/>
        </p:spPr>
        <p:txBody>
          <a:bodyPr wrap="square" rtlCol="0">
            <a:spAutoFit/>
          </a:bodyPr>
          <a:lstStyle/>
          <a:p>
            <a:r>
              <a:rPr lang="en-GB" sz="2500" dirty="0">
                <a:solidFill>
                  <a:srgbClr val="00B050"/>
                </a:solidFill>
              </a:rPr>
              <a:t>Apple</a:t>
            </a:r>
            <a:r>
              <a:rPr lang="en-GB" sz="2500" dirty="0"/>
              <a:t> – Outdoor Provision</a:t>
            </a:r>
          </a:p>
        </p:txBody>
      </p:sp>
      <p:pic>
        <p:nvPicPr>
          <p:cNvPr id="4" name="Picture 3">
            <a:extLst>
              <a:ext uri="{FF2B5EF4-FFF2-40B4-BE49-F238E27FC236}">
                <a16:creationId xmlns:a16="http://schemas.microsoft.com/office/drawing/2014/main" id="{74490C91-99FA-4C94-9C02-1325218B5AB3}"/>
              </a:ext>
            </a:extLst>
          </p:cNvPr>
          <p:cNvPicPr>
            <a:picLocks noChangeAspect="1"/>
          </p:cNvPicPr>
          <p:nvPr/>
        </p:nvPicPr>
        <p:blipFill>
          <a:blip r:embed="rId4"/>
          <a:stretch>
            <a:fillRect/>
          </a:stretch>
        </p:blipFill>
        <p:spPr>
          <a:xfrm>
            <a:off x="478746" y="2170332"/>
            <a:ext cx="3712388" cy="2785982"/>
          </a:xfrm>
          <a:prstGeom prst="rect">
            <a:avLst/>
          </a:prstGeom>
        </p:spPr>
      </p:pic>
      <p:pic>
        <p:nvPicPr>
          <p:cNvPr id="9" name="Picture 8">
            <a:extLst>
              <a:ext uri="{FF2B5EF4-FFF2-40B4-BE49-F238E27FC236}">
                <a16:creationId xmlns:a16="http://schemas.microsoft.com/office/drawing/2014/main" id="{9DFBE722-81B9-40D7-AB0E-3AE76330F313}"/>
              </a:ext>
            </a:extLst>
          </p:cNvPr>
          <p:cNvPicPr>
            <a:picLocks noChangeAspect="1"/>
          </p:cNvPicPr>
          <p:nvPr/>
        </p:nvPicPr>
        <p:blipFill>
          <a:blip r:embed="rId5"/>
          <a:stretch>
            <a:fillRect/>
          </a:stretch>
        </p:blipFill>
        <p:spPr>
          <a:xfrm>
            <a:off x="8256103" y="2170331"/>
            <a:ext cx="3663693" cy="2978050"/>
          </a:xfrm>
          <a:prstGeom prst="rect">
            <a:avLst/>
          </a:prstGeom>
        </p:spPr>
      </p:pic>
    </p:spTree>
    <p:extLst>
      <p:ext uri="{BB962C8B-B14F-4D97-AF65-F5344CB8AC3E}">
        <p14:creationId xmlns:p14="http://schemas.microsoft.com/office/powerpoint/2010/main" val="27482149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565DE0-C996-4207-AA7D-9B0495B0B876}"/>
              </a:ext>
            </a:extLst>
          </p:cNvPr>
          <p:cNvPicPr/>
          <p:nvPr/>
        </p:nvPicPr>
        <p:blipFill>
          <a:blip r:embed="rId2">
            <a:extLst>
              <a:ext uri="{28A0092B-C50C-407E-A947-70E740481C1C}">
                <a14:useLocalDpi xmlns:a14="http://schemas.microsoft.com/office/drawing/2010/main" val="0"/>
              </a:ext>
            </a:extLst>
          </a:blip>
          <a:srcRect t="15063" b="22720"/>
          <a:stretch>
            <a:fillRect/>
          </a:stretch>
        </p:blipFill>
        <p:spPr bwMode="auto">
          <a:xfrm>
            <a:off x="838200" y="470693"/>
            <a:ext cx="3829050" cy="1114425"/>
          </a:xfrm>
          <a:prstGeom prst="rect">
            <a:avLst/>
          </a:prstGeom>
          <a:noFill/>
          <a:ln>
            <a:noFill/>
          </a:ln>
        </p:spPr>
      </p:pic>
      <p:pic>
        <p:nvPicPr>
          <p:cNvPr id="6" name="Picture 5">
            <a:extLst>
              <a:ext uri="{FF2B5EF4-FFF2-40B4-BE49-F238E27FC236}">
                <a16:creationId xmlns:a16="http://schemas.microsoft.com/office/drawing/2014/main" id="{6B797FBA-D7E7-43F5-95AF-14348C506621}"/>
              </a:ext>
            </a:extLst>
          </p:cNvPr>
          <p:cNvPicPr>
            <a:picLocks noChangeAspect="1"/>
          </p:cNvPicPr>
          <p:nvPr/>
        </p:nvPicPr>
        <p:blipFill rotWithShape="1">
          <a:blip r:embed="rId3"/>
          <a:srcRect l="132" t="1353" b="-1"/>
          <a:stretch/>
        </p:blipFill>
        <p:spPr>
          <a:xfrm>
            <a:off x="5159230" y="470693"/>
            <a:ext cx="6258187" cy="6231644"/>
          </a:xfrm>
          <a:prstGeom prst="rect">
            <a:avLst/>
          </a:prstGeom>
        </p:spPr>
      </p:pic>
    </p:spTree>
    <p:extLst>
      <p:ext uri="{BB962C8B-B14F-4D97-AF65-F5344CB8AC3E}">
        <p14:creationId xmlns:p14="http://schemas.microsoft.com/office/powerpoint/2010/main" val="272718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29DE520-9097-4A89-99C4-7D28A101CDCA}"/>
              </a:ext>
            </a:extLst>
          </p:cNvPr>
          <p:cNvSpPr txBox="1"/>
          <p:nvPr/>
        </p:nvSpPr>
        <p:spPr>
          <a:xfrm>
            <a:off x="836590" y="5293453"/>
            <a:ext cx="3724712" cy="477054"/>
          </a:xfrm>
          <a:prstGeom prst="rect">
            <a:avLst/>
          </a:prstGeom>
          <a:noFill/>
        </p:spPr>
        <p:txBody>
          <a:bodyPr wrap="square" rtlCol="0">
            <a:spAutoFit/>
          </a:bodyPr>
          <a:lstStyle/>
          <a:p>
            <a:r>
              <a:rPr lang="en-GB" sz="2500" dirty="0">
                <a:solidFill>
                  <a:srgbClr val="FFC000"/>
                </a:solidFill>
              </a:rPr>
              <a:t>Beech</a:t>
            </a:r>
            <a:r>
              <a:rPr lang="en-GB" sz="2500" dirty="0"/>
              <a:t> - Science</a:t>
            </a:r>
          </a:p>
        </p:txBody>
      </p:sp>
      <p:pic>
        <p:nvPicPr>
          <p:cNvPr id="7" name="Picture 6">
            <a:extLst>
              <a:ext uri="{FF2B5EF4-FFF2-40B4-BE49-F238E27FC236}">
                <a16:creationId xmlns:a16="http://schemas.microsoft.com/office/drawing/2014/main" id="{3C125490-E892-43C4-873D-8E570F20C4ED}"/>
              </a:ext>
            </a:extLst>
          </p:cNvPr>
          <p:cNvPicPr>
            <a:picLocks noChangeAspect="1"/>
          </p:cNvPicPr>
          <p:nvPr/>
        </p:nvPicPr>
        <p:blipFill>
          <a:blip r:embed="rId2"/>
          <a:stretch>
            <a:fillRect/>
          </a:stretch>
        </p:blipFill>
        <p:spPr>
          <a:xfrm>
            <a:off x="10603935" y="240631"/>
            <a:ext cx="1350589" cy="1255683"/>
          </a:xfrm>
          <a:prstGeom prst="rect">
            <a:avLst/>
          </a:prstGeom>
        </p:spPr>
      </p:pic>
      <p:pic>
        <p:nvPicPr>
          <p:cNvPr id="3" name="Picture 2">
            <a:extLst>
              <a:ext uri="{FF2B5EF4-FFF2-40B4-BE49-F238E27FC236}">
                <a16:creationId xmlns:a16="http://schemas.microsoft.com/office/drawing/2014/main" id="{F798D384-411E-4E5C-BEB0-CEF6A9AEC3EF}"/>
              </a:ext>
            </a:extLst>
          </p:cNvPr>
          <p:cNvPicPr>
            <a:picLocks noChangeAspect="1"/>
          </p:cNvPicPr>
          <p:nvPr/>
        </p:nvPicPr>
        <p:blipFill>
          <a:blip r:embed="rId3"/>
          <a:stretch>
            <a:fillRect/>
          </a:stretch>
        </p:blipFill>
        <p:spPr>
          <a:xfrm>
            <a:off x="5152337" y="170172"/>
            <a:ext cx="5306165" cy="4086795"/>
          </a:xfrm>
          <a:prstGeom prst="rect">
            <a:avLst/>
          </a:prstGeom>
        </p:spPr>
      </p:pic>
      <p:pic>
        <p:nvPicPr>
          <p:cNvPr id="4" name="Picture 3">
            <a:extLst>
              <a:ext uri="{FF2B5EF4-FFF2-40B4-BE49-F238E27FC236}">
                <a16:creationId xmlns:a16="http://schemas.microsoft.com/office/drawing/2014/main" id="{CD852653-1846-4E6E-AAC0-E9E0CEFCFB29}"/>
              </a:ext>
            </a:extLst>
          </p:cNvPr>
          <p:cNvPicPr>
            <a:picLocks noChangeAspect="1"/>
          </p:cNvPicPr>
          <p:nvPr/>
        </p:nvPicPr>
        <p:blipFill>
          <a:blip r:embed="rId4"/>
          <a:stretch>
            <a:fillRect/>
          </a:stretch>
        </p:blipFill>
        <p:spPr>
          <a:xfrm>
            <a:off x="931178" y="2345851"/>
            <a:ext cx="5006904" cy="2619306"/>
          </a:xfrm>
          <a:prstGeom prst="rect">
            <a:avLst/>
          </a:prstGeom>
        </p:spPr>
      </p:pic>
      <p:pic>
        <p:nvPicPr>
          <p:cNvPr id="5" name="Picture 4">
            <a:extLst>
              <a:ext uri="{FF2B5EF4-FFF2-40B4-BE49-F238E27FC236}">
                <a16:creationId xmlns:a16="http://schemas.microsoft.com/office/drawing/2014/main" id="{A77B844C-50C4-4742-A7D0-87B6D570DD2E}"/>
              </a:ext>
            </a:extLst>
          </p:cNvPr>
          <p:cNvPicPr>
            <a:picLocks noChangeAspect="1"/>
          </p:cNvPicPr>
          <p:nvPr/>
        </p:nvPicPr>
        <p:blipFill>
          <a:blip r:embed="rId5"/>
          <a:stretch>
            <a:fillRect/>
          </a:stretch>
        </p:blipFill>
        <p:spPr>
          <a:xfrm rot="10800000">
            <a:off x="7194472" y="3758873"/>
            <a:ext cx="4341533" cy="2928955"/>
          </a:xfrm>
          <a:prstGeom prst="rect">
            <a:avLst/>
          </a:prstGeom>
        </p:spPr>
      </p:pic>
    </p:spTree>
    <p:extLst>
      <p:ext uri="{BB962C8B-B14F-4D97-AF65-F5344CB8AC3E}">
        <p14:creationId xmlns:p14="http://schemas.microsoft.com/office/powerpoint/2010/main" val="2278926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6FF4F6-D038-4E9B-BF24-12C20D6F22AF}"/>
              </a:ext>
            </a:extLst>
          </p:cNvPr>
          <p:cNvSpPr txBox="1"/>
          <p:nvPr/>
        </p:nvSpPr>
        <p:spPr>
          <a:xfrm>
            <a:off x="838898" y="5293453"/>
            <a:ext cx="5045067" cy="477054"/>
          </a:xfrm>
          <a:prstGeom prst="rect">
            <a:avLst/>
          </a:prstGeom>
          <a:noFill/>
        </p:spPr>
        <p:txBody>
          <a:bodyPr wrap="square" rtlCol="0">
            <a:spAutoFit/>
          </a:bodyPr>
          <a:lstStyle/>
          <a:p>
            <a:r>
              <a:rPr lang="en-GB" sz="2500" dirty="0">
                <a:solidFill>
                  <a:srgbClr val="FF0000"/>
                </a:solidFill>
              </a:rPr>
              <a:t>Holly</a:t>
            </a:r>
            <a:r>
              <a:rPr lang="en-GB" sz="2500" dirty="0"/>
              <a:t> – PSHE</a:t>
            </a:r>
          </a:p>
        </p:txBody>
      </p:sp>
      <p:pic>
        <p:nvPicPr>
          <p:cNvPr id="8" name="Picture 7">
            <a:extLst>
              <a:ext uri="{FF2B5EF4-FFF2-40B4-BE49-F238E27FC236}">
                <a16:creationId xmlns:a16="http://schemas.microsoft.com/office/drawing/2014/main" id="{7F7A0C8A-6421-40FF-B055-6E3714F2BC5A}"/>
              </a:ext>
            </a:extLst>
          </p:cNvPr>
          <p:cNvPicPr>
            <a:picLocks noChangeAspect="1"/>
          </p:cNvPicPr>
          <p:nvPr/>
        </p:nvPicPr>
        <p:blipFill>
          <a:blip r:embed="rId2"/>
          <a:stretch>
            <a:fillRect/>
          </a:stretch>
        </p:blipFill>
        <p:spPr>
          <a:xfrm>
            <a:off x="10348185" y="234274"/>
            <a:ext cx="1366405" cy="1214582"/>
          </a:xfrm>
          <a:prstGeom prst="rect">
            <a:avLst/>
          </a:prstGeom>
        </p:spPr>
      </p:pic>
      <p:pic>
        <p:nvPicPr>
          <p:cNvPr id="2" name="Picture 1">
            <a:extLst>
              <a:ext uri="{FF2B5EF4-FFF2-40B4-BE49-F238E27FC236}">
                <a16:creationId xmlns:a16="http://schemas.microsoft.com/office/drawing/2014/main" id="{63CFD5BE-2ECE-4B37-87F9-28C19A54EC21}"/>
              </a:ext>
            </a:extLst>
          </p:cNvPr>
          <p:cNvPicPr>
            <a:picLocks noChangeAspect="1"/>
          </p:cNvPicPr>
          <p:nvPr/>
        </p:nvPicPr>
        <p:blipFill>
          <a:blip r:embed="rId3"/>
          <a:stretch>
            <a:fillRect/>
          </a:stretch>
        </p:blipFill>
        <p:spPr>
          <a:xfrm>
            <a:off x="2940329" y="1332489"/>
            <a:ext cx="5887272" cy="3219899"/>
          </a:xfrm>
          <a:prstGeom prst="rect">
            <a:avLst/>
          </a:prstGeom>
        </p:spPr>
      </p:pic>
    </p:spTree>
    <p:extLst>
      <p:ext uri="{BB962C8B-B14F-4D97-AF65-F5344CB8AC3E}">
        <p14:creationId xmlns:p14="http://schemas.microsoft.com/office/powerpoint/2010/main" val="105395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ED0D70B-9928-40AF-B4B0-0D4732970410}"/>
              </a:ext>
            </a:extLst>
          </p:cNvPr>
          <p:cNvSpPr txBox="1"/>
          <p:nvPr/>
        </p:nvSpPr>
        <p:spPr>
          <a:xfrm>
            <a:off x="813731" y="5293453"/>
            <a:ext cx="4186107" cy="477054"/>
          </a:xfrm>
          <a:prstGeom prst="rect">
            <a:avLst/>
          </a:prstGeom>
          <a:noFill/>
        </p:spPr>
        <p:txBody>
          <a:bodyPr wrap="square" rtlCol="0">
            <a:spAutoFit/>
          </a:bodyPr>
          <a:lstStyle/>
          <a:p>
            <a:r>
              <a:rPr lang="en-GB" sz="2500" dirty="0">
                <a:solidFill>
                  <a:srgbClr val="7030A0"/>
                </a:solidFill>
              </a:rPr>
              <a:t>Oak</a:t>
            </a:r>
            <a:r>
              <a:rPr lang="en-GB" sz="2500" dirty="0"/>
              <a:t> – Coding/STEM workshop</a:t>
            </a:r>
          </a:p>
        </p:txBody>
      </p:sp>
      <p:pic>
        <p:nvPicPr>
          <p:cNvPr id="7" name="Picture 6">
            <a:extLst>
              <a:ext uri="{FF2B5EF4-FFF2-40B4-BE49-F238E27FC236}">
                <a16:creationId xmlns:a16="http://schemas.microsoft.com/office/drawing/2014/main" id="{2DA2B185-68F0-48E2-A755-8CED672DE9D1}"/>
              </a:ext>
            </a:extLst>
          </p:cNvPr>
          <p:cNvPicPr>
            <a:picLocks noChangeAspect="1"/>
          </p:cNvPicPr>
          <p:nvPr/>
        </p:nvPicPr>
        <p:blipFill>
          <a:blip r:embed="rId2"/>
          <a:stretch>
            <a:fillRect/>
          </a:stretch>
        </p:blipFill>
        <p:spPr>
          <a:xfrm>
            <a:off x="10636407" y="365125"/>
            <a:ext cx="1170533" cy="1329043"/>
          </a:xfrm>
          <a:prstGeom prst="rect">
            <a:avLst/>
          </a:prstGeom>
        </p:spPr>
      </p:pic>
      <p:pic>
        <p:nvPicPr>
          <p:cNvPr id="3" name="Picture 2">
            <a:extLst>
              <a:ext uri="{FF2B5EF4-FFF2-40B4-BE49-F238E27FC236}">
                <a16:creationId xmlns:a16="http://schemas.microsoft.com/office/drawing/2014/main" id="{8060F0A7-EFE3-41A5-B8D5-92670F48EF6C}"/>
              </a:ext>
            </a:extLst>
          </p:cNvPr>
          <p:cNvPicPr>
            <a:picLocks noChangeAspect="1"/>
          </p:cNvPicPr>
          <p:nvPr/>
        </p:nvPicPr>
        <p:blipFill>
          <a:blip r:embed="rId3"/>
          <a:stretch>
            <a:fillRect/>
          </a:stretch>
        </p:blipFill>
        <p:spPr>
          <a:xfrm>
            <a:off x="2989561" y="679789"/>
            <a:ext cx="5944430" cy="4105848"/>
          </a:xfrm>
          <a:prstGeom prst="rect">
            <a:avLst/>
          </a:prstGeom>
        </p:spPr>
      </p:pic>
    </p:spTree>
    <p:extLst>
      <p:ext uri="{BB962C8B-B14F-4D97-AF65-F5344CB8AC3E}">
        <p14:creationId xmlns:p14="http://schemas.microsoft.com/office/powerpoint/2010/main" val="1729325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98FA07-227D-4132-8183-3BFE5CCD3B91}"/>
              </a:ext>
            </a:extLst>
          </p:cNvPr>
          <p:cNvSpPr>
            <a:spLocks noGrp="1"/>
          </p:cNvSpPr>
          <p:nvPr>
            <p:ph idx="1"/>
          </p:nvPr>
        </p:nvSpPr>
        <p:spPr/>
        <p:txBody>
          <a:bodyPr>
            <a:normAutofit fontScale="85000" lnSpcReduction="20000"/>
          </a:bodyPr>
          <a:lstStyle/>
          <a:p>
            <a:pPr marL="0" indent="0">
              <a:buNone/>
            </a:pPr>
            <a:r>
              <a:rPr lang="en-GB" dirty="0"/>
              <a:t>The transformation from cloakroom to Hub is really quite astonishing to see! We now have a space for children to learn at the far end of school which has been purposefully created with them in mind.  With a fresh lick of paint and a fancy new sliding partition, we are absolutely thrilled with the outcome. It’s almost complete but it’s a good time to extend some gratitude to:</a:t>
            </a:r>
          </a:p>
          <a:p>
            <a:r>
              <a:rPr lang="en-GB" dirty="0"/>
              <a:t>Mrs Rayner, for coming up with the original idea and sorting many of the games and books and tidying up during the half term break</a:t>
            </a:r>
          </a:p>
          <a:p>
            <a:r>
              <a:rPr lang="en-GB" dirty="0"/>
              <a:t>Mrs Rayner’s mum for coming in during the holidays to help organise and sort resources</a:t>
            </a:r>
          </a:p>
          <a:p>
            <a:r>
              <a:rPr lang="en-GB" dirty="0"/>
              <a:t>Mr Porter for undertaking the renovation and redecoration </a:t>
            </a:r>
          </a:p>
          <a:p>
            <a:r>
              <a:rPr lang="en-GB" dirty="0"/>
              <a:t>Sir Bob Murray for donating funds to school to enable the works to be completed</a:t>
            </a:r>
          </a:p>
          <a:p>
            <a:endParaRPr lang="en-GB" dirty="0"/>
          </a:p>
          <a:p>
            <a:pPr marL="0" indent="0">
              <a:buNone/>
            </a:pPr>
            <a:r>
              <a:rPr lang="en-GB" dirty="0"/>
              <a:t>Photos to follow soon! </a:t>
            </a:r>
          </a:p>
        </p:txBody>
      </p:sp>
      <p:sp>
        <p:nvSpPr>
          <p:cNvPr id="4" name="Title 1">
            <a:extLst>
              <a:ext uri="{FF2B5EF4-FFF2-40B4-BE49-F238E27FC236}">
                <a16:creationId xmlns:a16="http://schemas.microsoft.com/office/drawing/2014/main" id="{38A03E3B-77C7-4F85-BB5B-3C937E946B68}"/>
              </a:ext>
            </a:extLst>
          </p:cNvPr>
          <p:cNvSpPr txBox="1">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accent1"/>
                </a:solidFill>
              </a:rPr>
              <a:t>News from school this week – Learning Hub</a:t>
            </a:r>
          </a:p>
        </p:txBody>
      </p:sp>
    </p:spTree>
    <p:extLst>
      <p:ext uri="{BB962C8B-B14F-4D97-AF65-F5344CB8AC3E}">
        <p14:creationId xmlns:p14="http://schemas.microsoft.com/office/powerpoint/2010/main" val="3949280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CD3449-657B-488C-B702-B1BFC31CDCBF}"/>
              </a:ext>
            </a:extLst>
          </p:cNvPr>
          <p:cNvSpPr>
            <a:spLocks noGrp="1"/>
          </p:cNvSpPr>
          <p:nvPr>
            <p:ph idx="1"/>
          </p:nvPr>
        </p:nvSpPr>
        <p:spPr>
          <a:xfrm>
            <a:off x="377505" y="1253331"/>
            <a:ext cx="3011647" cy="4803526"/>
          </a:xfrm>
        </p:spPr>
        <p:txBody>
          <a:bodyPr>
            <a:normAutofit fontScale="70000" lnSpcReduction="20000"/>
          </a:bodyPr>
          <a:lstStyle/>
          <a:p>
            <a:pPr marL="0" indent="0">
              <a:buNone/>
            </a:pPr>
            <a:r>
              <a:rPr lang="en-GB" dirty="0"/>
              <a:t>It was absolutely fabulous to welcome Miss Brier and the team from the Richard Shepherd Music Foundation into school this week for a demo session, which they did with Holly Class. </a:t>
            </a:r>
          </a:p>
          <a:p>
            <a:pPr marL="0" indent="0">
              <a:buNone/>
            </a:pPr>
            <a:r>
              <a:rPr lang="en-GB" dirty="0"/>
              <a:t>The children were brilliantly engaged throughout the session and had the opportunity to play different instruments and work collaboratively.  Thank you to the governors and CHASA members who joined us – we know how much you enjoyed it from the smiles on your faces and your toe tapping along to the music!</a:t>
            </a:r>
          </a:p>
        </p:txBody>
      </p:sp>
      <p:pic>
        <p:nvPicPr>
          <p:cNvPr id="4" name="Picture 3">
            <a:extLst>
              <a:ext uri="{FF2B5EF4-FFF2-40B4-BE49-F238E27FC236}">
                <a16:creationId xmlns:a16="http://schemas.microsoft.com/office/drawing/2014/main" id="{D8290455-4806-4B6B-BE8E-854F8AF03398}"/>
              </a:ext>
            </a:extLst>
          </p:cNvPr>
          <p:cNvPicPr>
            <a:picLocks noChangeAspect="1"/>
          </p:cNvPicPr>
          <p:nvPr/>
        </p:nvPicPr>
        <p:blipFill>
          <a:blip r:embed="rId2"/>
          <a:stretch>
            <a:fillRect/>
          </a:stretch>
        </p:blipFill>
        <p:spPr>
          <a:xfrm>
            <a:off x="3615654" y="3117438"/>
            <a:ext cx="5330137" cy="3401134"/>
          </a:xfrm>
          <a:prstGeom prst="rect">
            <a:avLst/>
          </a:prstGeom>
        </p:spPr>
      </p:pic>
      <p:pic>
        <p:nvPicPr>
          <p:cNvPr id="5" name="Picture 4">
            <a:extLst>
              <a:ext uri="{FF2B5EF4-FFF2-40B4-BE49-F238E27FC236}">
                <a16:creationId xmlns:a16="http://schemas.microsoft.com/office/drawing/2014/main" id="{92567529-932A-4709-AF4A-46137881FBAB}"/>
              </a:ext>
            </a:extLst>
          </p:cNvPr>
          <p:cNvPicPr>
            <a:picLocks noChangeAspect="1"/>
          </p:cNvPicPr>
          <p:nvPr/>
        </p:nvPicPr>
        <p:blipFill>
          <a:blip r:embed="rId3"/>
          <a:stretch>
            <a:fillRect/>
          </a:stretch>
        </p:blipFill>
        <p:spPr>
          <a:xfrm>
            <a:off x="6899496" y="1136382"/>
            <a:ext cx="4680806" cy="3259449"/>
          </a:xfrm>
          <a:prstGeom prst="rect">
            <a:avLst/>
          </a:prstGeom>
        </p:spPr>
      </p:pic>
      <p:sp>
        <p:nvSpPr>
          <p:cNvPr id="6" name="Title 1">
            <a:extLst>
              <a:ext uri="{FF2B5EF4-FFF2-40B4-BE49-F238E27FC236}">
                <a16:creationId xmlns:a16="http://schemas.microsoft.com/office/drawing/2014/main" id="{F7AFDF06-AD29-41E4-A1E4-56113E3596FC}"/>
              </a:ext>
            </a:extLst>
          </p:cNvPr>
          <p:cNvSpPr txBox="1">
            <a:spLocks/>
          </p:cNvSpPr>
          <p:nvPr/>
        </p:nvSpPr>
        <p:spPr>
          <a:xfrm>
            <a:off x="838200" y="25270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accent1"/>
                </a:solidFill>
              </a:rPr>
              <a:t>News from school this week – Music demo</a:t>
            </a:r>
          </a:p>
        </p:txBody>
      </p:sp>
    </p:spTree>
    <p:extLst>
      <p:ext uri="{BB962C8B-B14F-4D97-AF65-F5344CB8AC3E}">
        <p14:creationId xmlns:p14="http://schemas.microsoft.com/office/powerpoint/2010/main" val="4228535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66B83D-FE76-49DA-B7B8-B230CE7DFB03}"/>
              </a:ext>
            </a:extLst>
          </p:cNvPr>
          <p:cNvSpPr>
            <a:spLocks noGrp="1"/>
          </p:cNvSpPr>
          <p:nvPr>
            <p:ph idx="1"/>
          </p:nvPr>
        </p:nvSpPr>
        <p:spPr>
          <a:xfrm>
            <a:off x="4521666" y="1825625"/>
            <a:ext cx="6832134" cy="4351338"/>
          </a:xfrm>
        </p:spPr>
        <p:txBody>
          <a:bodyPr>
            <a:normAutofit fontScale="92500"/>
          </a:bodyPr>
          <a:lstStyle/>
          <a:p>
            <a:pPr marL="0" indent="0" fontAlgn="base">
              <a:buNone/>
            </a:pPr>
            <a:r>
              <a:rPr lang="en-GB" dirty="0"/>
              <a:t>We thought you would like this image from the Made in Yorkshire Craft Festival last month. </a:t>
            </a:r>
          </a:p>
          <a:p>
            <a:pPr marL="0" indent="0" fontAlgn="base">
              <a:buNone/>
            </a:pPr>
            <a:r>
              <a:rPr lang="en-GB" dirty="0"/>
              <a:t>The entries from each class were combined to create this installation which was on display in Parliament Street and looks absolutely brilliant! </a:t>
            </a:r>
          </a:p>
          <a:p>
            <a:pPr marL="0" indent="0" fontAlgn="base">
              <a:buNone/>
            </a:pPr>
            <a:r>
              <a:rPr lang="en-GB" dirty="0"/>
              <a:t>You’ll remember that this artwork reflected our focus on Black History month, specifically learning about the artists EJ Montgomery, Alma Thomas, Kara Walker and Yinka </a:t>
            </a:r>
            <a:r>
              <a:rPr lang="en-GB" dirty="0" err="1"/>
              <a:t>Shonibare</a:t>
            </a:r>
            <a:r>
              <a:rPr lang="en-GB" dirty="0"/>
              <a:t>.</a:t>
            </a:r>
          </a:p>
          <a:p>
            <a:pPr marL="0" indent="0">
              <a:buNone/>
            </a:pPr>
            <a:endParaRPr lang="en-GB" dirty="0"/>
          </a:p>
        </p:txBody>
      </p:sp>
      <p:pic>
        <p:nvPicPr>
          <p:cNvPr id="4" name="Picture 3">
            <a:extLst>
              <a:ext uri="{FF2B5EF4-FFF2-40B4-BE49-F238E27FC236}">
                <a16:creationId xmlns:a16="http://schemas.microsoft.com/office/drawing/2014/main" id="{C911B9E6-1D12-4C06-BB3A-2A39BB71FF55}"/>
              </a:ext>
            </a:extLst>
          </p:cNvPr>
          <p:cNvPicPr>
            <a:picLocks noChangeAspect="1"/>
          </p:cNvPicPr>
          <p:nvPr/>
        </p:nvPicPr>
        <p:blipFill>
          <a:blip r:embed="rId2"/>
          <a:stretch>
            <a:fillRect/>
          </a:stretch>
        </p:blipFill>
        <p:spPr>
          <a:xfrm>
            <a:off x="572655" y="1288118"/>
            <a:ext cx="3610185" cy="5426352"/>
          </a:xfrm>
          <a:prstGeom prst="rect">
            <a:avLst/>
          </a:prstGeom>
        </p:spPr>
      </p:pic>
      <p:sp>
        <p:nvSpPr>
          <p:cNvPr id="5" name="Title 1">
            <a:extLst>
              <a:ext uri="{FF2B5EF4-FFF2-40B4-BE49-F238E27FC236}">
                <a16:creationId xmlns:a16="http://schemas.microsoft.com/office/drawing/2014/main" id="{6564E302-028F-4922-81AE-204E5926A477}"/>
              </a:ext>
            </a:extLst>
          </p:cNvPr>
          <p:cNvSpPr>
            <a:spLocks noGrp="1"/>
          </p:cNvSpPr>
          <p:nvPr>
            <p:ph type="title"/>
          </p:nvPr>
        </p:nvSpPr>
        <p:spPr>
          <a:xfrm>
            <a:off x="838200" y="365125"/>
            <a:ext cx="10515600" cy="1325563"/>
          </a:xfrm>
        </p:spPr>
        <p:txBody>
          <a:bodyPr/>
          <a:lstStyle/>
          <a:p>
            <a:r>
              <a:rPr lang="en-GB" b="1" dirty="0">
                <a:solidFill>
                  <a:schemeClr val="accent1"/>
                </a:solidFill>
              </a:rPr>
              <a:t>News from school this week – Craft Festival</a:t>
            </a:r>
          </a:p>
        </p:txBody>
      </p:sp>
    </p:spTree>
    <p:extLst>
      <p:ext uri="{BB962C8B-B14F-4D97-AF65-F5344CB8AC3E}">
        <p14:creationId xmlns:p14="http://schemas.microsoft.com/office/powerpoint/2010/main" val="10730406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27649</TotalTime>
  <Words>2097</Words>
  <Application>Microsoft Office PowerPoint</Application>
  <PresentationFormat>Widescreen</PresentationFormat>
  <Paragraphs>212</Paragraphs>
  <Slides>30</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MS Mincho</vt:lpstr>
      <vt:lpstr>Aptos</vt:lpstr>
      <vt:lpstr>Arial</vt:lpstr>
      <vt:lpstr>Calibri</vt:lpstr>
      <vt:lpstr>Calibri Light</vt:lpstr>
      <vt:lpstr>Cambria</vt:lpstr>
      <vt:lpstr>Segoe  </vt:lpstr>
      <vt:lpstr>Segoe UI</vt:lpstr>
      <vt:lpstr>Times New Roman</vt:lpstr>
      <vt:lpstr>Office Theme</vt:lpstr>
      <vt:lpstr>Crayke Chronicle</vt:lpstr>
      <vt:lpstr>In our newsletter this week…</vt:lpstr>
      <vt:lpstr>Gallery</vt:lpstr>
      <vt:lpstr>PowerPoint Presentation</vt:lpstr>
      <vt:lpstr>PowerPoint Presentation</vt:lpstr>
      <vt:lpstr>PowerPoint Presentation</vt:lpstr>
      <vt:lpstr>News from school this week – Learning Hub</vt:lpstr>
      <vt:lpstr>PowerPoint Presentation</vt:lpstr>
      <vt:lpstr>News from school this week – Craft Festival</vt:lpstr>
      <vt:lpstr>News from school this week – Open the Book</vt:lpstr>
      <vt:lpstr>PowerPoint Presentation</vt:lpstr>
      <vt:lpstr>News from school this week – Staffing Update</vt:lpstr>
      <vt:lpstr>PowerPoint Presentation</vt:lpstr>
      <vt:lpstr>News from school this week – competition winner!</vt:lpstr>
      <vt:lpstr>News from school this week – Open Morning</vt:lpstr>
      <vt:lpstr>PowerPoint Presentation</vt:lpstr>
      <vt:lpstr>PowerPoint Presentation</vt:lpstr>
      <vt:lpstr>PowerPoint Presentation</vt:lpstr>
      <vt:lpstr>PowerPoint Presentation</vt:lpstr>
      <vt:lpstr>Class News - OAK </vt:lpstr>
      <vt:lpstr>Upcoming Events – next week</vt:lpstr>
      <vt:lpstr>Upcoming Events</vt:lpstr>
      <vt:lpstr>Upcoming Events – Open Morning</vt:lpstr>
      <vt:lpstr>Awards in School This Week</vt:lpstr>
      <vt:lpstr>Team Points</vt:lpstr>
      <vt:lpstr>PE Kits w/c 13 November 2023</vt:lpstr>
      <vt:lpstr>Attendance and Punctuality</vt:lpstr>
      <vt:lpstr>Extra Curricular Clubs - Autumn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Crayke Headteacher</dc:creator>
  <cp:lastModifiedBy>Crayke Admin</cp:lastModifiedBy>
  <cp:revision>378</cp:revision>
  <cp:lastPrinted>2023-10-13T15:27:51Z</cp:lastPrinted>
  <dcterms:created xsi:type="dcterms:W3CDTF">2023-07-26T15:44:08Z</dcterms:created>
  <dcterms:modified xsi:type="dcterms:W3CDTF">2023-11-10T11:32:37Z</dcterms:modified>
</cp:coreProperties>
</file>