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379" r:id="rId4"/>
    <p:sldId id="374" r:id="rId5"/>
    <p:sldId id="386" r:id="rId6"/>
    <p:sldId id="384" r:id="rId7"/>
    <p:sldId id="385" r:id="rId8"/>
    <p:sldId id="297" r:id="rId9"/>
    <p:sldId id="348" r:id="rId10"/>
    <p:sldId id="382" r:id="rId11"/>
    <p:sldId id="366" r:id="rId12"/>
    <p:sldId id="383" r:id="rId13"/>
    <p:sldId id="257" r:id="rId14"/>
    <p:sldId id="275" r:id="rId15"/>
    <p:sldId id="259" r:id="rId16"/>
    <p:sldId id="260" r:id="rId17"/>
    <p:sldId id="263" r:id="rId18"/>
    <p:sldId id="261" r:id="rId19"/>
    <p:sldId id="381" r:id="rId20"/>
    <p:sldId id="380" r:id="rId21"/>
  </p:sldIdLst>
  <p:sldSz cx="12192000" cy="6858000"/>
  <p:notesSz cx="6858000"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5431C-65A1-4EE5-8C2D-6BC3708796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288F9E0-CFAA-492F-BC26-5338AAD5F1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5AA159-B96A-4898-A9F3-B6662ECE942C}"/>
              </a:ext>
            </a:extLst>
          </p:cNvPr>
          <p:cNvSpPr>
            <a:spLocks noGrp="1"/>
          </p:cNvSpPr>
          <p:nvPr>
            <p:ph type="dt" sz="half" idx="10"/>
          </p:nvPr>
        </p:nvSpPr>
        <p:spPr/>
        <p:txBody>
          <a:bodyPr/>
          <a:lstStyle/>
          <a:p>
            <a:fld id="{CF316339-6BD3-4C78-B363-21AAFF672C1E}" type="datetimeFigureOut">
              <a:rPr lang="en-GB" smtClean="0"/>
              <a:t>17/11/2023</a:t>
            </a:fld>
            <a:endParaRPr lang="en-GB"/>
          </a:p>
        </p:txBody>
      </p:sp>
      <p:sp>
        <p:nvSpPr>
          <p:cNvPr id="5" name="Footer Placeholder 4">
            <a:extLst>
              <a:ext uri="{FF2B5EF4-FFF2-40B4-BE49-F238E27FC236}">
                <a16:creationId xmlns:a16="http://schemas.microsoft.com/office/drawing/2014/main" id="{352C4CBD-80A6-472F-9DE8-93F4A2C717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757516-13E0-4443-BC44-F743E2A83B4B}"/>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981157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1E46C-2D78-4ED7-8565-ABFF98D891F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7B6440B-1A16-4A0D-BE02-4E8CC0F8C3F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69BC49-73AA-45AB-AA9D-72BA48E071DA}"/>
              </a:ext>
            </a:extLst>
          </p:cNvPr>
          <p:cNvSpPr>
            <a:spLocks noGrp="1"/>
          </p:cNvSpPr>
          <p:nvPr>
            <p:ph type="dt" sz="half" idx="10"/>
          </p:nvPr>
        </p:nvSpPr>
        <p:spPr/>
        <p:txBody>
          <a:bodyPr/>
          <a:lstStyle/>
          <a:p>
            <a:fld id="{CF316339-6BD3-4C78-B363-21AAFF672C1E}" type="datetimeFigureOut">
              <a:rPr lang="en-GB" smtClean="0"/>
              <a:t>17/11/2023</a:t>
            </a:fld>
            <a:endParaRPr lang="en-GB"/>
          </a:p>
        </p:txBody>
      </p:sp>
      <p:sp>
        <p:nvSpPr>
          <p:cNvPr id="5" name="Footer Placeholder 4">
            <a:extLst>
              <a:ext uri="{FF2B5EF4-FFF2-40B4-BE49-F238E27FC236}">
                <a16:creationId xmlns:a16="http://schemas.microsoft.com/office/drawing/2014/main" id="{7C6305CA-1A96-44FA-95B1-58220B2504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00CADA-0616-4DB9-885C-5E69C3352021}"/>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1536228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522AE3-5EED-4F67-BEB6-1262923A964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4560B6E-D43E-4380-841E-EC6185E1200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28B338-1E14-4E73-A058-A917645F0F2E}"/>
              </a:ext>
            </a:extLst>
          </p:cNvPr>
          <p:cNvSpPr>
            <a:spLocks noGrp="1"/>
          </p:cNvSpPr>
          <p:nvPr>
            <p:ph type="dt" sz="half" idx="10"/>
          </p:nvPr>
        </p:nvSpPr>
        <p:spPr/>
        <p:txBody>
          <a:bodyPr/>
          <a:lstStyle/>
          <a:p>
            <a:fld id="{CF316339-6BD3-4C78-B363-21AAFF672C1E}" type="datetimeFigureOut">
              <a:rPr lang="en-GB" smtClean="0"/>
              <a:t>17/11/2023</a:t>
            </a:fld>
            <a:endParaRPr lang="en-GB"/>
          </a:p>
        </p:txBody>
      </p:sp>
      <p:sp>
        <p:nvSpPr>
          <p:cNvPr id="5" name="Footer Placeholder 4">
            <a:extLst>
              <a:ext uri="{FF2B5EF4-FFF2-40B4-BE49-F238E27FC236}">
                <a16:creationId xmlns:a16="http://schemas.microsoft.com/office/drawing/2014/main" id="{935D1B1F-D2EC-4BA2-9042-7AE1D9FC5F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5B2C1B-FCAB-497A-9814-590C0E90420D}"/>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329366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2E4FC-7F08-4D68-9764-A88B54D6E06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EA41EE6-FD9C-43AC-9AB9-9E275306A01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AA3F6A-7B21-4AAB-9E75-64166FFE3B02}"/>
              </a:ext>
            </a:extLst>
          </p:cNvPr>
          <p:cNvSpPr>
            <a:spLocks noGrp="1"/>
          </p:cNvSpPr>
          <p:nvPr>
            <p:ph type="dt" sz="half" idx="10"/>
          </p:nvPr>
        </p:nvSpPr>
        <p:spPr/>
        <p:txBody>
          <a:bodyPr/>
          <a:lstStyle/>
          <a:p>
            <a:fld id="{CF316339-6BD3-4C78-B363-21AAFF672C1E}" type="datetimeFigureOut">
              <a:rPr lang="en-GB" smtClean="0"/>
              <a:t>17/11/2023</a:t>
            </a:fld>
            <a:endParaRPr lang="en-GB"/>
          </a:p>
        </p:txBody>
      </p:sp>
      <p:sp>
        <p:nvSpPr>
          <p:cNvPr id="5" name="Footer Placeholder 4">
            <a:extLst>
              <a:ext uri="{FF2B5EF4-FFF2-40B4-BE49-F238E27FC236}">
                <a16:creationId xmlns:a16="http://schemas.microsoft.com/office/drawing/2014/main" id="{09D43B61-B964-4365-A8E6-5EFD54E0EC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C7D61D-4EB8-4981-93BD-4D84EC9B05AD}"/>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3611349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DCF41-CA4E-4369-AE75-40ACB8EDB7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A1F85A3-283D-4590-9D6D-56410E247A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70B2D66-6315-4583-A3DC-9C89D286C1AD}"/>
              </a:ext>
            </a:extLst>
          </p:cNvPr>
          <p:cNvSpPr>
            <a:spLocks noGrp="1"/>
          </p:cNvSpPr>
          <p:nvPr>
            <p:ph type="dt" sz="half" idx="10"/>
          </p:nvPr>
        </p:nvSpPr>
        <p:spPr/>
        <p:txBody>
          <a:bodyPr/>
          <a:lstStyle/>
          <a:p>
            <a:fld id="{CF316339-6BD3-4C78-B363-21AAFF672C1E}" type="datetimeFigureOut">
              <a:rPr lang="en-GB" smtClean="0"/>
              <a:t>17/11/2023</a:t>
            </a:fld>
            <a:endParaRPr lang="en-GB"/>
          </a:p>
        </p:txBody>
      </p:sp>
      <p:sp>
        <p:nvSpPr>
          <p:cNvPr id="5" name="Footer Placeholder 4">
            <a:extLst>
              <a:ext uri="{FF2B5EF4-FFF2-40B4-BE49-F238E27FC236}">
                <a16:creationId xmlns:a16="http://schemas.microsoft.com/office/drawing/2014/main" id="{9E00FF3C-6074-4CB9-B583-AF274A5387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837FF2-2EC8-4AD2-8834-005AA6B6D237}"/>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1673802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96CBF-4EF8-4CB3-AE1B-685C6B890E3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F2F163D-9AEA-49F2-A48A-563808670A9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061DD2F-73F4-4E65-8376-0899291099D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9F8980E-1C8A-4EF2-A9E8-B305FA015C2F}"/>
              </a:ext>
            </a:extLst>
          </p:cNvPr>
          <p:cNvSpPr>
            <a:spLocks noGrp="1"/>
          </p:cNvSpPr>
          <p:nvPr>
            <p:ph type="dt" sz="half" idx="10"/>
          </p:nvPr>
        </p:nvSpPr>
        <p:spPr/>
        <p:txBody>
          <a:bodyPr/>
          <a:lstStyle/>
          <a:p>
            <a:fld id="{CF316339-6BD3-4C78-B363-21AAFF672C1E}" type="datetimeFigureOut">
              <a:rPr lang="en-GB" smtClean="0"/>
              <a:t>17/11/2023</a:t>
            </a:fld>
            <a:endParaRPr lang="en-GB"/>
          </a:p>
        </p:txBody>
      </p:sp>
      <p:sp>
        <p:nvSpPr>
          <p:cNvPr id="6" name="Footer Placeholder 5">
            <a:extLst>
              <a:ext uri="{FF2B5EF4-FFF2-40B4-BE49-F238E27FC236}">
                <a16:creationId xmlns:a16="http://schemas.microsoft.com/office/drawing/2014/main" id="{3182B9AE-0992-4D6A-9885-F0790F0D930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A1676A9-8C25-422D-A9CD-4432EAD02A7C}"/>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1691965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D4F6F-BA7D-41B3-BFC8-BF64BA25116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471F15B-7F2A-4CFD-A86A-136F792D90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3EAEB19-F3E6-4973-B2CF-AF65EE8D73D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9668C4C-A5B7-4279-814C-66FD51BB4A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CF18908-1299-4DB1-BEA4-7DEE18EABC4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E0022D0-BE3A-429B-BD52-D61BF2FC7F95}"/>
              </a:ext>
            </a:extLst>
          </p:cNvPr>
          <p:cNvSpPr>
            <a:spLocks noGrp="1"/>
          </p:cNvSpPr>
          <p:nvPr>
            <p:ph type="dt" sz="half" idx="10"/>
          </p:nvPr>
        </p:nvSpPr>
        <p:spPr/>
        <p:txBody>
          <a:bodyPr/>
          <a:lstStyle/>
          <a:p>
            <a:fld id="{CF316339-6BD3-4C78-B363-21AAFF672C1E}" type="datetimeFigureOut">
              <a:rPr lang="en-GB" smtClean="0"/>
              <a:t>17/11/2023</a:t>
            </a:fld>
            <a:endParaRPr lang="en-GB"/>
          </a:p>
        </p:txBody>
      </p:sp>
      <p:sp>
        <p:nvSpPr>
          <p:cNvPr id="8" name="Footer Placeholder 7">
            <a:extLst>
              <a:ext uri="{FF2B5EF4-FFF2-40B4-BE49-F238E27FC236}">
                <a16:creationId xmlns:a16="http://schemas.microsoft.com/office/drawing/2014/main" id="{14B0B042-E0A7-4019-B46C-34579B11417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1598C49-46C4-4B13-A837-FF31204CCEE3}"/>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651376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75511-A293-4CB9-B71B-404B33508E3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D2DA16E-F066-4471-AA68-6B5D0F74CDCD}"/>
              </a:ext>
            </a:extLst>
          </p:cNvPr>
          <p:cNvSpPr>
            <a:spLocks noGrp="1"/>
          </p:cNvSpPr>
          <p:nvPr>
            <p:ph type="dt" sz="half" idx="10"/>
          </p:nvPr>
        </p:nvSpPr>
        <p:spPr/>
        <p:txBody>
          <a:bodyPr/>
          <a:lstStyle/>
          <a:p>
            <a:fld id="{CF316339-6BD3-4C78-B363-21AAFF672C1E}" type="datetimeFigureOut">
              <a:rPr lang="en-GB" smtClean="0"/>
              <a:t>17/11/2023</a:t>
            </a:fld>
            <a:endParaRPr lang="en-GB"/>
          </a:p>
        </p:txBody>
      </p:sp>
      <p:sp>
        <p:nvSpPr>
          <p:cNvPr id="4" name="Footer Placeholder 3">
            <a:extLst>
              <a:ext uri="{FF2B5EF4-FFF2-40B4-BE49-F238E27FC236}">
                <a16:creationId xmlns:a16="http://schemas.microsoft.com/office/drawing/2014/main" id="{D52398B1-DD34-4E6C-80E6-20804312609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63A01FA-CF32-422A-9E3B-201FF67D9A8B}"/>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2660934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8E24AE-61B9-4B3C-9CEF-8031B6C729FB}"/>
              </a:ext>
            </a:extLst>
          </p:cNvPr>
          <p:cNvSpPr>
            <a:spLocks noGrp="1"/>
          </p:cNvSpPr>
          <p:nvPr>
            <p:ph type="dt" sz="half" idx="10"/>
          </p:nvPr>
        </p:nvSpPr>
        <p:spPr/>
        <p:txBody>
          <a:bodyPr/>
          <a:lstStyle/>
          <a:p>
            <a:fld id="{CF316339-6BD3-4C78-B363-21AAFF672C1E}" type="datetimeFigureOut">
              <a:rPr lang="en-GB" smtClean="0"/>
              <a:t>17/11/2023</a:t>
            </a:fld>
            <a:endParaRPr lang="en-GB"/>
          </a:p>
        </p:txBody>
      </p:sp>
      <p:sp>
        <p:nvSpPr>
          <p:cNvPr id="3" name="Footer Placeholder 2">
            <a:extLst>
              <a:ext uri="{FF2B5EF4-FFF2-40B4-BE49-F238E27FC236}">
                <a16:creationId xmlns:a16="http://schemas.microsoft.com/office/drawing/2014/main" id="{FE61CF29-6028-407E-AAA5-618AD284C5C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A7354F1-2BB7-4A53-90C2-D4FE76BE5C65}"/>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709488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53380-90F7-4ABF-A173-CEA66C8A96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5521C8E-979A-4C0B-98F1-F4A9475E0B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2FCCFA0-6950-494D-8B73-11B1A88F1B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F597309-04EA-4F69-984E-531140802D5F}"/>
              </a:ext>
            </a:extLst>
          </p:cNvPr>
          <p:cNvSpPr>
            <a:spLocks noGrp="1"/>
          </p:cNvSpPr>
          <p:nvPr>
            <p:ph type="dt" sz="half" idx="10"/>
          </p:nvPr>
        </p:nvSpPr>
        <p:spPr/>
        <p:txBody>
          <a:bodyPr/>
          <a:lstStyle/>
          <a:p>
            <a:fld id="{CF316339-6BD3-4C78-B363-21AAFF672C1E}" type="datetimeFigureOut">
              <a:rPr lang="en-GB" smtClean="0"/>
              <a:t>17/11/2023</a:t>
            </a:fld>
            <a:endParaRPr lang="en-GB"/>
          </a:p>
        </p:txBody>
      </p:sp>
      <p:sp>
        <p:nvSpPr>
          <p:cNvPr id="6" name="Footer Placeholder 5">
            <a:extLst>
              <a:ext uri="{FF2B5EF4-FFF2-40B4-BE49-F238E27FC236}">
                <a16:creationId xmlns:a16="http://schemas.microsoft.com/office/drawing/2014/main" id="{AD4CA9E0-98D1-4D31-B7F1-3DF4FA5A2E6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47FD88-A26E-4B47-A665-5E7BEBEB13F4}"/>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3942622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105E0-DF3C-480C-9995-578EC17761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1556E6B-1DE7-44BA-A270-36EFDE89C8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185BE3E-44C0-433A-8C88-69A8FFE211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9C147D-AEF1-4788-9174-E50A1007B7AC}"/>
              </a:ext>
            </a:extLst>
          </p:cNvPr>
          <p:cNvSpPr>
            <a:spLocks noGrp="1"/>
          </p:cNvSpPr>
          <p:nvPr>
            <p:ph type="dt" sz="half" idx="10"/>
          </p:nvPr>
        </p:nvSpPr>
        <p:spPr/>
        <p:txBody>
          <a:bodyPr/>
          <a:lstStyle/>
          <a:p>
            <a:fld id="{CF316339-6BD3-4C78-B363-21AAFF672C1E}" type="datetimeFigureOut">
              <a:rPr lang="en-GB" smtClean="0"/>
              <a:t>17/11/2023</a:t>
            </a:fld>
            <a:endParaRPr lang="en-GB"/>
          </a:p>
        </p:txBody>
      </p:sp>
      <p:sp>
        <p:nvSpPr>
          <p:cNvPr id="6" name="Footer Placeholder 5">
            <a:extLst>
              <a:ext uri="{FF2B5EF4-FFF2-40B4-BE49-F238E27FC236}">
                <a16:creationId xmlns:a16="http://schemas.microsoft.com/office/drawing/2014/main" id="{B1B0973C-C09D-425A-B5DD-BAA137149FD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FDEB463-20D6-4FCE-A011-0E4E08F1FC2F}"/>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1384741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73D1FF-DEAC-4159-805A-CA70F9A2C2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43B525-9B25-4258-B52F-93CFF25664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59D631-CB7F-41E2-8CA2-1827E924BE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316339-6BD3-4C78-B363-21AAFF672C1E}" type="datetimeFigureOut">
              <a:rPr lang="en-GB" smtClean="0"/>
              <a:t>17/11/2023</a:t>
            </a:fld>
            <a:endParaRPr lang="en-GB"/>
          </a:p>
        </p:txBody>
      </p:sp>
      <p:sp>
        <p:nvSpPr>
          <p:cNvPr id="5" name="Footer Placeholder 4">
            <a:extLst>
              <a:ext uri="{FF2B5EF4-FFF2-40B4-BE49-F238E27FC236}">
                <a16:creationId xmlns:a16="http://schemas.microsoft.com/office/drawing/2014/main" id="{9F1D1A0C-8973-4CB5-8E02-18B635D103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890C288-4960-4DE9-969A-79270648D7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276686-BBAB-4A37-B3F9-A94111B2A7A5}" type="slidenum">
              <a:rPr lang="en-GB" smtClean="0"/>
              <a:t>‹#›</a:t>
            </a:fld>
            <a:endParaRPr lang="en-GB"/>
          </a:p>
        </p:txBody>
      </p:sp>
    </p:spTree>
    <p:extLst>
      <p:ext uri="{BB962C8B-B14F-4D97-AF65-F5344CB8AC3E}">
        <p14:creationId xmlns:p14="http://schemas.microsoft.com/office/powerpoint/2010/main" val="385204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hyperlink" Target="mailto:admin@crayke.n-yorks.sch.uk"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hyperlink" Target="https://www.yourschoollottery.co.uk/cause-data/69fff70b-431f-48e4-b699-e0d3389bbf96/leaflets/d7233b89-b7f2-4e62-b690-8a7a7513f27b/ysl_ps5vr2_nov23%20-%20digital.pdf?updated=638340265128170000" TargetMode="External"/><Relationship Id="rId4" Type="http://schemas.openxmlformats.org/officeDocument/2006/relationships/hyperlink" Target="https://www.yourschoollottery.co.uk/cause-data/69fff70b-431f-48e4-b699-e0d3389bbf96/leaflets/8123681c-4783-4f35-bd8e-7ba7fd3db3b7/support_our_school_2019%20-%20digital.pdf?updated=638340908586300000" TargetMode="External"/></Relationships>
</file>

<file path=ppt/slides/_rels/slide2.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 Target="slide8.xml"/><Relationship Id="rId7" Type="http://schemas.openxmlformats.org/officeDocument/2006/relationships/slide" Target="slide15.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slide" Target="slide13.xml"/><Relationship Id="rId10" Type="http://schemas.openxmlformats.org/officeDocument/2006/relationships/slide" Target="slide18.xml"/><Relationship Id="rId4" Type="http://schemas.openxmlformats.org/officeDocument/2006/relationships/slide" Target="slide11.xml"/><Relationship Id="rId9" Type="http://schemas.openxmlformats.org/officeDocument/2006/relationships/slide" Target="slide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app.parentpay.com/ParentPayShop/Foc/Default.aspx?shopid=11593"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B655D-5585-4CB6-A4D8-BC01571E04E8}"/>
              </a:ext>
            </a:extLst>
          </p:cNvPr>
          <p:cNvSpPr>
            <a:spLocks noGrp="1"/>
          </p:cNvSpPr>
          <p:nvPr>
            <p:ph type="ctrTitle"/>
          </p:nvPr>
        </p:nvSpPr>
        <p:spPr>
          <a:xfrm>
            <a:off x="1523999" y="1717964"/>
            <a:ext cx="9144000" cy="1136217"/>
          </a:xfrm>
        </p:spPr>
        <p:txBody>
          <a:bodyPr/>
          <a:lstStyle/>
          <a:p>
            <a:r>
              <a:rPr lang="en-GB" b="1" dirty="0">
                <a:solidFill>
                  <a:srgbClr val="0070C0"/>
                </a:solidFill>
                <a:latin typeface="Segoe  "/>
              </a:rPr>
              <a:t>Crayke Chronicle</a:t>
            </a:r>
          </a:p>
        </p:txBody>
      </p:sp>
      <p:sp>
        <p:nvSpPr>
          <p:cNvPr id="3" name="Subtitle 2">
            <a:extLst>
              <a:ext uri="{FF2B5EF4-FFF2-40B4-BE49-F238E27FC236}">
                <a16:creationId xmlns:a16="http://schemas.microsoft.com/office/drawing/2014/main" id="{AED3ED4D-37AD-4B8D-9CED-AC044069D60E}"/>
              </a:ext>
            </a:extLst>
          </p:cNvPr>
          <p:cNvSpPr>
            <a:spLocks noGrp="1"/>
          </p:cNvSpPr>
          <p:nvPr>
            <p:ph type="subTitle" idx="1"/>
          </p:nvPr>
        </p:nvSpPr>
        <p:spPr>
          <a:xfrm>
            <a:off x="1523999" y="3602037"/>
            <a:ext cx="9513455" cy="2133599"/>
          </a:xfrm>
        </p:spPr>
        <p:txBody>
          <a:bodyPr>
            <a:normAutofit fontScale="85000" lnSpcReduction="10000"/>
          </a:bodyPr>
          <a:lstStyle/>
          <a:p>
            <a:r>
              <a:rPr lang="en-GB" b="1" dirty="0">
                <a:solidFill>
                  <a:srgbClr val="0070C0"/>
                </a:solidFill>
                <a:latin typeface="Segoe  "/>
              </a:rPr>
              <a:t>FOLLOW YOUR PATHWAY AND WE GROW TOGETHER WITH CONFIDENCE</a:t>
            </a:r>
            <a:endParaRPr lang="en-GB" dirty="0">
              <a:solidFill>
                <a:srgbClr val="0070C0"/>
              </a:solidFill>
              <a:latin typeface="Segoe  "/>
            </a:endParaRPr>
          </a:p>
          <a:p>
            <a:endParaRPr lang="en-GB" i="1" dirty="0">
              <a:solidFill>
                <a:srgbClr val="0070C0"/>
              </a:solidFill>
              <a:latin typeface="Segoe  "/>
            </a:endParaRPr>
          </a:p>
          <a:p>
            <a:r>
              <a:rPr lang="en-GB" i="1" dirty="0">
                <a:solidFill>
                  <a:srgbClr val="0070C0"/>
                </a:solidFill>
                <a:latin typeface="Segoe  "/>
              </a:rPr>
              <a:t>You did not choose me, I chose you that you might </a:t>
            </a:r>
            <a:r>
              <a:rPr lang="en-GB" b="1" i="1" dirty="0">
                <a:solidFill>
                  <a:srgbClr val="0070C0"/>
                </a:solidFill>
                <a:latin typeface="Segoe  "/>
              </a:rPr>
              <a:t>go and bear fruit, fruit that will last</a:t>
            </a:r>
            <a:r>
              <a:rPr lang="en-GB" i="1" dirty="0">
                <a:solidFill>
                  <a:srgbClr val="0070C0"/>
                </a:solidFill>
                <a:latin typeface="Segoe  "/>
              </a:rPr>
              <a:t> so that whatever you ask in my name the Father will give you.</a:t>
            </a:r>
            <a:r>
              <a:rPr lang="en-GB" dirty="0">
                <a:solidFill>
                  <a:srgbClr val="0070C0"/>
                </a:solidFill>
                <a:latin typeface="Segoe  "/>
              </a:rPr>
              <a:t>    John 15:16</a:t>
            </a:r>
          </a:p>
          <a:p>
            <a:endParaRPr lang="en-GB" b="1" i="1" dirty="0">
              <a:solidFill>
                <a:srgbClr val="FFFF00"/>
              </a:solidFill>
              <a:latin typeface="Segoe UI" panose="020B0502040204020203" pitchFamily="34" charset="0"/>
              <a:cs typeface="Segoe UI" panose="020B0502040204020203" pitchFamily="34" charset="0"/>
            </a:endParaRPr>
          </a:p>
          <a:p>
            <a:r>
              <a:rPr lang="en-GB" b="1" i="1" dirty="0">
                <a:solidFill>
                  <a:srgbClr val="FFFF00"/>
                </a:solidFill>
                <a:latin typeface="Segoe UI" panose="020B0502040204020203" pitchFamily="34" charset="0"/>
                <a:cs typeface="Segoe UI" panose="020B0502040204020203" pitchFamily="34" charset="0"/>
              </a:rPr>
              <a:t>Respect</a:t>
            </a:r>
            <a:r>
              <a:rPr lang="en-GB" b="1" i="1" dirty="0">
                <a:solidFill>
                  <a:schemeClr val="accent1"/>
                </a:solidFill>
                <a:latin typeface="Segoe UI" panose="020B0502040204020203" pitchFamily="34" charset="0"/>
                <a:cs typeface="Segoe UI" panose="020B0502040204020203" pitchFamily="34" charset="0"/>
              </a:rPr>
              <a:t>	       </a:t>
            </a:r>
            <a:r>
              <a:rPr lang="en-GB" b="1" i="1" dirty="0">
                <a:solidFill>
                  <a:srgbClr val="00B050"/>
                </a:solidFill>
                <a:latin typeface="Segoe UI" panose="020B0502040204020203" pitchFamily="34" charset="0"/>
                <a:cs typeface="Segoe UI" panose="020B0502040204020203" pitchFamily="34" charset="0"/>
              </a:rPr>
              <a:t>Friendship</a:t>
            </a:r>
            <a:r>
              <a:rPr lang="en-GB" b="1" i="1" dirty="0">
                <a:solidFill>
                  <a:schemeClr val="accent1"/>
                </a:solidFill>
                <a:latin typeface="Segoe UI" panose="020B0502040204020203" pitchFamily="34" charset="0"/>
                <a:cs typeface="Segoe UI" panose="020B0502040204020203" pitchFamily="34" charset="0"/>
              </a:rPr>
              <a:t>   	      </a:t>
            </a:r>
            <a:r>
              <a:rPr lang="en-GB" b="1" i="1" dirty="0">
                <a:solidFill>
                  <a:srgbClr val="FF0000"/>
                </a:solidFill>
                <a:latin typeface="Segoe UI" panose="020B0502040204020203" pitchFamily="34" charset="0"/>
                <a:cs typeface="Segoe UI" panose="020B0502040204020203" pitchFamily="34" charset="0"/>
              </a:rPr>
              <a:t>Forgiveness</a:t>
            </a:r>
            <a:r>
              <a:rPr lang="en-GB" b="1" i="1" dirty="0">
                <a:solidFill>
                  <a:schemeClr val="accent1"/>
                </a:solidFill>
                <a:latin typeface="Segoe UI" panose="020B0502040204020203" pitchFamily="34" charset="0"/>
                <a:cs typeface="Segoe UI" panose="020B0502040204020203" pitchFamily="34" charset="0"/>
              </a:rPr>
              <a:t>  	     Determination</a:t>
            </a:r>
            <a:endParaRPr lang="en-GB" dirty="0"/>
          </a:p>
        </p:txBody>
      </p:sp>
      <p:pic>
        <p:nvPicPr>
          <p:cNvPr id="4" name="Picture 3">
            <a:extLst>
              <a:ext uri="{FF2B5EF4-FFF2-40B4-BE49-F238E27FC236}">
                <a16:creationId xmlns:a16="http://schemas.microsoft.com/office/drawing/2014/main" id="{096CBB75-AAFA-4509-99A8-2761882D65F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44632" y="236104"/>
            <a:ext cx="1028700" cy="1028700"/>
          </a:xfrm>
          <a:prstGeom prst="rect">
            <a:avLst/>
          </a:prstGeom>
          <a:noFill/>
          <a:ln>
            <a:noFill/>
          </a:ln>
        </p:spPr>
      </p:pic>
      <p:sp>
        <p:nvSpPr>
          <p:cNvPr id="5" name="TextBox 4">
            <a:extLst>
              <a:ext uri="{FF2B5EF4-FFF2-40B4-BE49-F238E27FC236}">
                <a16:creationId xmlns:a16="http://schemas.microsoft.com/office/drawing/2014/main" id="{5ADD7183-3E39-4258-8123-BF928B571C85}"/>
              </a:ext>
            </a:extLst>
          </p:cNvPr>
          <p:cNvSpPr txBox="1"/>
          <p:nvPr/>
        </p:nvSpPr>
        <p:spPr>
          <a:xfrm>
            <a:off x="6533322" y="381122"/>
            <a:ext cx="5454546" cy="369332"/>
          </a:xfrm>
          <a:prstGeom prst="rect">
            <a:avLst/>
          </a:prstGeom>
          <a:noFill/>
        </p:spPr>
        <p:txBody>
          <a:bodyPr wrap="square" rtlCol="0">
            <a:spAutoFit/>
          </a:bodyPr>
          <a:lstStyle/>
          <a:p>
            <a:r>
              <a:rPr lang="en-US" b="1" dirty="0"/>
              <a:t> Issue: </a:t>
            </a:r>
            <a:r>
              <a:rPr lang="en-US" dirty="0"/>
              <a:t>#10</a:t>
            </a:r>
            <a:r>
              <a:rPr lang="en-US" b="1" dirty="0"/>
              <a:t>   Term: </a:t>
            </a:r>
            <a:r>
              <a:rPr lang="en-US" dirty="0"/>
              <a:t>Autumn</a:t>
            </a:r>
            <a:r>
              <a:rPr lang="en-US" b="1" dirty="0"/>
              <a:t>     Date: </a:t>
            </a:r>
            <a:r>
              <a:rPr lang="en-US" dirty="0"/>
              <a:t>17 November 2023</a:t>
            </a:r>
            <a:endParaRPr lang="en-GB" dirty="0"/>
          </a:p>
        </p:txBody>
      </p:sp>
    </p:spTree>
    <p:extLst>
      <p:ext uri="{BB962C8B-B14F-4D97-AF65-F5344CB8AC3E}">
        <p14:creationId xmlns:p14="http://schemas.microsoft.com/office/powerpoint/2010/main" val="3252995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D33CC76-3234-4B45-A2E9-474DAC533DD6}"/>
              </a:ext>
            </a:extLst>
          </p:cNvPr>
          <p:cNvPicPr>
            <a:picLocks noChangeAspect="1"/>
          </p:cNvPicPr>
          <p:nvPr/>
        </p:nvPicPr>
        <p:blipFill>
          <a:blip r:embed="rId2"/>
          <a:stretch>
            <a:fillRect/>
          </a:stretch>
        </p:blipFill>
        <p:spPr>
          <a:xfrm>
            <a:off x="359044" y="2046485"/>
            <a:ext cx="5953956" cy="4324954"/>
          </a:xfrm>
          <a:prstGeom prst="rect">
            <a:avLst/>
          </a:prstGeom>
        </p:spPr>
      </p:pic>
      <p:pic>
        <p:nvPicPr>
          <p:cNvPr id="4" name="Picture 3">
            <a:extLst>
              <a:ext uri="{FF2B5EF4-FFF2-40B4-BE49-F238E27FC236}">
                <a16:creationId xmlns:a16="http://schemas.microsoft.com/office/drawing/2014/main" id="{B732A9B5-2228-4BF9-B1DA-81D091A6B2B5}"/>
              </a:ext>
            </a:extLst>
          </p:cNvPr>
          <p:cNvPicPr>
            <a:picLocks noChangeAspect="1"/>
          </p:cNvPicPr>
          <p:nvPr/>
        </p:nvPicPr>
        <p:blipFill>
          <a:blip r:embed="rId3"/>
          <a:stretch>
            <a:fillRect/>
          </a:stretch>
        </p:blipFill>
        <p:spPr>
          <a:xfrm>
            <a:off x="4829201" y="188725"/>
            <a:ext cx="5970926" cy="4020237"/>
          </a:xfrm>
          <a:prstGeom prst="rect">
            <a:avLst/>
          </a:prstGeom>
        </p:spPr>
      </p:pic>
      <p:pic>
        <p:nvPicPr>
          <p:cNvPr id="6" name="Picture 5">
            <a:extLst>
              <a:ext uri="{FF2B5EF4-FFF2-40B4-BE49-F238E27FC236}">
                <a16:creationId xmlns:a16="http://schemas.microsoft.com/office/drawing/2014/main" id="{D1C17837-E696-472C-A665-AF728E4FF1F1}"/>
              </a:ext>
            </a:extLst>
          </p:cNvPr>
          <p:cNvPicPr>
            <a:picLocks noChangeAspect="1"/>
          </p:cNvPicPr>
          <p:nvPr/>
        </p:nvPicPr>
        <p:blipFill>
          <a:blip r:embed="rId4"/>
          <a:stretch>
            <a:fillRect/>
          </a:stretch>
        </p:blipFill>
        <p:spPr>
          <a:xfrm>
            <a:off x="8298259" y="2706322"/>
            <a:ext cx="3467584" cy="3962953"/>
          </a:xfrm>
          <a:prstGeom prst="rect">
            <a:avLst/>
          </a:prstGeom>
        </p:spPr>
      </p:pic>
    </p:spTree>
    <p:extLst>
      <p:ext uri="{BB962C8B-B14F-4D97-AF65-F5344CB8AC3E}">
        <p14:creationId xmlns:p14="http://schemas.microsoft.com/office/powerpoint/2010/main" val="1265626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A6966-8533-46C4-9160-C461A36DFD13}"/>
              </a:ext>
            </a:extLst>
          </p:cNvPr>
          <p:cNvSpPr>
            <a:spLocks noGrp="1"/>
          </p:cNvSpPr>
          <p:nvPr>
            <p:ph type="title"/>
          </p:nvPr>
        </p:nvSpPr>
        <p:spPr/>
        <p:txBody>
          <a:bodyPr/>
          <a:lstStyle/>
          <a:p>
            <a:r>
              <a:rPr lang="en-GB" b="1" dirty="0">
                <a:solidFill>
                  <a:schemeClr val="accent1"/>
                </a:solidFill>
              </a:rPr>
              <a:t>Upcoming Events – Open Morning</a:t>
            </a:r>
          </a:p>
        </p:txBody>
      </p:sp>
      <p:pic>
        <p:nvPicPr>
          <p:cNvPr id="4" name="Picture 3">
            <a:extLst>
              <a:ext uri="{FF2B5EF4-FFF2-40B4-BE49-F238E27FC236}">
                <a16:creationId xmlns:a16="http://schemas.microsoft.com/office/drawing/2014/main" id="{9CB46BD1-68A2-43F2-88CB-469813AE02D1}"/>
              </a:ext>
            </a:extLst>
          </p:cNvPr>
          <p:cNvPicPr>
            <a:picLocks noChangeAspect="1"/>
          </p:cNvPicPr>
          <p:nvPr/>
        </p:nvPicPr>
        <p:blipFill>
          <a:blip r:embed="rId2"/>
          <a:stretch>
            <a:fillRect/>
          </a:stretch>
        </p:blipFill>
        <p:spPr>
          <a:xfrm>
            <a:off x="3839893" y="1509062"/>
            <a:ext cx="4277322" cy="4667901"/>
          </a:xfrm>
          <a:prstGeom prst="rect">
            <a:avLst/>
          </a:prstGeom>
        </p:spPr>
      </p:pic>
    </p:spTree>
    <p:extLst>
      <p:ext uri="{BB962C8B-B14F-4D97-AF65-F5344CB8AC3E}">
        <p14:creationId xmlns:p14="http://schemas.microsoft.com/office/powerpoint/2010/main" val="3845546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A6966-8533-46C4-9160-C461A36DFD13}"/>
              </a:ext>
            </a:extLst>
          </p:cNvPr>
          <p:cNvSpPr>
            <a:spLocks noGrp="1"/>
          </p:cNvSpPr>
          <p:nvPr>
            <p:ph type="title"/>
          </p:nvPr>
        </p:nvSpPr>
        <p:spPr/>
        <p:txBody>
          <a:bodyPr/>
          <a:lstStyle/>
          <a:p>
            <a:r>
              <a:rPr lang="en-GB" b="1" dirty="0">
                <a:solidFill>
                  <a:schemeClr val="accent1"/>
                </a:solidFill>
              </a:rPr>
              <a:t>Upcoming Events – Spanish Day!</a:t>
            </a:r>
          </a:p>
        </p:txBody>
      </p:sp>
      <p:sp>
        <p:nvSpPr>
          <p:cNvPr id="3" name="TextBox 2">
            <a:extLst>
              <a:ext uri="{FF2B5EF4-FFF2-40B4-BE49-F238E27FC236}">
                <a16:creationId xmlns:a16="http://schemas.microsoft.com/office/drawing/2014/main" id="{61A17FB7-24E8-4CFD-A44F-4CE639F8842D}"/>
              </a:ext>
            </a:extLst>
          </p:cNvPr>
          <p:cNvSpPr txBox="1"/>
          <p:nvPr/>
        </p:nvSpPr>
        <p:spPr>
          <a:xfrm>
            <a:off x="998290" y="1845578"/>
            <a:ext cx="10033233" cy="4247317"/>
          </a:xfrm>
          <a:prstGeom prst="rect">
            <a:avLst/>
          </a:prstGeom>
          <a:noFill/>
        </p:spPr>
        <p:txBody>
          <a:bodyPr wrap="square" rtlCol="0">
            <a:spAutoFit/>
          </a:bodyPr>
          <a:lstStyle/>
          <a:p>
            <a:r>
              <a:rPr lang="en-GB" dirty="0"/>
              <a:t>The staff are busy making preparations for a really exciting day on Monday 27 November.  Children will spend the day in their house team groups learning about different aspects of Spain and Spanish culture including locational knowledge, artists, Spanish food and a Spanish song.  They will rotate around 4 different activities as follows:</a:t>
            </a:r>
          </a:p>
          <a:p>
            <a:endParaRPr lang="en-GB" dirty="0"/>
          </a:p>
          <a:p>
            <a:r>
              <a:rPr lang="en-GB" dirty="0"/>
              <a:t>Geography – Mrs Rayner</a:t>
            </a:r>
          </a:p>
          <a:p>
            <a:r>
              <a:rPr lang="en-GB" dirty="0"/>
              <a:t>Art – Miss Walker</a:t>
            </a:r>
          </a:p>
          <a:p>
            <a:r>
              <a:rPr lang="en-GB" dirty="0"/>
              <a:t>DT (food) – Mrs Helfferich</a:t>
            </a:r>
          </a:p>
          <a:p>
            <a:r>
              <a:rPr lang="en-GB" dirty="0"/>
              <a:t>Music – Mrs Seligman</a:t>
            </a:r>
          </a:p>
          <a:p>
            <a:endParaRPr lang="en-GB" dirty="0"/>
          </a:p>
          <a:p>
            <a:r>
              <a:rPr lang="en-GB" dirty="0"/>
              <a:t>We will then join together at the end of the day for a special celebration where we will sing the song together as a school and children will have the opportunity to share what they have learnt during the day.</a:t>
            </a:r>
          </a:p>
          <a:p>
            <a:endParaRPr lang="en-GB" dirty="0"/>
          </a:p>
          <a:p>
            <a:r>
              <a:rPr lang="en-GB" dirty="0">
                <a:solidFill>
                  <a:srgbClr val="FF0000"/>
                </a:solidFill>
              </a:rPr>
              <a:t>Children are invited to wear item/s of clothing in the colour/s of the Spanish flag should they wish to on the day. </a:t>
            </a:r>
          </a:p>
        </p:txBody>
      </p:sp>
      <p:pic>
        <p:nvPicPr>
          <p:cNvPr id="4" name="Picture 3">
            <a:extLst>
              <a:ext uri="{FF2B5EF4-FFF2-40B4-BE49-F238E27FC236}">
                <a16:creationId xmlns:a16="http://schemas.microsoft.com/office/drawing/2014/main" id="{D3D4F57A-7B73-438A-A6FC-9E9FD17013FA}"/>
              </a:ext>
            </a:extLst>
          </p:cNvPr>
          <p:cNvPicPr>
            <a:picLocks noChangeAspect="1"/>
          </p:cNvPicPr>
          <p:nvPr/>
        </p:nvPicPr>
        <p:blipFill>
          <a:blip r:embed="rId2"/>
          <a:stretch>
            <a:fillRect/>
          </a:stretch>
        </p:blipFill>
        <p:spPr>
          <a:xfrm rot="1356627">
            <a:off x="9291626" y="261974"/>
            <a:ext cx="2231701" cy="1531864"/>
          </a:xfrm>
          <a:prstGeom prst="rect">
            <a:avLst/>
          </a:prstGeom>
        </p:spPr>
      </p:pic>
    </p:spTree>
    <p:extLst>
      <p:ext uri="{BB962C8B-B14F-4D97-AF65-F5344CB8AC3E}">
        <p14:creationId xmlns:p14="http://schemas.microsoft.com/office/powerpoint/2010/main" val="2898047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3ECF8-9452-4BD9-861B-89436BDFB714}"/>
              </a:ext>
            </a:extLst>
          </p:cNvPr>
          <p:cNvSpPr>
            <a:spLocks noGrp="1"/>
          </p:cNvSpPr>
          <p:nvPr>
            <p:ph type="title"/>
          </p:nvPr>
        </p:nvSpPr>
        <p:spPr/>
        <p:txBody>
          <a:bodyPr/>
          <a:lstStyle/>
          <a:p>
            <a:r>
              <a:rPr lang="en-GB" b="1" dirty="0">
                <a:solidFill>
                  <a:srgbClr val="0070C0"/>
                </a:solidFill>
                <a:latin typeface="Segoe  "/>
              </a:rPr>
              <a:t>Awards in School This Week</a:t>
            </a:r>
          </a:p>
        </p:txBody>
      </p:sp>
      <p:graphicFrame>
        <p:nvGraphicFramePr>
          <p:cNvPr id="4" name="Table 3">
            <a:extLst>
              <a:ext uri="{FF2B5EF4-FFF2-40B4-BE49-F238E27FC236}">
                <a16:creationId xmlns:a16="http://schemas.microsoft.com/office/drawing/2014/main" id="{99AC8AD3-AE16-4ED4-9DC3-822274D2E689}"/>
              </a:ext>
            </a:extLst>
          </p:cNvPr>
          <p:cNvGraphicFramePr>
            <a:graphicFrameLocks noGrp="1"/>
          </p:cNvGraphicFramePr>
          <p:nvPr>
            <p:extLst>
              <p:ext uri="{D42A27DB-BD31-4B8C-83A1-F6EECF244321}">
                <p14:modId xmlns:p14="http://schemas.microsoft.com/office/powerpoint/2010/main" val="4090737136"/>
              </p:ext>
            </p:extLst>
          </p:nvPr>
        </p:nvGraphicFramePr>
        <p:xfrm>
          <a:off x="302004" y="1995810"/>
          <a:ext cx="11367081" cy="4252269"/>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712623989"/>
                    </a:ext>
                  </a:extLst>
                </a:gridCol>
                <a:gridCol w="2273416">
                  <a:extLst>
                    <a:ext uri="{9D8B030D-6E8A-4147-A177-3AD203B41FA5}">
                      <a16:colId xmlns:a16="http://schemas.microsoft.com/office/drawing/2014/main" val="2973566520"/>
                    </a:ext>
                  </a:extLst>
                </a:gridCol>
                <a:gridCol w="2486746">
                  <a:extLst>
                    <a:ext uri="{9D8B030D-6E8A-4147-A177-3AD203B41FA5}">
                      <a16:colId xmlns:a16="http://schemas.microsoft.com/office/drawing/2014/main" val="653362783"/>
                    </a:ext>
                  </a:extLst>
                </a:gridCol>
                <a:gridCol w="2060087">
                  <a:extLst>
                    <a:ext uri="{9D8B030D-6E8A-4147-A177-3AD203B41FA5}">
                      <a16:colId xmlns:a16="http://schemas.microsoft.com/office/drawing/2014/main" val="3689442591"/>
                    </a:ext>
                  </a:extLst>
                </a:gridCol>
                <a:gridCol w="2273416">
                  <a:extLst>
                    <a:ext uri="{9D8B030D-6E8A-4147-A177-3AD203B41FA5}">
                      <a16:colId xmlns:a16="http://schemas.microsoft.com/office/drawing/2014/main" val="2910945454"/>
                    </a:ext>
                  </a:extLst>
                </a:gridCol>
              </a:tblGrid>
              <a:tr h="594463">
                <a:tc>
                  <a:txBody>
                    <a:bodyPr/>
                    <a:lstStyle/>
                    <a:p>
                      <a:endParaRPr lang="en-GB" dirty="0"/>
                    </a:p>
                  </a:txBody>
                  <a:tcPr/>
                </a:tc>
                <a:tc>
                  <a:txBody>
                    <a:bodyPr/>
                    <a:lstStyle/>
                    <a:p>
                      <a:pPr algn="ctr"/>
                      <a:r>
                        <a:rPr lang="en-GB" dirty="0"/>
                        <a:t>Apple</a:t>
                      </a:r>
                    </a:p>
                  </a:txBody>
                  <a:tcPr/>
                </a:tc>
                <a:tc>
                  <a:txBody>
                    <a:bodyPr/>
                    <a:lstStyle/>
                    <a:p>
                      <a:pPr algn="ctr"/>
                      <a:r>
                        <a:rPr lang="en-GB" dirty="0"/>
                        <a:t>Beech</a:t>
                      </a:r>
                    </a:p>
                  </a:txBody>
                  <a:tcPr/>
                </a:tc>
                <a:tc>
                  <a:txBody>
                    <a:bodyPr/>
                    <a:lstStyle/>
                    <a:p>
                      <a:pPr algn="ctr"/>
                      <a:r>
                        <a:rPr lang="en-GB" dirty="0"/>
                        <a:t>Holly</a:t>
                      </a:r>
                    </a:p>
                  </a:txBody>
                  <a:tcPr/>
                </a:tc>
                <a:tc>
                  <a:txBody>
                    <a:bodyPr/>
                    <a:lstStyle/>
                    <a:p>
                      <a:pPr algn="ctr"/>
                      <a:r>
                        <a:rPr lang="en-GB" dirty="0"/>
                        <a:t>Oak</a:t>
                      </a:r>
                    </a:p>
                  </a:txBody>
                  <a:tcPr/>
                </a:tc>
                <a:extLst>
                  <a:ext uri="{0D108BD9-81ED-4DB2-BD59-A6C34878D82A}">
                    <a16:rowId xmlns:a16="http://schemas.microsoft.com/office/drawing/2014/main" val="860757442"/>
                  </a:ext>
                </a:extLst>
              </a:tr>
              <a:tr h="594463">
                <a:tc rowSpan="2">
                  <a:txBody>
                    <a:bodyPr/>
                    <a:lstStyle/>
                    <a:p>
                      <a:r>
                        <a:rPr lang="en-GB" b="1" dirty="0"/>
                        <a:t>Stars of the Week</a:t>
                      </a:r>
                    </a:p>
                  </a:txBody>
                  <a:tcPr>
                    <a:solidFill>
                      <a:schemeClr val="accent1">
                        <a:lumMod val="20000"/>
                        <a:lumOff val="80000"/>
                      </a:schemeClr>
                    </a:solidFill>
                  </a:tcPr>
                </a:tc>
                <a:tc rowSpan="2">
                  <a:txBody>
                    <a:bodyPr/>
                    <a:lstStyle/>
                    <a:p>
                      <a:pPr algn="ctr"/>
                      <a:endParaRPr lang="en-GB" dirty="0"/>
                    </a:p>
                    <a:p>
                      <a:pPr algn="ctr"/>
                      <a:r>
                        <a:rPr lang="en-GB" dirty="0"/>
                        <a:t>Jackson Harker</a:t>
                      </a:r>
                    </a:p>
                  </a:txBody>
                  <a:tcPr>
                    <a:solidFill>
                      <a:schemeClr val="accent1">
                        <a:lumMod val="20000"/>
                        <a:lumOff val="80000"/>
                      </a:schemeClr>
                    </a:solidFill>
                  </a:tcPr>
                </a:tc>
                <a:tc>
                  <a:txBody>
                    <a:bodyPr/>
                    <a:lstStyle/>
                    <a:p>
                      <a:pPr algn="ctr"/>
                      <a:r>
                        <a:rPr lang="en-GB" dirty="0"/>
                        <a:t>Fenton Ward</a:t>
                      </a:r>
                    </a:p>
                  </a:txBody>
                  <a:tcPr>
                    <a:solidFill>
                      <a:schemeClr val="accent1">
                        <a:lumMod val="20000"/>
                        <a:lumOff val="80000"/>
                      </a:schemeClr>
                    </a:solidFill>
                  </a:tcPr>
                </a:tc>
                <a:tc>
                  <a:txBody>
                    <a:bodyPr/>
                    <a:lstStyle/>
                    <a:p>
                      <a:pPr algn="ctr"/>
                      <a:r>
                        <a:rPr lang="en-GB" dirty="0"/>
                        <a:t>George Ritchie</a:t>
                      </a:r>
                    </a:p>
                  </a:txBody>
                  <a:tcPr>
                    <a:solidFill>
                      <a:schemeClr val="accent1">
                        <a:lumMod val="20000"/>
                        <a:lumOff val="80000"/>
                      </a:schemeClr>
                    </a:solidFill>
                  </a:tcPr>
                </a:tc>
                <a:tc>
                  <a:txBody>
                    <a:bodyPr/>
                    <a:lstStyle/>
                    <a:p>
                      <a:pPr algn="ctr"/>
                      <a:r>
                        <a:rPr lang="en-GB" dirty="0"/>
                        <a:t>Asa Champion</a:t>
                      </a:r>
                    </a:p>
                  </a:txBody>
                  <a:tcPr>
                    <a:solidFill>
                      <a:schemeClr val="accent1">
                        <a:lumMod val="20000"/>
                        <a:lumOff val="80000"/>
                      </a:schemeClr>
                    </a:solidFill>
                  </a:tcPr>
                </a:tc>
                <a:extLst>
                  <a:ext uri="{0D108BD9-81ED-4DB2-BD59-A6C34878D82A}">
                    <a16:rowId xmlns:a16="http://schemas.microsoft.com/office/drawing/2014/main" val="964532015"/>
                  </a:ext>
                </a:extLst>
              </a:tr>
              <a:tr h="594463">
                <a:tc vMerge="1">
                  <a:txBody>
                    <a:bodyPr/>
                    <a:lstStyle/>
                    <a:p>
                      <a:endParaRPr lang="en-GB" dirty="0"/>
                    </a:p>
                  </a:txBody>
                  <a:tcPr/>
                </a:tc>
                <a:tc vMerge="1">
                  <a:txBody>
                    <a:bodyPr/>
                    <a:lstStyle/>
                    <a:p>
                      <a:endParaRPr lang="en-GB" dirty="0"/>
                    </a:p>
                  </a:txBody>
                  <a:tcPr/>
                </a:tc>
                <a:tc>
                  <a:txBody>
                    <a:bodyPr/>
                    <a:lstStyle/>
                    <a:p>
                      <a:pPr algn="ctr"/>
                      <a:r>
                        <a:rPr lang="en-GB" dirty="0"/>
                        <a:t>Cameron Colman</a:t>
                      </a:r>
                    </a:p>
                  </a:txBody>
                  <a:tcPr>
                    <a:solidFill>
                      <a:schemeClr val="accent1">
                        <a:lumMod val="20000"/>
                        <a:lumOff val="80000"/>
                      </a:schemeClr>
                    </a:solidFill>
                  </a:tcPr>
                </a:tc>
                <a:tc>
                  <a:txBody>
                    <a:bodyPr/>
                    <a:lstStyle/>
                    <a:p>
                      <a:pPr algn="ctr"/>
                      <a:r>
                        <a:rPr lang="en-GB" dirty="0"/>
                        <a:t>Riley-Mae Simpson</a:t>
                      </a:r>
                    </a:p>
                  </a:txBody>
                  <a:tcPr>
                    <a:solidFill>
                      <a:schemeClr val="accent1">
                        <a:lumMod val="20000"/>
                        <a:lumOff val="80000"/>
                      </a:schemeClr>
                    </a:solidFill>
                  </a:tcPr>
                </a:tc>
                <a:tc>
                  <a:txBody>
                    <a:bodyPr/>
                    <a:lstStyle/>
                    <a:p>
                      <a:pPr algn="ctr"/>
                      <a:r>
                        <a:rPr lang="en-GB" dirty="0"/>
                        <a:t>Sienna Jagger</a:t>
                      </a:r>
                    </a:p>
                  </a:txBody>
                  <a:tcPr>
                    <a:solidFill>
                      <a:schemeClr val="accent1">
                        <a:lumMod val="20000"/>
                        <a:lumOff val="80000"/>
                      </a:schemeClr>
                    </a:solidFill>
                  </a:tcPr>
                </a:tc>
                <a:extLst>
                  <a:ext uri="{0D108BD9-81ED-4DB2-BD59-A6C34878D82A}">
                    <a16:rowId xmlns:a16="http://schemas.microsoft.com/office/drawing/2014/main" val="3946535011"/>
                  </a:ext>
                </a:extLst>
              </a:tr>
              <a:tr h="594463">
                <a:tc>
                  <a:txBody>
                    <a:bodyPr/>
                    <a:lstStyle/>
                    <a:p>
                      <a:r>
                        <a:rPr lang="en-GB" b="1" dirty="0"/>
                        <a:t>Gold Awards </a:t>
                      </a:r>
                    </a:p>
                    <a:p>
                      <a:r>
                        <a:rPr lang="en-GB" b="1" dirty="0"/>
                        <a:t>for Sport</a:t>
                      </a:r>
                    </a:p>
                  </a:txBody>
                  <a:tcPr>
                    <a:solidFill>
                      <a:schemeClr val="accent1">
                        <a:lumMod val="20000"/>
                        <a:lumOff val="80000"/>
                      </a:schemeClr>
                    </a:solidFill>
                  </a:tcPr>
                </a:tc>
                <a:tc>
                  <a:txBody>
                    <a:bodyPr/>
                    <a:lstStyle/>
                    <a:p>
                      <a:pPr algn="ctr"/>
                      <a:r>
                        <a:rPr lang="en-GB" dirty="0"/>
                        <a:t>Evelyn </a:t>
                      </a:r>
                      <a:r>
                        <a:rPr lang="en-GB" dirty="0" err="1"/>
                        <a:t>Dobreva</a:t>
                      </a:r>
                      <a:endParaRPr lang="en-GB" dirty="0"/>
                    </a:p>
                  </a:txBody>
                  <a:tcPr>
                    <a:solidFill>
                      <a:schemeClr val="accent1">
                        <a:lumMod val="20000"/>
                        <a:lumOff val="80000"/>
                      </a:schemeClr>
                    </a:solidFill>
                  </a:tcPr>
                </a:tc>
                <a:tc>
                  <a:txBody>
                    <a:bodyPr/>
                    <a:lstStyle/>
                    <a:p>
                      <a:pPr algn="ctr"/>
                      <a:r>
                        <a:rPr lang="en-GB" dirty="0"/>
                        <a:t>Gem Champion</a:t>
                      </a:r>
                    </a:p>
                  </a:txBody>
                  <a:tcPr>
                    <a:solidFill>
                      <a:schemeClr val="accent1">
                        <a:lumMod val="20000"/>
                        <a:lumOff val="80000"/>
                      </a:schemeClr>
                    </a:solidFill>
                  </a:tcPr>
                </a:tc>
                <a:tc>
                  <a:txBody>
                    <a:bodyPr/>
                    <a:lstStyle/>
                    <a:p>
                      <a:pPr algn="ctr"/>
                      <a:r>
                        <a:rPr lang="en-GB" dirty="0"/>
                        <a:t>Elijah Brown</a:t>
                      </a:r>
                    </a:p>
                  </a:txBody>
                  <a:tcPr>
                    <a:solidFill>
                      <a:schemeClr val="accent1">
                        <a:lumMod val="20000"/>
                        <a:lumOff val="80000"/>
                      </a:schemeClr>
                    </a:solidFill>
                  </a:tcPr>
                </a:tc>
                <a:tc>
                  <a:txBody>
                    <a:bodyPr/>
                    <a:lstStyle/>
                    <a:p>
                      <a:pPr algn="ctr"/>
                      <a:r>
                        <a:rPr lang="en-GB" dirty="0"/>
                        <a:t>Aiden Simpson</a:t>
                      </a:r>
                    </a:p>
                  </a:txBody>
                  <a:tcPr>
                    <a:solidFill>
                      <a:schemeClr val="accent1">
                        <a:lumMod val="20000"/>
                        <a:lumOff val="80000"/>
                      </a:schemeClr>
                    </a:solidFill>
                  </a:tcPr>
                </a:tc>
                <a:extLst>
                  <a:ext uri="{0D108BD9-81ED-4DB2-BD59-A6C34878D82A}">
                    <a16:rowId xmlns:a16="http://schemas.microsoft.com/office/drawing/2014/main" val="611890926"/>
                  </a:ext>
                </a:extLst>
              </a:tr>
              <a:tr h="594463">
                <a:tc>
                  <a:txBody>
                    <a:bodyPr/>
                    <a:lstStyle/>
                    <a:p>
                      <a:r>
                        <a:rPr lang="en-GB" b="1" dirty="0"/>
                        <a:t>Headteacher Awards </a:t>
                      </a:r>
                      <a:r>
                        <a:rPr lang="en-GB" b="1" dirty="0">
                          <a:solidFill>
                            <a:srgbClr val="FFC000"/>
                          </a:solidFill>
                        </a:rPr>
                        <a:t>Random Act of Kindness</a:t>
                      </a:r>
                    </a:p>
                  </a:txBody>
                  <a:tcPr>
                    <a:solidFill>
                      <a:schemeClr val="accent1">
                        <a:lumMod val="20000"/>
                        <a:lumOff val="80000"/>
                      </a:schemeClr>
                    </a:solidFill>
                  </a:tcPr>
                </a:tc>
                <a:tc gridSpan="2">
                  <a:txBody>
                    <a:bodyPr/>
                    <a:lstStyle/>
                    <a:p>
                      <a:pPr algn="ctr"/>
                      <a:endParaRPr lang="en-GB" dirty="0"/>
                    </a:p>
                    <a:p>
                      <a:pPr algn="ctr"/>
                      <a:r>
                        <a:rPr lang="en-GB" dirty="0"/>
                        <a:t>Esmond Tsang</a:t>
                      </a:r>
                    </a:p>
                  </a:txBody>
                  <a:tcPr>
                    <a:solidFill>
                      <a:schemeClr val="accent1">
                        <a:lumMod val="20000"/>
                        <a:lumOff val="80000"/>
                      </a:schemeClr>
                    </a:solidFill>
                  </a:tcPr>
                </a:tc>
                <a:tc hMerge="1">
                  <a:txBody>
                    <a:bodyPr/>
                    <a:lstStyle/>
                    <a:p>
                      <a:endParaRPr lang="en-GB" dirty="0"/>
                    </a:p>
                  </a:txBody>
                  <a:tcPr>
                    <a:solidFill>
                      <a:schemeClr val="accent1">
                        <a:lumMod val="20000"/>
                        <a:lumOff val="80000"/>
                      </a:schemeClr>
                    </a:solidFill>
                  </a:tcPr>
                </a:tc>
                <a:tc gridSpan="2">
                  <a:txBody>
                    <a:bodyPr/>
                    <a:lstStyle/>
                    <a:p>
                      <a:pPr algn="ctr"/>
                      <a:endParaRPr lang="en-GB" dirty="0"/>
                    </a:p>
                    <a:p>
                      <a:pPr algn="ctr"/>
                      <a:r>
                        <a:rPr lang="en-GB" dirty="0"/>
                        <a:t>Oliver Wilson</a:t>
                      </a:r>
                    </a:p>
                  </a:txBody>
                  <a:tcPr>
                    <a:solidFill>
                      <a:schemeClr val="accent1">
                        <a:lumMod val="20000"/>
                        <a:lumOff val="80000"/>
                      </a:schemeClr>
                    </a:solidFill>
                  </a:tcPr>
                </a:tc>
                <a:tc hMerge="1">
                  <a:txBody>
                    <a:bodyPr/>
                    <a:lstStyle/>
                    <a:p>
                      <a:endParaRPr lang="en-GB" dirty="0"/>
                    </a:p>
                  </a:txBody>
                  <a:tcPr>
                    <a:solidFill>
                      <a:schemeClr val="accent1">
                        <a:lumMod val="20000"/>
                        <a:lumOff val="80000"/>
                      </a:schemeClr>
                    </a:solidFill>
                  </a:tcPr>
                </a:tc>
                <a:extLst>
                  <a:ext uri="{0D108BD9-81ED-4DB2-BD59-A6C34878D82A}">
                    <a16:rowId xmlns:a16="http://schemas.microsoft.com/office/drawing/2014/main" val="3818598996"/>
                  </a:ext>
                </a:extLst>
              </a:tr>
              <a:tr h="594463">
                <a:tc>
                  <a:txBody>
                    <a:bodyPr/>
                    <a:lstStyle/>
                    <a:p>
                      <a:r>
                        <a:rPr lang="en-GB" b="1" dirty="0">
                          <a:solidFill>
                            <a:schemeClr val="tx1"/>
                          </a:solidFill>
                        </a:rPr>
                        <a:t>Cloakroom Ninja tidiest cloakroom trophy</a:t>
                      </a:r>
                    </a:p>
                  </a:txBody>
                  <a:tcPr>
                    <a:solidFill>
                      <a:schemeClr val="accent1">
                        <a:lumMod val="20000"/>
                        <a:lumOff val="80000"/>
                      </a:schemeClr>
                    </a:solidFill>
                  </a:tcPr>
                </a:tc>
                <a:tc gridSpan="4">
                  <a:txBody>
                    <a:bodyPr/>
                    <a:lstStyle/>
                    <a:p>
                      <a:pPr algn="ctr"/>
                      <a:endParaRPr lang="en-GB" dirty="0"/>
                    </a:p>
                    <a:p>
                      <a:pPr algn="ctr"/>
                      <a:r>
                        <a:rPr lang="en-GB" dirty="0"/>
                        <a:t>Holly Class</a:t>
                      </a:r>
                    </a:p>
                  </a:txBody>
                  <a:tcPr>
                    <a:solidFill>
                      <a:schemeClr val="accent1">
                        <a:lumMod val="20000"/>
                        <a:lumOff val="80000"/>
                      </a:schemeClr>
                    </a:solidFill>
                  </a:tcPr>
                </a:tc>
                <a:tc hMerge="1">
                  <a:txBody>
                    <a:bodyPr/>
                    <a:lstStyle/>
                    <a:p>
                      <a:endParaRPr lang="en-GB"/>
                    </a:p>
                  </a:txBody>
                  <a:tcPr/>
                </a:tc>
                <a:tc hMerge="1">
                  <a:txBody>
                    <a:bodyPr/>
                    <a:lstStyle/>
                    <a:p>
                      <a:pPr algn="ctr"/>
                      <a:endParaRPr lang="en-GB" dirty="0"/>
                    </a:p>
                  </a:txBody>
                  <a:tcPr>
                    <a:solidFill>
                      <a:schemeClr val="accent1">
                        <a:lumMod val="20000"/>
                        <a:lumOff val="80000"/>
                      </a:schemeClr>
                    </a:solidFill>
                  </a:tcPr>
                </a:tc>
                <a:tc hMerge="1">
                  <a:txBody>
                    <a:bodyPr/>
                    <a:lstStyle/>
                    <a:p>
                      <a:endParaRPr lang="en-GB"/>
                    </a:p>
                  </a:txBody>
                  <a:tcPr/>
                </a:tc>
                <a:extLst>
                  <a:ext uri="{0D108BD9-81ED-4DB2-BD59-A6C34878D82A}">
                    <a16:rowId xmlns:a16="http://schemas.microsoft.com/office/drawing/2014/main" val="3956663532"/>
                  </a:ext>
                </a:extLst>
              </a:tr>
            </a:tbl>
          </a:graphicData>
        </a:graphic>
      </p:graphicFrame>
    </p:spTree>
    <p:extLst>
      <p:ext uri="{BB962C8B-B14F-4D97-AF65-F5344CB8AC3E}">
        <p14:creationId xmlns:p14="http://schemas.microsoft.com/office/powerpoint/2010/main" val="1002461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15D17-D34E-436A-95F0-B17DE46B2F6B}"/>
              </a:ext>
            </a:extLst>
          </p:cNvPr>
          <p:cNvSpPr>
            <a:spLocks noGrp="1"/>
          </p:cNvSpPr>
          <p:nvPr>
            <p:ph type="title"/>
          </p:nvPr>
        </p:nvSpPr>
        <p:spPr/>
        <p:txBody>
          <a:bodyPr/>
          <a:lstStyle/>
          <a:p>
            <a:r>
              <a:rPr lang="en-GB" b="1" dirty="0">
                <a:solidFill>
                  <a:srgbClr val="0070C0"/>
                </a:solidFill>
                <a:latin typeface="Segoe  "/>
              </a:rPr>
              <a:t>Team Points</a:t>
            </a:r>
            <a:endParaRPr lang="en-GB" dirty="0"/>
          </a:p>
        </p:txBody>
      </p:sp>
      <p:graphicFrame>
        <p:nvGraphicFramePr>
          <p:cNvPr id="3" name="Table 2">
            <a:extLst>
              <a:ext uri="{FF2B5EF4-FFF2-40B4-BE49-F238E27FC236}">
                <a16:creationId xmlns:a16="http://schemas.microsoft.com/office/drawing/2014/main" id="{F02C1B1A-9294-4801-A223-C8FF475F589E}"/>
              </a:ext>
            </a:extLst>
          </p:cNvPr>
          <p:cNvGraphicFramePr>
            <a:graphicFrameLocks noGrp="1"/>
          </p:cNvGraphicFramePr>
          <p:nvPr>
            <p:extLst>
              <p:ext uri="{D42A27DB-BD31-4B8C-83A1-F6EECF244321}">
                <p14:modId xmlns:p14="http://schemas.microsoft.com/office/powerpoint/2010/main" val="338019820"/>
              </p:ext>
            </p:extLst>
          </p:nvPr>
        </p:nvGraphicFramePr>
        <p:xfrm>
          <a:off x="2032000" y="2078683"/>
          <a:ext cx="8128000" cy="18542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121731535"/>
                    </a:ext>
                  </a:extLst>
                </a:gridCol>
                <a:gridCol w="4064000">
                  <a:extLst>
                    <a:ext uri="{9D8B030D-6E8A-4147-A177-3AD203B41FA5}">
                      <a16:colId xmlns:a16="http://schemas.microsoft.com/office/drawing/2014/main" val="477815127"/>
                    </a:ext>
                  </a:extLst>
                </a:gridCol>
              </a:tblGrid>
              <a:tr h="370840">
                <a:tc>
                  <a:txBody>
                    <a:bodyPr/>
                    <a:lstStyle/>
                    <a:p>
                      <a:r>
                        <a:rPr lang="en-GB" dirty="0"/>
                        <a:t>Team</a:t>
                      </a:r>
                    </a:p>
                  </a:txBody>
                  <a:tcPr/>
                </a:tc>
                <a:tc>
                  <a:txBody>
                    <a:bodyPr/>
                    <a:lstStyle/>
                    <a:p>
                      <a:r>
                        <a:rPr lang="en-GB" dirty="0"/>
                        <a:t>Points</a:t>
                      </a:r>
                    </a:p>
                  </a:txBody>
                  <a:tcPr/>
                </a:tc>
                <a:extLst>
                  <a:ext uri="{0D108BD9-81ED-4DB2-BD59-A6C34878D82A}">
                    <a16:rowId xmlns:a16="http://schemas.microsoft.com/office/drawing/2014/main" val="694617373"/>
                  </a:ext>
                </a:extLst>
              </a:tr>
              <a:tr h="370840">
                <a:tc>
                  <a:txBody>
                    <a:bodyPr/>
                    <a:lstStyle/>
                    <a:p>
                      <a:r>
                        <a:rPr lang="en-GB" dirty="0">
                          <a:solidFill>
                            <a:srgbClr val="FF0000"/>
                          </a:solidFill>
                        </a:rPr>
                        <a:t>Red</a:t>
                      </a:r>
                    </a:p>
                  </a:txBody>
                  <a:tcPr/>
                </a:tc>
                <a:tc>
                  <a:txBody>
                    <a:bodyPr/>
                    <a:lstStyle/>
                    <a:p>
                      <a:r>
                        <a:rPr lang="en-GB" dirty="0"/>
                        <a:t>435</a:t>
                      </a:r>
                    </a:p>
                  </a:txBody>
                  <a:tcPr/>
                </a:tc>
                <a:extLst>
                  <a:ext uri="{0D108BD9-81ED-4DB2-BD59-A6C34878D82A}">
                    <a16:rowId xmlns:a16="http://schemas.microsoft.com/office/drawing/2014/main" val="1505806640"/>
                  </a:ext>
                </a:extLst>
              </a:tr>
              <a:tr h="370840">
                <a:tc>
                  <a:txBody>
                    <a:bodyPr/>
                    <a:lstStyle/>
                    <a:p>
                      <a:r>
                        <a:rPr lang="en-GB" dirty="0">
                          <a:solidFill>
                            <a:schemeClr val="accent1"/>
                          </a:solidFill>
                        </a:rPr>
                        <a:t>Blue</a:t>
                      </a:r>
                    </a:p>
                  </a:txBody>
                  <a:tcPr/>
                </a:tc>
                <a:tc>
                  <a:txBody>
                    <a:bodyPr/>
                    <a:lstStyle/>
                    <a:p>
                      <a:r>
                        <a:rPr lang="en-GB" dirty="0"/>
                        <a:t>1222</a:t>
                      </a:r>
                    </a:p>
                  </a:txBody>
                  <a:tcPr/>
                </a:tc>
                <a:extLst>
                  <a:ext uri="{0D108BD9-81ED-4DB2-BD59-A6C34878D82A}">
                    <a16:rowId xmlns:a16="http://schemas.microsoft.com/office/drawing/2014/main" val="747584618"/>
                  </a:ext>
                </a:extLst>
              </a:tr>
              <a:tr h="370840">
                <a:tc>
                  <a:txBody>
                    <a:bodyPr/>
                    <a:lstStyle/>
                    <a:p>
                      <a:r>
                        <a:rPr lang="en-GB" dirty="0">
                          <a:solidFill>
                            <a:srgbClr val="00B050"/>
                          </a:solidFill>
                        </a:rPr>
                        <a:t>Green</a:t>
                      </a:r>
                    </a:p>
                  </a:txBody>
                  <a:tcPr/>
                </a:tc>
                <a:tc>
                  <a:txBody>
                    <a:bodyPr/>
                    <a:lstStyle/>
                    <a:p>
                      <a:r>
                        <a:rPr lang="en-GB" dirty="0"/>
                        <a:t>1663</a:t>
                      </a:r>
                    </a:p>
                  </a:txBody>
                  <a:tcPr/>
                </a:tc>
                <a:extLst>
                  <a:ext uri="{0D108BD9-81ED-4DB2-BD59-A6C34878D82A}">
                    <a16:rowId xmlns:a16="http://schemas.microsoft.com/office/drawing/2014/main" val="4093545337"/>
                  </a:ext>
                </a:extLst>
              </a:tr>
              <a:tr h="370840">
                <a:tc>
                  <a:txBody>
                    <a:bodyPr/>
                    <a:lstStyle/>
                    <a:p>
                      <a:r>
                        <a:rPr lang="en-GB" dirty="0">
                          <a:solidFill>
                            <a:srgbClr val="FFFF00"/>
                          </a:solidFill>
                        </a:rPr>
                        <a:t>Yellow</a:t>
                      </a:r>
                    </a:p>
                  </a:txBody>
                  <a:tcPr/>
                </a:tc>
                <a:tc>
                  <a:txBody>
                    <a:bodyPr/>
                    <a:lstStyle/>
                    <a:p>
                      <a:r>
                        <a:rPr lang="en-GB" dirty="0"/>
                        <a:t>488</a:t>
                      </a:r>
                    </a:p>
                  </a:txBody>
                  <a:tcPr/>
                </a:tc>
                <a:extLst>
                  <a:ext uri="{0D108BD9-81ED-4DB2-BD59-A6C34878D82A}">
                    <a16:rowId xmlns:a16="http://schemas.microsoft.com/office/drawing/2014/main" val="4283979554"/>
                  </a:ext>
                </a:extLst>
              </a:tr>
            </a:tbl>
          </a:graphicData>
        </a:graphic>
      </p:graphicFrame>
      <p:sp>
        <p:nvSpPr>
          <p:cNvPr id="4" name="TextBox 3">
            <a:extLst>
              <a:ext uri="{FF2B5EF4-FFF2-40B4-BE49-F238E27FC236}">
                <a16:creationId xmlns:a16="http://schemas.microsoft.com/office/drawing/2014/main" id="{ECAE4ED4-40F2-4BF3-8605-324FB4EB3DB6}"/>
              </a:ext>
            </a:extLst>
          </p:cNvPr>
          <p:cNvSpPr txBox="1"/>
          <p:nvPr/>
        </p:nvSpPr>
        <p:spPr>
          <a:xfrm>
            <a:off x="4790113" y="4253218"/>
            <a:ext cx="2608213" cy="369332"/>
          </a:xfrm>
          <a:prstGeom prst="rect">
            <a:avLst/>
          </a:prstGeom>
          <a:noFill/>
        </p:spPr>
        <p:txBody>
          <a:bodyPr wrap="square" rtlCol="0">
            <a:spAutoFit/>
          </a:bodyPr>
          <a:lstStyle/>
          <a:p>
            <a:r>
              <a:rPr lang="en-GB" dirty="0"/>
              <a:t>Well done </a:t>
            </a:r>
            <a:r>
              <a:rPr lang="en-GB" dirty="0">
                <a:solidFill>
                  <a:srgbClr val="00B050"/>
                </a:solidFill>
              </a:rPr>
              <a:t>GREEN</a:t>
            </a:r>
            <a:r>
              <a:rPr lang="en-GB" dirty="0"/>
              <a:t> team!</a:t>
            </a:r>
          </a:p>
        </p:txBody>
      </p:sp>
    </p:spTree>
    <p:extLst>
      <p:ext uri="{BB962C8B-B14F-4D97-AF65-F5344CB8AC3E}">
        <p14:creationId xmlns:p14="http://schemas.microsoft.com/office/powerpoint/2010/main" val="2044337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F313511F-11F6-4236-AF7E-7A2BDEE75249}"/>
              </a:ext>
            </a:extLst>
          </p:cNvPr>
          <p:cNvSpPr>
            <a:spLocks noGrp="1"/>
          </p:cNvSpPr>
          <p:nvPr>
            <p:ph idx="1"/>
          </p:nvPr>
        </p:nvSpPr>
        <p:spPr/>
        <p:txBody>
          <a:bodyPr>
            <a:normAutofit fontScale="92500"/>
          </a:bodyPr>
          <a:lstStyle/>
          <a:p>
            <a:endParaRPr lang="en-GB" dirty="0"/>
          </a:p>
          <a:p>
            <a:endParaRPr lang="en-GB" dirty="0"/>
          </a:p>
          <a:p>
            <a:endParaRPr lang="en-GB" dirty="0"/>
          </a:p>
          <a:p>
            <a:pPr marL="0" indent="0">
              <a:buNone/>
            </a:pPr>
            <a:endParaRPr lang="en-GB" dirty="0"/>
          </a:p>
          <a:p>
            <a:pPr marL="0" indent="0">
              <a:buNone/>
            </a:pPr>
            <a:r>
              <a:rPr lang="en-GB" dirty="0"/>
              <a:t>Apple: Children in Apple Class need to bring their Forest School kit in each </a:t>
            </a:r>
            <a:r>
              <a:rPr lang="en-GB" dirty="0">
                <a:solidFill>
                  <a:srgbClr val="FF0000"/>
                </a:solidFill>
              </a:rPr>
              <a:t>Friday</a:t>
            </a:r>
            <a:r>
              <a:rPr lang="en-GB" dirty="0"/>
              <a:t>. Please send their PE kit in on Monday as children will change for PE in school. They will bring PE kits home for washing periodically.  </a:t>
            </a:r>
          </a:p>
          <a:p>
            <a:pPr marL="0" indent="0" fontAlgn="base">
              <a:buNone/>
            </a:pPr>
            <a:r>
              <a:rPr lang="en-GB" b="1" dirty="0"/>
              <a:t>Please ensure that on PE days, the children wear their hoodies, school jumpers or cardigans alongside white or blue t-shirts and black or navy shorts or jogging bottoms.</a:t>
            </a:r>
            <a:endParaRPr lang="en-GB" dirty="0"/>
          </a:p>
          <a:p>
            <a:endParaRPr lang="en-GB" dirty="0"/>
          </a:p>
        </p:txBody>
      </p:sp>
      <p:sp>
        <p:nvSpPr>
          <p:cNvPr id="2" name="Title 1">
            <a:extLst>
              <a:ext uri="{FF2B5EF4-FFF2-40B4-BE49-F238E27FC236}">
                <a16:creationId xmlns:a16="http://schemas.microsoft.com/office/drawing/2014/main" id="{22D0EE4E-BAE3-4814-A0DC-66AE83BB76F8}"/>
              </a:ext>
            </a:extLst>
          </p:cNvPr>
          <p:cNvSpPr>
            <a:spLocks noGrp="1"/>
          </p:cNvSpPr>
          <p:nvPr>
            <p:ph type="title"/>
          </p:nvPr>
        </p:nvSpPr>
        <p:spPr/>
        <p:txBody>
          <a:bodyPr/>
          <a:lstStyle/>
          <a:p>
            <a:r>
              <a:rPr lang="en-GB" b="1" dirty="0">
                <a:solidFill>
                  <a:schemeClr val="accent1"/>
                </a:solidFill>
                <a:latin typeface="Segoe  "/>
              </a:rPr>
              <a:t>PE Kits w/c 20 November 2023</a:t>
            </a:r>
          </a:p>
        </p:txBody>
      </p:sp>
      <p:graphicFrame>
        <p:nvGraphicFramePr>
          <p:cNvPr id="3" name="Table 2">
            <a:extLst>
              <a:ext uri="{FF2B5EF4-FFF2-40B4-BE49-F238E27FC236}">
                <a16:creationId xmlns:a16="http://schemas.microsoft.com/office/drawing/2014/main" id="{1459CF87-41B5-4B59-B3D8-602A48BA8160}"/>
              </a:ext>
            </a:extLst>
          </p:cNvPr>
          <p:cNvGraphicFramePr>
            <a:graphicFrameLocks noGrp="1"/>
          </p:cNvGraphicFramePr>
          <p:nvPr>
            <p:extLst>
              <p:ext uri="{D42A27DB-BD31-4B8C-83A1-F6EECF244321}">
                <p14:modId xmlns:p14="http://schemas.microsoft.com/office/powerpoint/2010/main" val="2931492426"/>
              </p:ext>
            </p:extLst>
          </p:nvPr>
        </p:nvGraphicFramePr>
        <p:xfrm>
          <a:off x="1889387" y="1825625"/>
          <a:ext cx="8128002" cy="1483360"/>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982694366"/>
                    </a:ext>
                  </a:extLst>
                </a:gridCol>
                <a:gridCol w="1354667">
                  <a:extLst>
                    <a:ext uri="{9D8B030D-6E8A-4147-A177-3AD203B41FA5}">
                      <a16:colId xmlns:a16="http://schemas.microsoft.com/office/drawing/2014/main" val="3604755761"/>
                    </a:ext>
                  </a:extLst>
                </a:gridCol>
                <a:gridCol w="1354667">
                  <a:extLst>
                    <a:ext uri="{9D8B030D-6E8A-4147-A177-3AD203B41FA5}">
                      <a16:colId xmlns:a16="http://schemas.microsoft.com/office/drawing/2014/main" val="3275141048"/>
                    </a:ext>
                  </a:extLst>
                </a:gridCol>
                <a:gridCol w="1354667">
                  <a:extLst>
                    <a:ext uri="{9D8B030D-6E8A-4147-A177-3AD203B41FA5}">
                      <a16:colId xmlns:a16="http://schemas.microsoft.com/office/drawing/2014/main" val="126600969"/>
                    </a:ext>
                  </a:extLst>
                </a:gridCol>
                <a:gridCol w="1354667">
                  <a:extLst>
                    <a:ext uri="{9D8B030D-6E8A-4147-A177-3AD203B41FA5}">
                      <a16:colId xmlns:a16="http://schemas.microsoft.com/office/drawing/2014/main" val="1318239413"/>
                    </a:ext>
                  </a:extLst>
                </a:gridCol>
                <a:gridCol w="1354667">
                  <a:extLst>
                    <a:ext uri="{9D8B030D-6E8A-4147-A177-3AD203B41FA5}">
                      <a16:colId xmlns:a16="http://schemas.microsoft.com/office/drawing/2014/main" val="159172132"/>
                    </a:ext>
                  </a:extLst>
                </a:gridCol>
              </a:tblGrid>
              <a:tr h="370840">
                <a:tc>
                  <a:txBody>
                    <a:bodyPr/>
                    <a:lstStyle/>
                    <a:p>
                      <a:pPr algn="ctr"/>
                      <a:endParaRPr lang="en-GB" dirty="0"/>
                    </a:p>
                  </a:txBody>
                  <a:tcPr/>
                </a:tc>
                <a:tc>
                  <a:txBody>
                    <a:bodyPr/>
                    <a:lstStyle/>
                    <a:p>
                      <a:pPr algn="ctr"/>
                      <a:r>
                        <a:rPr lang="en-GB" dirty="0"/>
                        <a:t>Monday</a:t>
                      </a:r>
                    </a:p>
                  </a:txBody>
                  <a:tcPr/>
                </a:tc>
                <a:tc>
                  <a:txBody>
                    <a:bodyPr/>
                    <a:lstStyle/>
                    <a:p>
                      <a:pPr algn="ctr"/>
                      <a:r>
                        <a:rPr lang="en-GB" dirty="0"/>
                        <a:t>Tuesday</a:t>
                      </a:r>
                    </a:p>
                  </a:txBody>
                  <a:tcPr/>
                </a:tc>
                <a:tc>
                  <a:txBody>
                    <a:bodyPr/>
                    <a:lstStyle/>
                    <a:p>
                      <a:pPr algn="ctr"/>
                      <a:r>
                        <a:rPr lang="en-GB" dirty="0"/>
                        <a:t>Wednesday</a:t>
                      </a:r>
                    </a:p>
                  </a:txBody>
                  <a:tcPr/>
                </a:tc>
                <a:tc>
                  <a:txBody>
                    <a:bodyPr/>
                    <a:lstStyle/>
                    <a:p>
                      <a:pPr algn="ctr"/>
                      <a:r>
                        <a:rPr lang="en-GB" dirty="0"/>
                        <a:t>Thursday</a:t>
                      </a:r>
                    </a:p>
                  </a:txBody>
                  <a:tcPr/>
                </a:tc>
                <a:tc>
                  <a:txBody>
                    <a:bodyPr/>
                    <a:lstStyle/>
                    <a:p>
                      <a:pPr algn="ctr"/>
                      <a:r>
                        <a:rPr lang="en-GB" dirty="0"/>
                        <a:t>Friday</a:t>
                      </a:r>
                    </a:p>
                  </a:txBody>
                  <a:tcPr/>
                </a:tc>
                <a:extLst>
                  <a:ext uri="{0D108BD9-81ED-4DB2-BD59-A6C34878D82A}">
                    <a16:rowId xmlns:a16="http://schemas.microsoft.com/office/drawing/2014/main" val="2737305729"/>
                  </a:ext>
                </a:extLst>
              </a:tr>
              <a:tr h="370840">
                <a:tc>
                  <a:txBody>
                    <a:bodyPr/>
                    <a:lstStyle/>
                    <a:p>
                      <a:pPr algn="ctr"/>
                      <a:r>
                        <a:rPr lang="en-GB" dirty="0"/>
                        <a:t>Beech</a:t>
                      </a:r>
                    </a:p>
                  </a:txBody>
                  <a:tcPr/>
                </a:tc>
                <a:tc>
                  <a:txBody>
                    <a:bodyPr/>
                    <a:lstStyle/>
                    <a:p>
                      <a:pPr algn="ctr"/>
                      <a:endParaRPr lang="en-GB" dirty="0">
                        <a:solidFill>
                          <a:srgbClr val="FF0000"/>
                        </a:solidFill>
                      </a:endParaRPr>
                    </a:p>
                  </a:txBody>
                  <a:tcPr/>
                </a:tc>
                <a:tc>
                  <a:txBody>
                    <a:bodyPr/>
                    <a:lstStyle/>
                    <a:p>
                      <a:pPr algn="ctr"/>
                      <a:endParaRPr lang="en-GB" dirty="0"/>
                    </a:p>
                  </a:txBody>
                  <a:tcPr/>
                </a:tc>
                <a:tc>
                  <a:txBody>
                    <a:bodyPr/>
                    <a:lstStyle/>
                    <a:p>
                      <a:pPr algn="ctr"/>
                      <a:endParaRPr lang="en-GB"/>
                    </a:p>
                  </a:txBody>
                  <a:tcPr/>
                </a:tc>
                <a:tc>
                  <a:txBody>
                    <a:bodyPr/>
                    <a:lstStyle/>
                    <a:p>
                      <a:pPr algn="ctr"/>
                      <a:r>
                        <a:rPr lang="en-GB" dirty="0"/>
                        <a:t>X</a:t>
                      </a:r>
                    </a:p>
                  </a:txBody>
                  <a:tcPr/>
                </a:tc>
                <a:tc>
                  <a:txBody>
                    <a:bodyPr/>
                    <a:lstStyle/>
                    <a:p>
                      <a:pPr algn="ctr"/>
                      <a:r>
                        <a:rPr lang="en-GB" dirty="0"/>
                        <a:t>X</a:t>
                      </a:r>
                    </a:p>
                  </a:txBody>
                  <a:tcPr/>
                </a:tc>
                <a:extLst>
                  <a:ext uri="{0D108BD9-81ED-4DB2-BD59-A6C34878D82A}">
                    <a16:rowId xmlns:a16="http://schemas.microsoft.com/office/drawing/2014/main" val="726796407"/>
                  </a:ext>
                </a:extLst>
              </a:tr>
              <a:tr h="370840">
                <a:tc>
                  <a:txBody>
                    <a:bodyPr/>
                    <a:lstStyle/>
                    <a:p>
                      <a:pPr algn="ctr"/>
                      <a:r>
                        <a:rPr lang="en-GB" dirty="0"/>
                        <a:t>Holly</a:t>
                      </a:r>
                    </a:p>
                  </a:txBody>
                  <a:tcPr/>
                </a:tc>
                <a:tc>
                  <a:txBody>
                    <a:bodyPr/>
                    <a:lstStyle/>
                    <a:p>
                      <a:pPr algn="ctr"/>
                      <a:endParaRPr lang="en-GB" dirty="0">
                        <a:solidFill>
                          <a:srgbClr val="FF0000"/>
                        </a:solidFill>
                      </a:endParaRPr>
                    </a:p>
                  </a:txBody>
                  <a:tcPr/>
                </a:tc>
                <a:tc>
                  <a:txBody>
                    <a:bodyPr/>
                    <a:lstStyle/>
                    <a:p>
                      <a:pPr algn="ctr"/>
                      <a:r>
                        <a:rPr lang="en-GB" dirty="0"/>
                        <a:t>X</a:t>
                      </a:r>
                    </a:p>
                  </a:txBody>
                  <a:tcPr/>
                </a:tc>
                <a:tc>
                  <a:txBody>
                    <a:bodyPr/>
                    <a:lstStyle/>
                    <a:p>
                      <a:pPr algn="ctr"/>
                      <a:endParaRPr lang="en-GB" dirty="0"/>
                    </a:p>
                  </a:txBody>
                  <a:tcPr/>
                </a:tc>
                <a:tc>
                  <a:txBody>
                    <a:bodyPr/>
                    <a:lstStyle/>
                    <a:p>
                      <a:pPr algn="ctr"/>
                      <a:endParaRPr lang="en-GB" dirty="0"/>
                    </a:p>
                  </a:txBody>
                  <a:tcPr/>
                </a:tc>
                <a:tc>
                  <a:txBody>
                    <a:bodyPr/>
                    <a:lstStyle/>
                    <a:p>
                      <a:pPr algn="ctr"/>
                      <a:r>
                        <a:rPr lang="en-GB" dirty="0"/>
                        <a:t>X</a:t>
                      </a:r>
                    </a:p>
                  </a:txBody>
                  <a:tcPr/>
                </a:tc>
                <a:extLst>
                  <a:ext uri="{0D108BD9-81ED-4DB2-BD59-A6C34878D82A}">
                    <a16:rowId xmlns:a16="http://schemas.microsoft.com/office/drawing/2014/main" val="119406266"/>
                  </a:ext>
                </a:extLst>
              </a:tr>
              <a:tr h="370840">
                <a:tc>
                  <a:txBody>
                    <a:bodyPr/>
                    <a:lstStyle/>
                    <a:p>
                      <a:pPr algn="ctr"/>
                      <a:r>
                        <a:rPr lang="en-GB" dirty="0"/>
                        <a:t>Oak</a:t>
                      </a:r>
                    </a:p>
                  </a:txBody>
                  <a:tcPr/>
                </a:tc>
                <a:tc>
                  <a:txBody>
                    <a:bodyPr/>
                    <a:lstStyle/>
                    <a:p>
                      <a:pPr algn="ctr"/>
                      <a:endParaRPr lang="en-GB" dirty="0">
                        <a:solidFill>
                          <a:srgbClr val="FF0000"/>
                        </a:solidFill>
                      </a:endParaRPr>
                    </a:p>
                  </a:txBody>
                  <a:tcPr/>
                </a:tc>
                <a:tc>
                  <a:txBody>
                    <a:bodyPr/>
                    <a:lstStyle/>
                    <a:p>
                      <a:pPr algn="ctr"/>
                      <a:r>
                        <a:rPr lang="en-GB" dirty="0"/>
                        <a:t>X </a:t>
                      </a:r>
                      <a:r>
                        <a:rPr lang="en-GB" dirty="0">
                          <a:solidFill>
                            <a:srgbClr val="FF0000"/>
                          </a:solidFill>
                        </a:rPr>
                        <a:t>- swim</a:t>
                      </a:r>
                    </a:p>
                  </a:txBody>
                  <a:tcPr/>
                </a:tc>
                <a:tc>
                  <a:txBody>
                    <a:bodyPr/>
                    <a:lstStyle/>
                    <a:p>
                      <a:pPr algn="ctr"/>
                      <a:endParaRPr lang="en-GB"/>
                    </a:p>
                  </a:txBody>
                  <a:tcPr/>
                </a:tc>
                <a:tc>
                  <a:txBody>
                    <a:bodyPr/>
                    <a:lstStyle/>
                    <a:p>
                      <a:pPr algn="ctr"/>
                      <a:endParaRPr lang="en-GB" dirty="0"/>
                    </a:p>
                  </a:txBody>
                  <a:tcPr/>
                </a:tc>
                <a:tc>
                  <a:txBody>
                    <a:bodyPr/>
                    <a:lstStyle/>
                    <a:p>
                      <a:pPr algn="ctr"/>
                      <a:r>
                        <a:rPr lang="en-GB" dirty="0"/>
                        <a:t>X</a:t>
                      </a:r>
                    </a:p>
                  </a:txBody>
                  <a:tcPr/>
                </a:tc>
                <a:extLst>
                  <a:ext uri="{0D108BD9-81ED-4DB2-BD59-A6C34878D82A}">
                    <a16:rowId xmlns:a16="http://schemas.microsoft.com/office/drawing/2014/main" val="1289729854"/>
                  </a:ext>
                </a:extLst>
              </a:tr>
            </a:tbl>
          </a:graphicData>
        </a:graphic>
      </p:graphicFrame>
    </p:spTree>
    <p:extLst>
      <p:ext uri="{BB962C8B-B14F-4D97-AF65-F5344CB8AC3E}">
        <p14:creationId xmlns:p14="http://schemas.microsoft.com/office/powerpoint/2010/main" val="1114108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EB0F4-0795-44FB-B560-0FCA67081CC8}"/>
              </a:ext>
            </a:extLst>
          </p:cNvPr>
          <p:cNvSpPr>
            <a:spLocks noGrp="1"/>
          </p:cNvSpPr>
          <p:nvPr>
            <p:ph type="title"/>
          </p:nvPr>
        </p:nvSpPr>
        <p:spPr/>
        <p:txBody>
          <a:bodyPr/>
          <a:lstStyle/>
          <a:p>
            <a:r>
              <a:rPr lang="en-GB" b="1" dirty="0">
                <a:solidFill>
                  <a:srgbClr val="0070C0"/>
                </a:solidFill>
                <a:latin typeface="Segoe  "/>
              </a:rPr>
              <a:t>Attendance and Punctuality</a:t>
            </a:r>
          </a:p>
        </p:txBody>
      </p:sp>
      <p:graphicFrame>
        <p:nvGraphicFramePr>
          <p:cNvPr id="4" name="Content Placeholder 3">
            <a:extLst>
              <a:ext uri="{FF2B5EF4-FFF2-40B4-BE49-F238E27FC236}">
                <a16:creationId xmlns:a16="http://schemas.microsoft.com/office/drawing/2014/main" id="{87C9748E-1AB4-475B-B0D7-66E8FF037C57}"/>
              </a:ext>
            </a:extLst>
          </p:cNvPr>
          <p:cNvGraphicFramePr>
            <a:graphicFrameLocks noGrp="1"/>
          </p:cNvGraphicFramePr>
          <p:nvPr>
            <p:ph idx="1"/>
            <p:extLst>
              <p:ext uri="{D42A27DB-BD31-4B8C-83A1-F6EECF244321}">
                <p14:modId xmlns:p14="http://schemas.microsoft.com/office/powerpoint/2010/main" val="3736790705"/>
              </p:ext>
            </p:extLst>
          </p:nvPr>
        </p:nvGraphicFramePr>
        <p:xfrm>
          <a:off x="838200" y="1724246"/>
          <a:ext cx="10515600" cy="1854200"/>
        </p:xfrm>
        <a:graphic>
          <a:graphicData uri="http://schemas.openxmlformats.org/drawingml/2006/table">
            <a:tbl>
              <a:tblPr firstRow="1" bandRow="1">
                <a:tableStyleId>{5C22544A-7EE6-4342-B048-85BDC9FD1C3A}</a:tableStyleId>
              </a:tblPr>
              <a:tblGrid>
                <a:gridCol w="1636552">
                  <a:extLst>
                    <a:ext uri="{9D8B030D-6E8A-4147-A177-3AD203B41FA5}">
                      <a16:colId xmlns:a16="http://schemas.microsoft.com/office/drawing/2014/main" val="342491336"/>
                    </a:ext>
                  </a:extLst>
                </a:gridCol>
                <a:gridCol w="3875714">
                  <a:extLst>
                    <a:ext uri="{9D8B030D-6E8A-4147-A177-3AD203B41FA5}">
                      <a16:colId xmlns:a16="http://schemas.microsoft.com/office/drawing/2014/main" val="2041675329"/>
                    </a:ext>
                  </a:extLst>
                </a:gridCol>
                <a:gridCol w="5003334">
                  <a:extLst>
                    <a:ext uri="{9D8B030D-6E8A-4147-A177-3AD203B41FA5}">
                      <a16:colId xmlns:a16="http://schemas.microsoft.com/office/drawing/2014/main" val="2477756465"/>
                    </a:ext>
                  </a:extLst>
                </a:gridCol>
              </a:tblGrid>
              <a:tr h="370840">
                <a:tc>
                  <a:txBody>
                    <a:bodyPr/>
                    <a:lstStyle/>
                    <a:p>
                      <a:endParaRPr lang="en-GB" dirty="0"/>
                    </a:p>
                  </a:txBody>
                  <a:tcPr/>
                </a:tc>
                <a:tc>
                  <a:txBody>
                    <a:bodyPr/>
                    <a:lstStyle/>
                    <a:p>
                      <a:r>
                        <a:rPr lang="en-GB" dirty="0"/>
                        <a:t>Attendance </a:t>
                      </a:r>
                    </a:p>
                  </a:txBody>
                  <a:tcPr/>
                </a:tc>
                <a:tc>
                  <a:txBody>
                    <a:bodyPr/>
                    <a:lstStyle/>
                    <a:p>
                      <a:r>
                        <a:rPr lang="en-GB" dirty="0"/>
                        <a:t>Punctuality </a:t>
                      </a:r>
                    </a:p>
                  </a:txBody>
                  <a:tcPr/>
                </a:tc>
                <a:extLst>
                  <a:ext uri="{0D108BD9-81ED-4DB2-BD59-A6C34878D82A}">
                    <a16:rowId xmlns:a16="http://schemas.microsoft.com/office/drawing/2014/main" val="1864883430"/>
                  </a:ext>
                </a:extLst>
              </a:tr>
              <a:tr h="370840">
                <a:tc>
                  <a:txBody>
                    <a:bodyPr/>
                    <a:lstStyle/>
                    <a:p>
                      <a:r>
                        <a:rPr lang="en-GB" dirty="0"/>
                        <a:t>Apple</a:t>
                      </a:r>
                    </a:p>
                  </a:txBody>
                  <a:tcPr/>
                </a:tc>
                <a:tc>
                  <a:txBody>
                    <a:bodyPr/>
                    <a:lstStyle/>
                    <a:p>
                      <a:r>
                        <a:rPr lang="en-GB" dirty="0">
                          <a:solidFill>
                            <a:srgbClr val="00B050"/>
                          </a:solidFill>
                        </a:rPr>
                        <a:t>96%</a:t>
                      </a:r>
                    </a:p>
                  </a:txBody>
                  <a:tcPr/>
                </a:tc>
                <a:tc>
                  <a:txBody>
                    <a:bodyPr/>
                    <a:lstStyle/>
                    <a:p>
                      <a:endParaRPr lang="en-GB" dirty="0">
                        <a:solidFill>
                          <a:srgbClr val="00B050"/>
                        </a:solidFill>
                      </a:endParaRPr>
                    </a:p>
                  </a:txBody>
                  <a:tcPr/>
                </a:tc>
                <a:extLst>
                  <a:ext uri="{0D108BD9-81ED-4DB2-BD59-A6C34878D82A}">
                    <a16:rowId xmlns:a16="http://schemas.microsoft.com/office/drawing/2014/main" val="2756590272"/>
                  </a:ext>
                </a:extLst>
              </a:tr>
              <a:tr h="370840">
                <a:tc>
                  <a:txBody>
                    <a:bodyPr/>
                    <a:lstStyle/>
                    <a:p>
                      <a:r>
                        <a:rPr lang="en-GB" dirty="0"/>
                        <a:t>Beech</a:t>
                      </a:r>
                    </a:p>
                  </a:txBody>
                  <a:tcPr/>
                </a:tc>
                <a:tc>
                  <a:txBody>
                    <a:bodyPr/>
                    <a:lstStyle/>
                    <a:p>
                      <a:r>
                        <a:rPr lang="en-GB" dirty="0">
                          <a:solidFill>
                            <a:srgbClr val="00B050"/>
                          </a:solidFill>
                        </a:rPr>
                        <a:t>96.1%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FF0000"/>
                          </a:solidFill>
                        </a:rPr>
                        <a:t>4 lates (3 children)</a:t>
                      </a:r>
                    </a:p>
                  </a:txBody>
                  <a:tcPr/>
                </a:tc>
                <a:extLst>
                  <a:ext uri="{0D108BD9-81ED-4DB2-BD59-A6C34878D82A}">
                    <a16:rowId xmlns:a16="http://schemas.microsoft.com/office/drawing/2014/main" val="1360890696"/>
                  </a:ext>
                </a:extLst>
              </a:tr>
              <a:tr h="370840">
                <a:tc>
                  <a:txBody>
                    <a:bodyPr/>
                    <a:lstStyle/>
                    <a:p>
                      <a:r>
                        <a:rPr lang="en-GB" dirty="0"/>
                        <a:t>Holly</a:t>
                      </a:r>
                    </a:p>
                  </a:txBody>
                  <a:tcPr/>
                </a:tc>
                <a:tc>
                  <a:txBody>
                    <a:bodyPr/>
                    <a:lstStyle/>
                    <a:p>
                      <a:r>
                        <a:rPr lang="en-GB" dirty="0">
                          <a:solidFill>
                            <a:srgbClr val="FF0000"/>
                          </a:solidFill>
                        </a:rPr>
                        <a:t>89.5%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FF0000"/>
                          </a:solidFill>
                        </a:rPr>
                        <a:t>4 lates (3 children)</a:t>
                      </a:r>
                    </a:p>
                  </a:txBody>
                  <a:tcPr/>
                </a:tc>
                <a:extLst>
                  <a:ext uri="{0D108BD9-81ED-4DB2-BD59-A6C34878D82A}">
                    <a16:rowId xmlns:a16="http://schemas.microsoft.com/office/drawing/2014/main" val="3177642592"/>
                  </a:ext>
                </a:extLst>
              </a:tr>
              <a:tr h="370840">
                <a:tc>
                  <a:txBody>
                    <a:bodyPr/>
                    <a:lstStyle/>
                    <a:p>
                      <a:r>
                        <a:rPr lang="en-GB" dirty="0"/>
                        <a:t>Oak</a:t>
                      </a:r>
                    </a:p>
                  </a:txBody>
                  <a:tcPr/>
                </a:tc>
                <a:tc>
                  <a:txBody>
                    <a:bodyPr/>
                    <a:lstStyle/>
                    <a:p>
                      <a:r>
                        <a:rPr lang="en-GB" dirty="0">
                          <a:solidFill>
                            <a:srgbClr val="00B050"/>
                          </a:solidFill>
                        </a:rPr>
                        <a:t>97.6%</a:t>
                      </a:r>
                    </a:p>
                  </a:txBody>
                  <a:tcPr/>
                </a:tc>
                <a:tc>
                  <a:txBody>
                    <a:bodyPr/>
                    <a:lstStyle/>
                    <a:p>
                      <a:r>
                        <a:rPr lang="en-GB" dirty="0">
                          <a:solidFill>
                            <a:srgbClr val="FF0000"/>
                          </a:solidFill>
                        </a:rPr>
                        <a:t>1 late</a:t>
                      </a:r>
                    </a:p>
                  </a:txBody>
                  <a:tcPr/>
                </a:tc>
                <a:extLst>
                  <a:ext uri="{0D108BD9-81ED-4DB2-BD59-A6C34878D82A}">
                    <a16:rowId xmlns:a16="http://schemas.microsoft.com/office/drawing/2014/main" val="2545361833"/>
                  </a:ext>
                </a:extLst>
              </a:tr>
            </a:tbl>
          </a:graphicData>
        </a:graphic>
      </p:graphicFrame>
      <p:pic>
        <p:nvPicPr>
          <p:cNvPr id="6" name="Picture 5">
            <a:extLst>
              <a:ext uri="{FF2B5EF4-FFF2-40B4-BE49-F238E27FC236}">
                <a16:creationId xmlns:a16="http://schemas.microsoft.com/office/drawing/2014/main" id="{244D5C25-0FFE-460C-9360-C1E286178B39}"/>
              </a:ext>
            </a:extLst>
          </p:cNvPr>
          <p:cNvPicPr>
            <a:picLocks noChangeAspect="1"/>
          </p:cNvPicPr>
          <p:nvPr/>
        </p:nvPicPr>
        <p:blipFill>
          <a:blip r:embed="rId2"/>
          <a:stretch>
            <a:fillRect/>
          </a:stretch>
        </p:blipFill>
        <p:spPr>
          <a:xfrm>
            <a:off x="4514629" y="3881245"/>
            <a:ext cx="3162741" cy="2753109"/>
          </a:xfrm>
          <a:prstGeom prst="rect">
            <a:avLst/>
          </a:prstGeom>
        </p:spPr>
      </p:pic>
      <p:pic>
        <p:nvPicPr>
          <p:cNvPr id="7" name="Picture 6">
            <a:extLst>
              <a:ext uri="{FF2B5EF4-FFF2-40B4-BE49-F238E27FC236}">
                <a16:creationId xmlns:a16="http://schemas.microsoft.com/office/drawing/2014/main" id="{0160A37F-C1CE-4060-B274-4CD4734CE11B}"/>
              </a:ext>
            </a:extLst>
          </p:cNvPr>
          <p:cNvPicPr>
            <a:picLocks noChangeAspect="1"/>
          </p:cNvPicPr>
          <p:nvPr/>
        </p:nvPicPr>
        <p:blipFill>
          <a:blip r:embed="rId3"/>
          <a:stretch>
            <a:fillRect/>
          </a:stretch>
        </p:blipFill>
        <p:spPr>
          <a:xfrm>
            <a:off x="8014630" y="3881245"/>
            <a:ext cx="3200847" cy="2743583"/>
          </a:xfrm>
          <a:prstGeom prst="rect">
            <a:avLst/>
          </a:prstGeom>
        </p:spPr>
      </p:pic>
      <p:sp>
        <p:nvSpPr>
          <p:cNvPr id="8" name="TextBox 7">
            <a:extLst>
              <a:ext uri="{FF2B5EF4-FFF2-40B4-BE49-F238E27FC236}">
                <a16:creationId xmlns:a16="http://schemas.microsoft.com/office/drawing/2014/main" id="{9F79D336-FC8D-4452-94CD-44BC9E5041BD}"/>
              </a:ext>
            </a:extLst>
          </p:cNvPr>
          <p:cNvSpPr txBox="1"/>
          <p:nvPr/>
        </p:nvSpPr>
        <p:spPr>
          <a:xfrm>
            <a:off x="905163" y="1388825"/>
            <a:ext cx="6644929" cy="369332"/>
          </a:xfrm>
          <a:prstGeom prst="rect">
            <a:avLst/>
          </a:prstGeom>
          <a:noFill/>
        </p:spPr>
        <p:txBody>
          <a:bodyPr wrap="square" rtlCol="0">
            <a:spAutoFit/>
          </a:bodyPr>
          <a:lstStyle/>
          <a:p>
            <a:r>
              <a:rPr lang="en-GB" dirty="0"/>
              <a:t>This week’s attendance figures: </a:t>
            </a:r>
            <a:r>
              <a:rPr lang="en-GB" dirty="0">
                <a:solidFill>
                  <a:srgbClr val="FF0000"/>
                </a:solidFill>
              </a:rPr>
              <a:t>94.4%</a:t>
            </a:r>
            <a:r>
              <a:rPr lang="en-GB" dirty="0"/>
              <a:t> 	School Target: </a:t>
            </a:r>
            <a:r>
              <a:rPr lang="en-GB" b="1" dirty="0"/>
              <a:t>96%</a:t>
            </a:r>
          </a:p>
        </p:txBody>
      </p:sp>
      <p:sp>
        <p:nvSpPr>
          <p:cNvPr id="3" name="Explosion: 14 Points 2">
            <a:extLst>
              <a:ext uri="{FF2B5EF4-FFF2-40B4-BE49-F238E27FC236}">
                <a16:creationId xmlns:a16="http://schemas.microsoft.com/office/drawing/2014/main" id="{420F9BC2-851E-4936-A0B6-C9D94DD12B47}"/>
              </a:ext>
            </a:extLst>
          </p:cNvPr>
          <p:cNvSpPr/>
          <p:nvPr/>
        </p:nvSpPr>
        <p:spPr>
          <a:xfrm>
            <a:off x="0" y="3429000"/>
            <a:ext cx="4907560" cy="3282193"/>
          </a:xfrm>
          <a:prstGeom prst="irregularSeal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Please try to arrive at school on time – it is really important for a smooth, settled start to the day</a:t>
            </a:r>
          </a:p>
        </p:txBody>
      </p:sp>
    </p:spTree>
    <p:extLst>
      <p:ext uri="{BB962C8B-B14F-4D97-AF65-F5344CB8AC3E}">
        <p14:creationId xmlns:p14="http://schemas.microsoft.com/office/powerpoint/2010/main" val="578276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39C30-1177-40E9-BA4D-82735B5934B7}"/>
              </a:ext>
            </a:extLst>
          </p:cNvPr>
          <p:cNvSpPr>
            <a:spLocks noGrp="1"/>
          </p:cNvSpPr>
          <p:nvPr>
            <p:ph type="title"/>
          </p:nvPr>
        </p:nvSpPr>
        <p:spPr>
          <a:xfrm>
            <a:off x="838200" y="237070"/>
            <a:ext cx="10515600" cy="767389"/>
          </a:xfrm>
        </p:spPr>
        <p:txBody>
          <a:bodyPr>
            <a:normAutofit/>
          </a:bodyPr>
          <a:lstStyle/>
          <a:p>
            <a:r>
              <a:rPr lang="en-GB" sz="4000" b="1" dirty="0">
                <a:solidFill>
                  <a:schemeClr val="accent1"/>
                </a:solidFill>
                <a:latin typeface="Segoe  "/>
              </a:rPr>
              <a:t>Extra Curricular Clubs - Autumn</a:t>
            </a:r>
          </a:p>
        </p:txBody>
      </p:sp>
      <p:sp>
        <p:nvSpPr>
          <p:cNvPr id="3" name="Content Placeholder 2">
            <a:extLst>
              <a:ext uri="{FF2B5EF4-FFF2-40B4-BE49-F238E27FC236}">
                <a16:creationId xmlns:a16="http://schemas.microsoft.com/office/drawing/2014/main" id="{DBF17CA5-9FE1-4BBF-8740-FE4503EBD7F4}"/>
              </a:ext>
            </a:extLst>
          </p:cNvPr>
          <p:cNvSpPr>
            <a:spLocks noGrp="1"/>
          </p:cNvSpPr>
          <p:nvPr>
            <p:ph idx="1"/>
          </p:nvPr>
        </p:nvSpPr>
        <p:spPr>
          <a:xfrm>
            <a:off x="838200" y="905951"/>
            <a:ext cx="10515600" cy="4351338"/>
          </a:xfrm>
        </p:spPr>
        <p:txBody>
          <a:bodyPr/>
          <a:lstStyle/>
          <a:p>
            <a:pPr marL="0" indent="0">
              <a:buNone/>
            </a:pPr>
            <a:r>
              <a:rPr lang="en-GB" sz="1200" dirty="0"/>
              <a:t>Some clubs have limited capacity and places will be allocated on a first come first served basis. In the event of a club being fully booked, your child’s name will be added to a waiting list and you will be advised if a place becomes available.  Booking is not required for before school or lunchtime clubs.  For after school clubs run by school staff (denoted with *) please email Mrs Bacon on </a:t>
            </a:r>
            <a:r>
              <a:rPr lang="en-GB" sz="1200" u="sng" dirty="0">
                <a:hlinkClick r:id="rId2"/>
              </a:rPr>
              <a:t>admin@crayke.n-yorks.sch.uk</a:t>
            </a:r>
            <a:r>
              <a:rPr lang="en-GB" sz="1200" dirty="0"/>
              <a:t> to book a place.  </a:t>
            </a:r>
          </a:p>
          <a:p>
            <a:pPr marL="0" indent="0">
              <a:buNone/>
            </a:pPr>
            <a:r>
              <a:rPr lang="en-GB" sz="1200" b="1" dirty="0">
                <a:solidFill>
                  <a:schemeClr val="accent1"/>
                </a:solidFill>
              </a:rPr>
              <a:t>Before School:</a:t>
            </a:r>
          </a:p>
          <a:p>
            <a:pPr marL="0" indent="0">
              <a:buNone/>
            </a:pPr>
            <a:endParaRPr lang="en-GB" dirty="0"/>
          </a:p>
          <a:p>
            <a:pPr marL="0" indent="0">
              <a:buNone/>
            </a:pPr>
            <a:endParaRPr lang="en-GB" sz="1200" b="1" dirty="0">
              <a:solidFill>
                <a:schemeClr val="accent1"/>
              </a:solidFill>
            </a:endParaRPr>
          </a:p>
          <a:p>
            <a:pPr marL="0" indent="0">
              <a:buNone/>
            </a:pPr>
            <a:r>
              <a:rPr lang="en-GB" sz="1200" b="1" dirty="0">
                <a:solidFill>
                  <a:schemeClr val="accent1"/>
                </a:solidFill>
              </a:rPr>
              <a:t>After School:</a:t>
            </a:r>
          </a:p>
          <a:p>
            <a:pPr marL="0" indent="0">
              <a:buNone/>
            </a:pPr>
            <a:endParaRPr lang="en-GB" dirty="0"/>
          </a:p>
        </p:txBody>
      </p:sp>
      <p:pic>
        <p:nvPicPr>
          <p:cNvPr id="5" name="Picture 4">
            <a:extLst>
              <a:ext uri="{FF2B5EF4-FFF2-40B4-BE49-F238E27FC236}">
                <a16:creationId xmlns:a16="http://schemas.microsoft.com/office/drawing/2014/main" id="{5990E4C4-C829-4C88-8E16-0AF106C81C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9405" y="1482894"/>
            <a:ext cx="2301130" cy="1531297"/>
          </a:xfrm>
          <a:prstGeom prst="rect">
            <a:avLst/>
          </a:prstGeom>
        </p:spPr>
      </p:pic>
      <p:graphicFrame>
        <p:nvGraphicFramePr>
          <p:cNvPr id="11" name="Table 10">
            <a:extLst>
              <a:ext uri="{FF2B5EF4-FFF2-40B4-BE49-F238E27FC236}">
                <a16:creationId xmlns:a16="http://schemas.microsoft.com/office/drawing/2014/main" id="{672AD6E1-006C-48C9-84BB-BA35E14E9408}"/>
              </a:ext>
            </a:extLst>
          </p:cNvPr>
          <p:cNvGraphicFramePr>
            <a:graphicFrameLocks noGrp="1"/>
          </p:cNvGraphicFramePr>
          <p:nvPr>
            <p:extLst>
              <p:ext uri="{D42A27DB-BD31-4B8C-83A1-F6EECF244321}">
                <p14:modId xmlns:p14="http://schemas.microsoft.com/office/powerpoint/2010/main" val="2277019974"/>
              </p:ext>
            </p:extLst>
          </p:nvPr>
        </p:nvGraphicFramePr>
        <p:xfrm>
          <a:off x="2100802" y="1554308"/>
          <a:ext cx="5087620" cy="814847"/>
        </p:xfrm>
        <a:graphic>
          <a:graphicData uri="http://schemas.openxmlformats.org/drawingml/2006/table">
            <a:tbl>
              <a:tblPr firstRow="1" firstCol="1" bandRow="1">
                <a:tableStyleId>{5C22544A-7EE6-4342-B048-85BDC9FD1C3A}</a:tableStyleId>
              </a:tblPr>
              <a:tblGrid>
                <a:gridCol w="1695450">
                  <a:extLst>
                    <a:ext uri="{9D8B030D-6E8A-4147-A177-3AD203B41FA5}">
                      <a16:colId xmlns:a16="http://schemas.microsoft.com/office/drawing/2014/main" val="4178893622"/>
                    </a:ext>
                  </a:extLst>
                </a:gridCol>
                <a:gridCol w="1696085">
                  <a:extLst>
                    <a:ext uri="{9D8B030D-6E8A-4147-A177-3AD203B41FA5}">
                      <a16:colId xmlns:a16="http://schemas.microsoft.com/office/drawing/2014/main" val="139304064"/>
                    </a:ext>
                  </a:extLst>
                </a:gridCol>
                <a:gridCol w="1696085">
                  <a:extLst>
                    <a:ext uri="{9D8B030D-6E8A-4147-A177-3AD203B41FA5}">
                      <a16:colId xmlns:a16="http://schemas.microsoft.com/office/drawing/2014/main" val="4236329336"/>
                    </a:ext>
                  </a:extLst>
                </a:gridCol>
              </a:tblGrid>
              <a:tr h="135422">
                <a:tc>
                  <a:txBody>
                    <a:bodyPr/>
                    <a:lstStyle/>
                    <a:p>
                      <a:pPr algn="ctr">
                        <a:spcAft>
                          <a:spcPts val="1200"/>
                        </a:spcAft>
                      </a:pPr>
                      <a:r>
                        <a:rPr lang="en-GB" sz="1200" dirty="0">
                          <a:effectLst/>
                        </a:rPr>
                        <a:t>Club</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1200"/>
                        </a:spcAft>
                      </a:pPr>
                      <a:r>
                        <a:rPr lang="en-GB" sz="1200" dirty="0">
                          <a:effectLst/>
                        </a:rPr>
                        <a:t>Day and Time</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1200"/>
                        </a:spcAft>
                      </a:pPr>
                      <a:r>
                        <a:rPr lang="en-GB" sz="1200">
                          <a:effectLst/>
                        </a:rPr>
                        <a:t>Group</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922771854"/>
                  </a:ext>
                </a:extLst>
              </a:tr>
              <a:tr h="631967">
                <a:tc>
                  <a:txBody>
                    <a:bodyPr/>
                    <a:lstStyle/>
                    <a:p>
                      <a:pPr algn="ctr">
                        <a:spcAft>
                          <a:spcPts val="1200"/>
                        </a:spcAft>
                      </a:pPr>
                      <a:r>
                        <a:rPr lang="en-GB" sz="1200" dirty="0">
                          <a:effectLst/>
                        </a:rPr>
                        <a:t>Run a Mile</a:t>
                      </a:r>
                    </a:p>
                    <a:p>
                      <a:pPr>
                        <a:spcAft>
                          <a:spcPts val="0"/>
                        </a:spcAft>
                      </a:pPr>
                      <a:r>
                        <a:rPr lang="en-GB" sz="1200" dirty="0">
                          <a:effectLst/>
                        </a:rPr>
                        <a:t> </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spcAft>
                          <a:spcPts val="0"/>
                        </a:spcAft>
                      </a:pPr>
                      <a:r>
                        <a:rPr lang="en-GB" sz="1200">
                          <a:effectLst/>
                        </a:rPr>
                        <a:t>Monday, Tuesday Thursday &amp; Friday</a:t>
                      </a:r>
                    </a:p>
                    <a:p>
                      <a:pPr algn="ctr">
                        <a:spcAft>
                          <a:spcPts val="0"/>
                        </a:spcAft>
                      </a:pPr>
                      <a:r>
                        <a:rPr lang="en-GB" sz="1200">
                          <a:effectLst/>
                        </a:rPr>
                        <a:t>8:30am</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1200"/>
                        </a:spcAft>
                      </a:pPr>
                      <a:r>
                        <a:rPr lang="en-GB" sz="1200" dirty="0">
                          <a:effectLst/>
                        </a:rPr>
                        <a:t>All welcome – parents and carers included!</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804439454"/>
                  </a:ext>
                </a:extLst>
              </a:tr>
            </a:tbl>
          </a:graphicData>
        </a:graphic>
      </p:graphicFrame>
      <p:graphicFrame>
        <p:nvGraphicFramePr>
          <p:cNvPr id="4" name="Table 3">
            <a:extLst>
              <a:ext uri="{FF2B5EF4-FFF2-40B4-BE49-F238E27FC236}">
                <a16:creationId xmlns:a16="http://schemas.microsoft.com/office/drawing/2014/main" id="{EC400B68-F033-4693-8A1E-BA520891CDCB}"/>
              </a:ext>
            </a:extLst>
          </p:cNvPr>
          <p:cNvGraphicFramePr>
            <a:graphicFrameLocks noGrp="1"/>
          </p:cNvGraphicFramePr>
          <p:nvPr>
            <p:extLst>
              <p:ext uri="{D42A27DB-BD31-4B8C-83A1-F6EECF244321}">
                <p14:modId xmlns:p14="http://schemas.microsoft.com/office/powerpoint/2010/main" val="736314979"/>
              </p:ext>
            </p:extLst>
          </p:nvPr>
        </p:nvGraphicFramePr>
        <p:xfrm>
          <a:off x="2100802" y="2575121"/>
          <a:ext cx="6918036" cy="3833229"/>
        </p:xfrm>
        <a:graphic>
          <a:graphicData uri="http://schemas.openxmlformats.org/drawingml/2006/table">
            <a:tbl>
              <a:tblPr firstRow="1" bandRow="1">
                <a:tableStyleId>{5C22544A-7EE6-4342-B048-85BDC9FD1C3A}</a:tableStyleId>
              </a:tblPr>
              <a:tblGrid>
                <a:gridCol w="1102562">
                  <a:extLst>
                    <a:ext uri="{9D8B030D-6E8A-4147-A177-3AD203B41FA5}">
                      <a16:colId xmlns:a16="http://schemas.microsoft.com/office/drawing/2014/main" val="2217749763"/>
                    </a:ext>
                  </a:extLst>
                </a:gridCol>
                <a:gridCol w="2803486">
                  <a:extLst>
                    <a:ext uri="{9D8B030D-6E8A-4147-A177-3AD203B41FA5}">
                      <a16:colId xmlns:a16="http://schemas.microsoft.com/office/drawing/2014/main" val="3368354452"/>
                    </a:ext>
                  </a:extLst>
                </a:gridCol>
                <a:gridCol w="3011988">
                  <a:extLst>
                    <a:ext uri="{9D8B030D-6E8A-4147-A177-3AD203B41FA5}">
                      <a16:colId xmlns:a16="http://schemas.microsoft.com/office/drawing/2014/main" val="2279467736"/>
                    </a:ext>
                  </a:extLst>
                </a:gridCol>
              </a:tblGrid>
              <a:tr h="541389">
                <a:tc>
                  <a:txBody>
                    <a:bodyPr/>
                    <a:lstStyle/>
                    <a:p>
                      <a:r>
                        <a:rPr lang="en-GB" dirty="0"/>
                        <a:t>Day</a:t>
                      </a:r>
                    </a:p>
                  </a:txBody>
                  <a:tcPr/>
                </a:tc>
                <a:tc gridSpan="2">
                  <a:txBody>
                    <a:bodyPr/>
                    <a:lstStyle/>
                    <a:p>
                      <a:pPr algn="ctr"/>
                      <a:r>
                        <a:rPr lang="en-GB" dirty="0"/>
                        <a:t>Club</a:t>
                      </a:r>
                    </a:p>
                  </a:txBody>
                  <a:tcPr/>
                </a:tc>
                <a:tc hMerge="1">
                  <a:txBody>
                    <a:bodyPr/>
                    <a:lstStyle/>
                    <a:p>
                      <a:endParaRPr lang="en-GB" dirty="0"/>
                    </a:p>
                  </a:txBody>
                  <a:tcPr/>
                </a:tc>
                <a:extLst>
                  <a:ext uri="{0D108BD9-81ED-4DB2-BD59-A6C34878D82A}">
                    <a16:rowId xmlns:a16="http://schemas.microsoft.com/office/drawing/2014/main" val="1188950722"/>
                  </a:ext>
                </a:extLst>
              </a:tr>
              <a:tr h="757681">
                <a:tc>
                  <a:txBody>
                    <a:bodyPr/>
                    <a:lstStyle/>
                    <a:p>
                      <a:r>
                        <a:rPr lang="en-GB" sz="1200" dirty="0"/>
                        <a:t>Monday</a:t>
                      </a:r>
                    </a:p>
                  </a:txBody>
                  <a:tcPr/>
                </a:tc>
                <a:tc>
                  <a:txBody>
                    <a:bodyPr/>
                    <a:lstStyle/>
                    <a:p>
                      <a:r>
                        <a:rPr lang="en-GB" sz="1200" b="1" kern="1200" dirty="0">
                          <a:solidFill>
                            <a:schemeClr val="dk1"/>
                          </a:solidFill>
                          <a:effectLst/>
                          <a:latin typeface="+mn-lt"/>
                          <a:ea typeface="+mn-ea"/>
                          <a:cs typeface="+mn-cs"/>
                        </a:rPr>
                        <a:t>Craft* </a:t>
                      </a:r>
                      <a:r>
                        <a:rPr lang="en-GB" sz="1200" kern="1200" dirty="0">
                          <a:solidFill>
                            <a:schemeClr val="dk1"/>
                          </a:solidFill>
                          <a:effectLst/>
                          <a:latin typeface="+mn-lt"/>
                          <a:ea typeface="+mn-ea"/>
                          <a:cs typeface="+mn-cs"/>
                        </a:rPr>
                        <a:t>(£10 pay via ParentPay)</a:t>
                      </a:r>
                    </a:p>
                    <a:p>
                      <a:r>
                        <a:rPr lang="en-GB" sz="1200" kern="1200" dirty="0">
                          <a:solidFill>
                            <a:schemeClr val="dk1"/>
                          </a:solidFill>
                          <a:effectLst/>
                          <a:latin typeface="+mn-lt"/>
                          <a:ea typeface="+mn-ea"/>
                          <a:cs typeface="+mn-cs"/>
                        </a:rPr>
                        <a:t>3:30 – 4:15pm</a:t>
                      </a:r>
                    </a:p>
                    <a:p>
                      <a:r>
                        <a:rPr lang="en-GB" sz="1200" kern="1200" dirty="0">
                          <a:solidFill>
                            <a:schemeClr val="dk1"/>
                          </a:solidFill>
                          <a:effectLst/>
                          <a:latin typeface="+mn-lt"/>
                          <a:ea typeface="+mn-ea"/>
                          <a:cs typeface="+mn-cs"/>
                        </a:rPr>
                        <a:t>Years 1 – 6</a:t>
                      </a:r>
                    </a:p>
                    <a:p>
                      <a:r>
                        <a:rPr lang="en-GB" sz="1200" kern="1200" dirty="0">
                          <a:solidFill>
                            <a:schemeClr val="dk1"/>
                          </a:solidFill>
                          <a:effectLst/>
                          <a:latin typeface="+mn-lt"/>
                          <a:ea typeface="+mn-ea"/>
                          <a:cs typeface="+mn-cs"/>
                        </a:rPr>
                        <a:t>Mrs Seligman</a:t>
                      </a:r>
                      <a:endParaRPr lang="en-GB" sz="1200" dirty="0"/>
                    </a:p>
                  </a:txBody>
                  <a:tcPr/>
                </a:tc>
                <a:tc>
                  <a:txBody>
                    <a:bodyPr/>
                    <a:lstStyle/>
                    <a:p>
                      <a:r>
                        <a:rPr lang="en-GB" sz="1200" b="1" dirty="0"/>
                        <a:t>Coding* </a:t>
                      </a:r>
                    </a:p>
                    <a:p>
                      <a:r>
                        <a:rPr lang="en-GB" sz="1200" dirty="0"/>
                        <a:t>3:30pm – 4:15pm</a:t>
                      </a:r>
                    </a:p>
                    <a:p>
                      <a:r>
                        <a:rPr lang="en-GB" sz="1200" dirty="0"/>
                        <a:t>Years 3-6</a:t>
                      </a:r>
                    </a:p>
                    <a:p>
                      <a:r>
                        <a:rPr lang="en-GB" sz="1200" dirty="0"/>
                        <a:t>Mr Brown </a:t>
                      </a:r>
                    </a:p>
                  </a:txBody>
                  <a:tcPr/>
                </a:tc>
                <a:extLst>
                  <a:ext uri="{0D108BD9-81ED-4DB2-BD59-A6C34878D82A}">
                    <a16:rowId xmlns:a16="http://schemas.microsoft.com/office/drawing/2014/main" val="1683891791"/>
                  </a:ext>
                </a:extLst>
              </a:tr>
              <a:tr h="757681">
                <a:tc>
                  <a:txBody>
                    <a:bodyPr/>
                    <a:lstStyle/>
                    <a:p>
                      <a:r>
                        <a:rPr lang="en-GB" sz="1200" dirty="0"/>
                        <a:t>Tuesday</a:t>
                      </a:r>
                    </a:p>
                  </a:txBody>
                  <a:tcPr/>
                </a:tc>
                <a:tc>
                  <a:txBody>
                    <a:bodyPr/>
                    <a:lstStyle/>
                    <a:p>
                      <a:r>
                        <a:rPr lang="en-GB" sz="1200" b="1" kern="1200" dirty="0">
                          <a:solidFill>
                            <a:schemeClr val="dk1"/>
                          </a:solidFill>
                          <a:effectLst/>
                          <a:latin typeface="+mn-lt"/>
                          <a:ea typeface="+mn-ea"/>
                          <a:cs typeface="+mn-cs"/>
                        </a:rPr>
                        <a:t>Multi-Sports </a:t>
                      </a:r>
                      <a:r>
                        <a:rPr lang="en-GB" sz="1200" kern="1200" dirty="0">
                          <a:solidFill>
                            <a:schemeClr val="dk1"/>
                          </a:solidFill>
                          <a:effectLst/>
                          <a:latin typeface="+mn-lt"/>
                          <a:ea typeface="+mn-ea"/>
                          <a:cs typeface="+mn-cs"/>
                        </a:rPr>
                        <a:t>(fee paid direct) </a:t>
                      </a:r>
                    </a:p>
                    <a:p>
                      <a:r>
                        <a:rPr lang="en-GB" sz="1200" kern="1200" dirty="0">
                          <a:solidFill>
                            <a:schemeClr val="dk1"/>
                          </a:solidFill>
                          <a:effectLst/>
                          <a:latin typeface="+mn-lt"/>
                          <a:ea typeface="+mn-ea"/>
                          <a:cs typeface="+mn-cs"/>
                        </a:rPr>
                        <a:t>3:30 – 4:30pm</a:t>
                      </a:r>
                    </a:p>
                    <a:p>
                      <a:r>
                        <a:rPr lang="en-GB" sz="1200" kern="1200" dirty="0">
                          <a:solidFill>
                            <a:schemeClr val="dk1"/>
                          </a:solidFill>
                          <a:effectLst/>
                          <a:latin typeface="+mn-lt"/>
                          <a:ea typeface="+mn-ea"/>
                          <a:cs typeface="+mn-cs"/>
                        </a:rPr>
                        <a:t>Years 1 – 6</a:t>
                      </a:r>
                    </a:p>
                    <a:p>
                      <a:r>
                        <a:rPr lang="en-GB" sz="1200" kern="1200" dirty="0">
                          <a:solidFill>
                            <a:schemeClr val="dk1"/>
                          </a:solidFill>
                          <a:effectLst/>
                          <a:latin typeface="+mn-lt"/>
                          <a:ea typeface="+mn-ea"/>
                          <a:cs typeface="+mn-cs"/>
                        </a:rPr>
                        <a:t>Mark Cromack</a:t>
                      </a:r>
                      <a:r>
                        <a:rPr lang="en-GB" sz="1200" b="1" kern="1200" dirty="0">
                          <a:solidFill>
                            <a:schemeClr val="dk1"/>
                          </a:solidFill>
                          <a:effectLst/>
                          <a:latin typeface="+mn-lt"/>
                          <a:ea typeface="+mn-ea"/>
                          <a:cs typeface="+mn-cs"/>
                        </a:rPr>
                        <a:t> </a:t>
                      </a:r>
                      <a:endParaRPr lang="en-GB" sz="1200" dirty="0"/>
                    </a:p>
                  </a:txBody>
                  <a:tcPr/>
                </a:tc>
                <a:tc>
                  <a:txBody>
                    <a:bodyPr/>
                    <a:lstStyle/>
                    <a:p>
                      <a:endParaRPr lang="en-GB" sz="1200" dirty="0"/>
                    </a:p>
                  </a:txBody>
                  <a:tcPr/>
                </a:tc>
                <a:extLst>
                  <a:ext uri="{0D108BD9-81ED-4DB2-BD59-A6C34878D82A}">
                    <a16:rowId xmlns:a16="http://schemas.microsoft.com/office/drawing/2014/main" val="576618621"/>
                  </a:ext>
                </a:extLst>
              </a:tr>
              <a:tr h="757681">
                <a:tc>
                  <a:txBody>
                    <a:bodyPr/>
                    <a:lstStyle/>
                    <a:p>
                      <a:r>
                        <a:rPr lang="en-GB" sz="1200" dirty="0"/>
                        <a:t>Wednesday</a:t>
                      </a:r>
                    </a:p>
                  </a:txBody>
                  <a:tcPr/>
                </a:tc>
                <a:tc>
                  <a:txBody>
                    <a:bodyPr/>
                    <a:lstStyle/>
                    <a:p>
                      <a:r>
                        <a:rPr lang="en-GB" sz="1200" b="1" kern="1200" dirty="0">
                          <a:solidFill>
                            <a:schemeClr val="dk1"/>
                          </a:solidFill>
                          <a:effectLst/>
                          <a:latin typeface="+mn-lt"/>
                          <a:ea typeface="+mn-ea"/>
                          <a:cs typeface="+mn-cs"/>
                        </a:rPr>
                        <a:t>Junior Duke*</a:t>
                      </a:r>
                      <a:r>
                        <a:rPr lang="en-GB" sz="1200" kern="1200" dirty="0">
                          <a:solidFill>
                            <a:schemeClr val="dk1"/>
                          </a:solidFill>
                          <a:effectLst/>
                          <a:latin typeface="+mn-lt"/>
                          <a:ea typeface="+mn-ea"/>
                          <a:cs typeface="+mn-cs"/>
                        </a:rPr>
                        <a:t> (£10 pay via ParentPay)</a:t>
                      </a:r>
                    </a:p>
                    <a:p>
                      <a:r>
                        <a:rPr lang="en-GB" sz="1200" kern="1200" dirty="0">
                          <a:solidFill>
                            <a:schemeClr val="dk1"/>
                          </a:solidFill>
                          <a:effectLst/>
                          <a:latin typeface="+mn-lt"/>
                          <a:ea typeface="+mn-ea"/>
                          <a:cs typeface="+mn-cs"/>
                        </a:rPr>
                        <a:t>3:30pm – 4:15pm</a:t>
                      </a:r>
                    </a:p>
                    <a:p>
                      <a:r>
                        <a:rPr lang="en-GB" sz="1200" kern="1200" dirty="0">
                          <a:solidFill>
                            <a:schemeClr val="dk1"/>
                          </a:solidFill>
                          <a:effectLst/>
                          <a:latin typeface="+mn-lt"/>
                          <a:ea typeface="+mn-ea"/>
                          <a:cs typeface="+mn-cs"/>
                        </a:rPr>
                        <a:t>Year 3/4 </a:t>
                      </a:r>
                    </a:p>
                    <a:p>
                      <a:r>
                        <a:rPr lang="en-GB" sz="1200" kern="1200" dirty="0">
                          <a:solidFill>
                            <a:schemeClr val="dk1"/>
                          </a:solidFill>
                          <a:effectLst/>
                          <a:latin typeface="+mn-lt"/>
                          <a:ea typeface="+mn-ea"/>
                          <a:cs typeface="+mn-cs"/>
                        </a:rPr>
                        <a:t>Mrs Helfferich</a:t>
                      </a:r>
                      <a:endParaRPr lang="en-GB" sz="1200" dirty="0"/>
                    </a:p>
                  </a:txBody>
                  <a:tcPr/>
                </a:tc>
                <a:tc>
                  <a:txBody>
                    <a:bodyPr/>
                    <a:lstStyle/>
                    <a:p>
                      <a:endParaRPr lang="en-GB" sz="1200" i="0" dirty="0"/>
                    </a:p>
                  </a:txBody>
                  <a:tcPr/>
                </a:tc>
                <a:extLst>
                  <a:ext uri="{0D108BD9-81ED-4DB2-BD59-A6C34878D82A}">
                    <a16:rowId xmlns:a16="http://schemas.microsoft.com/office/drawing/2014/main" val="61531645"/>
                  </a:ext>
                </a:extLst>
              </a:tr>
              <a:tr h="619921">
                <a:tc>
                  <a:txBody>
                    <a:bodyPr/>
                    <a:lstStyle/>
                    <a:p>
                      <a:r>
                        <a:rPr lang="en-GB" sz="1200" dirty="0"/>
                        <a:t>Thursday</a:t>
                      </a:r>
                    </a:p>
                  </a:txBody>
                  <a:tcPr/>
                </a:tc>
                <a:tc>
                  <a:txBody>
                    <a:bodyPr/>
                    <a:lstStyle/>
                    <a:p>
                      <a:r>
                        <a:rPr lang="en-GB" sz="1200" b="1" kern="1200" dirty="0">
                          <a:solidFill>
                            <a:schemeClr val="dk1"/>
                          </a:solidFill>
                          <a:effectLst/>
                          <a:latin typeface="+mn-lt"/>
                          <a:ea typeface="+mn-ea"/>
                          <a:cs typeface="+mn-cs"/>
                        </a:rPr>
                        <a:t>Chess*</a:t>
                      </a:r>
                      <a:r>
                        <a:rPr lang="en-GB" sz="1200" kern="1200" dirty="0">
                          <a:solidFill>
                            <a:schemeClr val="dk1"/>
                          </a:solidFill>
                          <a:effectLst/>
                          <a:latin typeface="+mn-lt"/>
                          <a:ea typeface="+mn-ea"/>
                          <a:cs typeface="+mn-cs"/>
                        </a:rPr>
                        <a:t> (no charge) </a:t>
                      </a:r>
                    </a:p>
                    <a:p>
                      <a:r>
                        <a:rPr lang="en-GB" sz="1200" kern="1200" dirty="0">
                          <a:solidFill>
                            <a:schemeClr val="dk1"/>
                          </a:solidFill>
                          <a:effectLst/>
                          <a:latin typeface="+mn-lt"/>
                          <a:ea typeface="+mn-ea"/>
                          <a:cs typeface="+mn-cs"/>
                        </a:rPr>
                        <a:t>3:30pm – 4:15pm</a:t>
                      </a:r>
                    </a:p>
                    <a:p>
                      <a:r>
                        <a:rPr lang="en-GB" sz="1200" kern="1200" dirty="0">
                          <a:solidFill>
                            <a:schemeClr val="dk1"/>
                          </a:solidFill>
                          <a:effectLst/>
                          <a:latin typeface="+mn-lt"/>
                          <a:ea typeface="+mn-ea"/>
                          <a:cs typeface="+mn-cs"/>
                        </a:rPr>
                        <a:t>Year 1 - 6 </a:t>
                      </a:r>
                    </a:p>
                    <a:p>
                      <a:r>
                        <a:rPr lang="en-GB" sz="1200" kern="1200" dirty="0">
                          <a:solidFill>
                            <a:schemeClr val="dk1"/>
                          </a:solidFill>
                          <a:effectLst/>
                          <a:latin typeface="+mn-lt"/>
                          <a:ea typeface="+mn-ea"/>
                          <a:cs typeface="+mn-cs"/>
                        </a:rPr>
                        <a:t>Mrs Seligman</a:t>
                      </a:r>
                      <a:endParaRPr lang="en-GB" sz="1200" dirty="0"/>
                    </a:p>
                  </a:txBody>
                  <a:tcPr/>
                </a:tc>
                <a:tc>
                  <a:txBody>
                    <a:bodyPr/>
                    <a:lstStyle/>
                    <a:p>
                      <a:endParaRPr lang="en-GB" sz="1200" dirty="0"/>
                    </a:p>
                  </a:txBody>
                  <a:tcPr/>
                </a:tc>
                <a:extLst>
                  <a:ext uri="{0D108BD9-81ED-4DB2-BD59-A6C34878D82A}">
                    <a16:rowId xmlns:a16="http://schemas.microsoft.com/office/drawing/2014/main" val="2592778931"/>
                  </a:ext>
                </a:extLst>
              </a:tr>
            </a:tbl>
          </a:graphicData>
        </a:graphic>
      </p:graphicFrame>
      <p:sp>
        <p:nvSpPr>
          <p:cNvPr id="6" name="Explosion: 14 Points 5">
            <a:extLst>
              <a:ext uri="{FF2B5EF4-FFF2-40B4-BE49-F238E27FC236}">
                <a16:creationId xmlns:a16="http://schemas.microsoft.com/office/drawing/2014/main" id="{94FCA03C-E130-43BF-AEAD-C8E476CF3CCE}"/>
              </a:ext>
            </a:extLst>
          </p:cNvPr>
          <p:cNvSpPr/>
          <p:nvPr/>
        </p:nvSpPr>
        <p:spPr>
          <a:xfrm>
            <a:off x="4472407" y="5076986"/>
            <a:ext cx="3809275" cy="1698368"/>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No Chess club on 30 November due to Christmas craft afternoon</a:t>
            </a:r>
          </a:p>
        </p:txBody>
      </p:sp>
      <p:sp>
        <p:nvSpPr>
          <p:cNvPr id="7" name="TextBox 6">
            <a:extLst>
              <a:ext uri="{FF2B5EF4-FFF2-40B4-BE49-F238E27FC236}">
                <a16:creationId xmlns:a16="http://schemas.microsoft.com/office/drawing/2014/main" id="{AAFA2ED9-E26F-43C5-949C-3E9BFEB5E38C}"/>
              </a:ext>
            </a:extLst>
          </p:cNvPr>
          <p:cNvSpPr txBox="1"/>
          <p:nvPr/>
        </p:nvSpPr>
        <p:spPr>
          <a:xfrm>
            <a:off x="9350830" y="3210918"/>
            <a:ext cx="2301130" cy="3416320"/>
          </a:xfrm>
          <a:prstGeom prst="rect">
            <a:avLst/>
          </a:prstGeom>
          <a:noFill/>
          <a:ln w="76200">
            <a:solidFill>
              <a:srgbClr val="FF0000"/>
            </a:solidFill>
          </a:ln>
        </p:spPr>
        <p:txBody>
          <a:bodyPr wrap="square" rtlCol="0">
            <a:spAutoFit/>
          </a:bodyPr>
          <a:lstStyle/>
          <a:p>
            <a:r>
              <a:rPr lang="en-GB" dirty="0"/>
              <a:t>NB: Clubs will not run during the last week of term so the last sessions will be during w/c 11 December 2023. </a:t>
            </a:r>
          </a:p>
          <a:p>
            <a:r>
              <a:rPr lang="en-GB" dirty="0"/>
              <a:t>Further information will follow about the arrangements for booking clubs in the Spring Term in due course.</a:t>
            </a:r>
          </a:p>
        </p:txBody>
      </p:sp>
    </p:spTree>
    <p:extLst>
      <p:ext uri="{BB962C8B-B14F-4D97-AF65-F5344CB8AC3E}">
        <p14:creationId xmlns:p14="http://schemas.microsoft.com/office/powerpoint/2010/main" val="3802330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565DE0-C996-4207-AA7D-9B0495B0B876}"/>
              </a:ext>
            </a:extLst>
          </p:cNvPr>
          <p:cNvPicPr/>
          <p:nvPr/>
        </p:nvPicPr>
        <p:blipFill>
          <a:blip r:embed="rId2">
            <a:extLst>
              <a:ext uri="{28A0092B-C50C-407E-A947-70E740481C1C}">
                <a14:useLocalDpi xmlns:a14="http://schemas.microsoft.com/office/drawing/2010/main" val="0"/>
              </a:ext>
            </a:extLst>
          </a:blip>
          <a:srcRect t="15063" b="22720"/>
          <a:stretch>
            <a:fillRect/>
          </a:stretch>
        </p:blipFill>
        <p:spPr bwMode="auto">
          <a:xfrm>
            <a:off x="234192" y="272642"/>
            <a:ext cx="3829050" cy="1114425"/>
          </a:xfrm>
          <a:prstGeom prst="rect">
            <a:avLst/>
          </a:prstGeom>
          <a:noFill/>
          <a:ln>
            <a:noFill/>
          </a:ln>
        </p:spPr>
      </p:pic>
      <p:sp>
        <p:nvSpPr>
          <p:cNvPr id="3" name="Rectangle 2">
            <a:extLst>
              <a:ext uri="{FF2B5EF4-FFF2-40B4-BE49-F238E27FC236}">
                <a16:creationId xmlns:a16="http://schemas.microsoft.com/office/drawing/2014/main" id="{753054CB-DCFD-4A91-AAFD-80F0831314FA}"/>
              </a:ext>
            </a:extLst>
          </p:cNvPr>
          <p:cNvSpPr/>
          <p:nvPr/>
        </p:nvSpPr>
        <p:spPr>
          <a:xfrm>
            <a:off x="2056639" y="2075816"/>
            <a:ext cx="5879346" cy="2554545"/>
          </a:xfrm>
          <a:prstGeom prst="rect">
            <a:avLst/>
          </a:prstGeom>
        </p:spPr>
        <p:txBody>
          <a:bodyPr wrap="square">
            <a:spAutoFit/>
          </a:bodyPr>
          <a:lstStyle/>
          <a:p>
            <a:pPr fontAlgn="base"/>
            <a:r>
              <a:rPr lang="en-GB" sz="2800" dirty="0">
                <a:solidFill>
                  <a:schemeClr val="accent1"/>
                </a:solidFill>
                <a:latin typeface="Aptos"/>
              </a:rPr>
              <a:t>Details of next meeting</a:t>
            </a:r>
          </a:p>
          <a:p>
            <a:pPr fontAlgn="base"/>
            <a:endParaRPr lang="en-GB" dirty="0">
              <a:solidFill>
                <a:srgbClr val="000000"/>
              </a:solidFill>
              <a:latin typeface="Aptos"/>
            </a:endParaRPr>
          </a:p>
          <a:p>
            <a:pPr fontAlgn="base"/>
            <a:r>
              <a:rPr lang="en-GB" sz="2600" dirty="0"/>
              <a:t>DATE: Wednesday 10</a:t>
            </a:r>
            <a:r>
              <a:rPr lang="en-GB" sz="2600" baseline="30000" dirty="0"/>
              <a:t>th</a:t>
            </a:r>
            <a:r>
              <a:rPr lang="en-GB" sz="2600" dirty="0"/>
              <a:t> January </a:t>
            </a:r>
          </a:p>
          <a:p>
            <a:pPr fontAlgn="base"/>
            <a:r>
              <a:rPr lang="en-GB" sz="2600" dirty="0"/>
              <a:t>TIME: 7.30pm </a:t>
            </a:r>
          </a:p>
          <a:p>
            <a:pPr fontAlgn="base"/>
            <a:r>
              <a:rPr lang="en-GB" sz="2600" dirty="0"/>
              <a:t>LOCATION: school staff room</a:t>
            </a:r>
            <a:endParaRPr lang="en-GB" sz="2600" dirty="0">
              <a:solidFill>
                <a:srgbClr val="000000"/>
              </a:solidFill>
              <a:latin typeface="Aptos"/>
            </a:endParaRPr>
          </a:p>
          <a:p>
            <a:br>
              <a:rPr lang="en-GB" dirty="0">
                <a:solidFill>
                  <a:srgbClr val="000000"/>
                </a:solidFill>
                <a:latin typeface="Aptos"/>
              </a:rPr>
            </a:br>
            <a:endParaRPr lang="en-GB" dirty="0"/>
          </a:p>
        </p:txBody>
      </p:sp>
    </p:spTree>
    <p:extLst>
      <p:ext uri="{BB962C8B-B14F-4D97-AF65-F5344CB8AC3E}">
        <p14:creationId xmlns:p14="http://schemas.microsoft.com/office/powerpoint/2010/main" val="2454046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FB91281-0CB7-4300-A74F-062F8E695FDB}"/>
              </a:ext>
            </a:extLst>
          </p:cNvPr>
          <p:cNvPicPr>
            <a:picLocks noGrp="1" noChangeAspect="1"/>
          </p:cNvPicPr>
          <p:nvPr>
            <p:ph idx="1"/>
          </p:nvPr>
        </p:nvPicPr>
        <p:blipFill>
          <a:blip r:embed="rId2"/>
          <a:stretch>
            <a:fillRect/>
          </a:stretch>
        </p:blipFill>
        <p:spPr>
          <a:xfrm>
            <a:off x="8056013" y="322927"/>
            <a:ext cx="3743846" cy="5262132"/>
          </a:xfrm>
          <a:prstGeom prst="rect">
            <a:avLst/>
          </a:prstGeom>
        </p:spPr>
      </p:pic>
      <p:pic>
        <p:nvPicPr>
          <p:cNvPr id="4" name="Picture 3">
            <a:extLst>
              <a:ext uri="{FF2B5EF4-FFF2-40B4-BE49-F238E27FC236}">
                <a16:creationId xmlns:a16="http://schemas.microsoft.com/office/drawing/2014/main" id="{F87739B0-541C-4641-9D5F-9D31F1F3179A}"/>
              </a:ext>
            </a:extLst>
          </p:cNvPr>
          <p:cNvPicPr>
            <a:picLocks noChangeAspect="1"/>
          </p:cNvPicPr>
          <p:nvPr/>
        </p:nvPicPr>
        <p:blipFill>
          <a:blip r:embed="rId3"/>
          <a:stretch>
            <a:fillRect/>
          </a:stretch>
        </p:blipFill>
        <p:spPr>
          <a:xfrm>
            <a:off x="3866107" y="322927"/>
            <a:ext cx="3743847" cy="5334744"/>
          </a:xfrm>
          <a:prstGeom prst="rect">
            <a:avLst/>
          </a:prstGeom>
        </p:spPr>
      </p:pic>
      <p:sp>
        <p:nvSpPr>
          <p:cNvPr id="6" name="Rectangle 5">
            <a:extLst>
              <a:ext uri="{FF2B5EF4-FFF2-40B4-BE49-F238E27FC236}">
                <a16:creationId xmlns:a16="http://schemas.microsoft.com/office/drawing/2014/main" id="{ED0BBF6E-073A-4D69-A92B-A6F8EB93C6F0}"/>
              </a:ext>
            </a:extLst>
          </p:cNvPr>
          <p:cNvSpPr/>
          <p:nvPr/>
        </p:nvSpPr>
        <p:spPr>
          <a:xfrm>
            <a:off x="318051" y="5688085"/>
            <a:ext cx="6096000" cy="1200329"/>
          </a:xfrm>
          <a:prstGeom prst="rect">
            <a:avLst/>
          </a:prstGeom>
        </p:spPr>
        <p:txBody>
          <a:bodyPr>
            <a:spAutoFit/>
          </a:bodyPr>
          <a:lstStyle/>
          <a:p>
            <a:r>
              <a:rPr lang="en-GB" dirty="0">
                <a:hlinkClick r:id="rId4"/>
              </a:rPr>
              <a:t>https://www.yourschoollottery.co.uk/cause-data/69fff70b-431f-48e4-b699-e0d3389bbf96/leaflets/8123681c-4783-4f35-bd8e-7ba7fd3db3b7/support_our_school_2019%20-%20digital.pdf?updated=638340908586300000</a:t>
            </a:r>
            <a:r>
              <a:rPr lang="en-GB" dirty="0"/>
              <a:t> </a:t>
            </a:r>
          </a:p>
        </p:txBody>
      </p:sp>
      <p:sp>
        <p:nvSpPr>
          <p:cNvPr id="7" name="Rectangle 6">
            <a:extLst>
              <a:ext uri="{FF2B5EF4-FFF2-40B4-BE49-F238E27FC236}">
                <a16:creationId xmlns:a16="http://schemas.microsoft.com/office/drawing/2014/main" id="{1C3FC17D-3374-499A-A868-D4EF2EE520AC}"/>
              </a:ext>
            </a:extLst>
          </p:cNvPr>
          <p:cNvSpPr/>
          <p:nvPr/>
        </p:nvSpPr>
        <p:spPr>
          <a:xfrm>
            <a:off x="6096000" y="5657671"/>
            <a:ext cx="6096000" cy="1200329"/>
          </a:xfrm>
          <a:prstGeom prst="rect">
            <a:avLst/>
          </a:prstGeom>
        </p:spPr>
        <p:txBody>
          <a:bodyPr>
            <a:spAutoFit/>
          </a:bodyPr>
          <a:lstStyle/>
          <a:p>
            <a:r>
              <a:rPr lang="en-GB" dirty="0">
                <a:hlinkClick r:id="rId5"/>
              </a:rPr>
              <a:t>https://www.yourschoollottery.co.uk/cause-data/69fff70b-431f-48e4-b699-e0d3389bbf96/leaflets/d7233b89-b7f2-4e62-b690-8a7a7513f27b/ysl_ps5vr2_nov23%20-%20digital.pdf?updated=638340265128170000</a:t>
            </a:r>
            <a:r>
              <a:rPr lang="en-GB" dirty="0"/>
              <a:t> </a:t>
            </a:r>
          </a:p>
        </p:txBody>
      </p:sp>
      <p:pic>
        <p:nvPicPr>
          <p:cNvPr id="8" name="Picture 7">
            <a:extLst>
              <a:ext uri="{FF2B5EF4-FFF2-40B4-BE49-F238E27FC236}">
                <a16:creationId xmlns:a16="http://schemas.microsoft.com/office/drawing/2014/main" id="{88CF0620-48C0-4AB9-81D6-F43468D24A6F}"/>
              </a:ext>
            </a:extLst>
          </p:cNvPr>
          <p:cNvPicPr/>
          <p:nvPr/>
        </p:nvPicPr>
        <p:blipFill>
          <a:blip r:embed="rId6">
            <a:extLst>
              <a:ext uri="{28A0092B-C50C-407E-A947-70E740481C1C}">
                <a14:useLocalDpi xmlns:a14="http://schemas.microsoft.com/office/drawing/2010/main" val="0"/>
              </a:ext>
            </a:extLst>
          </a:blip>
          <a:srcRect t="15063" b="22720"/>
          <a:stretch>
            <a:fillRect/>
          </a:stretch>
        </p:blipFill>
        <p:spPr bwMode="auto">
          <a:xfrm rot="20744895">
            <a:off x="177163" y="1148683"/>
            <a:ext cx="3829050" cy="1114425"/>
          </a:xfrm>
          <a:prstGeom prst="rect">
            <a:avLst/>
          </a:prstGeom>
          <a:noFill/>
          <a:ln>
            <a:noFill/>
          </a:ln>
        </p:spPr>
      </p:pic>
      <p:sp>
        <p:nvSpPr>
          <p:cNvPr id="2" name="TextBox 1">
            <a:extLst>
              <a:ext uri="{FF2B5EF4-FFF2-40B4-BE49-F238E27FC236}">
                <a16:creationId xmlns:a16="http://schemas.microsoft.com/office/drawing/2014/main" id="{7F5795CD-8121-4475-8831-0ACB39ACAD1E}"/>
              </a:ext>
            </a:extLst>
          </p:cNvPr>
          <p:cNvSpPr txBox="1"/>
          <p:nvPr/>
        </p:nvSpPr>
        <p:spPr>
          <a:xfrm>
            <a:off x="461394" y="3036815"/>
            <a:ext cx="2734812" cy="923330"/>
          </a:xfrm>
          <a:prstGeom prst="rect">
            <a:avLst/>
          </a:prstGeom>
          <a:noFill/>
        </p:spPr>
        <p:txBody>
          <a:bodyPr wrap="square" rtlCol="0">
            <a:spAutoFit/>
          </a:bodyPr>
          <a:lstStyle/>
          <a:p>
            <a:r>
              <a:rPr lang="en-GB" dirty="0"/>
              <a:t>For further details and to sign up, please click on the links below!</a:t>
            </a:r>
          </a:p>
        </p:txBody>
      </p:sp>
    </p:spTree>
    <p:extLst>
      <p:ext uri="{BB962C8B-B14F-4D97-AF65-F5344CB8AC3E}">
        <p14:creationId xmlns:p14="http://schemas.microsoft.com/office/powerpoint/2010/main" val="3496350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F4633-BD26-4DE1-9E77-7831A57A661E}"/>
              </a:ext>
            </a:extLst>
          </p:cNvPr>
          <p:cNvSpPr>
            <a:spLocks noGrp="1"/>
          </p:cNvSpPr>
          <p:nvPr>
            <p:ph type="title"/>
          </p:nvPr>
        </p:nvSpPr>
        <p:spPr/>
        <p:txBody>
          <a:bodyPr/>
          <a:lstStyle/>
          <a:p>
            <a:r>
              <a:rPr lang="en-GB" b="1" dirty="0">
                <a:solidFill>
                  <a:srgbClr val="0070C0"/>
                </a:solidFill>
                <a:latin typeface="Segoe  "/>
              </a:rPr>
              <a:t>In our newsletter this week…</a:t>
            </a:r>
            <a:endParaRPr lang="en-GB" dirty="0"/>
          </a:p>
        </p:txBody>
      </p:sp>
      <p:sp>
        <p:nvSpPr>
          <p:cNvPr id="3" name="TextBox 2">
            <a:extLst>
              <a:ext uri="{FF2B5EF4-FFF2-40B4-BE49-F238E27FC236}">
                <a16:creationId xmlns:a16="http://schemas.microsoft.com/office/drawing/2014/main" id="{78E49EB9-A3B5-4301-935A-999833F8686D}"/>
              </a:ext>
            </a:extLst>
          </p:cNvPr>
          <p:cNvSpPr txBox="1"/>
          <p:nvPr/>
        </p:nvSpPr>
        <p:spPr>
          <a:xfrm>
            <a:off x="838200" y="1206921"/>
            <a:ext cx="10515600" cy="4801314"/>
          </a:xfrm>
          <a:prstGeom prst="rect">
            <a:avLst/>
          </a:prstGeom>
          <a:noFill/>
        </p:spPr>
        <p:txBody>
          <a:bodyPr wrap="square" rtlCol="0">
            <a:spAutoFit/>
          </a:bodyPr>
          <a:lstStyle/>
          <a:p>
            <a:endParaRPr lang="en-GB" dirty="0"/>
          </a:p>
          <a:p>
            <a:r>
              <a:rPr lang="en-GB" dirty="0"/>
              <a:t>…</a:t>
            </a:r>
            <a:r>
              <a:rPr lang="en-GB" dirty="0">
                <a:hlinkClick r:id="rId2" action="ppaction://hlinksldjump"/>
              </a:rPr>
              <a:t>News from school </a:t>
            </a:r>
            <a:r>
              <a:rPr lang="en-GB" dirty="0"/>
              <a:t>this week including Children in Need news, a donation to Chess club and more .</a:t>
            </a:r>
          </a:p>
          <a:p>
            <a:r>
              <a:rPr lang="en-GB" dirty="0"/>
              <a:t>…Check the </a:t>
            </a:r>
            <a:r>
              <a:rPr lang="en-GB" dirty="0">
                <a:solidFill>
                  <a:srgbClr val="FF0000"/>
                </a:solidFill>
                <a:hlinkClick r:id="rId3" action="ppaction://hlinksldjump"/>
              </a:rPr>
              <a:t>class pages </a:t>
            </a:r>
            <a:r>
              <a:rPr lang="en-GB" dirty="0"/>
              <a:t>for any information relevant to each individual class and further news about learning and achievements this week</a:t>
            </a:r>
          </a:p>
          <a:p>
            <a:r>
              <a:rPr lang="en-GB" dirty="0"/>
              <a:t>…Find out about </a:t>
            </a:r>
            <a:r>
              <a:rPr lang="en-GB" dirty="0">
                <a:solidFill>
                  <a:srgbClr val="FF0000"/>
                </a:solidFill>
                <a:hlinkClick r:id="rId4" action="ppaction://hlinksldjump"/>
              </a:rPr>
              <a:t>upcoming events </a:t>
            </a:r>
            <a:r>
              <a:rPr lang="en-GB" dirty="0"/>
              <a:t>next week. </a:t>
            </a:r>
          </a:p>
          <a:p>
            <a:endParaRPr lang="en-GB" dirty="0"/>
          </a:p>
          <a:p>
            <a:r>
              <a:rPr lang="en-GB" dirty="0"/>
              <a:t>Our regular items then follow:</a:t>
            </a:r>
          </a:p>
          <a:p>
            <a:endParaRPr lang="en-GB" dirty="0"/>
          </a:p>
          <a:p>
            <a:r>
              <a:rPr lang="en-GB" dirty="0"/>
              <a:t>…</a:t>
            </a:r>
            <a:r>
              <a:rPr lang="en-GB" dirty="0">
                <a:hlinkClick r:id="rId5" action="ppaction://hlinksldjump"/>
              </a:rPr>
              <a:t>Awards in school</a:t>
            </a:r>
            <a:endParaRPr lang="en-GB" dirty="0"/>
          </a:p>
          <a:p>
            <a:r>
              <a:rPr lang="en-GB" dirty="0"/>
              <a:t>…</a:t>
            </a:r>
            <a:r>
              <a:rPr lang="en-GB" dirty="0">
                <a:hlinkClick r:id="rId6" action="ppaction://hlinksldjump"/>
              </a:rPr>
              <a:t>Team Points</a:t>
            </a:r>
            <a:endParaRPr lang="en-GB" dirty="0"/>
          </a:p>
          <a:p>
            <a:r>
              <a:rPr lang="en-GB" dirty="0"/>
              <a:t>…</a:t>
            </a:r>
            <a:r>
              <a:rPr lang="en-GB" dirty="0">
                <a:hlinkClick r:id="rId7" action="ppaction://hlinksldjump"/>
              </a:rPr>
              <a:t>PE Kits next week</a:t>
            </a:r>
            <a:endParaRPr lang="en-GB" dirty="0"/>
          </a:p>
          <a:p>
            <a:r>
              <a:rPr lang="en-GB" dirty="0"/>
              <a:t>…</a:t>
            </a:r>
            <a:r>
              <a:rPr lang="en-GB" dirty="0">
                <a:hlinkClick r:id="rId8" action="ppaction://hlinksldjump"/>
              </a:rPr>
              <a:t>Attendance and Punctuality</a:t>
            </a:r>
            <a:endParaRPr lang="en-GB" dirty="0"/>
          </a:p>
          <a:p>
            <a:r>
              <a:rPr lang="en-GB" dirty="0"/>
              <a:t>…</a:t>
            </a:r>
            <a:r>
              <a:rPr lang="en-GB" dirty="0">
                <a:hlinkClick r:id="rId9" action="ppaction://hlinksldjump"/>
              </a:rPr>
              <a:t>Extra curricular clubs </a:t>
            </a:r>
            <a:endParaRPr lang="en-GB" b="1" dirty="0"/>
          </a:p>
          <a:p>
            <a:r>
              <a:rPr lang="en-GB" dirty="0"/>
              <a:t>…</a:t>
            </a:r>
            <a:r>
              <a:rPr lang="en-GB" dirty="0">
                <a:hlinkClick r:id="rId10" action="ppaction://hlinksldjump"/>
              </a:rPr>
              <a:t>CHASA news</a:t>
            </a:r>
            <a:endParaRPr lang="en-GB" dirty="0"/>
          </a:p>
          <a:p>
            <a:endParaRPr lang="en-GB" dirty="0"/>
          </a:p>
          <a:p>
            <a:r>
              <a:rPr lang="en-GB" dirty="0"/>
              <a:t>Please see attached documents too – CHASA poster regarding the upcoming Christmas craft activity session, online safety guide and parent guide from </a:t>
            </a:r>
            <a:r>
              <a:rPr lang="en-GB"/>
              <a:t>the anti-bullying </a:t>
            </a:r>
            <a:r>
              <a:rPr lang="en-GB" dirty="0"/>
              <a:t>alliance.</a:t>
            </a:r>
          </a:p>
        </p:txBody>
      </p:sp>
    </p:spTree>
    <p:extLst>
      <p:ext uri="{BB962C8B-B14F-4D97-AF65-F5344CB8AC3E}">
        <p14:creationId xmlns:p14="http://schemas.microsoft.com/office/powerpoint/2010/main" val="21510676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D69113-B76B-4351-B403-B409F5FA2176}"/>
              </a:ext>
            </a:extLst>
          </p:cNvPr>
          <p:cNvPicPr>
            <a:picLocks noChangeAspect="1"/>
          </p:cNvPicPr>
          <p:nvPr/>
        </p:nvPicPr>
        <p:blipFill>
          <a:blip r:embed="rId2"/>
          <a:stretch>
            <a:fillRect/>
          </a:stretch>
        </p:blipFill>
        <p:spPr>
          <a:xfrm>
            <a:off x="5860967" y="1825625"/>
            <a:ext cx="3056529" cy="4461944"/>
          </a:xfrm>
          <a:prstGeom prst="rect">
            <a:avLst/>
          </a:prstGeom>
        </p:spPr>
      </p:pic>
      <p:pic>
        <p:nvPicPr>
          <p:cNvPr id="5" name="Picture 4">
            <a:extLst>
              <a:ext uri="{FF2B5EF4-FFF2-40B4-BE49-F238E27FC236}">
                <a16:creationId xmlns:a16="http://schemas.microsoft.com/office/drawing/2014/main" id="{8F876E49-65A4-43BD-8939-08BF143D75D1}"/>
              </a:ext>
            </a:extLst>
          </p:cNvPr>
          <p:cNvPicPr>
            <a:picLocks noChangeAspect="1"/>
          </p:cNvPicPr>
          <p:nvPr/>
        </p:nvPicPr>
        <p:blipFill>
          <a:blip r:embed="rId3"/>
          <a:stretch>
            <a:fillRect/>
          </a:stretch>
        </p:blipFill>
        <p:spPr>
          <a:xfrm>
            <a:off x="2393081" y="1825625"/>
            <a:ext cx="2819400" cy="4475455"/>
          </a:xfrm>
          <a:prstGeom prst="rect">
            <a:avLst/>
          </a:prstGeom>
        </p:spPr>
      </p:pic>
      <p:pic>
        <p:nvPicPr>
          <p:cNvPr id="6" name="Picture 5">
            <a:extLst>
              <a:ext uri="{FF2B5EF4-FFF2-40B4-BE49-F238E27FC236}">
                <a16:creationId xmlns:a16="http://schemas.microsoft.com/office/drawing/2014/main" id="{0724FC3A-F608-4E93-9703-DA8C618CB2AF}"/>
              </a:ext>
            </a:extLst>
          </p:cNvPr>
          <p:cNvPicPr/>
          <p:nvPr/>
        </p:nvPicPr>
        <p:blipFill>
          <a:blip r:embed="rId4">
            <a:extLst>
              <a:ext uri="{28A0092B-C50C-407E-A947-70E740481C1C}">
                <a14:useLocalDpi xmlns:a14="http://schemas.microsoft.com/office/drawing/2010/main" val="0"/>
              </a:ext>
            </a:extLst>
          </a:blip>
          <a:srcRect t="15063" b="22720"/>
          <a:stretch>
            <a:fillRect/>
          </a:stretch>
        </p:blipFill>
        <p:spPr bwMode="auto">
          <a:xfrm>
            <a:off x="838200" y="470693"/>
            <a:ext cx="3829050" cy="1114425"/>
          </a:xfrm>
          <a:prstGeom prst="rect">
            <a:avLst/>
          </a:prstGeom>
          <a:noFill/>
          <a:ln>
            <a:noFill/>
          </a:ln>
        </p:spPr>
      </p:pic>
      <p:sp>
        <p:nvSpPr>
          <p:cNvPr id="2" name="Explosion: 14 Points 1">
            <a:extLst>
              <a:ext uri="{FF2B5EF4-FFF2-40B4-BE49-F238E27FC236}">
                <a16:creationId xmlns:a16="http://schemas.microsoft.com/office/drawing/2014/main" id="{12E161F4-498E-4AB0-862D-542485C438AF}"/>
              </a:ext>
            </a:extLst>
          </p:cNvPr>
          <p:cNvSpPr/>
          <p:nvPr/>
        </p:nvSpPr>
        <p:spPr>
          <a:xfrm>
            <a:off x="8917496" y="470693"/>
            <a:ext cx="3154262" cy="3925138"/>
          </a:xfrm>
          <a:prstGeom prst="irregularSeal2">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Please see attached flier with booking link to book your place!</a:t>
            </a:r>
          </a:p>
        </p:txBody>
      </p:sp>
    </p:spTree>
    <p:extLst>
      <p:ext uri="{BB962C8B-B14F-4D97-AF65-F5344CB8AC3E}">
        <p14:creationId xmlns:p14="http://schemas.microsoft.com/office/powerpoint/2010/main" val="3691573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98FA07-227D-4132-8183-3BFE5CCD3B91}"/>
              </a:ext>
            </a:extLst>
          </p:cNvPr>
          <p:cNvSpPr>
            <a:spLocks noGrp="1"/>
          </p:cNvSpPr>
          <p:nvPr>
            <p:ph idx="1"/>
          </p:nvPr>
        </p:nvSpPr>
        <p:spPr>
          <a:xfrm>
            <a:off x="838200" y="1523621"/>
            <a:ext cx="10515600" cy="4351338"/>
          </a:xfrm>
        </p:spPr>
        <p:txBody>
          <a:bodyPr>
            <a:normAutofit/>
          </a:bodyPr>
          <a:lstStyle/>
          <a:p>
            <a:pPr marL="0" indent="0">
              <a:buNone/>
            </a:pPr>
            <a:r>
              <a:rPr lang="en-GB" dirty="0"/>
              <a:t>We were delighted to present certificates to almost 25% of our children for the </a:t>
            </a:r>
            <a:r>
              <a:rPr lang="en-GB" dirty="0">
                <a:solidFill>
                  <a:srgbClr val="FF0000"/>
                </a:solidFill>
              </a:rPr>
              <a:t>Summer Reading Challenge </a:t>
            </a:r>
            <a:r>
              <a:rPr lang="en-GB" dirty="0"/>
              <a:t>– well done to all!</a:t>
            </a:r>
          </a:p>
          <a:p>
            <a:pPr marL="0" indent="0">
              <a:buNone/>
            </a:pPr>
            <a:r>
              <a:rPr lang="en-GB" dirty="0"/>
              <a:t>This week, children have developed their understanding of </a:t>
            </a:r>
            <a:r>
              <a:rPr lang="en-GB" dirty="0">
                <a:solidFill>
                  <a:srgbClr val="FF0000"/>
                </a:solidFill>
              </a:rPr>
              <a:t>anti-bullying</a:t>
            </a:r>
            <a:r>
              <a:rPr lang="en-GB" dirty="0"/>
              <a:t> – see parent information pack attached. </a:t>
            </a:r>
          </a:p>
          <a:p>
            <a:pPr marL="0" indent="0">
              <a:buNone/>
            </a:pPr>
            <a:r>
              <a:rPr lang="en-GB" dirty="0"/>
              <a:t>Year 6 enjoyed the opportunity to attend </a:t>
            </a:r>
            <a:r>
              <a:rPr lang="en-GB" dirty="0">
                <a:solidFill>
                  <a:srgbClr val="FF0000"/>
                </a:solidFill>
              </a:rPr>
              <a:t>Crucial Crew </a:t>
            </a:r>
            <a:r>
              <a:rPr lang="en-GB" dirty="0"/>
              <a:t>and learn about different aspects of safety. A group also spent a day developing their cycling proficiency during our </a:t>
            </a:r>
            <a:r>
              <a:rPr lang="en-GB" dirty="0" err="1">
                <a:solidFill>
                  <a:srgbClr val="FF0000"/>
                </a:solidFill>
              </a:rPr>
              <a:t>Bikeability</a:t>
            </a:r>
            <a:r>
              <a:rPr lang="en-GB" dirty="0"/>
              <a:t> workshop.</a:t>
            </a:r>
          </a:p>
          <a:p>
            <a:pPr marL="0" indent="0">
              <a:buNone/>
            </a:pPr>
            <a:r>
              <a:rPr lang="en-GB" dirty="0"/>
              <a:t>Today they all look wonderful in their non-uniform and they are currently enjoying </a:t>
            </a:r>
            <a:r>
              <a:rPr lang="en-GB" dirty="0">
                <a:solidFill>
                  <a:srgbClr val="FF0000"/>
                </a:solidFill>
              </a:rPr>
              <a:t>Quidditch workshops </a:t>
            </a:r>
            <a:r>
              <a:rPr lang="en-GB" dirty="0"/>
              <a:t>and </a:t>
            </a:r>
            <a:r>
              <a:rPr lang="en-GB" dirty="0">
                <a:solidFill>
                  <a:srgbClr val="FF0000"/>
                </a:solidFill>
              </a:rPr>
              <a:t>anti-bullying workshops</a:t>
            </a:r>
            <a:r>
              <a:rPr lang="en-GB" dirty="0"/>
              <a:t>. There’s never a dull moment! </a:t>
            </a:r>
          </a:p>
        </p:txBody>
      </p:sp>
      <p:sp>
        <p:nvSpPr>
          <p:cNvPr id="4" name="Title 1">
            <a:extLst>
              <a:ext uri="{FF2B5EF4-FFF2-40B4-BE49-F238E27FC236}">
                <a16:creationId xmlns:a16="http://schemas.microsoft.com/office/drawing/2014/main" id="{38A03E3B-77C7-4F85-BB5B-3C937E946B68}"/>
              </a:ext>
            </a:extLst>
          </p:cNvPr>
          <p:cNvSpPr txBox="1">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accent1"/>
                </a:solidFill>
              </a:rPr>
              <a:t>News from school this week</a:t>
            </a:r>
          </a:p>
        </p:txBody>
      </p:sp>
    </p:spTree>
    <p:extLst>
      <p:ext uri="{BB962C8B-B14F-4D97-AF65-F5344CB8AC3E}">
        <p14:creationId xmlns:p14="http://schemas.microsoft.com/office/powerpoint/2010/main" val="3949280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5601FD-0590-4C81-95BE-034F5819FBFC}"/>
              </a:ext>
            </a:extLst>
          </p:cNvPr>
          <p:cNvPicPr>
            <a:picLocks noChangeAspect="1"/>
          </p:cNvPicPr>
          <p:nvPr/>
        </p:nvPicPr>
        <p:blipFill>
          <a:blip r:embed="rId2"/>
          <a:stretch>
            <a:fillRect/>
          </a:stretch>
        </p:blipFill>
        <p:spPr>
          <a:xfrm rot="20681768">
            <a:off x="6957618" y="262148"/>
            <a:ext cx="1722829" cy="1485198"/>
          </a:xfrm>
          <a:prstGeom prst="rect">
            <a:avLst/>
          </a:prstGeom>
        </p:spPr>
      </p:pic>
      <p:sp>
        <p:nvSpPr>
          <p:cNvPr id="2" name="Title 1">
            <a:extLst>
              <a:ext uri="{FF2B5EF4-FFF2-40B4-BE49-F238E27FC236}">
                <a16:creationId xmlns:a16="http://schemas.microsoft.com/office/drawing/2014/main" id="{0E625BE5-EFA9-4396-935F-5F80AA65D996}"/>
              </a:ext>
            </a:extLst>
          </p:cNvPr>
          <p:cNvSpPr>
            <a:spLocks noGrp="1"/>
          </p:cNvSpPr>
          <p:nvPr>
            <p:ph type="title"/>
          </p:nvPr>
        </p:nvSpPr>
        <p:spPr/>
        <p:txBody>
          <a:bodyPr/>
          <a:lstStyle/>
          <a:p>
            <a:r>
              <a:rPr lang="en-GB" b="1" dirty="0">
                <a:solidFill>
                  <a:schemeClr val="accent1"/>
                </a:solidFill>
              </a:rPr>
              <a:t>Children in Need</a:t>
            </a:r>
            <a:endParaRPr lang="en-GB" dirty="0"/>
          </a:p>
        </p:txBody>
      </p:sp>
      <p:sp>
        <p:nvSpPr>
          <p:cNvPr id="3" name="Content Placeholder 2">
            <a:extLst>
              <a:ext uri="{FF2B5EF4-FFF2-40B4-BE49-F238E27FC236}">
                <a16:creationId xmlns:a16="http://schemas.microsoft.com/office/drawing/2014/main" id="{628093FC-3A59-437C-A7D4-0C5EF943C075}"/>
              </a:ext>
            </a:extLst>
          </p:cNvPr>
          <p:cNvSpPr>
            <a:spLocks noGrp="1"/>
          </p:cNvSpPr>
          <p:nvPr>
            <p:ph idx="1"/>
          </p:nvPr>
        </p:nvSpPr>
        <p:spPr>
          <a:xfrm>
            <a:off x="838200" y="1994691"/>
            <a:ext cx="10515600" cy="4351338"/>
          </a:xfrm>
        </p:spPr>
        <p:txBody>
          <a:bodyPr>
            <a:normAutofit/>
          </a:bodyPr>
          <a:lstStyle/>
          <a:p>
            <a:pPr marL="0" indent="0">
              <a:buNone/>
            </a:pPr>
            <a:r>
              <a:rPr lang="en-GB" dirty="0"/>
              <a:t>To support the work of this very important and worthwhile charity, we request a donation made via Parent Pay, which can be made by clicking the following link:</a:t>
            </a:r>
            <a:br>
              <a:rPr lang="en-GB" dirty="0"/>
            </a:br>
            <a:r>
              <a:rPr lang="en-GB" u="sng" dirty="0">
                <a:hlinkClick r:id="rId3"/>
              </a:rPr>
              <a:t>https://app.parentpay.com/ParentPayShop/Foc/Default.aspx?shopid=11593</a:t>
            </a:r>
            <a:br>
              <a:rPr lang="en-GB" dirty="0"/>
            </a:br>
            <a:r>
              <a:rPr lang="en-GB" dirty="0"/>
              <a:t> </a:t>
            </a:r>
          </a:p>
          <a:p>
            <a:pPr marL="0" indent="0">
              <a:buNone/>
            </a:pPr>
            <a:r>
              <a:rPr lang="en-GB" dirty="0"/>
              <a:t>Please note that we are unable to accept donations in cash.</a:t>
            </a:r>
          </a:p>
          <a:p>
            <a:pPr marL="0" indent="0">
              <a:buNone/>
            </a:pPr>
            <a:endParaRPr lang="en-GB" dirty="0"/>
          </a:p>
          <a:p>
            <a:pPr marL="0" indent="0">
              <a:buNone/>
            </a:pPr>
            <a:r>
              <a:rPr lang="en-GB" dirty="0"/>
              <a:t>Thank you</a:t>
            </a:r>
          </a:p>
        </p:txBody>
      </p:sp>
      <p:pic>
        <p:nvPicPr>
          <p:cNvPr id="4" name="Picture 3">
            <a:extLst>
              <a:ext uri="{FF2B5EF4-FFF2-40B4-BE49-F238E27FC236}">
                <a16:creationId xmlns:a16="http://schemas.microsoft.com/office/drawing/2014/main" id="{A594BEAC-C028-4F0D-BB92-291167D63ECE}"/>
              </a:ext>
            </a:extLst>
          </p:cNvPr>
          <p:cNvPicPr>
            <a:picLocks noChangeAspect="1"/>
          </p:cNvPicPr>
          <p:nvPr/>
        </p:nvPicPr>
        <p:blipFill>
          <a:blip r:embed="rId4"/>
          <a:stretch>
            <a:fillRect/>
          </a:stretch>
        </p:blipFill>
        <p:spPr>
          <a:xfrm rot="671631">
            <a:off x="9186510" y="291608"/>
            <a:ext cx="2543530" cy="1724266"/>
          </a:xfrm>
          <a:prstGeom prst="rect">
            <a:avLst/>
          </a:prstGeom>
        </p:spPr>
      </p:pic>
    </p:spTree>
    <p:extLst>
      <p:ext uri="{BB962C8B-B14F-4D97-AF65-F5344CB8AC3E}">
        <p14:creationId xmlns:p14="http://schemas.microsoft.com/office/powerpoint/2010/main" val="3720033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24C60-82DC-40B1-AC7F-42EEE1A43C7D}"/>
              </a:ext>
            </a:extLst>
          </p:cNvPr>
          <p:cNvSpPr>
            <a:spLocks noGrp="1"/>
          </p:cNvSpPr>
          <p:nvPr>
            <p:ph type="title"/>
          </p:nvPr>
        </p:nvSpPr>
        <p:spPr>
          <a:xfrm>
            <a:off x="838200" y="0"/>
            <a:ext cx="10515600" cy="1325563"/>
          </a:xfrm>
        </p:spPr>
        <p:txBody>
          <a:bodyPr/>
          <a:lstStyle/>
          <a:p>
            <a:r>
              <a:rPr lang="en-GB" b="1" dirty="0">
                <a:solidFill>
                  <a:schemeClr val="accent1"/>
                </a:solidFill>
              </a:rPr>
              <a:t>Quidditch</a:t>
            </a:r>
          </a:p>
        </p:txBody>
      </p:sp>
      <p:sp>
        <p:nvSpPr>
          <p:cNvPr id="3" name="Content Placeholder 2">
            <a:extLst>
              <a:ext uri="{FF2B5EF4-FFF2-40B4-BE49-F238E27FC236}">
                <a16:creationId xmlns:a16="http://schemas.microsoft.com/office/drawing/2014/main" id="{97CE160F-8F29-4B77-99CC-6B446AB12E51}"/>
              </a:ext>
            </a:extLst>
          </p:cNvPr>
          <p:cNvSpPr>
            <a:spLocks noGrp="1"/>
          </p:cNvSpPr>
          <p:nvPr>
            <p:ph idx="1"/>
          </p:nvPr>
        </p:nvSpPr>
        <p:spPr>
          <a:xfrm>
            <a:off x="838200" y="1110915"/>
            <a:ext cx="10515600" cy="4351338"/>
          </a:xfrm>
        </p:spPr>
        <p:txBody>
          <a:bodyPr>
            <a:normAutofit/>
          </a:bodyPr>
          <a:lstStyle/>
          <a:p>
            <a:pPr marL="0" indent="0">
              <a:buNone/>
            </a:pPr>
            <a:r>
              <a:rPr lang="en-GB" sz="1600" dirty="0"/>
              <a:t>There was a definite sense of awe and wonder on the playground this morning when the children arrived and saw the Quidditch equipment ready </a:t>
            </a:r>
            <a:r>
              <a:rPr lang="en-GB" sz="1600"/>
              <a:t>for them.  </a:t>
            </a:r>
            <a:r>
              <a:rPr lang="en-GB" sz="1600" dirty="0"/>
              <a:t>In fact it was like Christmas morning when Carl delightedly asked “Is this really for us?” We then had a special assembly where the team captains were chosen during a Sorting Hat activity with all the children.  We look forward to finding out who the winning team is!</a:t>
            </a:r>
          </a:p>
        </p:txBody>
      </p:sp>
      <p:pic>
        <p:nvPicPr>
          <p:cNvPr id="4" name="Picture 3">
            <a:extLst>
              <a:ext uri="{FF2B5EF4-FFF2-40B4-BE49-F238E27FC236}">
                <a16:creationId xmlns:a16="http://schemas.microsoft.com/office/drawing/2014/main" id="{849EDF7C-D6C5-4734-BBEC-104DAE1A0E55}"/>
              </a:ext>
            </a:extLst>
          </p:cNvPr>
          <p:cNvPicPr>
            <a:picLocks noChangeAspect="1"/>
          </p:cNvPicPr>
          <p:nvPr/>
        </p:nvPicPr>
        <p:blipFill>
          <a:blip r:embed="rId2"/>
          <a:stretch>
            <a:fillRect/>
          </a:stretch>
        </p:blipFill>
        <p:spPr>
          <a:xfrm>
            <a:off x="5229175" y="3574104"/>
            <a:ext cx="4868045" cy="2999064"/>
          </a:xfrm>
          <a:prstGeom prst="rect">
            <a:avLst/>
          </a:prstGeom>
        </p:spPr>
      </p:pic>
      <p:pic>
        <p:nvPicPr>
          <p:cNvPr id="5" name="Picture 4">
            <a:extLst>
              <a:ext uri="{FF2B5EF4-FFF2-40B4-BE49-F238E27FC236}">
                <a16:creationId xmlns:a16="http://schemas.microsoft.com/office/drawing/2014/main" id="{5864233A-8A97-4451-939A-C6E8A828D6B8}"/>
              </a:ext>
            </a:extLst>
          </p:cNvPr>
          <p:cNvPicPr>
            <a:picLocks noChangeAspect="1"/>
          </p:cNvPicPr>
          <p:nvPr/>
        </p:nvPicPr>
        <p:blipFill>
          <a:blip r:embed="rId3"/>
          <a:stretch>
            <a:fillRect/>
          </a:stretch>
        </p:blipFill>
        <p:spPr>
          <a:xfrm>
            <a:off x="702278" y="3938625"/>
            <a:ext cx="3534164" cy="2270021"/>
          </a:xfrm>
          <a:prstGeom prst="rect">
            <a:avLst/>
          </a:prstGeom>
        </p:spPr>
      </p:pic>
      <p:pic>
        <p:nvPicPr>
          <p:cNvPr id="6" name="Picture 5">
            <a:extLst>
              <a:ext uri="{FF2B5EF4-FFF2-40B4-BE49-F238E27FC236}">
                <a16:creationId xmlns:a16="http://schemas.microsoft.com/office/drawing/2014/main" id="{593077A5-DC80-4523-B344-1A951D053688}"/>
              </a:ext>
            </a:extLst>
          </p:cNvPr>
          <p:cNvPicPr>
            <a:picLocks noChangeAspect="1"/>
          </p:cNvPicPr>
          <p:nvPr/>
        </p:nvPicPr>
        <p:blipFill>
          <a:blip r:embed="rId4"/>
          <a:stretch>
            <a:fillRect/>
          </a:stretch>
        </p:blipFill>
        <p:spPr>
          <a:xfrm>
            <a:off x="2046845" y="2245262"/>
            <a:ext cx="3586775" cy="2082644"/>
          </a:xfrm>
          <a:prstGeom prst="rect">
            <a:avLst/>
          </a:prstGeom>
        </p:spPr>
      </p:pic>
      <p:pic>
        <p:nvPicPr>
          <p:cNvPr id="7" name="Picture 6">
            <a:extLst>
              <a:ext uri="{FF2B5EF4-FFF2-40B4-BE49-F238E27FC236}">
                <a16:creationId xmlns:a16="http://schemas.microsoft.com/office/drawing/2014/main" id="{3687D132-B179-41AC-B16B-78EFD2CC1E51}"/>
              </a:ext>
            </a:extLst>
          </p:cNvPr>
          <p:cNvPicPr>
            <a:picLocks noChangeAspect="1"/>
          </p:cNvPicPr>
          <p:nvPr/>
        </p:nvPicPr>
        <p:blipFill>
          <a:blip r:embed="rId5"/>
          <a:stretch>
            <a:fillRect/>
          </a:stretch>
        </p:blipFill>
        <p:spPr>
          <a:xfrm>
            <a:off x="9814841" y="3725659"/>
            <a:ext cx="2076740" cy="2695951"/>
          </a:xfrm>
          <a:prstGeom prst="rect">
            <a:avLst/>
          </a:prstGeom>
        </p:spPr>
      </p:pic>
      <p:pic>
        <p:nvPicPr>
          <p:cNvPr id="8" name="Picture 7">
            <a:extLst>
              <a:ext uri="{FF2B5EF4-FFF2-40B4-BE49-F238E27FC236}">
                <a16:creationId xmlns:a16="http://schemas.microsoft.com/office/drawing/2014/main" id="{42C5A5DA-BFEC-4107-BE38-9A7F6C0BCCA0}"/>
              </a:ext>
            </a:extLst>
          </p:cNvPr>
          <p:cNvPicPr>
            <a:picLocks noChangeAspect="1"/>
          </p:cNvPicPr>
          <p:nvPr/>
        </p:nvPicPr>
        <p:blipFill>
          <a:blip r:embed="rId6"/>
          <a:stretch>
            <a:fillRect/>
          </a:stretch>
        </p:blipFill>
        <p:spPr>
          <a:xfrm>
            <a:off x="6626353" y="1818802"/>
            <a:ext cx="2073688" cy="2050900"/>
          </a:xfrm>
          <a:prstGeom prst="rect">
            <a:avLst/>
          </a:prstGeom>
        </p:spPr>
      </p:pic>
    </p:spTree>
    <p:extLst>
      <p:ext uri="{BB962C8B-B14F-4D97-AF65-F5344CB8AC3E}">
        <p14:creationId xmlns:p14="http://schemas.microsoft.com/office/powerpoint/2010/main" val="2886446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B6E6D-5549-49BA-AC38-7154C71598C9}"/>
              </a:ext>
            </a:extLst>
          </p:cNvPr>
          <p:cNvSpPr>
            <a:spLocks noGrp="1"/>
          </p:cNvSpPr>
          <p:nvPr>
            <p:ph type="title"/>
          </p:nvPr>
        </p:nvSpPr>
        <p:spPr/>
        <p:txBody>
          <a:bodyPr/>
          <a:lstStyle/>
          <a:p>
            <a:r>
              <a:rPr lang="en-GB" b="1" dirty="0">
                <a:solidFill>
                  <a:schemeClr val="accent1"/>
                </a:solidFill>
              </a:rPr>
              <a:t>News from school this week</a:t>
            </a:r>
            <a:endParaRPr lang="en-GB" dirty="0"/>
          </a:p>
        </p:txBody>
      </p:sp>
      <p:sp>
        <p:nvSpPr>
          <p:cNvPr id="3" name="Content Placeholder 2">
            <a:extLst>
              <a:ext uri="{FF2B5EF4-FFF2-40B4-BE49-F238E27FC236}">
                <a16:creationId xmlns:a16="http://schemas.microsoft.com/office/drawing/2014/main" id="{DA7C2738-8158-4166-8CFF-31EE2D9273D3}"/>
              </a:ext>
            </a:extLst>
          </p:cNvPr>
          <p:cNvSpPr>
            <a:spLocks noGrp="1"/>
          </p:cNvSpPr>
          <p:nvPr>
            <p:ph idx="1"/>
          </p:nvPr>
        </p:nvSpPr>
        <p:spPr>
          <a:xfrm>
            <a:off x="7256476" y="1825625"/>
            <a:ext cx="4097323" cy="4351338"/>
          </a:xfrm>
        </p:spPr>
        <p:txBody>
          <a:bodyPr>
            <a:normAutofit fontScale="92500" lnSpcReduction="10000"/>
          </a:bodyPr>
          <a:lstStyle/>
          <a:p>
            <a:pPr marL="0" indent="0">
              <a:buNone/>
            </a:pPr>
            <a:r>
              <a:rPr lang="en-GB" dirty="0"/>
              <a:t>We are thrilled to have been given 6 new chess sets by Chess in Schools and Communities,  a charity which promotes chess in schools and inner city communities. The children were so excited and they were all put to good use by the chess club with some fierce competition between the children. </a:t>
            </a:r>
          </a:p>
          <a:p>
            <a:pPr marL="0" indent="0">
              <a:buNone/>
            </a:pPr>
            <a:r>
              <a:rPr lang="en-GB" i="1" dirty="0"/>
              <a:t>Mrs Seligman</a:t>
            </a:r>
          </a:p>
        </p:txBody>
      </p:sp>
      <p:pic>
        <p:nvPicPr>
          <p:cNvPr id="4" name="Picture 3">
            <a:extLst>
              <a:ext uri="{FF2B5EF4-FFF2-40B4-BE49-F238E27FC236}">
                <a16:creationId xmlns:a16="http://schemas.microsoft.com/office/drawing/2014/main" id="{3A20F188-1B4D-4416-B493-60FA6FCBCE03}"/>
              </a:ext>
            </a:extLst>
          </p:cNvPr>
          <p:cNvPicPr>
            <a:picLocks noChangeAspect="1"/>
          </p:cNvPicPr>
          <p:nvPr/>
        </p:nvPicPr>
        <p:blipFill>
          <a:blip r:embed="rId2"/>
          <a:stretch>
            <a:fillRect/>
          </a:stretch>
        </p:blipFill>
        <p:spPr>
          <a:xfrm>
            <a:off x="873682" y="1825625"/>
            <a:ext cx="6382794" cy="4618139"/>
          </a:xfrm>
          <a:prstGeom prst="rect">
            <a:avLst/>
          </a:prstGeom>
        </p:spPr>
      </p:pic>
    </p:spTree>
    <p:extLst>
      <p:ext uri="{BB962C8B-B14F-4D97-AF65-F5344CB8AC3E}">
        <p14:creationId xmlns:p14="http://schemas.microsoft.com/office/powerpoint/2010/main" val="1849022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353E1-6CB0-477D-849A-1406F7F538B6}"/>
              </a:ext>
            </a:extLst>
          </p:cNvPr>
          <p:cNvSpPr>
            <a:spLocks noGrp="1"/>
          </p:cNvSpPr>
          <p:nvPr>
            <p:ph type="title"/>
          </p:nvPr>
        </p:nvSpPr>
        <p:spPr/>
        <p:txBody>
          <a:bodyPr/>
          <a:lstStyle/>
          <a:p>
            <a:r>
              <a:rPr lang="en-GB" b="1" dirty="0">
                <a:solidFill>
                  <a:schemeClr val="accent1"/>
                </a:solidFill>
              </a:rPr>
              <a:t>News from school this week</a:t>
            </a:r>
            <a:endParaRPr lang="en-GB" dirty="0"/>
          </a:p>
        </p:txBody>
      </p:sp>
      <p:sp>
        <p:nvSpPr>
          <p:cNvPr id="3" name="Content Placeholder 2">
            <a:extLst>
              <a:ext uri="{FF2B5EF4-FFF2-40B4-BE49-F238E27FC236}">
                <a16:creationId xmlns:a16="http://schemas.microsoft.com/office/drawing/2014/main" id="{AC25D5B8-FCB4-4178-BBF7-32FB6DF45980}"/>
              </a:ext>
            </a:extLst>
          </p:cNvPr>
          <p:cNvSpPr>
            <a:spLocks noGrp="1"/>
          </p:cNvSpPr>
          <p:nvPr>
            <p:ph idx="1"/>
          </p:nvPr>
        </p:nvSpPr>
        <p:spPr>
          <a:xfrm>
            <a:off x="626165" y="1883248"/>
            <a:ext cx="3879574" cy="4351338"/>
          </a:xfrm>
        </p:spPr>
        <p:txBody>
          <a:bodyPr/>
          <a:lstStyle/>
          <a:p>
            <a:pPr marL="0" indent="0">
              <a:buNone/>
            </a:pPr>
            <a:r>
              <a:rPr lang="en-GB" dirty="0"/>
              <a:t>We are really grateful to have received another donation of £500 towards the cost of the solar panels, this time from Nestle. Thank you to Mr Unsworth for organising this behind the scenes with the Nestle team!</a:t>
            </a:r>
          </a:p>
        </p:txBody>
      </p:sp>
      <p:pic>
        <p:nvPicPr>
          <p:cNvPr id="4" name="Picture 3">
            <a:extLst>
              <a:ext uri="{FF2B5EF4-FFF2-40B4-BE49-F238E27FC236}">
                <a16:creationId xmlns:a16="http://schemas.microsoft.com/office/drawing/2014/main" id="{72FA3BCE-C710-4625-A526-41D20B2DD622}"/>
              </a:ext>
            </a:extLst>
          </p:cNvPr>
          <p:cNvPicPr>
            <a:picLocks noChangeAspect="1"/>
          </p:cNvPicPr>
          <p:nvPr/>
        </p:nvPicPr>
        <p:blipFill>
          <a:blip r:embed="rId2"/>
          <a:stretch>
            <a:fillRect/>
          </a:stretch>
        </p:blipFill>
        <p:spPr>
          <a:xfrm>
            <a:off x="4717774" y="1955099"/>
            <a:ext cx="6658904" cy="3810532"/>
          </a:xfrm>
          <a:prstGeom prst="rect">
            <a:avLst/>
          </a:prstGeom>
        </p:spPr>
      </p:pic>
    </p:spTree>
    <p:extLst>
      <p:ext uri="{BB962C8B-B14F-4D97-AF65-F5344CB8AC3E}">
        <p14:creationId xmlns:p14="http://schemas.microsoft.com/office/powerpoint/2010/main" val="1320851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06D89C-BCFD-429E-A228-DBFB1616AB34}"/>
              </a:ext>
            </a:extLst>
          </p:cNvPr>
          <p:cNvSpPr>
            <a:spLocks noGrp="1"/>
          </p:cNvSpPr>
          <p:nvPr>
            <p:ph idx="1"/>
          </p:nvPr>
        </p:nvSpPr>
        <p:spPr>
          <a:xfrm>
            <a:off x="587229" y="3874213"/>
            <a:ext cx="10125511" cy="2727923"/>
          </a:xfrm>
        </p:spPr>
        <p:txBody>
          <a:bodyPr>
            <a:normAutofit/>
          </a:bodyPr>
          <a:lstStyle/>
          <a:p>
            <a:pPr marL="0" indent="0">
              <a:buNone/>
            </a:pPr>
            <a:r>
              <a:rPr lang="en-GB" sz="1800" dirty="0"/>
              <a:t>Apple Class braved the wet and muddy conditions to take part in their ‘Fabulous Farming’ walk around the outskirts of Crayke. We looked at the crops growing in the fields and noticed that in some areas the crops weren’t growing very well, we talked about why. We were apparently a week too early to see the piglets, so we have arranged to see these once they have been born. We saw an old plough and later on saw a few ploughed fields, we talked about how much easier it would be to use a tractor rather than a horse and plough. All of the children said how much they had enjoyed the walk and they are looking forward to taking their family on the same walk to show them what we had seen. As always Apple Class, you represented the school to perfection whilst you were out and about.</a:t>
            </a:r>
          </a:p>
          <a:p>
            <a:pPr marL="0" indent="0">
              <a:buNone/>
            </a:pPr>
            <a:r>
              <a:rPr lang="en-GB" sz="1800" i="1" dirty="0"/>
              <a:t>Mrs Helfferich</a:t>
            </a:r>
          </a:p>
        </p:txBody>
      </p:sp>
      <p:sp>
        <p:nvSpPr>
          <p:cNvPr id="4" name="Title 1">
            <a:extLst>
              <a:ext uri="{FF2B5EF4-FFF2-40B4-BE49-F238E27FC236}">
                <a16:creationId xmlns:a16="http://schemas.microsoft.com/office/drawing/2014/main" id="{C0905568-35C5-49D3-9DB4-E9452B555EB9}"/>
              </a:ext>
            </a:extLst>
          </p:cNvPr>
          <p:cNvSpPr txBox="1">
            <a:spLocks/>
          </p:cNvSpPr>
          <p:nvPr/>
        </p:nvSpPr>
        <p:spPr>
          <a:xfrm>
            <a:off x="838200" y="50006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0070C0"/>
                </a:solidFill>
                <a:latin typeface="Segoe  "/>
              </a:rPr>
              <a:t>Class News- </a:t>
            </a:r>
            <a:r>
              <a:rPr lang="en-GB" b="1" dirty="0">
                <a:solidFill>
                  <a:srgbClr val="00B050"/>
                </a:solidFill>
                <a:latin typeface="Segoe  "/>
              </a:rPr>
              <a:t>APPLE</a:t>
            </a:r>
            <a:endParaRPr lang="en-GB" dirty="0">
              <a:solidFill>
                <a:srgbClr val="00B050"/>
              </a:solidFill>
            </a:endParaRPr>
          </a:p>
        </p:txBody>
      </p:sp>
      <p:pic>
        <p:nvPicPr>
          <p:cNvPr id="5" name="Picture 4">
            <a:extLst>
              <a:ext uri="{FF2B5EF4-FFF2-40B4-BE49-F238E27FC236}">
                <a16:creationId xmlns:a16="http://schemas.microsoft.com/office/drawing/2014/main" id="{ECEE1C84-1416-42B1-A599-5583E7CA8B7C}"/>
              </a:ext>
            </a:extLst>
          </p:cNvPr>
          <p:cNvPicPr>
            <a:picLocks noChangeAspect="1"/>
          </p:cNvPicPr>
          <p:nvPr/>
        </p:nvPicPr>
        <p:blipFill>
          <a:blip r:embed="rId2"/>
          <a:stretch>
            <a:fillRect/>
          </a:stretch>
        </p:blipFill>
        <p:spPr>
          <a:xfrm>
            <a:off x="10866293" y="5495636"/>
            <a:ext cx="1131994" cy="1181211"/>
          </a:xfrm>
          <a:prstGeom prst="rect">
            <a:avLst/>
          </a:prstGeom>
        </p:spPr>
      </p:pic>
      <p:pic>
        <p:nvPicPr>
          <p:cNvPr id="7" name="Picture 6">
            <a:extLst>
              <a:ext uri="{FF2B5EF4-FFF2-40B4-BE49-F238E27FC236}">
                <a16:creationId xmlns:a16="http://schemas.microsoft.com/office/drawing/2014/main" id="{EEE1049C-1587-429E-B7EC-35153175769F}"/>
              </a:ext>
            </a:extLst>
          </p:cNvPr>
          <p:cNvPicPr>
            <a:picLocks noChangeAspect="1"/>
          </p:cNvPicPr>
          <p:nvPr/>
        </p:nvPicPr>
        <p:blipFill>
          <a:blip r:embed="rId3"/>
          <a:stretch>
            <a:fillRect/>
          </a:stretch>
        </p:blipFill>
        <p:spPr>
          <a:xfrm>
            <a:off x="2703976" y="1498153"/>
            <a:ext cx="5458587" cy="2162477"/>
          </a:xfrm>
          <a:prstGeom prst="rect">
            <a:avLst/>
          </a:prstGeom>
        </p:spPr>
      </p:pic>
    </p:spTree>
    <p:extLst>
      <p:ext uri="{BB962C8B-B14F-4D97-AF65-F5344CB8AC3E}">
        <p14:creationId xmlns:p14="http://schemas.microsoft.com/office/powerpoint/2010/main" val="978121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0905568-35C5-49D3-9DB4-E9452B555EB9}"/>
              </a:ext>
            </a:extLst>
          </p:cNvPr>
          <p:cNvSpPr txBox="1">
            <a:spLocks/>
          </p:cNvSpPr>
          <p:nvPr/>
        </p:nvSpPr>
        <p:spPr>
          <a:xfrm>
            <a:off x="687298" y="13289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0070C0"/>
                </a:solidFill>
                <a:latin typeface="Segoe  "/>
              </a:rPr>
              <a:t>Class News - </a:t>
            </a:r>
            <a:r>
              <a:rPr lang="en-GB" b="1" dirty="0">
                <a:solidFill>
                  <a:srgbClr val="FFC000"/>
                </a:solidFill>
                <a:latin typeface="Segoe  "/>
              </a:rPr>
              <a:t>BEECH</a:t>
            </a:r>
            <a:endParaRPr lang="en-GB" dirty="0">
              <a:solidFill>
                <a:srgbClr val="FFC000"/>
              </a:solidFill>
            </a:endParaRPr>
          </a:p>
        </p:txBody>
      </p:sp>
      <p:pic>
        <p:nvPicPr>
          <p:cNvPr id="2" name="Picture 1">
            <a:extLst>
              <a:ext uri="{FF2B5EF4-FFF2-40B4-BE49-F238E27FC236}">
                <a16:creationId xmlns:a16="http://schemas.microsoft.com/office/drawing/2014/main" id="{8F8E553C-4809-4351-A2BC-6F9C0B262AFE}"/>
              </a:ext>
            </a:extLst>
          </p:cNvPr>
          <p:cNvPicPr>
            <a:picLocks noChangeAspect="1"/>
          </p:cNvPicPr>
          <p:nvPr/>
        </p:nvPicPr>
        <p:blipFill>
          <a:blip r:embed="rId2"/>
          <a:stretch>
            <a:fillRect/>
          </a:stretch>
        </p:blipFill>
        <p:spPr>
          <a:xfrm>
            <a:off x="10677737" y="5442285"/>
            <a:ext cx="1350589" cy="1255683"/>
          </a:xfrm>
          <a:prstGeom prst="rect">
            <a:avLst/>
          </a:prstGeom>
        </p:spPr>
      </p:pic>
      <p:sp>
        <p:nvSpPr>
          <p:cNvPr id="7" name="Content Placeholder 6">
            <a:extLst>
              <a:ext uri="{FF2B5EF4-FFF2-40B4-BE49-F238E27FC236}">
                <a16:creationId xmlns:a16="http://schemas.microsoft.com/office/drawing/2014/main" id="{C53B5CD1-9865-4445-B80F-D4606DFE13D6}"/>
              </a:ext>
            </a:extLst>
          </p:cNvPr>
          <p:cNvSpPr>
            <a:spLocks noGrp="1"/>
          </p:cNvSpPr>
          <p:nvPr>
            <p:ph idx="1"/>
          </p:nvPr>
        </p:nvSpPr>
        <p:spPr>
          <a:xfrm>
            <a:off x="838200" y="1333850"/>
            <a:ext cx="10515600" cy="4843113"/>
          </a:xfrm>
        </p:spPr>
        <p:txBody>
          <a:bodyPr/>
          <a:lstStyle/>
          <a:p>
            <a:pPr marL="0" indent="0">
              <a:buNone/>
            </a:pPr>
            <a:r>
              <a:rPr lang="en-GB" dirty="0"/>
              <a:t>Visit to Helmsley Castle</a:t>
            </a:r>
          </a:p>
          <a:p>
            <a:pPr marL="0" indent="0">
              <a:buNone/>
            </a:pPr>
            <a:r>
              <a:rPr lang="en-GB" dirty="0"/>
              <a:t>Thank you to our helpers – Mr Porter, Mrs Hayes, Mrs Lunn and Mrs Keaney!</a:t>
            </a:r>
          </a:p>
          <a:p>
            <a:pPr marL="0" indent="0">
              <a:buNone/>
            </a:pPr>
            <a:r>
              <a:rPr lang="en-GB" dirty="0"/>
              <a:t> </a:t>
            </a:r>
          </a:p>
          <a:p>
            <a:pPr marL="0" indent="0">
              <a:buNone/>
            </a:pPr>
            <a:endParaRPr lang="en-GB" dirty="0"/>
          </a:p>
          <a:p>
            <a:pPr marL="0" indent="0">
              <a:buNone/>
            </a:pPr>
            <a:endParaRPr lang="en-GB" dirty="0"/>
          </a:p>
        </p:txBody>
      </p:sp>
      <p:pic>
        <p:nvPicPr>
          <p:cNvPr id="5" name="Picture 4">
            <a:extLst>
              <a:ext uri="{FF2B5EF4-FFF2-40B4-BE49-F238E27FC236}">
                <a16:creationId xmlns:a16="http://schemas.microsoft.com/office/drawing/2014/main" id="{ED7631C5-409C-42FF-BC65-8A446FA1951E}"/>
              </a:ext>
            </a:extLst>
          </p:cNvPr>
          <p:cNvPicPr>
            <a:picLocks noChangeAspect="1"/>
          </p:cNvPicPr>
          <p:nvPr/>
        </p:nvPicPr>
        <p:blipFill>
          <a:blip r:embed="rId3"/>
          <a:stretch>
            <a:fillRect/>
          </a:stretch>
        </p:blipFill>
        <p:spPr>
          <a:xfrm>
            <a:off x="427240" y="2734811"/>
            <a:ext cx="3953456" cy="2870741"/>
          </a:xfrm>
          <a:prstGeom prst="rect">
            <a:avLst/>
          </a:prstGeom>
        </p:spPr>
      </p:pic>
      <p:pic>
        <p:nvPicPr>
          <p:cNvPr id="6" name="Picture 5">
            <a:extLst>
              <a:ext uri="{FF2B5EF4-FFF2-40B4-BE49-F238E27FC236}">
                <a16:creationId xmlns:a16="http://schemas.microsoft.com/office/drawing/2014/main" id="{87F912D0-F608-4010-9510-A7896F13180B}"/>
              </a:ext>
            </a:extLst>
          </p:cNvPr>
          <p:cNvPicPr>
            <a:picLocks noChangeAspect="1"/>
          </p:cNvPicPr>
          <p:nvPr/>
        </p:nvPicPr>
        <p:blipFill>
          <a:blip r:embed="rId4"/>
          <a:stretch>
            <a:fillRect/>
          </a:stretch>
        </p:blipFill>
        <p:spPr>
          <a:xfrm>
            <a:off x="3979835" y="3673821"/>
            <a:ext cx="3556267" cy="2693435"/>
          </a:xfrm>
          <a:prstGeom prst="rect">
            <a:avLst/>
          </a:prstGeom>
        </p:spPr>
      </p:pic>
      <p:pic>
        <p:nvPicPr>
          <p:cNvPr id="8" name="Picture 7">
            <a:extLst>
              <a:ext uri="{FF2B5EF4-FFF2-40B4-BE49-F238E27FC236}">
                <a16:creationId xmlns:a16="http://schemas.microsoft.com/office/drawing/2014/main" id="{A83CF507-05FB-495E-BF8B-5FFE7CB8DE02}"/>
              </a:ext>
            </a:extLst>
          </p:cNvPr>
          <p:cNvPicPr>
            <a:picLocks noChangeAspect="1"/>
          </p:cNvPicPr>
          <p:nvPr/>
        </p:nvPicPr>
        <p:blipFill>
          <a:blip r:embed="rId5"/>
          <a:stretch>
            <a:fillRect/>
          </a:stretch>
        </p:blipFill>
        <p:spPr>
          <a:xfrm>
            <a:off x="6761526" y="2489913"/>
            <a:ext cx="4223157" cy="3026595"/>
          </a:xfrm>
          <a:prstGeom prst="rect">
            <a:avLst/>
          </a:prstGeom>
        </p:spPr>
      </p:pic>
    </p:spTree>
    <p:extLst>
      <p:ext uri="{BB962C8B-B14F-4D97-AF65-F5344CB8AC3E}">
        <p14:creationId xmlns:p14="http://schemas.microsoft.com/office/powerpoint/2010/main" val="42426027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28074</TotalTime>
  <Words>1508</Words>
  <Application>Microsoft Office PowerPoint</Application>
  <PresentationFormat>Widescreen</PresentationFormat>
  <Paragraphs>189</Paragraphs>
  <Slides>20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MS Mincho</vt:lpstr>
      <vt:lpstr>Aptos</vt:lpstr>
      <vt:lpstr>Arial</vt:lpstr>
      <vt:lpstr>Calibri</vt:lpstr>
      <vt:lpstr>Calibri Light</vt:lpstr>
      <vt:lpstr>Cambria</vt:lpstr>
      <vt:lpstr>Segoe  </vt:lpstr>
      <vt:lpstr>Segoe UI</vt:lpstr>
      <vt:lpstr>Times New Roman</vt:lpstr>
      <vt:lpstr>Office Theme</vt:lpstr>
      <vt:lpstr>Crayke Chronicle</vt:lpstr>
      <vt:lpstr>In our newsletter this week…</vt:lpstr>
      <vt:lpstr>News from school this week</vt:lpstr>
      <vt:lpstr>Children in Need</vt:lpstr>
      <vt:lpstr>Quidditch</vt:lpstr>
      <vt:lpstr>News from school this week</vt:lpstr>
      <vt:lpstr>News from school this week</vt:lpstr>
      <vt:lpstr>PowerPoint Presentation</vt:lpstr>
      <vt:lpstr>PowerPoint Presentation</vt:lpstr>
      <vt:lpstr>PowerPoint Presentation</vt:lpstr>
      <vt:lpstr>Upcoming Events – Open Morning</vt:lpstr>
      <vt:lpstr>Upcoming Events – Spanish Day!</vt:lpstr>
      <vt:lpstr>Awards in School This Week</vt:lpstr>
      <vt:lpstr>Team Points</vt:lpstr>
      <vt:lpstr>PE Kits w/c 20 November 2023</vt:lpstr>
      <vt:lpstr>Attendance and Punctuality</vt:lpstr>
      <vt:lpstr>Extra Curricular Clubs - Autumn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Crayke Headteacher</dc:creator>
  <cp:lastModifiedBy>Crayke Admin</cp:lastModifiedBy>
  <cp:revision>409</cp:revision>
  <cp:lastPrinted>2023-10-13T15:27:51Z</cp:lastPrinted>
  <dcterms:created xsi:type="dcterms:W3CDTF">2023-07-26T15:44:08Z</dcterms:created>
  <dcterms:modified xsi:type="dcterms:W3CDTF">2023-11-17T13:14:30Z</dcterms:modified>
</cp:coreProperties>
</file>