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379" r:id="rId4"/>
    <p:sldId id="387" r:id="rId5"/>
    <p:sldId id="386" r:id="rId6"/>
    <p:sldId id="385" r:id="rId7"/>
    <p:sldId id="297" r:id="rId8"/>
    <p:sldId id="303" r:id="rId9"/>
    <p:sldId id="383" r:id="rId10"/>
    <p:sldId id="257" r:id="rId11"/>
    <p:sldId id="275" r:id="rId12"/>
    <p:sldId id="259" r:id="rId13"/>
    <p:sldId id="260" r:id="rId14"/>
    <p:sldId id="263" r:id="rId15"/>
    <p:sldId id="261" r:id="rId16"/>
    <p:sldId id="381" r:id="rId17"/>
    <p:sldId id="380" r:id="rId18"/>
  </p:sldIdLst>
  <p:sldSz cx="12192000" cy="6858000"/>
  <p:notesSz cx="6858000"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431C-65A1-4EE5-8C2D-6BC3708796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88F9E0-CFAA-492F-BC26-5338AAD5F1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5AA159-B96A-4898-A9F3-B6662ECE942C}"/>
              </a:ext>
            </a:extLst>
          </p:cNvPr>
          <p:cNvSpPr>
            <a:spLocks noGrp="1"/>
          </p:cNvSpPr>
          <p:nvPr>
            <p:ph type="dt" sz="half" idx="10"/>
          </p:nvPr>
        </p:nvSpPr>
        <p:spPr/>
        <p:txBody>
          <a:bodyPr/>
          <a:lstStyle/>
          <a:p>
            <a:fld id="{CF316339-6BD3-4C78-B363-21AAFF672C1E}" type="datetimeFigureOut">
              <a:rPr lang="en-GB" smtClean="0"/>
              <a:t>24/11/2023</a:t>
            </a:fld>
            <a:endParaRPr lang="en-GB"/>
          </a:p>
        </p:txBody>
      </p:sp>
      <p:sp>
        <p:nvSpPr>
          <p:cNvPr id="5" name="Footer Placeholder 4">
            <a:extLst>
              <a:ext uri="{FF2B5EF4-FFF2-40B4-BE49-F238E27FC236}">
                <a16:creationId xmlns:a16="http://schemas.microsoft.com/office/drawing/2014/main" id="{352C4CBD-80A6-472F-9DE8-93F4A2C717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57516-13E0-4443-BC44-F743E2A83B4B}"/>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98115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E46C-2D78-4ED7-8565-ABFF98D891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B6440B-1A16-4A0D-BE02-4E8CC0F8C3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69BC49-73AA-45AB-AA9D-72BA48E071DA}"/>
              </a:ext>
            </a:extLst>
          </p:cNvPr>
          <p:cNvSpPr>
            <a:spLocks noGrp="1"/>
          </p:cNvSpPr>
          <p:nvPr>
            <p:ph type="dt" sz="half" idx="10"/>
          </p:nvPr>
        </p:nvSpPr>
        <p:spPr/>
        <p:txBody>
          <a:bodyPr/>
          <a:lstStyle/>
          <a:p>
            <a:fld id="{CF316339-6BD3-4C78-B363-21AAFF672C1E}" type="datetimeFigureOut">
              <a:rPr lang="en-GB" smtClean="0"/>
              <a:t>24/11/2023</a:t>
            </a:fld>
            <a:endParaRPr lang="en-GB"/>
          </a:p>
        </p:txBody>
      </p:sp>
      <p:sp>
        <p:nvSpPr>
          <p:cNvPr id="5" name="Footer Placeholder 4">
            <a:extLst>
              <a:ext uri="{FF2B5EF4-FFF2-40B4-BE49-F238E27FC236}">
                <a16:creationId xmlns:a16="http://schemas.microsoft.com/office/drawing/2014/main" id="{7C6305CA-1A96-44FA-95B1-58220B2504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00CADA-0616-4DB9-885C-5E69C3352021}"/>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536228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522AE3-5EED-4F67-BEB6-1262923A96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560B6E-D43E-4380-841E-EC6185E120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28B338-1E14-4E73-A058-A917645F0F2E}"/>
              </a:ext>
            </a:extLst>
          </p:cNvPr>
          <p:cNvSpPr>
            <a:spLocks noGrp="1"/>
          </p:cNvSpPr>
          <p:nvPr>
            <p:ph type="dt" sz="half" idx="10"/>
          </p:nvPr>
        </p:nvSpPr>
        <p:spPr/>
        <p:txBody>
          <a:bodyPr/>
          <a:lstStyle/>
          <a:p>
            <a:fld id="{CF316339-6BD3-4C78-B363-21AAFF672C1E}" type="datetimeFigureOut">
              <a:rPr lang="en-GB" smtClean="0"/>
              <a:t>24/11/2023</a:t>
            </a:fld>
            <a:endParaRPr lang="en-GB"/>
          </a:p>
        </p:txBody>
      </p:sp>
      <p:sp>
        <p:nvSpPr>
          <p:cNvPr id="5" name="Footer Placeholder 4">
            <a:extLst>
              <a:ext uri="{FF2B5EF4-FFF2-40B4-BE49-F238E27FC236}">
                <a16:creationId xmlns:a16="http://schemas.microsoft.com/office/drawing/2014/main" id="{935D1B1F-D2EC-4BA2-9042-7AE1D9FC5F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5B2C1B-FCAB-497A-9814-590C0E90420D}"/>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2936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E4FC-7F08-4D68-9764-A88B54D6E0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A41EE6-FD9C-43AC-9AB9-9E275306A0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AA3F6A-7B21-4AAB-9E75-64166FFE3B02}"/>
              </a:ext>
            </a:extLst>
          </p:cNvPr>
          <p:cNvSpPr>
            <a:spLocks noGrp="1"/>
          </p:cNvSpPr>
          <p:nvPr>
            <p:ph type="dt" sz="half" idx="10"/>
          </p:nvPr>
        </p:nvSpPr>
        <p:spPr/>
        <p:txBody>
          <a:bodyPr/>
          <a:lstStyle/>
          <a:p>
            <a:fld id="{CF316339-6BD3-4C78-B363-21AAFF672C1E}" type="datetimeFigureOut">
              <a:rPr lang="en-GB" smtClean="0"/>
              <a:t>24/11/2023</a:t>
            </a:fld>
            <a:endParaRPr lang="en-GB"/>
          </a:p>
        </p:txBody>
      </p:sp>
      <p:sp>
        <p:nvSpPr>
          <p:cNvPr id="5" name="Footer Placeholder 4">
            <a:extLst>
              <a:ext uri="{FF2B5EF4-FFF2-40B4-BE49-F238E27FC236}">
                <a16:creationId xmlns:a16="http://schemas.microsoft.com/office/drawing/2014/main" id="{09D43B61-B964-4365-A8E6-5EFD54E0EC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C7D61D-4EB8-4981-93BD-4D84EC9B05AD}"/>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61134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DCF41-CA4E-4369-AE75-40ACB8EDB7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1F85A3-283D-4590-9D6D-56410E247A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0B2D66-6315-4583-A3DC-9C89D286C1AD}"/>
              </a:ext>
            </a:extLst>
          </p:cNvPr>
          <p:cNvSpPr>
            <a:spLocks noGrp="1"/>
          </p:cNvSpPr>
          <p:nvPr>
            <p:ph type="dt" sz="half" idx="10"/>
          </p:nvPr>
        </p:nvSpPr>
        <p:spPr/>
        <p:txBody>
          <a:bodyPr/>
          <a:lstStyle/>
          <a:p>
            <a:fld id="{CF316339-6BD3-4C78-B363-21AAFF672C1E}" type="datetimeFigureOut">
              <a:rPr lang="en-GB" smtClean="0"/>
              <a:t>24/11/2023</a:t>
            </a:fld>
            <a:endParaRPr lang="en-GB"/>
          </a:p>
        </p:txBody>
      </p:sp>
      <p:sp>
        <p:nvSpPr>
          <p:cNvPr id="5" name="Footer Placeholder 4">
            <a:extLst>
              <a:ext uri="{FF2B5EF4-FFF2-40B4-BE49-F238E27FC236}">
                <a16:creationId xmlns:a16="http://schemas.microsoft.com/office/drawing/2014/main" id="{9E00FF3C-6074-4CB9-B583-AF274A5387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837FF2-2EC8-4AD2-8834-005AA6B6D237}"/>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67380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6CBF-4EF8-4CB3-AE1B-685C6B890E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2F163D-9AEA-49F2-A48A-563808670A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61DD2F-73F4-4E65-8376-0899291099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F8980E-1C8A-4EF2-A9E8-B305FA015C2F}"/>
              </a:ext>
            </a:extLst>
          </p:cNvPr>
          <p:cNvSpPr>
            <a:spLocks noGrp="1"/>
          </p:cNvSpPr>
          <p:nvPr>
            <p:ph type="dt" sz="half" idx="10"/>
          </p:nvPr>
        </p:nvSpPr>
        <p:spPr/>
        <p:txBody>
          <a:bodyPr/>
          <a:lstStyle/>
          <a:p>
            <a:fld id="{CF316339-6BD3-4C78-B363-21AAFF672C1E}" type="datetimeFigureOut">
              <a:rPr lang="en-GB" smtClean="0"/>
              <a:t>24/11/2023</a:t>
            </a:fld>
            <a:endParaRPr lang="en-GB"/>
          </a:p>
        </p:txBody>
      </p:sp>
      <p:sp>
        <p:nvSpPr>
          <p:cNvPr id="6" name="Footer Placeholder 5">
            <a:extLst>
              <a:ext uri="{FF2B5EF4-FFF2-40B4-BE49-F238E27FC236}">
                <a16:creationId xmlns:a16="http://schemas.microsoft.com/office/drawing/2014/main" id="{3182B9AE-0992-4D6A-9885-F0790F0D93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1676A9-8C25-422D-A9CD-4432EAD02A7C}"/>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69196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D4F6F-BA7D-41B3-BFC8-BF64BA2511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71F15B-7F2A-4CFD-A86A-136F792D90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EAEB19-F3E6-4973-B2CF-AF65EE8D73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9668C4C-A5B7-4279-814C-66FD51BB4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F18908-1299-4DB1-BEA4-7DEE18EABC4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0022D0-BE3A-429B-BD52-D61BF2FC7F95}"/>
              </a:ext>
            </a:extLst>
          </p:cNvPr>
          <p:cNvSpPr>
            <a:spLocks noGrp="1"/>
          </p:cNvSpPr>
          <p:nvPr>
            <p:ph type="dt" sz="half" idx="10"/>
          </p:nvPr>
        </p:nvSpPr>
        <p:spPr/>
        <p:txBody>
          <a:bodyPr/>
          <a:lstStyle/>
          <a:p>
            <a:fld id="{CF316339-6BD3-4C78-B363-21AAFF672C1E}" type="datetimeFigureOut">
              <a:rPr lang="en-GB" smtClean="0"/>
              <a:t>24/11/2023</a:t>
            </a:fld>
            <a:endParaRPr lang="en-GB"/>
          </a:p>
        </p:txBody>
      </p:sp>
      <p:sp>
        <p:nvSpPr>
          <p:cNvPr id="8" name="Footer Placeholder 7">
            <a:extLst>
              <a:ext uri="{FF2B5EF4-FFF2-40B4-BE49-F238E27FC236}">
                <a16:creationId xmlns:a16="http://schemas.microsoft.com/office/drawing/2014/main" id="{14B0B042-E0A7-4019-B46C-34579B1141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598C49-46C4-4B13-A837-FF31204CCEE3}"/>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65137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5511-A293-4CB9-B71B-404B33508E3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2DA16E-F066-4471-AA68-6B5D0F74CDCD}"/>
              </a:ext>
            </a:extLst>
          </p:cNvPr>
          <p:cNvSpPr>
            <a:spLocks noGrp="1"/>
          </p:cNvSpPr>
          <p:nvPr>
            <p:ph type="dt" sz="half" idx="10"/>
          </p:nvPr>
        </p:nvSpPr>
        <p:spPr/>
        <p:txBody>
          <a:bodyPr/>
          <a:lstStyle/>
          <a:p>
            <a:fld id="{CF316339-6BD3-4C78-B363-21AAFF672C1E}" type="datetimeFigureOut">
              <a:rPr lang="en-GB" smtClean="0"/>
              <a:t>24/11/2023</a:t>
            </a:fld>
            <a:endParaRPr lang="en-GB"/>
          </a:p>
        </p:txBody>
      </p:sp>
      <p:sp>
        <p:nvSpPr>
          <p:cNvPr id="4" name="Footer Placeholder 3">
            <a:extLst>
              <a:ext uri="{FF2B5EF4-FFF2-40B4-BE49-F238E27FC236}">
                <a16:creationId xmlns:a16="http://schemas.microsoft.com/office/drawing/2014/main" id="{D52398B1-DD34-4E6C-80E6-2080431260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3A01FA-CF32-422A-9E3B-201FF67D9A8B}"/>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266093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8E24AE-61B9-4B3C-9CEF-8031B6C729FB}"/>
              </a:ext>
            </a:extLst>
          </p:cNvPr>
          <p:cNvSpPr>
            <a:spLocks noGrp="1"/>
          </p:cNvSpPr>
          <p:nvPr>
            <p:ph type="dt" sz="half" idx="10"/>
          </p:nvPr>
        </p:nvSpPr>
        <p:spPr/>
        <p:txBody>
          <a:bodyPr/>
          <a:lstStyle/>
          <a:p>
            <a:fld id="{CF316339-6BD3-4C78-B363-21AAFF672C1E}" type="datetimeFigureOut">
              <a:rPr lang="en-GB" smtClean="0"/>
              <a:t>24/11/2023</a:t>
            </a:fld>
            <a:endParaRPr lang="en-GB"/>
          </a:p>
        </p:txBody>
      </p:sp>
      <p:sp>
        <p:nvSpPr>
          <p:cNvPr id="3" name="Footer Placeholder 2">
            <a:extLst>
              <a:ext uri="{FF2B5EF4-FFF2-40B4-BE49-F238E27FC236}">
                <a16:creationId xmlns:a16="http://schemas.microsoft.com/office/drawing/2014/main" id="{FE61CF29-6028-407E-AAA5-618AD284C5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7354F1-2BB7-4A53-90C2-D4FE76BE5C65}"/>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709488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3380-90F7-4ABF-A173-CEA66C8A96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521C8E-979A-4C0B-98F1-F4A9475E0B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2FCCFA0-6950-494D-8B73-11B1A88F1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597309-04EA-4F69-984E-531140802D5F}"/>
              </a:ext>
            </a:extLst>
          </p:cNvPr>
          <p:cNvSpPr>
            <a:spLocks noGrp="1"/>
          </p:cNvSpPr>
          <p:nvPr>
            <p:ph type="dt" sz="half" idx="10"/>
          </p:nvPr>
        </p:nvSpPr>
        <p:spPr/>
        <p:txBody>
          <a:bodyPr/>
          <a:lstStyle/>
          <a:p>
            <a:fld id="{CF316339-6BD3-4C78-B363-21AAFF672C1E}" type="datetimeFigureOut">
              <a:rPr lang="en-GB" smtClean="0"/>
              <a:t>24/11/2023</a:t>
            </a:fld>
            <a:endParaRPr lang="en-GB"/>
          </a:p>
        </p:txBody>
      </p:sp>
      <p:sp>
        <p:nvSpPr>
          <p:cNvPr id="6" name="Footer Placeholder 5">
            <a:extLst>
              <a:ext uri="{FF2B5EF4-FFF2-40B4-BE49-F238E27FC236}">
                <a16:creationId xmlns:a16="http://schemas.microsoft.com/office/drawing/2014/main" id="{AD4CA9E0-98D1-4D31-B7F1-3DF4FA5A2E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47FD88-A26E-4B47-A665-5E7BEBEB13F4}"/>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94262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105E0-DF3C-480C-9995-578EC17761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556E6B-1DE7-44BA-A270-36EFDE89C8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85BE3E-44C0-433A-8C88-69A8FFE21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9C147D-AEF1-4788-9174-E50A1007B7AC}"/>
              </a:ext>
            </a:extLst>
          </p:cNvPr>
          <p:cNvSpPr>
            <a:spLocks noGrp="1"/>
          </p:cNvSpPr>
          <p:nvPr>
            <p:ph type="dt" sz="half" idx="10"/>
          </p:nvPr>
        </p:nvSpPr>
        <p:spPr/>
        <p:txBody>
          <a:bodyPr/>
          <a:lstStyle/>
          <a:p>
            <a:fld id="{CF316339-6BD3-4C78-B363-21AAFF672C1E}" type="datetimeFigureOut">
              <a:rPr lang="en-GB" smtClean="0"/>
              <a:t>24/11/2023</a:t>
            </a:fld>
            <a:endParaRPr lang="en-GB"/>
          </a:p>
        </p:txBody>
      </p:sp>
      <p:sp>
        <p:nvSpPr>
          <p:cNvPr id="6" name="Footer Placeholder 5">
            <a:extLst>
              <a:ext uri="{FF2B5EF4-FFF2-40B4-BE49-F238E27FC236}">
                <a16:creationId xmlns:a16="http://schemas.microsoft.com/office/drawing/2014/main" id="{B1B0973C-C09D-425A-B5DD-BAA137149F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DEB463-20D6-4FCE-A011-0E4E08F1FC2F}"/>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384741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73D1FF-DEAC-4159-805A-CA70F9A2C2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43B525-9B25-4258-B52F-93CFF2566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59D631-CB7F-41E2-8CA2-1827E924BE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16339-6BD3-4C78-B363-21AAFF672C1E}" type="datetimeFigureOut">
              <a:rPr lang="en-GB" smtClean="0"/>
              <a:t>24/11/2023</a:t>
            </a:fld>
            <a:endParaRPr lang="en-GB"/>
          </a:p>
        </p:txBody>
      </p:sp>
      <p:sp>
        <p:nvSpPr>
          <p:cNvPr id="5" name="Footer Placeholder 4">
            <a:extLst>
              <a:ext uri="{FF2B5EF4-FFF2-40B4-BE49-F238E27FC236}">
                <a16:creationId xmlns:a16="http://schemas.microsoft.com/office/drawing/2014/main" id="{9F1D1A0C-8973-4CB5-8E02-18B635D103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90C288-4960-4DE9-969A-79270648D7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76686-BBAB-4A37-B3F9-A94111B2A7A5}" type="slidenum">
              <a:rPr lang="en-GB" smtClean="0"/>
              <a:t>‹#›</a:t>
            </a:fld>
            <a:endParaRPr lang="en-GB"/>
          </a:p>
        </p:txBody>
      </p:sp>
    </p:spTree>
    <p:extLst>
      <p:ext uri="{BB962C8B-B14F-4D97-AF65-F5344CB8AC3E}">
        <p14:creationId xmlns:p14="http://schemas.microsoft.com/office/powerpoint/2010/main" val="385204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mailto:admin@crayke.n-yorks.sch.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www.yourschoollottery.co.uk/cause-data/69fff70b-431f-48e4-b699-e0d3389bbf96/leaflets/d7233b89-b7f2-4e62-b690-8a7a7513f27b/ysl_ps5vr2_nov23%20-%20digital.pdf?updated=638340265128170000" TargetMode="External"/><Relationship Id="rId4" Type="http://schemas.openxmlformats.org/officeDocument/2006/relationships/hyperlink" Target="https://www.yourschoollottery.co.uk/cause-data/69fff70b-431f-48e4-b699-e0d3389bbf96/leaflets/8123681c-4783-4f35-bd8e-7ba7fd3db3b7/support_our_school_2019%20-%20digital.pdf?updated=63834090858630000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7.xml"/><Relationship Id="rId7" Type="http://schemas.openxmlformats.org/officeDocument/2006/relationships/slide" Target="slide1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0.xml"/><Relationship Id="rId4" Type="http://schemas.openxmlformats.org/officeDocument/2006/relationships/slide" Target="slide11.xml"/><Relationship Id="rId9" Type="http://schemas.openxmlformats.org/officeDocument/2006/relationships/slide" Target="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littlewandlelettersandsounds.org.uk/resources/for-parents/#tabnametabBooksComingHome"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B655D-5585-4CB6-A4D8-BC01571E04E8}"/>
              </a:ext>
            </a:extLst>
          </p:cNvPr>
          <p:cNvSpPr>
            <a:spLocks noGrp="1"/>
          </p:cNvSpPr>
          <p:nvPr>
            <p:ph type="ctrTitle"/>
          </p:nvPr>
        </p:nvSpPr>
        <p:spPr>
          <a:xfrm>
            <a:off x="1523999" y="1717964"/>
            <a:ext cx="9144000" cy="1136217"/>
          </a:xfrm>
        </p:spPr>
        <p:txBody>
          <a:bodyPr/>
          <a:lstStyle/>
          <a:p>
            <a:r>
              <a:rPr lang="en-GB" b="1" dirty="0">
                <a:solidFill>
                  <a:srgbClr val="0070C0"/>
                </a:solidFill>
                <a:latin typeface="Segoe  "/>
              </a:rPr>
              <a:t>Crayke Chronicle</a:t>
            </a:r>
          </a:p>
        </p:txBody>
      </p:sp>
      <p:sp>
        <p:nvSpPr>
          <p:cNvPr id="3" name="Subtitle 2">
            <a:extLst>
              <a:ext uri="{FF2B5EF4-FFF2-40B4-BE49-F238E27FC236}">
                <a16:creationId xmlns:a16="http://schemas.microsoft.com/office/drawing/2014/main" id="{AED3ED4D-37AD-4B8D-9CED-AC044069D60E}"/>
              </a:ext>
            </a:extLst>
          </p:cNvPr>
          <p:cNvSpPr>
            <a:spLocks noGrp="1"/>
          </p:cNvSpPr>
          <p:nvPr>
            <p:ph type="subTitle" idx="1"/>
          </p:nvPr>
        </p:nvSpPr>
        <p:spPr>
          <a:xfrm>
            <a:off x="1523999" y="3602037"/>
            <a:ext cx="9513455" cy="2133599"/>
          </a:xfrm>
        </p:spPr>
        <p:txBody>
          <a:bodyPr>
            <a:normAutofit fontScale="85000" lnSpcReduction="10000"/>
          </a:bodyPr>
          <a:lstStyle/>
          <a:p>
            <a:r>
              <a:rPr lang="en-GB" b="1" dirty="0">
                <a:solidFill>
                  <a:srgbClr val="0070C0"/>
                </a:solidFill>
                <a:latin typeface="Segoe  "/>
              </a:rPr>
              <a:t>FOLLOW YOUR PATHWAY AND WE GROW TOGETHER WITH CONFIDENCE</a:t>
            </a:r>
            <a:endParaRPr lang="en-GB" dirty="0">
              <a:solidFill>
                <a:srgbClr val="0070C0"/>
              </a:solidFill>
              <a:latin typeface="Segoe  "/>
            </a:endParaRPr>
          </a:p>
          <a:p>
            <a:endParaRPr lang="en-GB" i="1" dirty="0">
              <a:solidFill>
                <a:srgbClr val="0070C0"/>
              </a:solidFill>
              <a:latin typeface="Segoe  "/>
            </a:endParaRPr>
          </a:p>
          <a:p>
            <a:r>
              <a:rPr lang="en-GB" i="1" dirty="0">
                <a:solidFill>
                  <a:srgbClr val="0070C0"/>
                </a:solidFill>
                <a:latin typeface="Segoe  "/>
              </a:rPr>
              <a:t>You did not choose me, I chose you that you might </a:t>
            </a:r>
            <a:r>
              <a:rPr lang="en-GB" b="1" i="1" dirty="0">
                <a:solidFill>
                  <a:srgbClr val="0070C0"/>
                </a:solidFill>
                <a:latin typeface="Segoe  "/>
              </a:rPr>
              <a:t>go and bear fruit, fruit that will last</a:t>
            </a:r>
            <a:r>
              <a:rPr lang="en-GB" i="1" dirty="0">
                <a:solidFill>
                  <a:srgbClr val="0070C0"/>
                </a:solidFill>
                <a:latin typeface="Segoe  "/>
              </a:rPr>
              <a:t> so that whatever you ask in my name the Father will give you.</a:t>
            </a:r>
            <a:r>
              <a:rPr lang="en-GB" dirty="0">
                <a:solidFill>
                  <a:srgbClr val="0070C0"/>
                </a:solidFill>
                <a:latin typeface="Segoe  "/>
              </a:rPr>
              <a:t>    John 15:16</a:t>
            </a:r>
          </a:p>
          <a:p>
            <a:endParaRPr lang="en-GB" b="1" i="1" dirty="0">
              <a:solidFill>
                <a:srgbClr val="FFFF00"/>
              </a:solidFill>
              <a:latin typeface="Segoe UI" panose="020B0502040204020203" pitchFamily="34" charset="0"/>
              <a:cs typeface="Segoe UI" panose="020B0502040204020203" pitchFamily="34" charset="0"/>
            </a:endParaRPr>
          </a:p>
          <a:p>
            <a:r>
              <a:rPr lang="en-GB" b="1" i="1" dirty="0">
                <a:solidFill>
                  <a:srgbClr val="FFFF00"/>
                </a:solidFill>
                <a:latin typeface="Segoe UI" panose="020B0502040204020203" pitchFamily="34" charset="0"/>
                <a:cs typeface="Segoe UI" panose="020B0502040204020203" pitchFamily="34" charset="0"/>
              </a:rPr>
              <a:t>Respect</a:t>
            </a:r>
            <a:r>
              <a:rPr lang="en-GB" b="1" i="1" dirty="0">
                <a:solidFill>
                  <a:schemeClr val="accent1"/>
                </a:solidFill>
                <a:latin typeface="Segoe UI" panose="020B0502040204020203" pitchFamily="34" charset="0"/>
                <a:cs typeface="Segoe UI" panose="020B0502040204020203" pitchFamily="34" charset="0"/>
              </a:rPr>
              <a:t>	       </a:t>
            </a:r>
            <a:r>
              <a:rPr lang="en-GB" b="1" i="1" dirty="0">
                <a:solidFill>
                  <a:srgbClr val="00B050"/>
                </a:solidFill>
                <a:latin typeface="Segoe UI" panose="020B0502040204020203" pitchFamily="34" charset="0"/>
                <a:cs typeface="Segoe UI" panose="020B0502040204020203" pitchFamily="34" charset="0"/>
              </a:rPr>
              <a:t>Friendship</a:t>
            </a:r>
            <a:r>
              <a:rPr lang="en-GB" b="1" i="1" dirty="0">
                <a:solidFill>
                  <a:schemeClr val="accent1"/>
                </a:solidFill>
                <a:latin typeface="Segoe UI" panose="020B0502040204020203" pitchFamily="34" charset="0"/>
                <a:cs typeface="Segoe UI" panose="020B0502040204020203" pitchFamily="34" charset="0"/>
              </a:rPr>
              <a:t>   	      </a:t>
            </a:r>
            <a:r>
              <a:rPr lang="en-GB" b="1" i="1" dirty="0">
                <a:solidFill>
                  <a:srgbClr val="FF0000"/>
                </a:solidFill>
                <a:latin typeface="Segoe UI" panose="020B0502040204020203" pitchFamily="34" charset="0"/>
                <a:cs typeface="Segoe UI" panose="020B0502040204020203" pitchFamily="34" charset="0"/>
              </a:rPr>
              <a:t>Forgiveness</a:t>
            </a:r>
            <a:r>
              <a:rPr lang="en-GB" b="1" i="1" dirty="0">
                <a:solidFill>
                  <a:schemeClr val="accent1"/>
                </a:solidFill>
                <a:latin typeface="Segoe UI" panose="020B0502040204020203" pitchFamily="34" charset="0"/>
                <a:cs typeface="Segoe UI" panose="020B0502040204020203" pitchFamily="34" charset="0"/>
              </a:rPr>
              <a:t>  	     Determination</a:t>
            </a:r>
            <a:endParaRPr lang="en-GB" dirty="0"/>
          </a:p>
        </p:txBody>
      </p:sp>
      <p:pic>
        <p:nvPicPr>
          <p:cNvPr id="4" name="Picture 3">
            <a:extLst>
              <a:ext uri="{FF2B5EF4-FFF2-40B4-BE49-F238E27FC236}">
                <a16:creationId xmlns:a16="http://schemas.microsoft.com/office/drawing/2014/main" id="{096CBB75-AAFA-4509-99A8-2761882D65F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4632" y="236104"/>
            <a:ext cx="1028700" cy="1028700"/>
          </a:xfrm>
          <a:prstGeom prst="rect">
            <a:avLst/>
          </a:prstGeom>
          <a:noFill/>
          <a:ln>
            <a:noFill/>
          </a:ln>
        </p:spPr>
      </p:pic>
      <p:sp>
        <p:nvSpPr>
          <p:cNvPr id="5" name="TextBox 4">
            <a:extLst>
              <a:ext uri="{FF2B5EF4-FFF2-40B4-BE49-F238E27FC236}">
                <a16:creationId xmlns:a16="http://schemas.microsoft.com/office/drawing/2014/main" id="{5ADD7183-3E39-4258-8123-BF928B571C85}"/>
              </a:ext>
            </a:extLst>
          </p:cNvPr>
          <p:cNvSpPr txBox="1"/>
          <p:nvPr/>
        </p:nvSpPr>
        <p:spPr>
          <a:xfrm>
            <a:off x="6533322" y="381122"/>
            <a:ext cx="5454546" cy="369332"/>
          </a:xfrm>
          <a:prstGeom prst="rect">
            <a:avLst/>
          </a:prstGeom>
          <a:noFill/>
        </p:spPr>
        <p:txBody>
          <a:bodyPr wrap="square" rtlCol="0">
            <a:spAutoFit/>
          </a:bodyPr>
          <a:lstStyle/>
          <a:p>
            <a:r>
              <a:rPr lang="en-US" b="1" dirty="0"/>
              <a:t> Issue: </a:t>
            </a:r>
            <a:r>
              <a:rPr lang="en-US" dirty="0"/>
              <a:t>#11</a:t>
            </a:r>
            <a:r>
              <a:rPr lang="en-US" b="1" dirty="0"/>
              <a:t>   Term: </a:t>
            </a:r>
            <a:r>
              <a:rPr lang="en-US" dirty="0"/>
              <a:t>Autumn</a:t>
            </a:r>
            <a:r>
              <a:rPr lang="en-US" b="1" dirty="0"/>
              <a:t>     Date: </a:t>
            </a:r>
            <a:r>
              <a:rPr lang="en-US" dirty="0"/>
              <a:t>24 November 2023</a:t>
            </a:r>
            <a:endParaRPr lang="en-GB" dirty="0"/>
          </a:p>
        </p:txBody>
      </p:sp>
    </p:spTree>
    <p:extLst>
      <p:ext uri="{BB962C8B-B14F-4D97-AF65-F5344CB8AC3E}">
        <p14:creationId xmlns:p14="http://schemas.microsoft.com/office/powerpoint/2010/main" val="3252995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ECF8-9452-4BD9-861B-89436BDFB714}"/>
              </a:ext>
            </a:extLst>
          </p:cNvPr>
          <p:cNvSpPr>
            <a:spLocks noGrp="1"/>
          </p:cNvSpPr>
          <p:nvPr>
            <p:ph type="title"/>
          </p:nvPr>
        </p:nvSpPr>
        <p:spPr/>
        <p:txBody>
          <a:bodyPr/>
          <a:lstStyle/>
          <a:p>
            <a:r>
              <a:rPr lang="en-GB" b="1" dirty="0">
                <a:solidFill>
                  <a:srgbClr val="0070C0"/>
                </a:solidFill>
                <a:latin typeface="Segoe  "/>
              </a:rPr>
              <a:t>Awards in School This Week</a:t>
            </a:r>
          </a:p>
        </p:txBody>
      </p:sp>
      <p:graphicFrame>
        <p:nvGraphicFramePr>
          <p:cNvPr id="4" name="Table 3">
            <a:extLst>
              <a:ext uri="{FF2B5EF4-FFF2-40B4-BE49-F238E27FC236}">
                <a16:creationId xmlns:a16="http://schemas.microsoft.com/office/drawing/2014/main" id="{99AC8AD3-AE16-4ED4-9DC3-822274D2E689}"/>
              </a:ext>
            </a:extLst>
          </p:cNvPr>
          <p:cNvGraphicFramePr>
            <a:graphicFrameLocks noGrp="1"/>
          </p:cNvGraphicFramePr>
          <p:nvPr>
            <p:extLst>
              <p:ext uri="{D42A27DB-BD31-4B8C-83A1-F6EECF244321}">
                <p14:modId xmlns:p14="http://schemas.microsoft.com/office/powerpoint/2010/main" val="2750181744"/>
              </p:ext>
            </p:extLst>
          </p:nvPr>
        </p:nvGraphicFramePr>
        <p:xfrm>
          <a:off x="302004" y="1995810"/>
          <a:ext cx="11367081" cy="425226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712623989"/>
                    </a:ext>
                  </a:extLst>
                </a:gridCol>
                <a:gridCol w="2273416">
                  <a:extLst>
                    <a:ext uri="{9D8B030D-6E8A-4147-A177-3AD203B41FA5}">
                      <a16:colId xmlns:a16="http://schemas.microsoft.com/office/drawing/2014/main" val="2973566520"/>
                    </a:ext>
                  </a:extLst>
                </a:gridCol>
                <a:gridCol w="2486746">
                  <a:extLst>
                    <a:ext uri="{9D8B030D-6E8A-4147-A177-3AD203B41FA5}">
                      <a16:colId xmlns:a16="http://schemas.microsoft.com/office/drawing/2014/main" val="653362783"/>
                    </a:ext>
                  </a:extLst>
                </a:gridCol>
                <a:gridCol w="2060087">
                  <a:extLst>
                    <a:ext uri="{9D8B030D-6E8A-4147-A177-3AD203B41FA5}">
                      <a16:colId xmlns:a16="http://schemas.microsoft.com/office/drawing/2014/main" val="3689442591"/>
                    </a:ext>
                  </a:extLst>
                </a:gridCol>
                <a:gridCol w="2273416">
                  <a:extLst>
                    <a:ext uri="{9D8B030D-6E8A-4147-A177-3AD203B41FA5}">
                      <a16:colId xmlns:a16="http://schemas.microsoft.com/office/drawing/2014/main" val="2910945454"/>
                    </a:ext>
                  </a:extLst>
                </a:gridCol>
              </a:tblGrid>
              <a:tr h="594463">
                <a:tc>
                  <a:txBody>
                    <a:bodyPr/>
                    <a:lstStyle/>
                    <a:p>
                      <a:endParaRPr lang="en-GB" dirty="0"/>
                    </a:p>
                  </a:txBody>
                  <a:tcPr/>
                </a:tc>
                <a:tc>
                  <a:txBody>
                    <a:bodyPr/>
                    <a:lstStyle/>
                    <a:p>
                      <a:pPr algn="ctr"/>
                      <a:r>
                        <a:rPr lang="en-GB" dirty="0"/>
                        <a:t>Apple</a:t>
                      </a:r>
                    </a:p>
                  </a:txBody>
                  <a:tcPr/>
                </a:tc>
                <a:tc>
                  <a:txBody>
                    <a:bodyPr/>
                    <a:lstStyle/>
                    <a:p>
                      <a:pPr algn="ctr"/>
                      <a:r>
                        <a:rPr lang="en-GB" dirty="0"/>
                        <a:t>Beech</a:t>
                      </a:r>
                    </a:p>
                  </a:txBody>
                  <a:tcPr/>
                </a:tc>
                <a:tc>
                  <a:txBody>
                    <a:bodyPr/>
                    <a:lstStyle/>
                    <a:p>
                      <a:pPr algn="ctr"/>
                      <a:r>
                        <a:rPr lang="en-GB" dirty="0"/>
                        <a:t>Holly</a:t>
                      </a:r>
                    </a:p>
                  </a:txBody>
                  <a:tcPr/>
                </a:tc>
                <a:tc>
                  <a:txBody>
                    <a:bodyPr/>
                    <a:lstStyle/>
                    <a:p>
                      <a:pPr algn="ctr"/>
                      <a:r>
                        <a:rPr lang="en-GB" dirty="0"/>
                        <a:t>Oak</a:t>
                      </a:r>
                    </a:p>
                  </a:txBody>
                  <a:tcPr/>
                </a:tc>
                <a:extLst>
                  <a:ext uri="{0D108BD9-81ED-4DB2-BD59-A6C34878D82A}">
                    <a16:rowId xmlns:a16="http://schemas.microsoft.com/office/drawing/2014/main" val="860757442"/>
                  </a:ext>
                </a:extLst>
              </a:tr>
              <a:tr h="594463">
                <a:tc rowSpan="2">
                  <a:txBody>
                    <a:bodyPr/>
                    <a:lstStyle/>
                    <a:p>
                      <a:r>
                        <a:rPr lang="en-GB" b="1" dirty="0"/>
                        <a:t>Stars of the Week</a:t>
                      </a:r>
                    </a:p>
                  </a:txBody>
                  <a:tcPr>
                    <a:solidFill>
                      <a:schemeClr val="accent1">
                        <a:lumMod val="20000"/>
                        <a:lumOff val="80000"/>
                      </a:schemeClr>
                    </a:solidFill>
                  </a:tcPr>
                </a:tc>
                <a:tc rowSpan="2">
                  <a:txBody>
                    <a:bodyPr/>
                    <a:lstStyle/>
                    <a:p>
                      <a:pPr algn="ctr"/>
                      <a:endParaRPr lang="en-GB" dirty="0"/>
                    </a:p>
                    <a:p>
                      <a:pPr algn="ctr"/>
                      <a:r>
                        <a:rPr lang="en-GB" dirty="0"/>
                        <a:t>Lance Ward</a:t>
                      </a:r>
                    </a:p>
                  </a:txBody>
                  <a:tcPr>
                    <a:solidFill>
                      <a:schemeClr val="accent1">
                        <a:lumMod val="20000"/>
                        <a:lumOff val="80000"/>
                      </a:schemeClr>
                    </a:solidFill>
                  </a:tcPr>
                </a:tc>
                <a:tc>
                  <a:txBody>
                    <a:bodyPr/>
                    <a:lstStyle/>
                    <a:p>
                      <a:pPr algn="ctr"/>
                      <a:r>
                        <a:rPr lang="en-GB" dirty="0"/>
                        <a:t>Isla Fenton</a:t>
                      </a:r>
                    </a:p>
                  </a:txBody>
                  <a:tcPr>
                    <a:solidFill>
                      <a:schemeClr val="accent1">
                        <a:lumMod val="20000"/>
                        <a:lumOff val="80000"/>
                      </a:schemeClr>
                    </a:solidFill>
                  </a:tcPr>
                </a:tc>
                <a:tc>
                  <a:txBody>
                    <a:bodyPr/>
                    <a:lstStyle/>
                    <a:p>
                      <a:pPr algn="ctr"/>
                      <a:r>
                        <a:rPr lang="en-GB" dirty="0"/>
                        <a:t>Aidan Brown</a:t>
                      </a:r>
                    </a:p>
                  </a:txBody>
                  <a:tcPr>
                    <a:solidFill>
                      <a:schemeClr val="accent1">
                        <a:lumMod val="20000"/>
                        <a:lumOff val="80000"/>
                      </a:schemeClr>
                    </a:solidFill>
                  </a:tcPr>
                </a:tc>
                <a:tc>
                  <a:txBody>
                    <a:bodyPr/>
                    <a:lstStyle/>
                    <a:p>
                      <a:pPr algn="ctr"/>
                      <a:r>
                        <a:rPr lang="en-GB" dirty="0"/>
                        <a:t>Kiera Rosa-</a:t>
                      </a:r>
                      <a:r>
                        <a:rPr lang="en-GB" dirty="0" err="1"/>
                        <a:t>Keyter</a:t>
                      </a:r>
                      <a:endParaRPr lang="en-GB" dirty="0"/>
                    </a:p>
                  </a:txBody>
                  <a:tcPr>
                    <a:solidFill>
                      <a:schemeClr val="accent1">
                        <a:lumMod val="20000"/>
                        <a:lumOff val="80000"/>
                      </a:schemeClr>
                    </a:solidFill>
                  </a:tcPr>
                </a:tc>
                <a:extLst>
                  <a:ext uri="{0D108BD9-81ED-4DB2-BD59-A6C34878D82A}">
                    <a16:rowId xmlns:a16="http://schemas.microsoft.com/office/drawing/2014/main" val="964532015"/>
                  </a:ext>
                </a:extLst>
              </a:tr>
              <a:tr h="594463">
                <a:tc vMerge="1">
                  <a:txBody>
                    <a:bodyPr/>
                    <a:lstStyle/>
                    <a:p>
                      <a:endParaRPr lang="en-GB" dirty="0"/>
                    </a:p>
                  </a:txBody>
                  <a:tcPr/>
                </a:tc>
                <a:tc vMerge="1">
                  <a:txBody>
                    <a:bodyPr/>
                    <a:lstStyle/>
                    <a:p>
                      <a:endParaRPr lang="en-GB" dirty="0"/>
                    </a:p>
                  </a:txBody>
                  <a:tcPr/>
                </a:tc>
                <a:tc>
                  <a:txBody>
                    <a:bodyPr/>
                    <a:lstStyle/>
                    <a:p>
                      <a:pPr algn="ctr"/>
                      <a:r>
                        <a:rPr lang="en-GB" dirty="0" err="1"/>
                        <a:t>Zephie</a:t>
                      </a:r>
                      <a:r>
                        <a:rPr lang="en-GB" dirty="0"/>
                        <a:t> Brown</a:t>
                      </a:r>
                    </a:p>
                  </a:txBody>
                  <a:tcPr>
                    <a:solidFill>
                      <a:schemeClr val="accent1">
                        <a:lumMod val="20000"/>
                        <a:lumOff val="80000"/>
                      </a:schemeClr>
                    </a:solidFill>
                  </a:tcPr>
                </a:tc>
                <a:tc>
                  <a:txBody>
                    <a:bodyPr/>
                    <a:lstStyle/>
                    <a:p>
                      <a:pPr algn="ctr"/>
                      <a:r>
                        <a:rPr lang="en-GB" dirty="0" err="1"/>
                        <a:t>Jozef</a:t>
                      </a:r>
                      <a:r>
                        <a:rPr lang="en-GB" dirty="0"/>
                        <a:t> Metcalfe</a:t>
                      </a:r>
                    </a:p>
                  </a:txBody>
                  <a:tcPr>
                    <a:solidFill>
                      <a:schemeClr val="accent1">
                        <a:lumMod val="20000"/>
                        <a:lumOff val="80000"/>
                      </a:schemeClr>
                    </a:solidFill>
                  </a:tcPr>
                </a:tc>
                <a:tc>
                  <a:txBody>
                    <a:bodyPr/>
                    <a:lstStyle/>
                    <a:p>
                      <a:pPr algn="ctr"/>
                      <a:r>
                        <a:rPr lang="en-GB" dirty="0" err="1"/>
                        <a:t>Seb</a:t>
                      </a:r>
                      <a:r>
                        <a:rPr lang="en-GB" dirty="0"/>
                        <a:t> Parris</a:t>
                      </a:r>
                    </a:p>
                  </a:txBody>
                  <a:tcPr>
                    <a:solidFill>
                      <a:schemeClr val="accent1">
                        <a:lumMod val="20000"/>
                        <a:lumOff val="80000"/>
                      </a:schemeClr>
                    </a:solidFill>
                  </a:tcPr>
                </a:tc>
                <a:extLst>
                  <a:ext uri="{0D108BD9-81ED-4DB2-BD59-A6C34878D82A}">
                    <a16:rowId xmlns:a16="http://schemas.microsoft.com/office/drawing/2014/main" val="3946535011"/>
                  </a:ext>
                </a:extLst>
              </a:tr>
              <a:tr h="594463">
                <a:tc>
                  <a:txBody>
                    <a:bodyPr/>
                    <a:lstStyle/>
                    <a:p>
                      <a:r>
                        <a:rPr lang="en-GB" b="1" dirty="0"/>
                        <a:t>Gold Awards </a:t>
                      </a:r>
                    </a:p>
                    <a:p>
                      <a:r>
                        <a:rPr lang="en-GB" b="1" dirty="0"/>
                        <a:t>for Sport</a:t>
                      </a:r>
                    </a:p>
                  </a:txBody>
                  <a:tcPr>
                    <a:solidFill>
                      <a:schemeClr val="accent1">
                        <a:lumMod val="20000"/>
                        <a:lumOff val="80000"/>
                      </a:schemeClr>
                    </a:solidFill>
                  </a:tcPr>
                </a:tc>
                <a:tc>
                  <a:txBody>
                    <a:bodyPr/>
                    <a:lstStyle/>
                    <a:p>
                      <a:pPr algn="ctr"/>
                      <a:r>
                        <a:rPr lang="en-GB" dirty="0"/>
                        <a:t>Sylvia </a:t>
                      </a:r>
                      <a:r>
                        <a:rPr lang="en-GB" dirty="0" err="1"/>
                        <a:t>Hunsdale</a:t>
                      </a:r>
                      <a:endParaRPr lang="en-GB" dirty="0"/>
                    </a:p>
                  </a:txBody>
                  <a:tcPr>
                    <a:solidFill>
                      <a:schemeClr val="accent1">
                        <a:lumMod val="20000"/>
                        <a:lumOff val="80000"/>
                      </a:schemeClr>
                    </a:solidFill>
                  </a:tcPr>
                </a:tc>
                <a:tc>
                  <a:txBody>
                    <a:bodyPr/>
                    <a:lstStyle/>
                    <a:p>
                      <a:pPr algn="ctr"/>
                      <a:r>
                        <a:rPr lang="en-GB" dirty="0"/>
                        <a:t>Pippa Dawson</a:t>
                      </a:r>
                    </a:p>
                  </a:txBody>
                  <a:tcPr>
                    <a:solidFill>
                      <a:schemeClr val="accent1">
                        <a:lumMod val="20000"/>
                        <a:lumOff val="80000"/>
                      </a:schemeClr>
                    </a:solidFill>
                  </a:tcPr>
                </a:tc>
                <a:tc>
                  <a:txBody>
                    <a:bodyPr/>
                    <a:lstStyle/>
                    <a:p>
                      <a:pPr algn="ctr"/>
                      <a:r>
                        <a:rPr lang="en-GB" dirty="0"/>
                        <a:t>Elliott Braidwood</a:t>
                      </a:r>
                    </a:p>
                  </a:txBody>
                  <a:tcPr>
                    <a:solidFill>
                      <a:schemeClr val="accent1">
                        <a:lumMod val="20000"/>
                        <a:lumOff val="80000"/>
                      </a:schemeClr>
                    </a:solidFill>
                  </a:tcPr>
                </a:tc>
                <a:tc>
                  <a:txBody>
                    <a:bodyPr/>
                    <a:lstStyle/>
                    <a:p>
                      <a:pPr algn="ctr"/>
                      <a:endParaRPr lang="en-GB" sz="1000" dirty="0"/>
                    </a:p>
                    <a:p>
                      <a:pPr algn="ctr"/>
                      <a:r>
                        <a:rPr lang="en-GB" dirty="0"/>
                        <a:t>Kiera Rosa-Keyter</a:t>
                      </a:r>
                    </a:p>
                  </a:txBody>
                  <a:tcPr>
                    <a:solidFill>
                      <a:schemeClr val="accent1">
                        <a:lumMod val="20000"/>
                        <a:lumOff val="80000"/>
                      </a:schemeClr>
                    </a:solidFill>
                  </a:tcPr>
                </a:tc>
                <a:extLst>
                  <a:ext uri="{0D108BD9-81ED-4DB2-BD59-A6C34878D82A}">
                    <a16:rowId xmlns:a16="http://schemas.microsoft.com/office/drawing/2014/main" val="611890926"/>
                  </a:ext>
                </a:extLst>
              </a:tr>
              <a:tr h="594463">
                <a:tc>
                  <a:txBody>
                    <a:bodyPr/>
                    <a:lstStyle/>
                    <a:p>
                      <a:r>
                        <a:rPr lang="en-GB" b="1" dirty="0"/>
                        <a:t>Headteacher Awards </a:t>
                      </a:r>
                      <a:r>
                        <a:rPr lang="en-GB" b="1" dirty="0">
                          <a:solidFill>
                            <a:srgbClr val="FFC000"/>
                          </a:solidFill>
                        </a:rPr>
                        <a:t>Random Act of Kindness</a:t>
                      </a:r>
                    </a:p>
                  </a:txBody>
                  <a:tcPr>
                    <a:solidFill>
                      <a:schemeClr val="accent1">
                        <a:lumMod val="20000"/>
                        <a:lumOff val="80000"/>
                      </a:schemeClr>
                    </a:solidFill>
                  </a:tcPr>
                </a:tc>
                <a:tc gridSpan="2">
                  <a:txBody>
                    <a:bodyPr/>
                    <a:lstStyle/>
                    <a:p>
                      <a:pPr algn="ctr"/>
                      <a:endParaRPr lang="en-GB" dirty="0"/>
                    </a:p>
                    <a:p>
                      <a:pPr algn="ctr"/>
                      <a:r>
                        <a:rPr lang="en-GB" dirty="0"/>
                        <a:t>Alice Unsworth</a:t>
                      </a:r>
                    </a:p>
                  </a:txBody>
                  <a:tcPr>
                    <a:solidFill>
                      <a:schemeClr val="accent1">
                        <a:lumMod val="20000"/>
                        <a:lumOff val="80000"/>
                      </a:schemeClr>
                    </a:solidFill>
                  </a:tcPr>
                </a:tc>
                <a:tc hMerge="1">
                  <a:txBody>
                    <a:bodyPr/>
                    <a:lstStyle/>
                    <a:p>
                      <a:endParaRPr lang="en-GB" dirty="0"/>
                    </a:p>
                  </a:txBody>
                  <a:tcPr>
                    <a:solidFill>
                      <a:schemeClr val="accent1">
                        <a:lumMod val="20000"/>
                        <a:lumOff val="80000"/>
                      </a:schemeClr>
                    </a:solidFill>
                  </a:tcPr>
                </a:tc>
                <a:tc gridSpan="2">
                  <a:txBody>
                    <a:bodyPr/>
                    <a:lstStyle/>
                    <a:p>
                      <a:pPr algn="ctr"/>
                      <a:endParaRPr lang="en-GB" dirty="0"/>
                    </a:p>
                    <a:p>
                      <a:pPr algn="ctr"/>
                      <a:r>
                        <a:rPr lang="en-GB" dirty="0"/>
                        <a:t>George Ritchie</a:t>
                      </a:r>
                    </a:p>
                  </a:txBody>
                  <a:tcPr>
                    <a:solidFill>
                      <a:schemeClr val="accent1">
                        <a:lumMod val="20000"/>
                        <a:lumOff val="80000"/>
                      </a:schemeClr>
                    </a:solidFill>
                  </a:tcPr>
                </a:tc>
                <a:tc hMerge="1">
                  <a:txBody>
                    <a:bodyPr/>
                    <a:lstStyle/>
                    <a:p>
                      <a:endParaRPr lang="en-GB" dirty="0"/>
                    </a:p>
                  </a:txBody>
                  <a:tcPr>
                    <a:solidFill>
                      <a:schemeClr val="accent1">
                        <a:lumMod val="20000"/>
                        <a:lumOff val="80000"/>
                      </a:schemeClr>
                    </a:solidFill>
                  </a:tcPr>
                </a:tc>
                <a:extLst>
                  <a:ext uri="{0D108BD9-81ED-4DB2-BD59-A6C34878D82A}">
                    <a16:rowId xmlns:a16="http://schemas.microsoft.com/office/drawing/2014/main" val="3818598996"/>
                  </a:ext>
                </a:extLst>
              </a:tr>
              <a:tr h="594463">
                <a:tc>
                  <a:txBody>
                    <a:bodyPr/>
                    <a:lstStyle/>
                    <a:p>
                      <a:r>
                        <a:rPr lang="en-GB" b="1" dirty="0">
                          <a:solidFill>
                            <a:schemeClr val="tx1"/>
                          </a:solidFill>
                        </a:rPr>
                        <a:t>Cloakroom Ninja tidiest cloakroom trophy</a:t>
                      </a:r>
                    </a:p>
                  </a:txBody>
                  <a:tcPr>
                    <a:solidFill>
                      <a:schemeClr val="accent1">
                        <a:lumMod val="20000"/>
                        <a:lumOff val="80000"/>
                      </a:schemeClr>
                    </a:solidFill>
                  </a:tcPr>
                </a:tc>
                <a:tc gridSpan="4">
                  <a:txBody>
                    <a:bodyPr/>
                    <a:lstStyle/>
                    <a:p>
                      <a:pPr algn="ctr"/>
                      <a:endParaRPr lang="en-GB" dirty="0"/>
                    </a:p>
                    <a:p>
                      <a:pPr algn="ctr"/>
                      <a:r>
                        <a:rPr lang="en-GB" dirty="0"/>
                        <a:t>Apple Class</a:t>
                      </a:r>
                    </a:p>
                  </a:txBody>
                  <a:tcPr>
                    <a:solidFill>
                      <a:schemeClr val="accent1">
                        <a:lumMod val="20000"/>
                        <a:lumOff val="80000"/>
                      </a:schemeClr>
                    </a:solidFill>
                  </a:tcPr>
                </a:tc>
                <a:tc hMerge="1">
                  <a:txBody>
                    <a:bodyPr/>
                    <a:lstStyle/>
                    <a:p>
                      <a:endParaRPr lang="en-GB"/>
                    </a:p>
                  </a:txBody>
                  <a:tcPr/>
                </a:tc>
                <a:tc hMerge="1">
                  <a:txBody>
                    <a:bodyPr/>
                    <a:lstStyle/>
                    <a:p>
                      <a:pPr algn="ctr"/>
                      <a:endParaRPr lang="en-GB" dirty="0"/>
                    </a:p>
                  </a:txBody>
                  <a:tcPr>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val="3956663532"/>
                  </a:ext>
                </a:extLst>
              </a:tr>
            </a:tbl>
          </a:graphicData>
        </a:graphic>
      </p:graphicFrame>
    </p:spTree>
    <p:extLst>
      <p:ext uri="{BB962C8B-B14F-4D97-AF65-F5344CB8AC3E}">
        <p14:creationId xmlns:p14="http://schemas.microsoft.com/office/powerpoint/2010/main" val="1002461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5D17-D34E-436A-95F0-B17DE46B2F6B}"/>
              </a:ext>
            </a:extLst>
          </p:cNvPr>
          <p:cNvSpPr>
            <a:spLocks noGrp="1"/>
          </p:cNvSpPr>
          <p:nvPr>
            <p:ph type="title"/>
          </p:nvPr>
        </p:nvSpPr>
        <p:spPr/>
        <p:txBody>
          <a:bodyPr/>
          <a:lstStyle/>
          <a:p>
            <a:r>
              <a:rPr lang="en-GB" b="1" dirty="0">
                <a:solidFill>
                  <a:srgbClr val="0070C0"/>
                </a:solidFill>
                <a:latin typeface="Segoe  "/>
              </a:rPr>
              <a:t>Team Points</a:t>
            </a:r>
            <a:endParaRPr lang="en-GB" dirty="0"/>
          </a:p>
        </p:txBody>
      </p:sp>
      <p:graphicFrame>
        <p:nvGraphicFramePr>
          <p:cNvPr id="3" name="Table 2">
            <a:extLst>
              <a:ext uri="{FF2B5EF4-FFF2-40B4-BE49-F238E27FC236}">
                <a16:creationId xmlns:a16="http://schemas.microsoft.com/office/drawing/2014/main" id="{F02C1B1A-9294-4801-A223-C8FF475F589E}"/>
              </a:ext>
            </a:extLst>
          </p:cNvPr>
          <p:cNvGraphicFramePr>
            <a:graphicFrameLocks noGrp="1"/>
          </p:cNvGraphicFramePr>
          <p:nvPr>
            <p:extLst>
              <p:ext uri="{D42A27DB-BD31-4B8C-83A1-F6EECF244321}">
                <p14:modId xmlns:p14="http://schemas.microsoft.com/office/powerpoint/2010/main" val="2167074878"/>
              </p:ext>
            </p:extLst>
          </p:nvPr>
        </p:nvGraphicFramePr>
        <p:xfrm>
          <a:off x="2032000" y="2078683"/>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121731535"/>
                    </a:ext>
                  </a:extLst>
                </a:gridCol>
                <a:gridCol w="4064000">
                  <a:extLst>
                    <a:ext uri="{9D8B030D-6E8A-4147-A177-3AD203B41FA5}">
                      <a16:colId xmlns:a16="http://schemas.microsoft.com/office/drawing/2014/main" val="477815127"/>
                    </a:ext>
                  </a:extLst>
                </a:gridCol>
              </a:tblGrid>
              <a:tr h="370840">
                <a:tc>
                  <a:txBody>
                    <a:bodyPr/>
                    <a:lstStyle/>
                    <a:p>
                      <a:r>
                        <a:rPr lang="en-GB" dirty="0"/>
                        <a:t>Team</a:t>
                      </a:r>
                    </a:p>
                  </a:txBody>
                  <a:tcPr/>
                </a:tc>
                <a:tc>
                  <a:txBody>
                    <a:bodyPr/>
                    <a:lstStyle/>
                    <a:p>
                      <a:r>
                        <a:rPr lang="en-GB" dirty="0"/>
                        <a:t>Points</a:t>
                      </a:r>
                    </a:p>
                  </a:txBody>
                  <a:tcPr/>
                </a:tc>
                <a:extLst>
                  <a:ext uri="{0D108BD9-81ED-4DB2-BD59-A6C34878D82A}">
                    <a16:rowId xmlns:a16="http://schemas.microsoft.com/office/drawing/2014/main" val="694617373"/>
                  </a:ext>
                </a:extLst>
              </a:tr>
              <a:tr h="370840">
                <a:tc>
                  <a:txBody>
                    <a:bodyPr/>
                    <a:lstStyle/>
                    <a:p>
                      <a:r>
                        <a:rPr lang="en-GB" dirty="0">
                          <a:solidFill>
                            <a:srgbClr val="FF0000"/>
                          </a:solidFill>
                        </a:rPr>
                        <a:t>Red</a:t>
                      </a:r>
                    </a:p>
                  </a:txBody>
                  <a:tcPr/>
                </a:tc>
                <a:tc>
                  <a:txBody>
                    <a:bodyPr/>
                    <a:lstStyle/>
                    <a:p>
                      <a:r>
                        <a:rPr lang="en-GB" dirty="0"/>
                        <a:t>348</a:t>
                      </a:r>
                    </a:p>
                  </a:txBody>
                  <a:tcPr/>
                </a:tc>
                <a:extLst>
                  <a:ext uri="{0D108BD9-81ED-4DB2-BD59-A6C34878D82A}">
                    <a16:rowId xmlns:a16="http://schemas.microsoft.com/office/drawing/2014/main" val="1505806640"/>
                  </a:ext>
                </a:extLst>
              </a:tr>
              <a:tr h="370840">
                <a:tc>
                  <a:txBody>
                    <a:bodyPr/>
                    <a:lstStyle/>
                    <a:p>
                      <a:r>
                        <a:rPr lang="en-GB" dirty="0">
                          <a:solidFill>
                            <a:schemeClr val="accent1"/>
                          </a:solidFill>
                        </a:rPr>
                        <a:t>Blue</a:t>
                      </a:r>
                    </a:p>
                  </a:txBody>
                  <a:tcPr/>
                </a:tc>
                <a:tc>
                  <a:txBody>
                    <a:bodyPr/>
                    <a:lstStyle/>
                    <a:p>
                      <a:r>
                        <a:rPr lang="en-GB" dirty="0"/>
                        <a:t>501</a:t>
                      </a:r>
                    </a:p>
                  </a:txBody>
                  <a:tcPr/>
                </a:tc>
                <a:extLst>
                  <a:ext uri="{0D108BD9-81ED-4DB2-BD59-A6C34878D82A}">
                    <a16:rowId xmlns:a16="http://schemas.microsoft.com/office/drawing/2014/main" val="747584618"/>
                  </a:ext>
                </a:extLst>
              </a:tr>
              <a:tr h="370840">
                <a:tc>
                  <a:txBody>
                    <a:bodyPr/>
                    <a:lstStyle/>
                    <a:p>
                      <a:r>
                        <a:rPr lang="en-GB" dirty="0">
                          <a:solidFill>
                            <a:srgbClr val="00B050"/>
                          </a:solidFill>
                        </a:rPr>
                        <a:t>Green</a:t>
                      </a:r>
                    </a:p>
                  </a:txBody>
                  <a:tcPr/>
                </a:tc>
                <a:tc>
                  <a:txBody>
                    <a:bodyPr/>
                    <a:lstStyle/>
                    <a:p>
                      <a:r>
                        <a:rPr lang="en-GB" dirty="0"/>
                        <a:t>513</a:t>
                      </a:r>
                    </a:p>
                  </a:txBody>
                  <a:tcPr/>
                </a:tc>
                <a:extLst>
                  <a:ext uri="{0D108BD9-81ED-4DB2-BD59-A6C34878D82A}">
                    <a16:rowId xmlns:a16="http://schemas.microsoft.com/office/drawing/2014/main" val="4093545337"/>
                  </a:ext>
                </a:extLst>
              </a:tr>
              <a:tr h="370840">
                <a:tc>
                  <a:txBody>
                    <a:bodyPr/>
                    <a:lstStyle/>
                    <a:p>
                      <a:r>
                        <a:rPr lang="en-GB" dirty="0">
                          <a:solidFill>
                            <a:srgbClr val="FFFF00"/>
                          </a:solidFill>
                        </a:rPr>
                        <a:t>Yellow</a:t>
                      </a:r>
                    </a:p>
                  </a:txBody>
                  <a:tcPr/>
                </a:tc>
                <a:tc>
                  <a:txBody>
                    <a:bodyPr/>
                    <a:lstStyle/>
                    <a:p>
                      <a:r>
                        <a:rPr lang="en-GB" dirty="0"/>
                        <a:t>462</a:t>
                      </a:r>
                    </a:p>
                  </a:txBody>
                  <a:tcPr/>
                </a:tc>
                <a:extLst>
                  <a:ext uri="{0D108BD9-81ED-4DB2-BD59-A6C34878D82A}">
                    <a16:rowId xmlns:a16="http://schemas.microsoft.com/office/drawing/2014/main" val="4283979554"/>
                  </a:ext>
                </a:extLst>
              </a:tr>
            </a:tbl>
          </a:graphicData>
        </a:graphic>
      </p:graphicFrame>
      <p:sp>
        <p:nvSpPr>
          <p:cNvPr id="4" name="TextBox 3">
            <a:extLst>
              <a:ext uri="{FF2B5EF4-FFF2-40B4-BE49-F238E27FC236}">
                <a16:creationId xmlns:a16="http://schemas.microsoft.com/office/drawing/2014/main" id="{ECAE4ED4-40F2-4BF3-8605-324FB4EB3DB6}"/>
              </a:ext>
            </a:extLst>
          </p:cNvPr>
          <p:cNvSpPr txBox="1"/>
          <p:nvPr/>
        </p:nvSpPr>
        <p:spPr>
          <a:xfrm>
            <a:off x="4790113" y="4253218"/>
            <a:ext cx="2608213" cy="369332"/>
          </a:xfrm>
          <a:prstGeom prst="rect">
            <a:avLst/>
          </a:prstGeom>
          <a:noFill/>
        </p:spPr>
        <p:txBody>
          <a:bodyPr wrap="square" rtlCol="0">
            <a:spAutoFit/>
          </a:bodyPr>
          <a:lstStyle/>
          <a:p>
            <a:r>
              <a:rPr lang="en-GB" dirty="0"/>
              <a:t>Well done </a:t>
            </a:r>
            <a:r>
              <a:rPr lang="en-GB" dirty="0">
                <a:solidFill>
                  <a:srgbClr val="00B050"/>
                </a:solidFill>
              </a:rPr>
              <a:t>GREEN</a:t>
            </a:r>
            <a:r>
              <a:rPr lang="en-GB" dirty="0"/>
              <a:t> team!</a:t>
            </a:r>
          </a:p>
        </p:txBody>
      </p:sp>
    </p:spTree>
    <p:extLst>
      <p:ext uri="{BB962C8B-B14F-4D97-AF65-F5344CB8AC3E}">
        <p14:creationId xmlns:p14="http://schemas.microsoft.com/office/powerpoint/2010/main" val="2044337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313511F-11F6-4236-AF7E-7A2BDEE75249}"/>
              </a:ext>
            </a:extLst>
          </p:cNvPr>
          <p:cNvSpPr>
            <a:spLocks noGrp="1"/>
          </p:cNvSpPr>
          <p:nvPr>
            <p:ph idx="1"/>
          </p:nvPr>
        </p:nvSpPr>
        <p:spPr/>
        <p:txBody>
          <a:bodyPr>
            <a:normAutofit fontScale="92500"/>
          </a:bodyPr>
          <a:lstStyle/>
          <a:p>
            <a:endParaRPr lang="en-GB" dirty="0"/>
          </a:p>
          <a:p>
            <a:endParaRPr lang="en-GB" dirty="0"/>
          </a:p>
          <a:p>
            <a:endParaRPr lang="en-GB" dirty="0"/>
          </a:p>
          <a:p>
            <a:pPr marL="0" indent="0">
              <a:buNone/>
            </a:pPr>
            <a:endParaRPr lang="en-GB" dirty="0"/>
          </a:p>
          <a:p>
            <a:pPr marL="0" indent="0">
              <a:buNone/>
            </a:pPr>
            <a:r>
              <a:rPr lang="en-GB" dirty="0"/>
              <a:t>Apple: Children in Apple Class need to bring their Forest School kit in each </a:t>
            </a:r>
            <a:r>
              <a:rPr lang="en-GB" dirty="0">
                <a:solidFill>
                  <a:srgbClr val="FF0000"/>
                </a:solidFill>
              </a:rPr>
              <a:t>Friday</a:t>
            </a:r>
            <a:r>
              <a:rPr lang="en-GB" dirty="0"/>
              <a:t>. Please send their PE kit in on Monday as children will change for PE in school. They will bring PE kits home for washing periodically.  </a:t>
            </a:r>
          </a:p>
          <a:p>
            <a:pPr marL="0" indent="0" fontAlgn="base">
              <a:buNone/>
            </a:pPr>
            <a:r>
              <a:rPr lang="en-GB" b="1" dirty="0"/>
              <a:t>Please ensure that on PE days, the children wear their hoodies, school jumpers or cardigans alongside white or blue t-shirts and black or navy shorts or jogging bottoms.</a:t>
            </a:r>
            <a:endParaRPr lang="en-GB" dirty="0"/>
          </a:p>
          <a:p>
            <a:endParaRPr lang="en-GB" dirty="0"/>
          </a:p>
        </p:txBody>
      </p:sp>
      <p:sp>
        <p:nvSpPr>
          <p:cNvPr id="2" name="Title 1">
            <a:extLst>
              <a:ext uri="{FF2B5EF4-FFF2-40B4-BE49-F238E27FC236}">
                <a16:creationId xmlns:a16="http://schemas.microsoft.com/office/drawing/2014/main" id="{22D0EE4E-BAE3-4814-A0DC-66AE83BB76F8}"/>
              </a:ext>
            </a:extLst>
          </p:cNvPr>
          <p:cNvSpPr>
            <a:spLocks noGrp="1"/>
          </p:cNvSpPr>
          <p:nvPr>
            <p:ph type="title"/>
          </p:nvPr>
        </p:nvSpPr>
        <p:spPr/>
        <p:txBody>
          <a:bodyPr/>
          <a:lstStyle/>
          <a:p>
            <a:r>
              <a:rPr lang="en-GB" b="1" dirty="0">
                <a:solidFill>
                  <a:schemeClr val="accent1"/>
                </a:solidFill>
                <a:latin typeface="Segoe  "/>
              </a:rPr>
              <a:t>PE Kits w/c 27 November 2023</a:t>
            </a:r>
          </a:p>
        </p:txBody>
      </p:sp>
      <p:graphicFrame>
        <p:nvGraphicFramePr>
          <p:cNvPr id="3" name="Table 2">
            <a:extLst>
              <a:ext uri="{FF2B5EF4-FFF2-40B4-BE49-F238E27FC236}">
                <a16:creationId xmlns:a16="http://schemas.microsoft.com/office/drawing/2014/main" id="{1459CF87-41B5-4B59-B3D8-602A48BA8160}"/>
              </a:ext>
            </a:extLst>
          </p:cNvPr>
          <p:cNvGraphicFramePr>
            <a:graphicFrameLocks noGrp="1"/>
          </p:cNvGraphicFramePr>
          <p:nvPr>
            <p:extLst>
              <p:ext uri="{D42A27DB-BD31-4B8C-83A1-F6EECF244321}">
                <p14:modId xmlns:p14="http://schemas.microsoft.com/office/powerpoint/2010/main" val="2931492426"/>
              </p:ext>
            </p:extLst>
          </p:nvPr>
        </p:nvGraphicFramePr>
        <p:xfrm>
          <a:off x="1889387" y="1825625"/>
          <a:ext cx="8128002" cy="148336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982694366"/>
                    </a:ext>
                  </a:extLst>
                </a:gridCol>
                <a:gridCol w="1354667">
                  <a:extLst>
                    <a:ext uri="{9D8B030D-6E8A-4147-A177-3AD203B41FA5}">
                      <a16:colId xmlns:a16="http://schemas.microsoft.com/office/drawing/2014/main" val="3604755761"/>
                    </a:ext>
                  </a:extLst>
                </a:gridCol>
                <a:gridCol w="1354667">
                  <a:extLst>
                    <a:ext uri="{9D8B030D-6E8A-4147-A177-3AD203B41FA5}">
                      <a16:colId xmlns:a16="http://schemas.microsoft.com/office/drawing/2014/main" val="3275141048"/>
                    </a:ext>
                  </a:extLst>
                </a:gridCol>
                <a:gridCol w="1354667">
                  <a:extLst>
                    <a:ext uri="{9D8B030D-6E8A-4147-A177-3AD203B41FA5}">
                      <a16:colId xmlns:a16="http://schemas.microsoft.com/office/drawing/2014/main" val="126600969"/>
                    </a:ext>
                  </a:extLst>
                </a:gridCol>
                <a:gridCol w="1354667">
                  <a:extLst>
                    <a:ext uri="{9D8B030D-6E8A-4147-A177-3AD203B41FA5}">
                      <a16:colId xmlns:a16="http://schemas.microsoft.com/office/drawing/2014/main" val="1318239413"/>
                    </a:ext>
                  </a:extLst>
                </a:gridCol>
                <a:gridCol w="1354667">
                  <a:extLst>
                    <a:ext uri="{9D8B030D-6E8A-4147-A177-3AD203B41FA5}">
                      <a16:colId xmlns:a16="http://schemas.microsoft.com/office/drawing/2014/main" val="159172132"/>
                    </a:ext>
                  </a:extLst>
                </a:gridCol>
              </a:tblGrid>
              <a:tr h="370840">
                <a:tc>
                  <a:txBody>
                    <a:bodyPr/>
                    <a:lstStyle/>
                    <a:p>
                      <a:pPr algn="ctr"/>
                      <a:endParaRPr lang="en-GB" dirty="0"/>
                    </a:p>
                  </a:txBody>
                  <a:tcPr/>
                </a:tc>
                <a:tc>
                  <a:txBody>
                    <a:bodyPr/>
                    <a:lstStyle/>
                    <a:p>
                      <a:pPr algn="ctr"/>
                      <a:r>
                        <a:rPr lang="en-GB" dirty="0"/>
                        <a:t>Monday</a:t>
                      </a:r>
                    </a:p>
                  </a:txBody>
                  <a:tcPr/>
                </a:tc>
                <a:tc>
                  <a:txBody>
                    <a:bodyPr/>
                    <a:lstStyle/>
                    <a:p>
                      <a:pPr algn="ctr"/>
                      <a:r>
                        <a:rPr lang="en-GB" dirty="0"/>
                        <a:t>Tuesday</a:t>
                      </a:r>
                    </a:p>
                  </a:txBody>
                  <a:tcPr/>
                </a:tc>
                <a:tc>
                  <a:txBody>
                    <a:bodyPr/>
                    <a:lstStyle/>
                    <a:p>
                      <a:pPr algn="ctr"/>
                      <a:r>
                        <a:rPr lang="en-GB" dirty="0"/>
                        <a:t>Wednesday</a:t>
                      </a:r>
                    </a:p>
                  </a:txBody>
                  <a:tcPr/>
                </a:tc>
                <a:tc>
                  <a:txBody>
                    <a:bodyPr/>
                    <a:lstStyle/>
                    <a:p>
                      <a:pPr algn="ctr"/>
                      <a:r>
                        <a:rPr lang="en-GB" dirty="0"/>
                        <a:t>Thursday</a:t>
                      </a:r>
                    </a:p>
                  </a:txBody>
                  <a:tcPr/>
                </a:tc>
                <a:tc>
                  <a:txBody>
                    <a:bodyPr/>
                    <a:lstStyle/>
                    <a:p>
                      <a:pPr algn="ctr"/>
                      <a:r>
                        <a:rPr lang="en-GB" dirty="0"/>
                        <a:t>Friday</a:t>
                      </a:r>
                    </a:p>
                  </a:txBody>
                  <a:tcPr/>
                </a:tc>
                <a:extLst>
                  <a:ext uri="{0D108BD9-81ED-4DB2-BD59-A6C34878D82A}">
                    <a16:rowId xmlns:a16="http://schemas.microsoft.com/office/drawing/2014/main" val="2737305729"/>
                  </a:ext>
                </a:extLst>
              </a:tr>
              <a:tr h="370840">
                <a:tc>
                  <a:txBody>
                    <a:bodyPr/>
                    <a:lstStyle/>
                    <a:p>
                      <a:pPr algn="ctr"/>
                      <a:r>
                        <a:rPr lang="en-GB" dirty="0"/>
                        <a:t>Beech</a:t>
                      </a:r>
                    </a:p>
                  </a:txBody>
                  <a:tcPr/>
                </a:tc>
                <a:tc>
                  <a:txBody>
                    <a:bodyPr/>
                    <a:lstStyle/>
                    <a:p>
                      <a:pPr algn="ctr"/>
                      <a:endParaRPr lang="en-GB" dirty="0">
                        <a:solidFill>
                          <a:srgbClr val="FF0000"/>
                        </a:solidFill>
                      </a:endParaRPr>
                    </a:p>
                  </a:txBody>
                  <a:tcPr/>
                </a:tc>
                <a:tc>
                  <a:txBody>
                    <a:bodyPr/>
                    <a:lstStyle/>
                    <a:p>
                      <a:pPr algn="ctr"/>
                      <a:endParaRPr lang="en-GB" dirty="0"/>
                    </a:p>
                  </a:txBody>
                  <a:tcPr/>
                </a:tc>
                <a:tc>
                  <a:txBody>
                    <a:bodyPr/>
                    <a:lstStyle/>
                    <a:p>
                      <a:pPr algn="ctr"/>
                      <a:endParaRPr lang="en-GB"/>
                    </a:p>
                  </a:txBody>
                  <a:tcPr/>
                </a:tc>
                <a:tc>
                  <a:txBody>
                    <a:bodyPr/>
                    <a:lstStyle/>
                    <a:p>
                      <a:pPr algn="ctr"/>
                      <a:r>
                        <a:rPr lang="en-GB" dirty="0"/>
                        <a:t>X</a:t>
                      </a:r>
                    </a:p>
                  </a:txBody>
                  <a:tcPr/>
                </a:tc>
                <a:tc>
                  <a:txBody>
                    <a:bodyPr/>
                    <a:lstStyle/>
                    <a:p>
                      <a:pPr algn="ctr"/>
                      <a:r>
                        <a:rPr lang="en-GB" dirty="0"/>
                        <a:t>X</a:t>
                      </a:r>
                    </a:p>
                  </a:txBody>
                  <a:tcPr/>
                </a:tc>
                <a:extLst>
                  <a:ext uri="{0D108BD9-81ED-4DB2-BD59-A6C34878D82A}">
                    <a16:rowId xmlns:a16="http://schemas.microsoft.com/office/drawing/2014/main" val="726796407"/>
                  </a:ext>
                </a:extLst>
              </a:tr>
              <a:tr h="370840">
                <a:tc>
                  <a:txBody>
                    <a:bodyPr/>
                    <a:lstStyle/>
                    <a:p>
                      <a:pPr algn="ctr"/>
                      <a:r>
                        <a:rPr lang="en-GB" dirty="0"/>
                        <a:t>Holly</a:t>
                      </a:r>
                    </a:p>
                  </a:txBody>
                  <a:tcPr/>
                </a:tc>
                <a:tc>
                  <a:txBody>
                    <a:bodyPr/>
                    <a:lstStyle/>
                    <a:p>
                      <a:pPr algn="ctr"/>
                      <a:endParaRPr lang="en-GB" dirty="0">
                        <a:solidFill>
                          <a:srgbClr val="FF0000"/>
                        </a:solidFill>
                      </a:endParaRPr>
                    </a:p>
                  </a:txBody>
                  <a:tcPr/>
                </a:tc>
                <a:tc>
                  <a:txBody>
                    <a:bodyPr/>
                    <a:lstStyle/>
                    <a:p>
                      <a:pPr algn="ctr"/>
                      <a:r>
                        <a:rPr lang="en-GB" dirty="0"/>
                        <a:t>X</a:t>
                      </a:r>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a:t>X</a:t>
                      </a:r>
                    </a:p>
                  </a:txBody>
                  <a:tcPr/>
                </a:tc>
                <a:extLst>
                  <a:ext uri="{0D108BD9-81ED-4DB2-BD59-A6C34878D82A}">
                    <a16:rowId xmlns:a16="http://schemas.microsoft.com/office/drawing/2014/main" val="119406266"/>
                  </a:ext>
                </a:extLst>
              </a:tr>
              <a:tr h="370840">
                <a:tc>
                  <a:txBody>
                    <a:bodyPr/>
                    <a:lstStyle/>
                    <a:p>
                      <a:pPr algn="ctr"/>
                      <a:r>
                        <a:rPr lang="en-GB" dirty="0"/>
                        <a:t>Oak</a:t>
                      </a:r>
                    </a:p>
                  </a:txBody>
                  <a:tcPr/>
                </a:tc>
                <a:tc>
                  <a:txBody>
                    <a:bodyPr/>
                    <a:lstStyle/>
                    <a:p>
                      <a:pPr algn="ctr"/>
                      <a:endParaRPr lang="en-GB" dirty="0">
                        <a:solidFill>
                          <a:srgbClr val="FF0000"/>
                        </a:solidFill>
                      </a:endParaRPr>
                    </a:p>
                  </a:txBody>
                  <a:tcPr/>
                </a:tc>
                <a:tc>
                  <a:txBody>
                    <a:bodyPr/>
                    <a:lstStyle/>
                    <a:p>
                      <a:pPr algn="ctr"/>
                      <a:r>
                        <a:rPr lang="en-GB" dirty="0"/>
                        <a:t>X </a:t>
                      </a:r>
                      <a:r>
                        <a:rPr lang="en-GB" dirty="0">
                          <a:solidFill>
                            <a:srgbClr val="FF0000"/>
                          </a:solidFill>
                        </a:rPr>
                        <a:t>- swim</a:t>
                      </a:r>
                    </a:p>
                  </a:txBody>
                  <a:tcPr/>
                </a:tc>
                <a:tc>
                  <a:txBody>
                    <a:bodyPr/>
                    <a:lstStyle/>
                    <a:p>
                      <a:pPr algn="ctr"/>
                      <a:endParaRPr lang="en-GB"/>
                    </a:p>
                  </a:txBody>
                  <a:tcPr/>
                </a:tc>
                <a:tc>
                  <a:txBody>
                    <a:bodyPr/>
                    <a:lstStyle/>
                    <a:p>
                      <a:pPr algn="ctr"/>
                      <a:endParaRPr lang="en-GB" dirty="0"/>
                    </a:p>
                  </a:txBody>
                  <a:tcPr/>
                </a:tc>
                <a:tc>
                  <a:txBody>
                    <a:bodyPr/>
                    <a:lstStyle/>
                    <a:p>
                      <a:pPr algn="ctr"/>
                      <a:r>
                        <a:rPr lang="en-GB" dirty="0"/>
                        <a:t>X</a:t>
                      </a:r>
                    </a:p>
                  </a:txBody>
                  <a:tcPr/>
                </a:tc>
                <a:extLst>
                  <a:ext uri="{0D108BD9-81ED-4DB2-BD59-A6C34878D82A}">
                    <a16:rowId xmlns:a16="http://schemas.microsoft.com/office/drawing/2014/main" val="1289729854"/>
                  </a:ext>
                </a:extLst>
              </a:tr>
            </a:tbl>
          </a:graphicData>
        </a:graphic>
      </p:graphicFrame>
    </p:spTree>
    <p:extLst>
      <p:ext uri="{BB962C8B-B14F-4D97-AF65-F5344CB8AC3E}">
        <p14:creationId xmlns:p14="http://schemas.microsoft.com/office/powerpoint/2010/main" val="1114108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EB0F4-0795-44FB-B560-0FCA67081CC8}"/>
              </a:ext>
            </a:extLst>
          </p:cNvPr>
          <p:cNvSpPr>
            <a:spLocks noGrp="1"/>
          </p:cNvSpPr>
          <p:nvPr>
            <p:ph type="title"/>
          </p:nvPr>
        </p:nvSpPr>
        <p:spPr/>
        <p:txBody>
          <a:bodyPr/>
          <a:lstStyle/>
          <a:p>
            <a:r>
              <a:rPr lang="en-GB" b="1" dirty="0">
                <a:solidFill>
                  <a:srgbClr val="0070C0"/>
                </a:solidFill>
                <a:latin typeface="Segoe  "/>
              </a:rPr>
              <a:t>Attendance and Punctuality</a:t>
            </a:r>
          </a:p>
        </p:txBody>
      </p:sp>
      <p:graphicFrame>
        <p:nvGraphicFramePr>
          <p:cNvPr id="4" name="Content Placeholder 3">
            <a:extLst>
              <a:ext uri="{FF2B5EF4-FFF2-40B4-BE49-F238E27FC236}">
                <a16:creationId xmlns:a16="http://schemas.microsoft.com/office/drawing/2014/main" id="{87C9748E-1AB4-475B-B0D7-66E8FF037C57}"/>
              </a:ext>
            </a:extLst>
          </p:cNvPr>
          <p:cNvGraphicFramePr>
            <a:graphicFrameLocks noGrp="1"/>
          </p:cNvGraphicFramePr>
          <p:nvPr>
            <p:ph idx="1"/>
            <p:extLst>
              <p:ext uri="{D42A27DB-BD31-4B8C-83A1-F6EECF244321}">
                <p14:modId xmlns:p14="http://schemas.microsoft.com/office/powerpoint/2010/main" val="3774534309"/>
              </p:ext>
            </p:extLst>
          </p:nvPr>
        </p:nvGraphicFramePr>
        <p:xfrm>
          <a:off x="838200" y="1724246"/>
          <a:ext cx="10515600" cy="1854200"/>
        </p:xfrm>
        <a:graphic>
          <a:graphicData uri="http://schemas.openxmlformats.org/drawingml/2006/table">
            <a:tbl>
              <a:tblPr firstRow="1" bandRow="1">
                <a:tableStyleId>{5C22544A-7EE6-4342-B048-85BDC9FD1C3A}</a:tableStyleId>
              </a:tblPr>
              <a:tblGrid>
                <a:gridCol w="1636552">
                  <a:extLst>
                    <a:ext uri="{9D8B030D-6E8A-4147-A177-3AD203B41FA5}">
                      <a16:colId xmlns:a16="http://schemas.microsoft.com/office/drawing/2014/main" val="342491336"/>
                    </a:ext>
                  </a:extLst>
                </a:gridCol>
                <a:gridCol w="3875714">
                  <a:extLst>
                    <a:ext uri="{9D8B030D-6E8A-4147-A177-3AD203B41FA5}">
                      <a16:colId xmlns:a16="http://schemas.microsoft.com/office/drawing/2014/main" val="2041675329"/>
                    </a:ext>
                  </a:extLst>
                </a:gridCol>
                <a:gridCol w="5003334">
                  <a:extLst>
                    <a:ext uri="{9D8B030D-6E8A-4147-A177-3AD203B41FA5}">
                      <a16:colId xmlns:a16="http://schemas.microsoft.com/office/drawing/2014/main" val="2477756465"/>
                    </a:ext>
                  </a:extLst>
                </a:gridCol>
              </a:tblGrid>
              <a:tr h="370840">
                <a:tc>
                  <a:txBody>
                    <a:bodyPr/>
                    <a:lstStyle/>
                    <a:p>
                      <a:endParaRPr lang="en-GB" dirty="0"/>
                    </a:p>
                  </a:txBody>
                  <a:tcPr/>
                </a:tc>
                <a:tc>
                  <a:txBody>
                    <a:bodyPr/>
                    <a:lstStyle/>
                    <a:p>
                      <a:r>
                        <a:rPr lang="en-GB" dirty="0"/>
                        <a:t>Attendance </a:t>
                      </a:r>
                    </a:p>
                  </a:txBody>
                  <a:tcPr/>
                </a:tc>
                <a:tc>
                  <a:txBody>
                    <a:bodyPr/>
                    <a:lstStyle/>
                    <a:p>
                      <a:r>
                        <a:rPr lang="en-GB" dirty="0"/>
                        <a:t>Punctuality </a:t>
                      </a:r>
                    </a:p>
                  </a:txBody>
                  <a:tcPr/>
                </a:tc>
                <a:extLst>
                  <a:ext uri="{0D108BD9-81ED-4DB2-BD59-A6C34878D82A}">
                    <a16:rowId xmlns:a16="http://schemas.microsoft.com/office/drawing/2014/main" val="1864883430"/>
                  </a:ext>
                </a:extLst>
              </a:tr>
              <a:tr h="370840">
                <a:tc>
                  <a:txBody>
                    <a:bodyPr/>
                    <a:lstStyle/>
                    <a:p>
                      <a:r>
                        <a:rPr lang="en-GB" dirty="0"/>
                        <a:t>Apple</a:t>
                      </a:r>
                    </a:p>
                  </a:txBody>
                  <a:tcPr/>
                </a:tc>
                <a:tc>
                  <a:txBody>
                    <a:bodyPr/>
                    <a:lstStyle/>
                    <a:p>
                      <a:r>
                        <a:rPr lang="en-GB" dirty="0">
                          <a:solidFill>
                            <a:srgbClr val="00B050"/>
                          </a:solidFill>
                        </a:rPr>
                        <a:t>100%</a:t>
                      </a:r>
                    </a:p>
                  </a:txBody>
                  <a:tcPr/>
                </a:tc>
                <a:tc>
                  <a:txBody>
                    <a:bodyPr/>
                    <a:lstStyle/>
                    <a:p>
                      <a:r>
                        <a:rPr lang="en-GB" dirty="0">
                          <a:solidFill>
                            <a:srgbClr val="FF0000"/>
                          </a:solidFill>
                        </a:rPr>
                        <a:t>1 late</a:t>
                      </a:r>
                    </a:p>
                  </a:txBody>
                  <a:tcPr/>
                </a:tc>
                <a:extLst>
                  <a:ext uri="{0D108BD9-81ED-4DB2-BD59-A6C34878D82A}">
                    <a16:rowId xmlns:a16="http://schemas.microsoft.com/office/drawing/2014/main" val="2756590272"/>
                  </a:ext>
                </a:extLst>
              </a:tr>
              <a:tr h="370840">
                <a:tc>
                  <a:txBody>
                    <a:bodyPr/>
                    <a:lstStyle/>
                    <a:p>
                      <a:r>
                        <a:rPr lang="en-GB" dirty="0"/>
                        <a:t>Beech</a:t>
                      </a:r>
                    </a:p>
                  </a:txBody>
                  <a:tcPr/>
                </a:tc>
                <a:tc>
                  <a:txBody>
                    <a:bodyPr/>
                    <a:lstStyle/>
                    <a:p>
                      <a:r>
                        <a:rPr lang="en-GB" dirty="0">
                          <a:solidFill>
                            <a:srgbClr val="FF0000"/>
                          </a:solidFill>
                        </a:rPr>
                        <a:t>95.5%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4 lates (1 child)</a:t>
                      </a:r>
                    </a:p>
                  </a:txBody>
                  <a:tcPr/>
                </a:tc>
                <a:extLst>
                  <a:ext uri="{0D108BD9-81ED-4DB2-BD59-A6C34878D82A}">
                    <a16:rowId xmlns:a16="http://schemas.microsoft.com/office/drawing/2014/main" val="1360890696"/>
                  </a:ext>
                </a:extLst>
              </a:tr>
              <a:tr h="370840">
                <a:tc>
                  <a:txBody>
                    <a:bodyPr/>
                    <a:lstStyle/>
                    <a:p>
                      <a:r>
                        <a:rPr lang="en-GB" dirty="0"/>
                        <a:t>Holly</a:t>
                      </a:r>
                    </a:p>
                  </a:txBody>
                  <a:tcPr/>
                </a:tc>
                <a:tc>
                  <a:txBody>
                    <a:bodyPr/>
                    <a:lstStyle/>
                    <a:p>
                      <a:r>
                        <a:rPr lang="en-GB" dirty="0">
                          <a:solidFill>
                            <a:srgbClr val="FF0000"/>
                          </a:solidFill>
                        </a:rPr>
                        <a:t>93.1%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3 lates (2 children)</a:t>
                      </a:r>
                    </a:p>
                  </a:txBody>
                  <a:tcPr/>
                </a:tc>
                <a:extLst>
                  <a:ext uri="{0D108BD9-81ED-4DB2-BD59-A6C34878D82A}">
                    <a16:rowId xmlns:a16="http://schemas.microsoft.com/office/drawing/2014/main" val="3177642592"/>
                  </a:ext>
                </a:extLst>
              </a:tr>
              <a:tr h="370840">
                <a:tc>
                  <a:txBody>
                    <a:bodyPr/>
                    <a:lstStyle/>
                    <a:p>
                      <a:r>
                        <a:rPr lang="en-GB" dirty="0"/>
                        <a:t>Oak</a:t>
                      </a:r>
                    </a:p>
                  </a:txBody>
                  <a:tcPr/>
                </a:tc>
                <a:tc>
                  <a:txBody>
                    <a:bodyPr/>
                    <a:lstStyle/>
                    <a:p>
                      <a:r>
                        <a:rPr lang="en-GB" dirty="0">
                          <a:solidFill>
                            <a:srgbClr val="00B050"/>
                          </a:solidFill>
                        </a:rPr>
                        <a:t>96.2%</a:t>
                      </a:r>
                    </a:p>
                  </a:txBody>
                  <a:tcPr/>
                </a:tc>
                <a:tc>
                  <a:txBody>
                    <a:bodyPr/>
                    <a:lstStyle/>
                    <a:p>
                      <a:r>
                        <a:rPr lang="en-GB" dirty="0">
                          <a:solidFill>
                            <a:srgbClr val="FF0000"/>
                          </a:solidFill>
                        </a:rPr>
                        <a:t>1 late</a:t>
                      </a:r>
                    </a:p>
                  </a:txBody>
                  <a:tcPr/>
                </a:tc>
                <a:extLst>
                  <a:ext uri="{0D108BD9-81ED-4DB2-BD59-A6C34878D82A}">
                    <a16:rowId xmlns:a16="http://schemas.microsoft.com/office/drawing/2014/main" val="2545361833"/>
                  </a:ext>
                </a:extLst>
              </a:tr>
            </a:tbl>
          </a:graphicData>
        </a:graphic>
      </p:graphicFrame>
      <p:pic>
        <p:nvPicPr>
          <p:cNvPr id="6" name="Picture 5">
            <a:extLst>
              <a:ext uri="{FF2B5EF4-FFF2-40B4-BE49-F238E27FC236}">
                <a16:creationId xmlns:a16="http://schemas.microsoft.com/office/drawing/2014/main" id="{244D5C25-0FFE-460C-9360-C1E286178B39}"/>
              </a:ext>
            </a:extLst>
          </p:cNvPr>
          <p:cNvPicPr>
            <a:picLocks noChangeAspect="1"/>
          </p:cNvPicPr>
          <p:nvPr/>
        </p:nvPicPr>
        <p:blipFill>
          <a:blip r:embed="rId2"/>
          <a:stretch>
            <a:fillRect/>
          </a:stretch>
        </p:blipFill>
        <p:spPr>
          <a:xfrm>
            <a:off x="4514629" y="3881245"/>
            <a:ext cx="3162741" cy="2753109"/>
          </a:xfrm>
          <a:prstGeom prst="rect">
            <a:avLst/>
          </a:prstGeom>
        </p:spPr>
      </p:pic>
      <p:pic>
        <p:nvPicPr>
          <p:cNvPr id="7" name="Picture 6">
            <a:extLst>
              <a:ext uri="{FF2B5EF4-FFF2-40B4-BE49-F238E27FC236}">
                <a16:creationId xmlns:a16="http://schemas.microsoft.com/office/drawing/2014/main" id="{0160A37F-C1CE-4060-B274-4CD4734CE11B}"/>
              </a:ext>
            </a:extLst>
          </p:cNvPr>
          <p:cNvPicPr>
            <a:picLocks noChangeAspect="1"/>
          </p:cNvPicPr>
          <p:nvPr/>
        </p:nvPicPr>
        <p:blipFill>
          <a:blip r:embed="rId3"/>
          <a:stretch>
            <a:fillRect/>
          </a:stretch>
        </p:blipFill>
        <p:spPr>
          <a:xfrm>
            <a:off x="8014630" y="3881245"/>
            <a:ext cx="3200847" cy="2743583"/>
          </a:xfrm>
          <a:prstGeom prst="rect">
            <a:avLst/>
          </a:prstGeom>
        </p:spPr>
      </p:pic>
      <p:sp>
        <p:nvSpPr>
          <p:cNvPr id="8" name="TextBox 7">
            <a:extLst>
              <a:ext uri="{FF2B5EF4-FFF2-40B4-BE49-F238E27FC236}">
                <a16:creationId xmlns:a16="http://schemas.microsoft.com/office/drawing/2014/main" id="{9F79D336-FC8D-4452-94CD-44BC9E5041BD}"/>
              </a:ext>
            </a:extLst>
          </p:cNvPr>
          <p:cNvSpPr txBox="1"/>
          <p:nvPr/>
        </p:nvSpPr>
        <p:spPr>
          <a:xfrm>
            <a:off x="905163" y="1388825"/>
            <a:ext cx="6644929" cy="369332"/>
          </a:xfrm>
          <a:prstGeom prst="rect">
            <a:avLst/>
          </a:prstGeom>
          <a:noFill/>
        </p:spPr>
        <p:txBody>
          <a:bodyPr wrap="square" rtlCol="0">
            <a:spAutoFit/>
          </a:bodyPr>
          <a:lstStyle/>
          <a:p>
            <a:r>
              <a:rPr lang="en-GB" dirty="0"/>
              <a:t>This week’s attendance figures: </a:t>
            </a:r>
            <a:r>
              <a:rPr lang="en-GB" dirty="0">
                <a:solidFill>
                  <a:srgbClr val="FF0000"/>
                </a:solidFill>
              </a:rPr>
              <a:t>95.5%</a:t>
            </a:r>
            <a:r>
              <a:rPr lang="en-GB" dirty="0"/>
              <a:t> 	School Target: </a:t>
            </a:r>
            <a:r>
              <a:rPr lang="en-GB" b="1" dirty="0"/>
              <a:t>96%</a:t>
            </a:r>
          </a:p>
        </p:txBody>
      </p:sp>
      <p:sp>
        <p:nvSpPr>
          <p:cNvPr id="3" name="Explosion: 14 Points 2">
            <a:extLst>
              <a:ext uri="{FF2B5EF4-FFF2-40B4-BE49-F238E27FC236}">
                <a16:creationId xmlns:a16="http://schemas.microsoft.com/office/drawing/2014/main" id="{420F9BC2-851E-4936-A0B6-C9D94DD12B47}"/>
              </a:ext>
            </a:extLst>
          </p:cNvPr>
          <p:cNvSpPr/>
          <p:nvPr/>
        </p:nvSpPr>
        <p:spPr>
          <a:xfrm>
            <a:off x="0" y="3429000"/>
            <a:ext cx="4907560" cy="3282193"/>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Please try to arrive at school on time – it is really important for a smooth, settled start to the day</a:t>
            </a:r>
          </a:p>
        </p:txBody>
      </p:sp>
    </p:spTree>
    <p:extLst>
      <p:ext uri="{BB962C8B-B14F-4D97-AF65-F5344CB8AC3E}">
        <p14:creationId xmlns:p14="http://schemas.microsoft.com/office/powerpoint/2010/main" val="578276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39C30-1177-40E9-BA4D-82735B5934B7}"/>
              </a:ext>
            </a:extLst>
          </p:cNvPr>
          <p:cNvSpPr>
            <a:spLocks noGrp="1"/>
          </p:cNvSpPr>
          <p:nvPr>
            <p:ph type="title"/>
          </p:nvPr>
        </p:nvSpPr>
        <p:spPr>
          <a:xfrm>
            <a:off x="838200" y="237070"/>
            <a:ext cx="10515600" cy="767389"/>
          </a:xfrm>
        </p:spPr>
        <p:txBody>
          <a:bodyPr>
            <a:normAutofit/>
          </a:bodyPr>
          <a:lstStyle/>
          <a:p>
            <a:r>
              <a:rPr lang="en-GB" sz="4000" b="1" dirty="0">
                <a:solidFill>
                  <a:schemeClr val="accent1"/>
                </a:solidFill>
                <a:latin typeface="Segoe  "/>
              </a:rPr>
              <a:t>Extra Curricular Clubs - Autumn</a:t>
            </a:r>
          </a:p>
        </p:txBody>
      </p:sp>
      <p:sp>
        <p:nvSpPr>
          <p:cNvPr id="3" name="Content Placeholder 2">
            <a:extLst>
              <a:ext uri="{FF2B5EF4-FFF2-40B4-BE49-F238E27FC236}">
                <a16:creationId xmlns:a16="http://schemas.microsoft.com/office/drawing/2014/main" id="{DBF17CA5-9FE1-4BBF-8740-FE4503EBD7F4}"/>
              </a:ext>
            </a:extLst>
          </p:cNvPr>
          <p:cNvSpPr>
            <a:spLocks noGrp="1"/>
          </p:cNvSpPr>
          <p:nvPr>
            <p:ph idx="1"/>
          </p:nvPr>
        </p:nvSpPr>
        <p:spPr>
          <a:xfrm>
            <a:off x="838200" y="905951"/>
            <a:ext cx="10515600" cy="4351338"/>
          </a:xfrm>
        </p:spPr>
        <p:txBody>
          <a:bodyPr/>
          <a:lstStyle/>
          <a:p>
            <a:pPr marL="0" indent="0">
              <a:buNone/>
            </a:pPr>
            <a:r>
              <a:rPr lang="en-GB" sz="1200" dirty="0"/>
              <a:t>Some clubs have limited capacity and places will be allocated on a first come first served basis. In the event of a club being fully booked, your child’s name will be added to a waiting list and you will be advised if a place becomes available.  Booking is not required for before school or lunchtime clubs.  For after school clubs run by school staff (denoted with *) please email Mrs Bacon on </a:t>
            </a:r>
            <a:r>
              <a:rPr lang="en-GB" sz="1200" u="sng" dirty="0">
                <a:hlinkClick r:id="rId2"/>
              </a:rPr>
              <a:t>admin@crayke.n-yorks.sch.uk</a:t>
            </a:r>
            <a:r>
              <a:rPr lang="en-GB" sz="1200" dirty="0"/>
              <a:t> to book a place.  </a:t>
            </a:r>
          </a:p>
          <a:p>
            <a:pPr marL="0" indent="0">
              <a:buNone/>
            </a:pPr>
            <a:r>
              <a:rPr lang="en-GB" sz="1200" b="1" dirty="0">
                <a:solidFill>
                  <a:schemeClr val="accent1"/>
                </a:solidFill>
              </a:rPr>
              <a:t>Before School:</a:t>
            </a:r>
          </a:p>
          <a:p>
            <a:pPr marL="0" indent="0">
              <a:buNone/>
            </a:pPr>
            <a:endParaRPr lang="en-GB" dirty="0"/>
          </a:p>
          <a:p>
            <a:pPr marL="0" indent="0">
              <a:buNone/>
            </a:pPr>
            <a:endParaRPr lang="en-GB" sz="1200" b="1" dirty="0">
              <a:solidFill>
                <a:schemeClr val="accent1"/>
              </a:solidFill>
            </a:endParaRPr>
          </a:p>
          <a:p>
            <a:pPr marL="0" indent="0">
              <a:buNone/>
            </a:pPr>
            <a:r>
              <a:rPr lang="en-GB" sz="1200" b="1" dirty="0">
                <a:solidFill>
                  <a:schemeClr val="accent1"/>
                </a:solidFill>
              </a:rPr>
              <a:t>After School:</a:t>
            </a:r>
          </a:p>
          <a:p>
            <a:pPr marL="0" indent="0">
              <a:buNone/>
            </a:pPr>
            <a:endParaRPr lang="en-GB" dirty="0"/>
          </a:p>
        </p:txBody>
      </p:sp>
      <p:pic>
        <p:nvPicPr>
          <p:cNvPr id="5" name="Picture 4">
            <a:extLst>
              <a:ext uri="{FF2B5EF4-FFF2-40B4-BE49-F238E27FC236}">
                <a16:creationId xmlns:a16="http://schemas.microsoft.com/office/drawing/2014/main" id="{5990E4C4-C829-4C88-8E16-0AF106C81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9405" y="1482894"/>
            <a:ext cx="2301130" cy="1531297"/>
          </a:xfrm>
          <a:prstGeom prst="rect">
            <a:avLst/>
          </a:prstGeom>
        </p:spPr>
      </p:pic>
      <p:graphicFrame>
        <p:nvGraphicFramePr>
          <p:cNvPr id="11" name="Table 10">
            <a:extLst>
              <a:ext uri="{FF2B5EF4-FFF2-40B4-BE49-F238E27FC236}">
                <a16:creationId xmlns:a16="http://schemas.microsoft.com/office/drawing/2014/main" id="{672AD6E1-006C-48C9-84BB-BA35E14E9408}"/>
              </a:ext>
            </a:extLst>
          </p:cNvPr>
          <p:cNvGraphicFramePr>
            <a:graphicFrameLocks noGrp="1"/>
          </p:cNvGraphicFramePr>
          <p:nvPr>
            <p:extLst>
              <p:ext uri="{D42A27DB-BD31-4B8C-83A1-F6EECF244321}">
                <p14:modId xmlns:p14="http://schemas.microsoft.com/office/powerpoint/2010/main" val="2277019974"/>
              </p:ext>
            </p:extLst>
          </p:nvPr>
        </p:nvGraphicFramePr>
        <p:xfrm>
          <a:off x="2100802" y="1554308"/>
          <a:ext cx="5087620" cy="814847"/>
        </p:xfrm>
        <a:graphic>
          <a:graphicData uri="http://schemas.openxmlformats.org/drawingml/2006/table">
            <a:tbl>
              <a:tblPr firstRow="1" firstCol="1" bandRow="1">
                <a:tableStyleId>{5C22544A-7EE6-4342-B048-85BDC9FD1C3A}</a:tableStyleId>
              </a:tblPr>
              <a:tblGrid>
                <a:gridCol w="1695450">
                  <a:extLst>
                    <a:ext uri="{9D8B030D-6E8A-4147-A177-3AD203B41FA5}">
                      <a16:colId xmlns:a16="http://schemas.microsoft.com/office/drawing/2014/main" val="4178893622"/>
                    </a:ext>
                  </a:extLst>
                </a:gridCol>
                <a:gridCol w="1696085">
                  <a:extLst>
                    <a:ext uri="{9D8B030D-6E8A-4147-A177-3AD203B41FA5}">
                      <a16:colId xmlns:a16="http://schemas.microsoft.com/office/drawing/2014/main" val="139304064"/>
                    </a:ext>
                  </a:extLst>
                </a:gridCol>
                <a:gridCol w="1696085">
                  <a:extLst>
                    <a:ext uri="{9D8B030D-6E8A-4147-A177-3AD203B41FA5}">
                      <a16:colId xmlns:a16="http://schemas.microsoft.com/office/drawing/2014/main" val="4236329336"/>
                    </a:ext>
                  </a:extLst>
                </a:gridCol>
              </a:tblGrid>
              <a:tr h="135422">
                <a:tc>
                  <a:txBody>
                    <a:bodyPr/>
                    <a:lstStyle/>
                    <a:p>
                      <a:pPr algn="ctr">
                        <a:spcAft>
                          <a:spcPts val="1200"/>
                        </a:spcAft>
                      </a:pPr>
                      <a:r>
                        <a:rPr lang="en-GB" sz="1200" dirty="0">
                          <a:effectLst/>
                        </a:rPr>
                        <a:t>Club</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dirty="0">
                          <a:effectLst/>
                        </a:rPr>
                        <a:t>Day and Time</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a:effectLst/>
                        </a:rPr>
                        <a:t>Group</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922771854"/>
                  </a:ext>
                </a:extLst>
              </a:tr>
              <a:tr h="631967">
                <a:tc>
                  <a:txBody>
                    <a:bodyPr/>
                    <a:lstStyle/>
                    <a:p>
                      <a:pPr algn="ctr">
                        <a:spcAft>
                          <a:spcPts val="1200"/>
                        </a:spcAft>
                      </a:pPr>
                      <a:r>
                        <a:rPr lang="en-GB" sz="1200" dirty="0">
                          <a:effectLst/>
                        </a:rPr>
                        <a:t>Run a Mile</a:t>
                      </a:r>
                    </a:p>
                    <a:p>
                      <a:pPr>
                        <a:spcAft>
                          <a:spcPts val="0"/>
                        </a:spcAft>
                      </a:pPr>
                      <a:r>
                        <a:rPr lang="en-GB" sz="1200" dirty="0">
                          <a:effectLst/>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r>
                        <a:rPr lang="en-GB" sz="1200">
                          <a:effectLst/>
                        </a:rPr>
                        <a:t>Monday, Tuesday Thursday &amp; Friday</a:t>
                      </a:r>
                    </a:p>
                    <a:p>
                      <a:pPr algn="ctr">
                        <a:spcAft>
                          <a:spcPts val="0"/>
                        </a:spcAft>
                      </a:pPr>
                      <a:r>
                        <a:rPr lang="en-GB" sz="1200">
                          <a:effectLst/>
                        </a:rPr>
                        <a:t>8:30am</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dirty="0">
                          <a:effectLst/>
                        </a:rPr>
                        <a:t>All welcome – parents and carers included!</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804439454"/>
                  </a:ext>
                </a:extLst>
              </a:tr>
            </a:tbl>
          </a:graphicData>
        </a:graphic>
      </p:graphicFrame>
      <p:graphicFrame>
        <p:nvGraphicFramePr>
          <p:cNvPr id="4" name="Table 3">
            <a:extLst>
              <a:ext uri="{FF2B5EF4-FFF2-40B4-BE49-F238E27FC236}">
                <a16:creationId xmlns:a16="http://schemas.microsoft.com/office/drawing/2014/main" id="{EC400B68-F033-4693-8A1E-BA520891CDCB}"/>
              </a:ext>
            </a:extLst>
          </p:cNvPr>
          <p:cNvGraphicFramePr>
            <a:graphicFrameLocks noGrp="1"/>
          </p:cNvGraphicFramePr>
          <p:nvPr>
            <p:extLst>
              <p:ext uri="{D42A27DB-BD31-4B8C-83A1-F6EECF244321}">
                <p14:modId xmlns:p14="http://schemas.microsoft.com/office/powerpoint/2010/main" val="736314979"/>
              </p:ext>
            </p:extLst>
          </p:nvPr>
        </p:nvGraphicFramePr>
        <p:xfrm>
          <a:off x="2100802" y="2575121"/>
          <a:ext cx="6918036" cy="3833229"/>
        </p:xfrm>
        <a:graphic>
          <a:graphicData uri="http://schemas.openxmlformats.org/drawingml/2006/table">
            <a:tbl>
              <a:tblPr firstRow="1" bandRow="1">
                <a:tableStyleId>{5C22544A-7EE6-4342-B048-85BDC9FD1C3A}</a:tableStyleId>
              </a:tblPr>
              <a:tblGrid>
                <a:gridCol w="1102562">
                  <a:extLst>
                    <a:ext uri="{9D8B030D-6E8A-4147-A177-3AD203B41FA5}">
                      <a16:colId xmlns:a16="http://schemas.microsoft.com/office/drawing/2014/main" val="2217749763"/>
                    </a:ext>
                  </a:extLst>
                </a:gridCol>
                <a:gridCol w="2803486">
                  <a:extLst>
                    <a:ext uri="{9D8B030D-6E8A-4147-A177-3AD203B41FA5}">
                      <a16:colId xmlns:a16="http://schemas.microsoft.com/office/drawing/2014/main" val="3368354452"/>
                    </a:ext>
                  </a:extLst>
                </a:gridCol>
                <a:gridCol w="3011988">
                  <a:extLst>
                    <a:ext uri="{9D8B030D-6E8A-4147-A177-3AD203B41FA5}">
                      <a16:colId xmlns:a16="http://schemas.microsoft.com/office/drawing/2014/main" val="2279467736"/>
                    </a:ext>
                  </a:extLst>
                </a:gridCol>
              </a:tblGrid>
              <a:tr h="541389">
                <a:tc>
                  <a:txBody>
                    <a:bodyPr/>
                    <a:lstStyle/>
                    <a:p>
                      <a:r>
                        <a:rPr lang="en-GB" dirty="0"/>
                        <a:t>Day</a:t>
                      </a:r>
                    </a:p>
                  </a:txBody>
                  <a:tcPr/>
                </a:tc>
                <a:tc gridSpan="2">
                  <a:txBody>
                    <a:bodyPr/>
                    <a:lstStyle/>
                    <a:p>
                      <a:pPr algn="ctr"/>
                      <a:r>
                        <a:rPr lang="en-GB" dirty="0"/>
                        <a:t>Club</a:t>
                      </a:r>
                    </a:p>
                  </a:txBody>
                  <a:tcPr/>
                </a:tc>
                <a:tc hMerge="1">
                  <a:txBody>
                    <a:bodyPr/>
                    <a:lstStyle/>
                    <a:p>
                      <a:endParaRPr lang="en-GB" dirty="0"/>
                    </a:p>
                  </a:txBody>
                  <a:tcPr/>
                </a:tc>
                <a:extLst>
                  <a:ext uri="{0D108BD9-81ED-4DB2-BD59-A6C34878D82A}">
                    <a16:rowId xmlns:a16="http://schemas.microsoft.com/office/drawing/2014/main" val="1188950722"/>
                  </a:ext>
                </a:extLst>
              </a:tr>
              <a:tr h="757681">
                <a:tc>
                  <a:txBody>
                    <a:bodyPr/>
                    <a:lstStyle/>
                    <a:p>
                      <a:r>
                        <a:rPr lang="en-GB" sz="1200" dirty="0"/>
                        <a:t>Monday</a:t>
                      </a:r>
                    </a:p>
                  </a:txBody>
                  <a:tcPr/>
                </a:tc>
                <a:tc>
                  <a:txBody>
                    <a:bodyPr/>
                    <a:lstStyle/>
                    <a:p>
                      <a:r>
                        <a:rPr lang="en-GB" sz="1200" b="1" kern="1200" dirty="0">
                          <a:solidFill>
                            <a:schemeClr val="dk1"/>
                          </a:solidFill>
                          <a:effectLst/>
                          <a:latin typeface="+mn-lt"/>
                          <a:ea typeface="+mn-ea"/>
                          <a:cs typeface="+mn-cs"/>
                        </a:rPr>
                        <a:t>Craft* </a:t>
                      </a:r>
                      <a:r>
                        <a:rPr lang="en-GB" sz="1200" kern="1200" dirty="0">
                          <a:solidFill>
                            <a:schemeClr val="dk1"/>
                          </a:solidFill>
                          <a:effectLst/>
                          <a:latin typeface="+mn-lt"/>
                          <a:ea typeface="+mn-ea"/>
                          <a:cs typeface="+mn-cs"/>
                        </a:rPr>
                        <a:t>(£10 pay via ParentPay)</a:t>
                      </a:r>
                    </a:p>
                    <a:p>
                      <a:r>
                        <a:rPr lang="en-GB" sz="1200" kern="1200" dirty="0">
                          <a:solidFill>
                            <a:schemeClr val="dk1"/>
                          </a:solidFill>
                          <a:effectLst/>
                          <a:latin typeface="+mn-lt"/>
                          <a:ea typeface="+mn-ea"/>
                          <a:cs typeface="+mn-cs"/>
                        </a:rPr>
                        <a:t>3:30 – 4:15pm</a:t>
                      </a:r>
                    </a:p>
                    <a:p>
                      <a:r>
                        <a:rPr lang="en-GB" sz="1200" kern="1200" dirty="0">
                          <a:solidFill>
                            <a:schemeClr val="dk1"/>
                          </a:solidFill>
                          <a:effectLst/>
                          <a:latin typeface="+mn-lt"/>
                          <a:ea typeface="+mn-ea"/>
                          <a:cs typeface="+mn-cs"/>
                        </a:rPr>
                        <a:t>Years 1 – 6</a:t>
                      </a:r>
                    </a:p>
                    <a:p>
                      <a:r>
                        <a:rPr lang="en-GB" sz="1200" kern="1200" dirty="0">
                          <a:solidFill>
                            <a:schemeClr val="dk1"/>
                          </a:solidFill>
                          <a:effectLst/>
                          <a:latin typeface="+mn-lt"/>
                          <a:ea typeface="+mn-ea"/>
                          <a:cs typeface="+mn-cs"/>
                        </a:rPr>
                        <a:t>Mrs Seligman</a:t>
                      </a:r>
                      <a:endParaRPr lang="en-GB" sz="1200" dirty="0"/>
                    </a:p>
                  </a:txBody>
                  <a:tcPr/>
                </a:tc>
                <a:tc>
                  <a:txBody>
                    <a:bodyPr/>
                    <a:lstStyle/>
                    <a:p>
                      <a:r>
                        <a:rPr lang="en-GB" sz="1200" b="1" dirty="0"/>
                        <a:t>Coding* </a:t>
                      </a:r>
                    </a:p>
                    <a:p>
                      <a:r>
                        <a:rPr lang="en-GB" sz="1200" dirty="0"/>
                        <a:t>3:30pm – 4:15pm</a:t>
                      </a:r>
                    </a:p>
                    <a:p>
                      <a:r>
                        <a:rPr lang="en-GB" sz="1200" dirty="0"/>
                        <a:t>Years 3-6</a:t>
                      </a:r>
                    </a:p>
                    <a:p>
                      <a:r>
                        <a:rPr lang="en-GB" sz="1200" dirty="0"/>
                        <a:t>Mr Brown </a:t>
                      </a:r>
                    </a:p>
                  </a:txBody>
                  <a:tcPr/>
                </a:tc>
                <a:extLst>
                  <a:ext uri="{0D108BD9-81ED-4DB2-BD59-A6C34878D82A}">
                    <a16:rowId xmlns:a16="http://schemas.microsoft.com/office/drawing/2014/main" val="1683891791"/>
                  </a:ext>
                </a:extLst>
              </a:tr>
              <a:tr h="757681">
                <a:tc>
                  <a:txBody>
                    <a:bodyPr/>
                    <a:lstStyle/>
                    <a:p>
                      <a:r>
                        <a:rPr lang="en-GB" sz="1200" dirty="0"/>
                        <a:t>Tuesday</a:t>
                      </a:r>
                    </a:p>
                  </a:txBody>
                  <a:tcPr/>
                </a:tc>
                <a:tc>
                  <a:txBody>
                    <a:bodyPr/>
                    <a:lstStyle/>
                    <a:p>
                      <a:r>
                        <a:rPr lang="en-GB" sz="1200" b="1" kern="1200" dirty="0">
                          <a:solidFill>
                            <a:schemeClr val="dk1"/>
                          </a:solidFill>
                          <a:effectLst/>
                          <a:latin typeface="+mn-lt"/>
                          <a:ea typeface="+mn-ea"/>
                          <a:cs typeface="+mn-cs"/>
                        </a:rPr>
                        <a:t>Multi-Sports </a:t>
                      </a:r>
                      <a:r>
                        <a:rPr lang="en-GB" sz="1200" kern="1200" dirty="0">
                          <a:solidFill>
                            <a:schemeClr val="dk1"/>
                          </a:solidFill>
                          <a:effectLst/>
                          <a:latin typeface="+mn-lt"/>
                          <a:ea typeface="+mn-ea"/>
                          <a:cs typeface="+mn-cs"/>
                        </a:rPr>
                        <a:t>(fee paid direct) </a:t>
                      </a:r>
                    </a:p>
                    <a:p>
                      <a:r>
                        <a:rPr lang="en-GB" sz="1200" kern="1200" dirty="0">
                          <a:solidFill>
                            <a:schemeClr val="dk1"/>
                          </a:solidFill>
                          <a:effectLst/>
                          <a:latin typeface="+mn-lt"/>
                          <a:ea typeface="+mn-ea"/>
                          <a:cs typeface="+mn-cs"/>
                        </a:rPr>
                        <a:t>3:30 – 4:30pm</a:t>
                      </a:r>
                    </a:p>
                    <a:p>
                      <a:r>
                        <a:rPr lang="en-GB" sz="1200" kern="1200" dirty="0">
                          <a:solidFill>
                            <a:schemeClr val="dk1"/>
                          </a:solidFill>
                          <a:effectLst/>
                          <a:latin typeface="+mn-lt"/>
                          <a:ea typeface="+mn-ea"/>
                          <a:cs typeface="+mn-cs"/>
                        </a:rPr>
                        <a:t>Years 1 – 6</a:t>
                      </a:r>
                    </a:p>
                    <a:p>
                      <a:r>
                        <a:rPr lang="en-GB" sz="1200" kern="1200" dirty="0">
                          <a:solidFill>
                            <a:schemeClr val="dk1"/>
                          </a:solidFill>
                          <a:effectLst/>
                          <a:latin typeface="+mn-lt"/>
                          <a:ea typeface="+mn-ea"/>
                          <a:cs typeface="+mn-cs"/>
                        </a:rPr>
                        <a:t>Mark Cromack</a:t>
                      </a:r>
                      <a:r>
                        <a:rPr lang="en-GB" sz="1200" b="1" kern="1200" dirty="0">
                          <a:solidFill>
                            <a:schemeClr val="dk1"/>
                          </a:solidFill>
                          <a:effectLst/>
                          <a:latin typeface="+mn-lt"/>
                          <a:ea typeface="+mn-ea"/>
                          <a:cs typeface="+mn-cs"/>
                        </a:rPr>
                        <a:t> </a:t>
                      </a:r>
                      <a:endParaRPr lang="en-GB" sz="1200" dirty="0"/>
                    </a:p>
                  </a:txBody>
                  <a:tcPr/>
                </a:tc>
                <a:tc>
                  <a:txBody>
                    <a:bodyPr/>
                    <a:lstStyle/>
                    <a:p>
                      <a:endParaRPr lang="en-GB" sz="1200" dirty="0"/>
                    </a:p>
                  </a:txBody>
                  <a:tcPr/>
                </a:tc>
                <a:extLst>
                  <a:ext uri="{0D108BD9-81ED-4DB2-BD59-A6C34878D82A}">
                    <a16:rowId xmlns:a16="http://schemas.microsoft.com/office/drawing/2014/main" val="576618621"/>
                  </a:ext>
                </a:extLst>
              </a:tr>
              <a:tr h="757681">
                <a:tc>
                  <a:txBody>
                    <a:bodyPr/>
                    <a:lstStyle/>
                    <a:p>
                      <a:r>
                        <a:rPr lang="en-GB" sz="1200" dirty="0"/>
                        <a:t>Wednesday</a:t>
                      </a:r>
                    </a:p>
                  </a:txBody>
                  <a:tcPr/>
                </a:tc>
                <a:tc>
                  <a:txBody>
                    <a:bodyPr/>
                    <a:lstStyle/>
                    <a:p>
                      <a:r>
                        <a:rPr lang="en-GB" sz="1200" b="1" kern="1200" dirty="0">
                          <a:solidFill>
                            <a:schemeClr val="dk1"/>
                          </a:solidFill>
                          <a:effectLst/>
                          <a:latin typeface="+mn-lt"/>
                          <a:ea typeface="+mn-ea"/>
                          <a:cs typeface="+mn-cs"/>
                        </a:rPr>
                        <a:t>Junior Duke*</a:t>
                      </a:r>
                      <a:r>
                        <a:rPr lang="en-GB" sz="1200" kern="1200" dirty="0">
                          <a:solidFill>
                            <a:schemeClr val="dk1"/>
                          </a:solidFill>
                          <a:effectLst/>
                          <a:latin typeface="+mn-lt"/>
                          <a:ea typeface="+mn-ea"/>
                          <a:cs typeface="+mn-cs"/>
                        </a:rPr>
                        <a:t> (£10 pay via ParentPay)</a:t>
                      </a:r>
                    </a:p>
                    <a:p>
                      <a:r>
                        <a:rPr lang="en-GB" sz="1200" kern="1200" dirty="0">
                          <a:solidFill>
                            <a:schemeClr val="dk1"/>
                          </a:solidFill>
                          <a:effectLst/>
                          <a:latin typeface="+mn-lt"/>
                          <a:ea typeface="+mn-ea"/>
                          <a:cs typeface="+mn-cs"/>
                        </a:rPr>
                        <a:t>3:30pm – 4:15pm</a:t>
                      </a:r>
                    </a:p>
                    <a:p>
                      <a:r>
                        <a:rPr lang="en-GB" sz="1200" kern="1200" dirty="0">
                          <a:solidFill>
                            <a:schemeClr val="dk1"/>
                          </a:solidFill>
                          <a:effectLst/>
                          <a:latin typeface="+mn-lt"/>
                          <a:ea typeface="+mn-ea"/>
                          <a:cs typeface="+mn-cs"/>
                        </a:rPr>
                        <a:t>Year 3/4 </a:t>
                      </a:r>
                    </a:p>
                    <a:p>
                      <a:r>
                        <a:rPr lang="en-GB" sz="1200" kern="1200" dirty="0">
                          <a:solidFill>
                            <a:schemeClr val="dk1"/>
                          </a:solidFill>
                          <a:effectLst/>
                          <a:latin typeface="+mn-lt"/>
                          <a:ea typeface="+mn-ea"/>
                          <a:cs typeface="+mn-cs"/>
                        </a:rPr>
                        <a:t>Mrs Helfferich</a:t>
                      </a:r>
                      <a:endParaRPr lang="en-GB" sz="1200" dirty="0"/>
                    </a:p>
                  </a:txBody>
                  <a:tcPr/>
                </a:tc>
                <a:tc>
                  <a:txBody>
                    <a:bodyPr/>
                    <a:lstStyle/>
                    <a:p>
                      <a:endParaRPr lang="en-GB" sz="1200" i="0" dirty="0"/>
                    </a:p>
                  </a:txBody>
                  <a:tcPr/>
                </a:tc>
                <a:extLst>
                  <a:ext uri="{0D108BD9-81ED-4DB2-BD59-A6C34878D82A}">
                    <a16:rowId xmlns:a16="http://schemas.microsoft.com/office/drawing/2014/main" val="61531645"/>
                  </a:ext>
                </a:extLst>
              </a:tr>
              <a:tr h="619921">
                <a:tc>
                  <a:txBody>
                    <a:bodyPr/>
                    <a:lstStyle/>
                    <a:p>
                      <a:r>
                        <a:rPr lang="en-GB" sz="1200" dirty="0"/>
                        <a:t>Thursday</a:t>
                      </a:r>
                    </a:p>
                  </a:txBody>
                  <a:tcPr/>
                </a:tc>
                <a:tc>
                  <a:txBody>
                    <a:bodyPr/>
                    <a:lstStyle/>
                    <a:p>
                      <a:r>
                        <a:rPr lang="en-GB" sz="1200" b="1" kern="1200" dirty="0">
                          <a:solidFill>
                            <a:schemeClr val="dk1"/>
                          </a:solidFill>
                          <a:effectLst/>
                          <a:latin typeface="+mn-lt"/>
                          <a:ea typeface="+mn-ea"/>
                          <a:cs typeface="+mn-cs"/>
                        </a:rPr>
                        <a:t>Chess*</a:t>
                      </a:r>
                      <a:r>
                        <a:rPr lang="en-GB" sz="1200" kern="1200" dirty="0">
                          <a:solidFill>
                            <a:schemeClr val="dk1"/>
                          </a:solidFill>
                          <a:effectLst/>
                          <a:latin typeface="+mn-lt"/>
                          <a:ea typeface="+mn-ea"/>
                          <a:cs typeface="+mn-cs"/>
                        </a:rPr>
                        <a:t> (no charge) </a:t>
                      </a:r>
                    </a:p>
                    <a:p>
                      <a:r>
                        <a:rPr lang="en-GB" sz="1200" kern="1200" dirty="0">
                          <a:solidFill>
                            <a:schemeClr val="dk1"/>
                          </a:solidFill>
                          <a:effectLst/>
                          <a:latin typeface="+mn-lt"/>
                          <a:ea typeface="+mn-ea"/>
                          <a:cs typeface="+mn-cs"/>
                        </a:rPr>
                        <a:t>3:30pm – 4:15pm</a:t>
                      </a:r>
                    </a:p>
                    <a:p>
                      <a:r>
                        <a:rPr lang="en-GB" sz="1200" kern="1200" dirty="0">
                          <a:solidFill>
                            <a:schemeClr val="dk1"/>
                          </a:solidFill>
                          <a:effectLst/>
                          <a:latin typeface="+mn-lt"/>
                          <a:ea typeface="+mn-ea"/>
                          <a:cs typeface="+mn-cs"/>
                        </a:rPr>
                        <a:t>Year 1 - 6 </a:t>
                      </a:r>
                    </a:p>
                    <a:p>
                      <a:r>
                        <a:rPr lang="en-GB" sz="1200" kern="1200" dirty="0">
                          <a:solidFill>
                            <a:schemeClr val="dk1"/>
                          </a:solidFill>
                          <a:effectLst/>
                          <a:latin typeface="+mn-lt"/>
                          <a:ea typeface="+mn-ea"/>
                          <a:cs typeface="+mn-cs"/>
                        </a:rPr>
                        <a:t>Mrs Seligman</a:t>
                      </a:r>
                      <a:endParaRPr lang="en-GB" sz="1200" dirty="0"/>
                    </a:p>
                  </a:txBody>
                  <a:tcPr/>
                </a:tc>
                <a:tc>
                  <a:txBody>
                    <a:bodyPr/>
                    <a:lstStyle/>
                    <a:p>
                      <a:endParaRPr lang="en-GB" sz="1200" dirty="0"/>
                    </a:p>
                  </a:txBody>
                  <a:tcPr/>
                </a:tc>
                <a:extLst>
                  <a:ext uri="{0D108BD9-81ED-4DB2-BD59-A6C34878D82A}">
                    <a16:rowId xmlns:a16="http://schemas.microsoft.com/office/drawing/2014/main" val="2592778931"/>
                  </a:ext>
                </a:extLst>
              </a:tr>
            </a:tbl>
          </a:graphicData>
        </a:graphic>
      </p:graphicFrame>
      <p:sp>
        <p:nvSpPr>
          <p:cNvPr id="6" name="Explosion: 14 Points 5">
            <a:extLst>
              <a:ext uri="{FF2B5EF4-FFF2-40B4-BE49-F238E27FC236}">
                <a16:creationId xmlns:a16="http://schemas.microsoft.com/office/drawing/2014/main" id="{94FCA03C-E130-43BF-AEAD-C8E476CF3CCE}"/>
              </a:ext>
            </a:extLst>
          </p:cNvPr>
          <p:cNvSpPr/>
          <p:nvPr/>
        </p:nvSpPr>
        <p:spPr>
          <a:xfrm>
            <a:off x="4472407" y="5076986"/>
            <a:ext cx="3809275" cy="1698368"/>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No Chess club on 30 November due to Christmas craft afternoon</a:t>
            </a:r>
          </a:p>
        </p:txBody>
      </p:sp>
      <p:sp>
        <p:nvSpPr>
          <p:cNvPr id="7" name="TextBox 6">
            <a:extLst>
              <a:ext uri="{FF2B5EF4-FFF2-40B4-BE49-F238E27FC236}">
                <a16:creationId xmlns:a16="http://schemas.microsoft.com/office/drawing/2014/main" id="{AAFA2ED9-E26F-43C5-949C-3E9BFEB5E38C}"/>
              </a:ext>
            </a:extLst>
          </p:cNvPr>
          <p:cNvSpPr txBox="1"/>
          <p:nvPr/>
        </p:nvSpPr>
        <p:spPr>
          <a:xfrm>
            <a:off x="9350830" y="3210918"/>
            <a:ext cx="2301130" cy="3416320"/>
          </a:xfrm>
          <a:prstGeom prst="rect">
            <a:avLst/>
          </a:prstGeom>
          <a:noFill/>
          <a:ln w="76200">
            <a:solidFill>
              <a:srgbClr val="FF0000"/>
            </a:solidFill>
          </a:ln>
        </p:spPr>
        <p:txBody>
          <a:bodyPr wrap="square" rtlCol="0">
            <a:spAutoFit/>
          </a:bodyPr>
          <a:lstStyle/>
          <a:p>
            <a:r>
              <a:rPr lang="en-GB" dirty="0"/>
              <a:t>NB: Clubs will not run during the last week of term so the last sessions will be during w/c 11 December 2023. </a:t>
            </a:r>
          </a:p>
          <a:p>
            <a:r>
              <a:rPr lang="en-GB" dirty="0"/>
              <a:t>Further information will follow about the arrangements for booking clubs in the Spring Term in due course.</a:t>
            </a:r>
          </a:p>
        </p:txBody>
      </p:sp>
    </p:spTree>
    <p:extLst>
      <p:ext uri="{BB962C8B-B14F-4D97-AF65-F5344CB8AC3E}">
        <p14:creationId xmlns:p14="http://schemas.microsoft.com/office/powerpoint/2010/main" val="3802330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565DE0-C996-4207-AA7D-9B0495B0B876}"/>
              </a:ext>
            </a:extLst>
          </p:cNvPr>
          <p:cNvPicPr/>
          <p:nvPr/>
        </p:nvPicPr>
        <p:blipFill>
          <a:blip r:embed="rId2">
            <a:extLst>
              <a:ext uri="{28A0092B-C50C-407E-A947-70E740481C1C}">
                <a14:useLocalDpi xmlns:a14="http://schemas.microsoft.com/office/drawing/2010/main" val="0"/>
              </a:ext>
            </a:extLst>
          </a:blip>
          <a:srcRect t="15063" b="22720"/>
          <a:stretch>
            <a:fillRect/>
          </a:stretch>
        </p:blipFill>
        <p:spPr bwMode="auto">
          <a:xfrm>
            <a:off x="234192" y="272642"/>
            <a:ext cx="3829050" cy="1114425"/>
          </a:xfrm>
          <a:prstGeom prst="rect">
            <a:avLst/>
          </a:prstGeom>
          <a:noFill/>
          <a:ln>
            <a:noFill/>
          </a:ln>
        </p:spPr>
      </p:pic>
      <p:sp>
        <p:nvSpPr>
          <p:cNvPr id="3" name="Rectangle 2">
            <a:extLst>
              <a:ext uri="{FF2B5EF4-FFF2-40B4-BE49-F238E27FC236}">
                <a16:creationId xmlns:a16="http://schemas.microsoft.com/office/drawing/2014/main" id="{753054CB-DCFD-4A91-AAFD-80F0831314FA}"/>
              </a:ext>
            </a:extLst>
          </p:cNvPr>
          <p:cNvSpPr/>
          <p:nvPr/>
        </p:nvSpPr>
        <p:spPr>
          <a:xfrm>
            <a:off x="2056639" y="2075816"/>
            <a:ext cx="5879346" cy="2554545"/>
          </a:xfrm>
          <a:prstGeom prst="rect">
            <a:avLst/>
          </a:prstGeom>
        </p:spPr>
        <p:txBody>
          <a:bodyPr wrap="square">
            <a:spAutoFit/>
          </a:bodyPr>
          <a:lstStyle/>
          <a:p>
            <a:pPr fontAlgn="base"/>
            <a:r>
              <a:rPr lang="en-GB" sz="2800" dirty="0">
                <a:solidFill>
                  <a:schemeClr val="accent1"/>
                </a:solidFill>
                <a:latin typeface="Aptos"/>
              </a:rPr>
              <a:t>Details of next meeting</a:t>
            </a:r>
          </a:p>
          <a:p>
            <a:pPr fontAlgn="base"/>
            <a:endParaRPr lang="en-GB" dirty="0">
              <a:solidFill>
                <a:srgbClr val="000000"/>
              </a:solidFill>
              <a:latin typeface="Aptos"/>
            </a:endParaRPr>
          </a:p>
          <a:p>
            <a:pPr fontAlgn="base"/>
            <a:r>
              <a:rPr lang="en-GB" sz="2600" dirty="0"/>
              <a:t>DATE: Wednesday 10</a:t>
            </a:r>
            <a:r>
              <a:rPr lang="en-GB" sz="2600" baseline="30000" dirty="0"/>
              <a:t>th</a:t>
            </a:r>
            <a:r>
              <a:rPr lang="en-GB" sz="2600" dirty="0"/>
              <a:t> January </a:t>
            </a:r>
          </a:p>
          <a:p>
            <a:pPr fontAlgn="base"/>
            <a:r>
              <a:rPr lang="en-GB" sz="2600" dirty="0"/>
              <a:t>TIME: 7.30pm </a:t>
            </a:r>
          </a:p>
          <a:p>
            <a:pPr fontAlgn="base"/>
            <a:r>
              <a:rPr lang="en-GB" sz="2600" dirty="0"/>
              <a:t>LOCATION: school staff room</a:t>
            </a:r>
            <a:endParaRPr lang="en-GB" sz="2600" dirty="0">
              <a:solidFill>
                <a:srgbClr val="000000"/>
              </a:solidFill>
              <a:latin typeface="Aptos"/>
            </a:endParaRPr>
          </a:p>
          <a:p>
            <a:br>
              <a:rPr lang="en-GB" dirty="0">
                <a:solidFill>
                  <a:srgbClr val="000000"/>
                </a:solidFill>
                <a:latin typeface="Aptos"/>
              </a:rPr>
            </a:br>
            <a:endParaRPr lang="en-GB" dirty="0"/>
          </a:p>
        </p:txBody>
      </p:sp>
    </p:spTree>
    <p:extLst>
      <p:ext uri="{BB962C8B-B14F-4D97-AF65-F5344CB8AC3E}">
        <p14:creationId xmlns:p14="http://schemas.microsoft.com/office/powerpoint/2010/main" val="2454046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FB91281-0CB7-4300-A74F-062F8E695FDB}"/>
              </a:ext>
            </a:extLst>
          </p:cNvPr>
          <p:cNvPicPr>
            <a:picLocks noGrp="1" noChangeAspect="1"/>
          </p:cNvPicPr>
          <p:nvPr>
            <p:ph idx="1"/>
          </p:nvPr>
        </p:nvPicPr>
        <p:blipFill>
          <a:blip r:embed="rId2"/>
          <a:stretch>
            <a:fillRect/>
          </a:stretch>
        </p:blipFill>
        <p:spPr>
          <a:xfrm>
            <a:off x="8056013" y="322927"/>
            <a:ext cx="3743846" cy="5262132"/>
          </a:xfrm>
          <a:prstGeom prst="rect">
            <a:avLst/>
          </a:prstGeom>
        </p:spPr>
      </p:pic>
      <p:pic>
        <p:nvPicPr>
          <p:cNvPr id="4" name="Picture 3">
            <a:extLst>
              <a:ext uri="{FF2B5EF4-FFF2-40B4-BE49-F238E27FC236}">
                <a16:creationId xmlns:a16="http://schemas.microsoft.com/office/drawing/2014/main" id="{F87739B0-541C-4641-9D5F-9D31F1F3179A}"/>
              </a:ext>
            </a:extLst>
          </p:cNvPr>
          <p:cNvPicPr>
            <a:picLocks noChangeAspect="1"/>
          </p:cNvPicPr>
          <p:nvPr/>
        </p:nvPicPr>
        <p:blipFill>
          <a:blip r:embed="rId3"/>
          <a:stretch>
            <a:fillRect/>
          </a:stretch>
        </p:blipFill>
        <p:spPr>
          <a:xfrm>
            <a:off x="3866107" y="322927"/>
            <a:ext cx="3743847" cy="5334744"/>
          </a:xfrm>
          <a:prstGeom prst="rect">
            <a:avLst/>
          </a:prstGeom>
        </p:spPr>
      </p:pic>
      <p:sp>
        <p:nvSpPr>
          <p:cNvPr id="6" name="Rectangle 5">
            <a:extLst>
              <a:ext uri="{FF2B5EF4-FFF2-40B4-BE49-F238E27FC236}">
                <a16:creationId xmlns:a16="http://schemas.microsoft.com/office/drawing/2014/main" id="{ED0BBF6E-073A-4D69-A92B-A6F8EB93C6F0}"/>
              </a:ext>
            </a:extLst>
          </p:cNvPr>
          <p:cNvSpPr/>
          <p:nvPr/>
        </p:nvSpPr>
        <p:spPr>
          <a:xfrm>
            <a:off x="318051" y="5688085"/>
            <a:ext cx="6096000" cy="1200329"/>
          </a:xfrm>
          <a:prstGeom prst="rect">
            <a:avLst/>
          </a:prstGeom>
        </p:spPr>
        <p:txBody>
          <a:bodyPr>
            <a:spAutoFit/>
          </a:bodyPr>
          <a:lstStyle/>
          <a:p>
            <a:r>
              <a:rPr lang="en-GB" dirty="0">
                <a:hlinkClick r:id="rId4"/>
              </a:rPr>
              <a:t>https://www.yourschoollottery.co.uk/cause-data/69fff70b-431f-48e4-b699-e0d3389bbf96/leaflets/8123681c-4783-4f35-bd8e-7ba7fd3db3b7/support_our_school_2019%20-%20digital.pdf?updated=638340908586300000</a:t>
            </a:r>
            <a:r>
              <a:rPr lang="en-GB" dirty="0"/>
              <a:t> </a:t>
            </a:r>
          </a:p>
        </p:txBody>
      </p:sp>
      <p:sp>
        <p:nvSpPr>
          <p:cNvPr id="7" name="Rectangle 6">
            <a:extLst>
              <a:ext uri="{FF2B5EF4-FFF2-40B4-BE49-F238E27FC236}">
                <a16:creationId xmlns:a16="http://schemas.microsoft.com/office/drawing/2014/main" id="{1C3FC17D-3374-499A-A868-D4EF2EE520AC}"/>
              </a:ext>
            </a:extLst>
          </p:cNvPr>
          <p:cNvSpPr/>
          <p:nvPr/>
        </p:nvSpPr>
        <p:spPr>
          <a:xfrm>
            <a:off x="6096000" y="5657671"/>
            <a:ext cx="6096000" cy="1200329"/>
          </a:xfrm>
          <a:prstGeom prst="rect">
            <a:avLst/>
          </a:prstGeom>
        </p:spPr>
        <p:txBody>
          <a:bodyPr>
            <a:spAutoFit/>
          </a:bodyPr>
          <a:lstStyle/>
          <a:p>
            <a:r>
              <a:rPr lang="en-GB" dirty="0">
                <a:hlinkClick r:id="rId5"/>
              </a:rPr>
              <a:t>https://www.yourschoollottery.co.uk/cause-data/69fff70b-431f-48e4-b699-e0d3389bbf96/leaflets/d7233b89-b7f2-4e62-b690-8a7a7513f27b/ysl_ps5vr2_nov23%20-%20digital.pdf?updated=638340265128170000</a:t>
            </a:r>
            <a:r>
              <a:rPr lang="en-GB" dirty="0"/>
              <a:t> </a:t>
            </a:r>
          </a:p>
        </p:txBody>
      </p:sp>
      <p:pic>
        <p:nvPicPr>
          <p:cNvPr id="8" name="Picture 7">
            <a:extLst>
              <a:ext uri="{FF2B5EF4-FFF2-40B4-BE49-F238E27FC236}">
                <a16:creationId xmlns:a16="http://schemas.microsoft.com/office/drawing/2014/main" id="{88CF0620-48C0-4AB9-81D6-F43468D24A6F}"/>
              </a:ext>
            </a:extLst>
          </p:cNvPr>
          <p:cNvPicPr/>
          <p:nvPr/>
        </p:nvPicPr>
        <p:blipFill>
          <a:blip r:embed="rId6">
            <a:extLst>
              <a:ext uri="{28A0092B-C50C-407E-A947-70E740481C1C}">
                <a14:useLocalDpi xmlns:a14="http://schemas.microsoft.com/office/drawing/2010/main" val="0"/>
              </a:ext>
            </a:extLst>
          </a:blip>
          <a:srcRect t="15063" b="22720"/>
          <a:stretch>
            <a:fillRect/>
          </a:stretch>
        </p:blipFill>
        <p:spPr bwMode="auto">
          <a:xfrm rot="20744895">
            <a:off x="177163" y="1148683"/>
            <a:ext cx="3829050" cy="1114425"/>
          </a:xfrm>
          <a:prstGeom prst="rect">
            <a:avLst/>
          </a:prstGeom>
          <a:noFill/>
          <a:ln>
            <a:noFill/>
          </a:ln>
        </p:spPr>
      </p:pic>
      <p:sp>
        <p:nvSpPr>
          <p:cNvPr id="2" name="TextBox 1">
            <a:extLst>
              <a:ext uri="{FF2B5EF4-FFF2-40B4-BE49-F238E27FC236}">
                <a16:creationId xmlns:a16="http://schemas.microsoft.com/office/drawing/2014/main" id="{7F5795CD-8121-4475-8831-0ACB39ACAD1E}"/>
              </a:ext>
            </a:extLst>
          </p:cNvPr>
          <p:cNvSpPr txBox="1"/>
          <p:nvPr/>
        </p:nvSpPr>
        <p:spPr>
          <a:xfrm>
            <a:off x="461394" y="3036815"/>
            <a:ext cx="2734812" cy="923330"/>
          </a:xfrm>
          <a:prstGeom prst="rect">
            <a:avLst/>
          </a:prstGeom>
          <a:noFill/>
        </p:spPr>
        <p:txBody>
          <a:bodyPr wrap="square" rtlCol="0">
            <a:spAutoFit/>
          </a:bodyPr>
          <a:lstStyle/>
          <a:p>
            <a:r>
              <a:rPr lang="en-GB" dirty="0"/>
              <a:t>For further details and to sign up, please click on the links below!</a:t>
            </a:r>
          </a:p>
        </p:txBody>
      </p:sp>
    </p:spTree>
    <p:extLst>
      <p:ext uri="{BB962C8B-B14F-4D97-AF65-F5344CB8AC3E}">
        <p14:creationId xmlns:p14="http://schemas.microsoft.com/office/powerpoint/2010/main" val="3496350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D69113-B76B-4351-B403-B409F5FA2176}"/>
              </a:ext>
            </a:extLst>
          </p:cNvPr>
          <p:cNvPicPr>
            <a:picLocks noChangeAspect="1"/>
          </p:cNvPicPr>
          <p:nvPr/>
        </p:nvPicPr>
        <p:blipFill>
          <a:blip r:embed="rId2"/>
          <a:stretch>
            <a:fillRect/>
          </a:stretch>
        </p:blipFill>
        <p:spPr>
          <a:xfrm>
            <a:off x="5860967" y="1825625"/>
            <a:ext cx="3056529" cy="4461944"/>
          </a:xfrm>
          <a:prstGeom prst="rect">
            <a:avLst/>
          </a:prstGeom>
        </p:spPr>
      </p:pic>
      <p:pic>
        <p:nvPicPr>
          <p:cNvPr id="5" name="Picture 4">
            <a:extLst>
              <a:ext uri="{FF2B5EF4-FFF2-40B4-BE49-F238E27FC236}">
                <a16:creationId xmlns:a16="http://schemas.microsoft.com/office/drawing/2014/main" id="{8F876E49-65A4-43BD-8939-08BF143D75D1}"/>
              </a:ext>
            </a:extLst>
          </p:cNvPr>
          <p:cNvPicPr>
            <a:picLocks noChangeAspect="1"/>
          </p:cNvPicPr>
          <p:nvPr/>
        </p:nvPicPr>
        <p:blipFill>
          <a:blip r:embed="rId3"/>
          <a:stretch>
            <a:fillRect/>
          </a:stretch>
        </p:blipFill>
        <p:spPr>
          <a:xfrm>
            <a:off x="2393081" y="1825625"/>
            <a:ext cx="2819400" cy="4475455"/>
          </a:xfrm>
          <a:prstGeom prst="rect">
            <a:avLst/>
          </a:prstGeom>
        </p:spPr>
      </p:pic>
      <p:pic>
        <p:nvPicPr>
          <p:cNvPr id="6" name="Picture 5">
            <a:extLst>
              <a:ext uri="{FF2B5EF4-FFF2-40B4-BE49-F238E27FC236}">
                <a16:creationId xmlns:a16="http://schemas.microsoft.com/office/drawing/2014/main" id="{0724FC3A-F608-4E93-9703-DA8C618CB2AF}"/>
              </a:ext>
            </a:extLst>
          </p:cNvPr>
          <p:cNvPicPr/>
          <p:nvPr/>
        </p:nvPicPr>
        <p:blipFill>
          <a:blip r:embed="rId4">
            <a:extLst>
              <a:ext uri="{28A0092B-C50C-407E-A947-70E740481C1C}">
                <a14:useLocalDpi xmlns:a14="http://schemas.microsoft.com/office/drawing/2010/main" val="0"/>
              </a:ext>
            </a:extLst>
          </a:blip>
          <a:srcRect t="15063" b="22720"/>
          <a:stretch>
            <a:fillRect/>
          </a:stretch>
        </p:blipFill>
        <p:spPr bwMode="auto">
          <a:xfrm>
            <a:off x="838200" y="470693"/>
            <a:ext cx="3829050" cy="1114425"/>
          </a:xfrm>
          <a:prstGeom prst="rect">
            <a:avLst/>
          </a:prstGeom>
          <a:noFill/>
          <a:ln>
            <a:noFill/>
          </a:ln>
        </p:spPr>
      </p:pic>
      <p:sp>
        <p:nvSpPr>
          <p:cNvPr id="2" name="Explosion: 14 Points 1">
            <a:extLst>
              <a:ext uri="{FF2B5EF4-FFF2-40B4-BE49-F238E27FC236}">
                <a16:creationId xmlns:a16="http://schemas.microsoft.com/office/drawing/2014/main" id="{12E161F4-498E-4AB0-862D-542485C438AF}"/>
              </a:ext>
            </a:extLst>
          </p:cNvPr>
          <p:cNvSpPr/>
          <p:nvPr/>
        </p:nvSpPr>
        <p:spPr>
          <a:xfrm>
            <a:off x="8917496" y="470693"/>
            <a:ext cx="3154262" cy="3925138"/>
          </a:xfrm>
          <a:prstGeom prst="irregularSeal2">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Please see attached flier with booking link to book your place!</a:t>
            </a:r>
          </a:p>
        </p:txBody>
      </p:sp>
    </p:spTree>
    <p:extLst>
      <p:ext uri="{BB962C8B-B14F-4D97-AF65-F5344CB8AC3E}">
        <p14:creationId xmlns:p14="http://schemas.microsoft.com/office/powerpoint/2010/main" val="3691573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F4633-BD26-4DE1-9E77-7831A57A661E}"/>
              </a:ext>
            </a:extLst>
          </p:cNvPr>
          <p:cNvSpPr>
            <a:spLocks noGrp="1"/>
          </p:cNvSpPr>
          <p:nvPr>
            <p:ph type="title"/>
          </p:nvPr>
        </p:nvSpPr>
        <p:spPr/>
        <p:txBody>
          <a:bodyPr/>
          <a:lstStyle/>
          <a:p>
            <a:r>
              <a:rPr lang="en-GB" b="1" dirty="0">
                <a:solidFill>
                  <a:srgbClr val="0070C0"/>
                </a:solidFill>
                <a:latin typeface="Segoe  "/>
              </a:rPr>
              <a:t>In our newsletter this week…</a:t>
            </a:r>
            <a:endParaRPr lang="en-GB" dirty="0"/>
          </a:p>
        </p:txBody>
      </p:sp>
      <p:sp>
        <p:nvSpPr>
          <p:cNvPr id="3" name="TextBox 2">
            <a:extLst>
              <a:ext uri="{FF2B5EF4-FFF2-40B4-BE49-F238E27FC236}">
                <a16:creationId xmlns:a16="http://schemas.microsoft.com/office/drawing/2014/main" id="{78E49EB9-A3B5-4301-935A-999833F8686D}"/>
              </a:ext>
            </a:extLst>
          </p:cNvPr>
          <p:cNvSpPr txBox="1"/>
          <p:nvPr/>
        </p:nvSpPr>
        <p:spPr>
          <a:xfrm>
            <a:off x="838200" y="1206921"/>
            <a:ext cx="10515600" cy="4247317"/>
          </a:xfrm>
          <a:prstGeom prst="rect">
            <a:avLst/>
          </a:prstGeom>
          <a:noFill/>
        </p:spPr>
        <p:txBody>
          <a:bodyPr wrap="square" rtlCol="0">
            <a:spAutoFit/>
          </a:bodyPr>
          <a:lstStyle/>
          <a:p>
            <a:endParaRPr lang="en-GB" dirty="0"/>
          </a:p>
          <a:p>
            <a:r>
              <a:rPr lang="en-GB" dirty="0"/>
              <a:t>…</a:t>
            </a:r>
            <a:r>
              <a:rPr lang="en-GB" dirty="0">
                <a:hlinkClick r:id="rId2" action="ppaction://hlinksldjump"/>
              </a:rPr>
              <a:t>News from school </a:t>
            </a:r>
            <a:r>
              <a:rPr lang="en-GB" dirty="0"/>
              <a:t>this week including quidditch, Children in Need and Candlelighters donation.</a:t>
            </a:r>
          </a:p>
          <a:p>
            <a:r>
              <a:rPr lang="en-GB" dirty="0"/>
              <a:t>…Check the </a:t>
            </a:r>
            <a:r>
              <a:rPr lang="en-GB" dirty="0">
                <a:solidFill>
                  <a:srgbClr val="FF0000"/>
                </a:solidFill>
                <a:hlinkClick r:id="rId3" action="ppaction://hlinksldjump"/>
              </a:rPr>
              <a:t>class pages </a:t>
            </a:r>
            <a:r>
              <a:rPr lang="en-GB" dirty="0"/>
              <a:t>for any information relevant to individual classes and further news about learning and achievements this week</a:t>
            </a:r>
          </a:p>
          <a:p>
            <a:r>
              <a:rPr lang="en-GB" dirty="0"/>
              <a:t>…Find out about </a:t>
            </a:r>
            <a:r>
              <a:rPr lang="en-GB" dirty="0">
                <a:solidFill>
                  <a:srgbClr val="FF0000"/>
                </a:solidFill>
                <a:hlinkClick r:id="rId4" action="ppaction://hlinksldjump"/>
              </a:rPr>
              <a:t>upcoming events </a:t>
            </a:r>
            <a:r>
              <a:rPr lang="en-GB" dirty="0"/>
              <a:t>next week. </a:t>
            </a:r>
          </a:p>
          <a:p>
            <a:endParaRPr lang="en-GB" dirty="0"/>
          </a:p>
          <a:p>
            <a:r>
              <a:rPr lang="en-GB" dirty="0"/>
              <a:t>Our regular items then follow:</a:t>
            </a:r>
          </a:p>
          <a:p>
            <a:endParaRPr lang="en-GB" dirty="0"/>
          </a:p>
          <a:p>
            <a:r>
              <a:rPr lang="en-GB" dirty="0"/>
              <a:t>…</a:t>
            </a:r>
            <a:r>
              <a:rPr lang="en-GB" dirty="0">
                <a:hlinkClick r:id="rId5" action="ppaction://hlinksldjump"/>
              </a:rPr>
              <a:t>Awards in school</a:t>
            </a:r>
            <a:endParaRPr lang="en-GB" dirty="0"/>
          </a:p>
          <a:p>
            <a:r>
              <a:rPr lang="en-GB" dirty="0"/>
              <a:t>…</a:t>
            </a:r>
            <a:r>
              <a:rPr lang="en-GB" dirty="0">
                <a:hlinkClick r:id="rId4" action="ppaction://hlinksldjump"/>
              </a:rPr>
              <a:t>Team Points</a:t>
            </a:r>
            <a:endParaRPr lang="en-GB" dirty="0"/>
          </a:p>
          <a:p>
            <a:r>
              <a:rPr lang="en-GB" dirty="0"/>
              <a:t>…</a:t>
            </a:r>
            <a:r>
              <a:rPr lang="en-GB" dirty="0">
                <a:hlinkClick r:id="rId6" action="ppaction://hlinksldjump"/>
              </a:rPr>
              <a:t>PE Kits next week</a:t>
            </a:r>
            <a:endParaRPr lang="en-GB" dirty="0"/>
          </a:p>
          <a:p>
            <a:r>
              <a:rPr lang="en-GB" dirty="0"/>
              <a:t>…</a:t>
            </a:r>
            <a:r>
              <a:rPr lang="en-GB" dirty="0">
                <a:hlinkClick r:id="rId7" action="ppaction://hlinksldjump"/>
              </a:rPr>
              <a:t>Attendance and Punctuality</a:t>
            </a:r>
            <a:endParaRPr lang="en-GB" dirty="0"/>
          </a:p>
          <a:p>
            <a:r>
              <a:rPr lang="en-GB" dirty="0"/>
              <a:t>…</a:t>
            </a:r>
            <a:r>
              <a:rPr lang="en-GB" dirty="0">
                <a:hlinkClick r:id="rId8" action="ppaction://hlinksldjump"/>
              </a:rPr>
              <a:t>Extra curricular clubs </a:t>
            </a:r>
            <a:endParaRPr lang="en-GB" b="1" dirty="0"/>
          </a:p>
          <a:p>
            <a:r>
              <a:rPr lang="en-GB" dirty="0"/>
              <a:t>…</a:t>
            </a:r>
            <a:r>
              <a:rPr lang="en-GB" dirty="0">
                <a:hlinkClick r:id="rId9" action="ppaction://hlinksldjump"/>
              </a:rPr>
              <a:t>CHASA news</a:t>
            </a:r>
            <a:endParaRPr lang="en-GB" dirty="0"/>
          </a:p>
          <a:p>
            <a:endParaRPr lang="en-GB" dirty="0"/>
          </a:p>
        </p:txBody>
      </p:sp>
    </p:spTree>
    <p:extLst>
      <p:ext uri="{BB962C8B-B14F-4D97-AF65-F5344CB8AC3E}">
        <p14:creationId xmlns:p14="http://schemas.microsoft.com/office/powerpoint/2010/main" val="2151067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98FA07-227D-4132-8183-3BFE5CCD3B91}"/>
              </a:ext>
            </a:extLst>
          </p:cNvPr>
          <p:cNvSpPr>
            <a:spLocks noGrp="1"/>
          </p:cNvSpPr>
          <p:nvPr>
            <p:ph idx="1"/>
          </p:nvPr>
        </p:nvSpPr>
        <p:spPr>
          <a:xfrm>
            <a:off x="838200" y="1174459"/>
            <a:ext cx="10515600" cy="5410899"/>
          </a:xfrm>
        </p:spPr>
        <p:txBody>
          <a:bodyPr>
            <a:normAutofit fontScale="70000" lnSpcReduction="20000"/>
          </a:bodyPr>
          <a:lstStyle/>
          <a:p>
            <a:pPr marL="0" indent="0">
              <a:buNone/>
            </a:pPr>
            <a:r>
              <a:rPr lang="en-GB" dirty="0"/>
              <a:t>Thank you for your donations to </a:t>
            </a:r>
            <a:r>
              <a:rPr lang="en-GB" dirty="0">
                <a:solidFill>
                  <a:srgbClr val="FF0000"/>
                </a:solidFill>
              </a:rPr>
              <a:t>Children in Need </a:t>
            </a:r>
            <a:r>
              <a:rPr lang="en-GB" dirty="0"/>
              <a:t>last week. So far we have raised £202 – thank you for your support!</a:t>
            </a:r>
          </a:p>
          <a:p>
            <a:pPr marL="0" indent="0">
              <a:buNone/>
            </a:pPr>
            <a:endParaRPr lang="en-GB" sz="300" dirty="0"/>
          </a:p>
          <a:p>
            <a:pPr marL="0" indent="0">
              <a:buNone/>
            </a:pPr>
            <a:r>
              <a:rPr lang="en-GB" dirty="0"/>
              <a:t>We received the video edit as the outcome of last week’s </a:t>
            </a:r>
            <a:r>
              <a:rPr lang="en-GB" dirty="0">
                <a:solidFill>
                  <a:srgbClr val="FF0000"/>
                </a:solidFill>
              </a:rPr>
              <a:t>Anti-bullying workshop</a:t>
            </a:r>
            <a:r>
              <a:rPr lang="en-GB" dirty="0"/>
              <a:t> and we’re delighted with it! The children will be shown it in due course and we’ll be sharing it via the Google classroom pages so you are also able to see their hard work and team efforts. Thanks again to the Di Walker Foundation for enabling this wonderful opportunity for our children to learn in a different way.</a:t>
            </a:r>
          </a:p>
          <a:p>
            <a:pPr marL="0" indent="0">
              <a:buNone/>
            </a:pPr>
            <a:endParaRPr lang="en-GB" sz="300" dirty="0"/>
          </a:p>
          <a:p>
            <a:pPr marL="0" indent="0">
              <a:buNone/>
            </a:pPr>
            <a:r>
              <a:rPr lang="en-GB" dirty="0"/>
              <a:t>We also need to thank the Di Walker Foundation for enabling us to significantly expand our </a:t>
            </a:r>
            <a:r>
              <a:rPr lang="en-GB" dirty="0">
                <a:solidFill>
                  <a:srgbClr val="FF0000"/>
                </a:solidFill>
              </a:rPr>
              <a:t>selection of books</a:t>
            </a:r>
            <a:r>
              <a:rPr lang="en-GB" dirty="0"/>
              <a:t> for children across school on important topics such as diversity, understanding difference and different families. We really are so fortunate and the children will gain so much from these books.</a:t>
            </a:r>
          </a:p>
          <a:p>
            <a:pPr marL="0" indent="0">
              <a:buNone/>
            </a:pPr>
            <a:endParaRPr lang="en-GB" sz="300" dirty="0"/>
          </a:p>
          <a:p>
            <a:pPr marL="0" indent="0">
              <a:buNone/>
            </a:pPr>
            <a:r>
              <a:rPr lang="en-GB" dirty="0"/>
              <a:t>Mrs Rayner and I have spent two days out of school this week, alongside Mrs Hayes our Co-chair of Governors, focussing on </a:t>
            </a:r>
            <a:r>
              <a:rPr lang="en-GB" dirty="0">
                <a:solidFill>
                  <a:srgbClr val="FF0000"/>
                </a:solidFill>
              </a:rPr>
              <a:t>teaching and learning</a:t>
            </a:r>
            <a:r>
              <a:rPr lang="en-GB" dirty="0"/>
              <a:t>. We’re really excited about what we have learnt and look forward to implementing this in the coming weeks and months.</a:t>
            </a:r>
          </a:p>
          <a:p>
            <a:pPr marL="0" indent="0">
              <a:buNone/>
            </a:pPr>
            <a:r>
              <a:rPr lang="en-GB" dirty="0"/>
              <a:t>We’ve had another successful </a:t>
            </a:r>
            <a:r>
              <a:rPr lang="en-GB" dirty="0">
                <a:solidFill>
                  <a:srgbClr val="FF0000"/>
                </a:solidFill>
              </a:rPr>
              <a:t>Open Morning </a:t>
            </a:r>
            <a:r>
              <a:rPr lang="en-GB" dirty="0"/>
              <a:t>today, this time led predominantly by some of our Year 6 pupils. Well done to Toby, Asa, Leonard, Sienna and Oskar. A special mention to Alice who was absolutely phenomenal in her ability to talk about our school and to share her thoughts and knowledge of the routines and features of our school.  Our children across school are increasingly eloquent and amazing at talking about Crayke, their experiences, their learning and what makes it a special place. </a:t>
            </a:r>
          </a:p>
        </p:txBody>
      </p:sp>
      <p:sp>
        <p:nvSpPr>
          <p:cNvPr id="4" name="Title 1">
            <a:extLst>
              <a:ext uri="{FF2B5EF4-FFF2-40B4-BE49-F238E27FC236}">
                <a16:creationId xmlns:a16="http://schemas.microsoft.com/office/drawing/2014/main" id="{38A03E3B-77C7-4F85-BB5B-3C937E946B68}"/>
              </a:ext>
            </a:extLst>
          </p:cNvPr>
          <p:cNvSpPr txBox="1">
            <a:spLocks noGrp="1"/>
          </p:cNvSpPr>
          <p:nvPr>
            <p:ph type="title"/>
          </p:nvPr>
        </p:nvSpPr>
        <p:spPr>
          <a:xfrm>
            <a:off x="838200" y="837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solidFill>
              </a:rPr>
              <a:t>News from school this week</a:t>
            </a:r>
          </a:p>
        </p:txBody>
      </p:sp>
    </p:spTree>
    <p:extLst>
      <p:ext uri="{BB962C8B-B14F-4D97-AF65-F5344CB8AC3E}">
        <p14:creationId xmlns:p14="http://schemas.microsoft.com/office/powerpoint/2010/main" val="3949280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98FA07-227D-4132-8183-3BFE5CCD3B91}"/>
              </a:ext>
            </a:extLst>
          </p:cNvPr>
          <p:cNvSpPr>
            <a:spLocks noGrp="1"/>
          </p:cNvSpPr>
          <p:nvPr>
            <p:ph idx="1"/>
          </p:nvPr>
        </p:nvSpPr>
        <p:spPr>
          <a:xfrm>
            <a:off x="7407964" y="673515"/>
            <a:ext cx="4346714" cy="4351338"/>
          </a:xfrm>
        </p:spPr>
        <p:txBody>
          <a:bodyPr>
            <a:normAutofit fontScale="62500" lnSpcReduction="20000"/>
          </a:bodyPr>
          <a:lstStyle/>
          <a:p>
            <a:pPr marL="0" indent="0">
              <a:buNone/>
            </a:pPr>
            <a:r>
              <a:rPr lang="en-GB" sz="4000" dirty="0"/>
              <a:t>Quidditch – what an amazing day!</a:t>
            </a:r>
          </a:p>
          <a:p>
            <a:pPr marL="0" indent="0">
              <a:buNone/>
            </a:pPr>
            <a:endParaRPr lang="en-GB" dirty="0"/>
          </a:p>
          <a:p>
            <a:pPr marL="0" indent="0">
              <a:buNone/>
            </a:pPr>
            <a:r>
              <a:rPr lang="en-GB" dirty="0"/>
              <a:t>The feedback from the children has been incredible. The whole purpose of the day was offer a sport which would get children to engage and be enthusiastic. I think we can say we achieved this! The children felt that “Jack and Ben were fun and friendly instructors”.</a:t>
            </a:r>
          </a:p>
          <a:p>
            <a:pPr marL="0" indent="0">
              <a:buNone/>
            </a:pPr>
            <a:r>
              <a:rPr lang="en-GB" dirty="0"/>
              <a:t>They enjoyed “playing a sport which I had never dreamt possible due to it being in a story book”. We all “had an amazing day”, we “learnt so much but had so much fun”. Well done to everyone who took part and to our winning team: Slytherin.</a:t>
            </a:r>
          </a:p>
          <a:p>
            <a:pPr marL="0" indent="0">
              <a:buNone/>
            </a:pPr>
            <a:r>
              <a:rPr lang="en-GB" i="1" dirty="0"/>
              <a:t>Mrs Helfferich</a:t>
            </a:r>
          </a:p>
        </p:txBody>
      </p:sp>
      <p:sp>
        <p:nvSpPr>
          <p:cNvPr id="4" name="Title 1">
            <a:extLst>
              <a:ext uri="{FF2B5EF4-FFF2-40B4-BE49-F238E27FC236}">
                <a16:creationId xmlns:a16="http://schemas.microsoft.com/office/drawing/2014/main" id="{38A03E3B-77C7-4F85-BB5B-3C937E946B68}"/>
              </a:ext>
            </a:extLst>
          </p:cNvPr>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solidFill>
              </a:rPr>
              <a:t>News from school this week</a:t>
            </a:r>
          </a:p>
        </p:txBody>
      </p:sp>
      <p:pic>
        <p:nvPicPr>
          <p:cNvPr id="2" name="Picture 1">
            <a:extLst>
              <a:ext uri="{FF2B5EF4-FFF2-40B4-BE49-F238E27FC236}">
                <a16:creationId xmlns:a16="http://schemas.microsoft.com/office/drawing/2014/main" id="{6780CE92-3EAA-45AB-957C-53EACA0E46BD}"/>
              </a:ext>
            </a:extLst>
          </p:cNvPr>
          <p:cNvPicPr>
            <a:picLocks noChangeAspect="1"/>
          </p:cNvPicPr>
          <p:nvPr/>
        </p:nvPicPr>
        <p:blipFill>
          <a:blip r:embed="rId2"/>
          <a:stretch>
            <a:fillRect/>
          </a:stretch>
        </p:blipFill>
        <p:spPr>
          <a:xfrm>
            <a:off x="651220" y="1690688"/>
            <a:ext cx="6527006" cy="4351338"/>
          </a:xfrm>
          <a:prstGeom prst="rect">
            <a:avLst/>
          </a:prstGeom>
        </p:spPr>
      </p:pic>
      <p:sp>
        <p:nvSpPr>
          <p:cNvPr id="5" name="Oval 4">
            <a:extLst>
              <a:ext uri="{FF2B5EF4-FFF2-40B4-BE49-F238E27FC236}">
                <a16:creationId xmlns:a16="http://schemas.microsoft.com/office/drawing/2014/main" id="{AD09CB91-B311-4F0B-8922-2F18A6ADD7FE}"/>
              </a:ext>
            </a:extLst>
          </p:cNvPr>
          <p:cNvSpPr/>
          <p:nvPr/>
        </p:nvSpPr>
        <p:spPr>
          <a:xfrm rot="964312">
            <a:off x="7418845" y="5195622"/>
            <a:ext cx="3843130" cy="1205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Thanks to Mrs Helfferich for organising this brilliant opportunity for our children!</a:t>
            </a:r>
          </a:p>
        </p:txBody>
      </p:sp>
    </p:spTree>
    <p:extLst>
      <p:ext uri="{BB962C8B-B14F-4D97-AF65-F5344CB8AC3E}">
        <p14:creationId xmlns:p14="http://schemas.microsoft.com/office/powerpoint/2010/main" val="420782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98FA07-227D-4132-8183-3BFE5CCD3B91}"/>
              </a:ext>
            </a:extLst>
          </p:cNvPr>
          <p:cNvSpPr>
            <a:spLocks noGrp="1"/>
          </p:cNvSpPr>
          <p:nvPr>
            <p:ph idx="1"/>
          </p:nvPr>
        </p:nvSpPr>
        <p:spPr>
          <a:xfrm>
            <a:off x="838200" y="1523621"/>
            <a:ext cx="10515600" cy="4351338"/>
          </a:xfrm>
        </p:spPr>
        <p:txBody>
          <a:bodyPr>
            <a:normAutofit/>
          </a:bodyPr>
          <a:lstStyle/>
          <a:p>
            <a:pPr marL="0" indent="0">
              <a:buNone/>
            </a:pPr>
            <a:r>
              <a:rPr lang="en-GB" dirty="0"/>
              <a:t>You’ll remember we held our lovely community coffee morning just before half term. We were delighted to present the charity Candlelighters with a donation of £212.50 </a:t>
            </a:r>
          </a:p>
        </p:txBody>
      </p:sp>
      <p:sp>
        <p:nvSpPr>
          <p:cNvPr id="4" name="Title 1">
            <a:extLst>
              <a:ext uri="{FF2B5EF4-FFF2-40B4-BE49-F238E27FC236}">
                <a16:creationId xmlns:a16="http://schemas.microsoft.com/office/drawing/2014/main" id="{38A03E3B-77C7-4F85-BB5B-3C937E946B68}"/>
              </a:ext>
            </a:extLst>
          </p:cNvPr>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solidFill>
              </a:rPr>
              <a:t>News from school this week</a:t>
            </a:r>
          </a:p>
        </p:txBody>
      </p:sp>
      <p:pic>
        <p:nvPicPr>
          <p:cNvPr id="2" name="Picture 1">
            <a:extLst>
              <a:ext uri="{FF2B5EF4-FFF2-40B4-BE49-F238E27FC236}">
                <a16:creationId xmlns:a16="http://schemas.microsoft.com/office/drawing/2014/main" id="{B4B00130-BE78-4C3B-B478-A2389EBAE60D}"/>
              </a:ext>
            </a:extLst>
          </p:cNvPr>
          <p:cNvPicPr>
            <a:picLocks noChangeAspect="1"/>
          </p:cNvPicPr>
          <p:nvPr/>
        </p:nvPicPr>
        <p:blipFill>
          <a:blip r:embed="rId2"/>
          <a:stretch>
            <a:fillRect/>
          </a:stretch>
        </p:blipFill>
        <p:spPr>
          <a:xfrm>
            <a:off x="3076810" y="2945866"/>
            <a:ext cx="5534797" cy="3696216"/>
          </a:xfrm>
          <a:prstGeom prst="rect">
            <a:avLst/>
          </a:prstGeom>
        </p:spPr>
      </p:pic>
    </p:spTree>
    <p:extLst>
      <p:ext uri="{BB962C8B-B14F-4D97-AF65-F5344CB8AC3E}">
        <p14:creationId xmlns:p14="http://schemas.microsoft.com/office/powerpoint/2010/main" val="1839175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53E1-6CB0-477D-849A-1406F7F538B6}"/>
              </a:ext>
            </a:extLst>
          </p:cNvPr>
          <p:cNvSpPr>
            <a:spLocks noGrp="1"/>
          </p:cNvSpPr>
          <p:nvPr>
            <p:ph type="title"/>
          </p:nvPr>
        </p:nvSpPr>
        <p:spPr/>
        <p:txBody>
          <a:bodyPr/>
          <a:lstStyle/>
          <a:p>
            <a:r>
              <a:rPr lang="en-GB" b="1" dirty="0">
                <a:solidFill>
                  <a:schemeClr val="accent1"/>
                </a:solidFill>
              </a:rPr>
              <a:t>News from school this week – active challenge</a:t>
            </a:r>
            <a:endParaRPr lang="en-GB" dirty="0"/>
          </a:p>
        </p:txBody>
      </p:sp>
      <p:pic>
        <p:nvPicPr>
          <p:cNvPr id="7" name="Picture 6">
            <a:extLst>
              <a:ext uri="{FF2B5EF4-FFF2-40B4-BE49-F238E27FC236}">
                <a16:creationId xmlns:a16="http://schemas.microsoft.com/office/drawing/2014/main" id="{993A2075-B0EB-45F7-ABE1-D5CBE98099CC}"/>
              </a:ext>
            </a:extLst>
          </p:cNvPr>
          <p:cNvPicPr>
            <a:picLocks noChangeAspect="1"/>
          </p:cNvPicPr>
          <p:nvPr/>
        </p:nvPicPr>
        <p:blipFill>
          <a:blip r:embed="rId2"/>
          <a:stretch>
            <a:fillRect/>
          </a:stretch>
        </p:blipFill>
        <p:spPr>
          <a:xfrm>
            <a:off x="2003214" y="1409333"/>
            <a:ext cx="7950375" cy="5243258"/>
          </a:xfrm>
          <a:prstGeom prst="rect">
            <a:avLst/>
          </a:prstGeom>
        </p:spPr>
      </p:pic>
    </p:spTree>
    <p:extLst>
      <p:ext uri="{BB962C8B-B14F-4D97-AF65-F5344CB8AC3E}">
        <p14:creationId xmlns:p14="http://schemas.microsoft.com/office/powerpoint/2010/main" val="1320851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06D89C-BCFD-429E-A228-DBFB1616AB34}"/>
              </a:ext>
            </a:extLst>
          </p:cNvPr>
          <p:cNvSpPr>
            <a:spLocks noGrp="1"/>
          </p:cNvSpPr>
          <p:nvPr>
            <p:ph idx="1"/>
          </p:nvPr>
        </p:nvSpPr>
        <p:spPr>
          <a:xfrm>
            <a:off x="838200" y="1825625"/>
            <a:ext cx="10125511" cy="2727923"/>
          </a:xfrm>
        </p:spPr>
        <p:txBody>
          <a:bodyPr>
            <a:noAutofit/>
          </a:bodyPr>
          <a:lstStyle/>
          <a:p>
            <a:pPr marL="0" indent="0">
              <a:buNone/>
            </a:pPr>
            <a:r>
              <a:rPr lang="en-GB" sz="2600" dirty="0"/>
              <a:t>We now have blending books which we will be sending home with the children who are learning to blend. These look slightly different as they have sound buttons under each grapheme and digraph lines underneath the two letters one sound. If you need any more information. Please speak to Mrs Helfferich or Miss Walker. Thank you.</a:t>
            </a:r>
          </a:p>
          <a:p>
            <a:pPr marL="0" indent="0">
              <a:buNone/>
            </a:pPr>
            <a:r>
              <a:rPr lang="en-GB" sz="2600" i="1" dirty="0"/>
              <a:t>Mrs Helfferich</a:t>
            </a:r>
          </a:p>
          <a:p>
            <a:pPr marL="0" indent="0">
              <a:buNone/>
            </a:pPr>
            <a:endParaRPr lang="en-GB" sz="2600" i="1" dirty="0"/>
          </a:p>
          <a:p>
            <a:pPr marL="0" indent="0">
              <a:buNone/>
            </a:pPr>
            <a:r>
              <a:rPr lang="en-GB" sz="2600" i="1" dirty="0"/>
              <a:t>You can also find out more by looking at the parent section of the Little </a:t>
            </a:r>
            <a:r>
              <a:rPr lang="en-GB" sz="2600" i="1" dirty="0" err="1"/>
              <a:t>Wandle</a:t>
            </a:r>
            <a:r>
              <a:rPr lang="en-GB" sz="2600" i="1" dirty="0"/>
              <a:t> website: </a:t>
            </a:r>
            <a:r>
              <a:rPr lang="en-GB" sz="2600" i="1" dirty="0">
                <a:hlinkClick r:id="rId2"/>
              </a:rPr>
              <a:t>https://www.littlewandlelettersandsounds.org.uk/resources/for-parents/#tabnametabBooksComingHome</a:t>
            </a:r>
            <a:r>
              <a:rPr lang="en-GB" sz="2600" i="1" dirty="0"/>
              <a:t> </a:t>
            </a:r>
          </a:p>
        </p:txBody>
      </p:sp>
      <p:sp>
        <p:nvSpPr>
          <p:cNvPr id="4" name="Title 1">
            <a:extLst>
              <a:ext uri="{FF2B5EF4-FFF2-40B4-BE49-F238E27FC236}">
                <a16:creationId xmlns:a16="http://schemas.microsoft.com/office/drawing/2014/main" id="{C0905568-35C5-49D3-9DB4-E9452B555EB9}"/>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Class News- </a:t>
            </a:r>
            <a:r>
              <a:rPr lang="en-GB" b="1" dirty="0">
                <a:solidFill>
                  <a:srgbClr val="00B050"/>
                </a:solidFill>
                <a:latin typeface="Segoe  "/>
              </a:rPr>
              <a:t>APPLE</a:t>
            </a:r>
            <a:endParaRPr lang="en-GB" dirty="0">
              <a:solidFill>
                <a:srgbClr val="00B050"/>
              </a:solidFill>
            </a:endParaRPr>
          </a:p>
        </p:txBody>
      </p:sp>
      <p:pic>
        <p:nvPicPr>
          <p:cNvPr id="5" name="Picture 4">
            <a:extLst>
              <a:ext uri="{FF2B5EF4-FFF2-40B4-BE49-F238E27FC236}">
                <a16:creationId xmlns:a16="http://schemas.microsoft.com/office/drawing/2014/main" id="{ECEE1C84-1416-42B1-A599-5583E7CA8B7C}"/>
              </a:ext>
            </a:extLst>
          </p:cNvPr>
          <p:cNvPicPr>
            <a:picLocks noChangeAspect="1"/>
          </p:cNvPicPr>
          <p:nvPr/>
        </p:nvPicPr>
        <p:blipFill>
          <a:blip r:embed="rId3"/>
          <a:stretch>
            <a:fillRect/>
          </a:stretch>
        </p:blipFill>
        <p:spPr>
          <a:xfrm>
            <a:off x="10866293" y="5495636"/>
            <a:ext cx="1131994" cy="1181211"/>
          </a:xfrm>
          <a:prstGeom prst="rect">
            <a:avLst/>
          </a:prstGeom>
        </p:spPr>
      </p:pic>
      <p:pic>
        <p:nvPicPr>
          <p:cNvPr id="2" name="Picture 1">
            <a:extLst>
              <a:ext uri="{FF2B5EF4-FFF2-40B4-BE49-F238E27FC236}">
                <a16:creationId xmlns:a16="http://schemas.microsoft.com/office/drawing/2014/main" id="{7F4C00B3-3DB6-4B10-AB7E-D37D93A6586D}"/>
              </a:ext>
            </a:extLst>
          </p:cNvPr>
          <p:cNvPicPr>
            <a:picLocks noChangeAspect="1"/>
          </p:cNvPicPr>
          <p:nvPr/>
        </p:nvPicPr>
        <p:blipFill>
          <a:blip r:embed="rId4"/>
          <a:stretch>
            <a:fillRect/>
          </a:stretch>
        </p:blipFill>
        <p:spPr>
          <a:xfrm>
            <a:off x="10037502" y="3229388"/>
            <a:ext cx="1657581" cy="1324160"/>
          </a:xfrm>
          <a:prstGeom prst="rect">
            <a:avLst/>
          </a:prstGeom>
        </p:spPr>
      </p:pic>
    </p:spTree>
    <p:extLst>
      <p:ext uri="{BB962C8B-B14F-4D97-AF65-F5344CB8AC3E}">
        <p14:creationId xmlns:p14="http://schemas.microsoft.com/office/powerpoint/2010/main" val="978121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A0137C8-E9E0-487F-801C-0F0338AB8151}"/>
              </a:ext>
            </a:extLst>
          </p:cNvPr>
          <p:cNvPicPr>
            <a:picLocks noChangeAspect="1"/>
          </p:cNvPicPr>
          <p:nvPr/>
        </p:nvPicPr>
        <p:blipFill>
          <a:blip r:embed="rId2"/>
          <a:stretch>
            <a:fillRect/>
          </a:stretch>
        </p:blipFill>
        <p:spPr>
          <a:xfrm>
            <a:off x="7450424" y="159485"/>
            <a:ext cx="3839111" cy="2819794"/>
          </a:xfrm>
          <a:prstGeom prst="rect">
            <a:avLst/>
          </a:prstGeom>
        </p:spPr>
      </p:pic>
      <p:sp>
        <p:nvSpPr>
          <p:cNvPr id="4" name="Title 1">
            <a:extLst>
              <a:ext uri="{FF2B5EF4-FFF2-40B4-BE49-F238E27FC236}">
                <a16:creationId xmlns:a16="http://schemas.microsoft.com/office/drawing/2014/main" id="{8A4B59F6-70BB-4ADE-99FD-65EC24883534}"/>
              </a:ext>
            </a:extLst>
          </p:cNvPr>
          <p:cNvSpPr txBox="1">
            <a:spLocks/>
          </p:cNvSpPr>
          <p:nvPr/>
        </p:nvSpPr>
        <p:spPr>
          <a:xfrm>
            <a:off x="705241" y="243819"/>
            <a:ext cx="120719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Class News – </a:t>
            </a:r>
            <a:r>
              <a:rPr lang="en-GB" b="1" dirty="0">
                <a:solidFill>
                  <a:srgbClr val="FF0000"/>
                </a:solidFill>
                <a:latin typeface="Segoe  "/>
              </a:rPr>
              <a:t>HOLLY</a:t>
            </a:r>
            <a:r>
              <a:rPr lang="en-GB" b="1" dirty="0">
                <a:solidFill>
                  <a:srgbClr val="0070C0"/>
                </a:solidFill>
                <a:latin typeface="Segoe  "/>
              </a:rPr>
              <a:t> </a:t>
            </a:r>
            <a:endParaRPr lang="en-GB" sz="4000" dirty="0"/>
          </a:p>
        </p:txBody>
      </p:sp>
      <p:pic>
        <p:nvPicPr>
          <p:cNvPr id="5" name="Picture 4">
            <a:extLst>
              <a:ext uri="{FF2B5EF4-FFF2-40B4-BE49-F238E27FC236}">
                <a16:creationId xmlns:a16="http://schemas.microsoft.com/office/drawing/2014/main" id="{3FFAB42D-DB9D-4CF0-B256-4877B2757936}"/>
              </a:ext>
            </a:extLst>
          </p:cNvPr>
          <p:cNvPicPr>
            <a:picLocks noChangeAspect="1"/>
          </p:cNvPicPr>
          <p:nvPr/>
        </p:nvPicPr>
        <p:blipFill>
          <a:blip r:embed="rId3"/>
          <a:stretch>
            <a:fillRect/>
          </a:stretch>
        </p:blipFill>
        <p:spPr>
          <a:xfrm>
            <a:off x="10742468" y="5569672"/>
            <a:ext cx="1366405" cy="1214582"/>
          </a:xfrm>
          <a:prstGeom prst="rect">
            <a:avLst/>
          </a:prstGeom>
        </p:spPr>
      </p:pic>
      <p:pic>
        <p:nvPicPr>
          <p:cNvPr id="6" name="Picture 5">
            <a:extLst>
              <a:ext uri="{FF2B5EF4-FFF2-40B4-BE49-F238E27FC236}">
                <a16:creationId xmlns:a16="http://schemas.microsoft.com/office/drawing/2014/main" id="{B2147F78-F0FC-4A6B-92F8-D738C50FFC1B}"/>
              </a:ext>
            </a:extLst>
          </p:cNvPr>
          <p:cNvPicPr>
            <a:picLocks noChangeAspect="1"/>
          </p:cNvPicPr>
          <p:nvPr/>
        </p:nvPicPr>
        <p:blipFill>
          <a:blip r:embed="rId4"/>
          <a:stretch>
            <a:fillRect/>
          </a:stretch>
        </p:blipFill>
        <p:spPr>
          <a:xfrm>
            <a:off x="705241" y="1438751"/>
            <a:ext cx="3905795" cy="2886478"/>
          </a:xfrm>
          <a:prstGeom prst="rect">
            <a:avLst/>
          </a:prstGeom>
        </p:spPr>
      </p:pic>
      <p:pic>
        <p:nvPicPr>
          <p:cNvPr id="7" name="Picture 6">
            <a:extLst>
              <a:ext uri="{FF2B5EF4-FFF2-40B4-BE49-F238E27FC236}">
                <a16:creationId xmlns:a16="http://schemas.microsoft.com/office/drawing/2014/main" id="{E2079D7C-3CE0-4924-96CE-4AEAA1A23EC9}"/>
              </a:ext>
            </a:extLst>
          </p:cNvPr>
          <p:cNvPicPr>
            <a:picLocks noChangeAspect="1"/>
          </p:cNvPicPr>
          <p:nvPr/>
        </p:nvPicPr>
        <p:blipFill>
          <a:blip r:embed="rId5"/>
          <a:stretch>
            <a:fillRect/>
          </a:stretch>
        </p:blipFill>
        <p:spPr>
          <a:xfrm>
            <a:off x="4185971" y="1276896"/>
            <a:ext cx="3820058" cy="2848373"/>
          </a:xfrm>
          <a:prstGeom prst="rect">
            <a:avLst/>
          </a:prstGeom>
        </p:spPr>
      </p:pic>
      <p:pic>
        <p:nvPicPr>
          <p:cNvPr id="9" name="Picture 8">
            <a:extLst>
              <a:ext uri="{FF2B5EF4-FFF2-40B4-BE49-F238E27FC236}">
                <a16:creationId xmlns:a16="http://schemas.microsoft.com/office/drawing/2014/main" id="{41D809E8-620A-4FEC-901F-E3DC653E55CB}"/>
              </a:ext>
            </a:extLst>
          </p:cNvPr>
          <p:cNvPicPr>
            <a:picLocks noChangeAspect="1"/>
          </p:cNvPicPr>
          <p:nvPr/>
        </p:nvPicPr>
        <p:blipFill>
          <a:blip r:embed="rId6"/>
          <a:stretch>
            <a:fillRect/>
          </a:stretch>
        </p:blipFill>
        <p:spPr>
          <a:xfrm>
            <a:off x="810031" y="3938354"/>
            <a:ext cx="3801005" cy="2838846"/>
          </a:xfrm>
          <a:prstGeom prst="rect">
            <a:avLst/>
          </a:prstGeom>
        </p:spPr>
      </p:pic>
      <p:pic>
        <p:nvPicPr>
          <p:cNvPr id="10" name="Picture 9">
            <a:extLst>
              <a:ext uri="{FF2B5EF4-FFF2-40B4-BE49-F238E27FC236}">
                <a16:creationId xmlns:a16="http://schemas.microsoft.com/office/drawing/2014/main" id="{1A9518D4-653A-4BAE-AB75-A0807CA9A88D}"/>
              </a:ext>
            </a:extLst>
          </p:cNvPr>
          <p:cNvPicPr>
            <a:picLocks noChangeAspect="1"/>
          </p:cNvPicPr>
          <p:nvPr/>
        </p:nvPicPr>
        <p:blipFill>
          <a:blip r:embed="rId7"/>
          <a:stretch>
            <a:fillRect/>
          </a:stretch>
        </p:blipFill>
        <p:spPr>
          <a:xfrm>
            <a:off x="7623831" y="2504641"/>
            <a:ext cx="3810532" cy="2867425"/>
          </a:xfrm>
          <a:prstGeom prst="rect">
            <a:avLst/>
          </a:prstGeom>
        </p:spPr>
      </p:pic>
      <p:sp>
        <p:nvSpPr>
          <p:cNvPr id="11" name="Rectangle 10">
            <a:extLst>
              <a:ext uri="{FF2B5EF4-FFF2-40B4-BE49-F238E27FC236}">
                <a16:creationId xmlns:a16="http://schemas.microsoft.com/office/drawing/2014/main" id="{DAC27F96-D6FD-47E9-94E3-998D9086805B}"/>
              </a:ext>
            </a:extLst>
          </p:cNvPr>
          <p:cNvSpPr/>
          <p:nvPr/>
        </p:nvSpPr>
        <p:spPr>
          <a:xfrm>
            <a:off x="4715826" y="5450917"/>
            <a:ext cx="4161903" cy="1200329"/>
          </a:xfrm>
          <a:prstGeom prst="rect">
            <a:avLst/>
          </a:prstGeom>
        </p:spPr>
        <p:txBody>
          <a:bodyPr wrap="square">
            <a:spAutoFit/>
          </a:bodyPr>
          <a:lstStyle/>
          <a:p>
            <a:r>
              <a:rPr lang="en-GB" dirty="0">
                <a:solidFill>
                  <a:srgbClr val="000000"/>
                </a:solidFill>
                <a:latin typeface="Aptos"/>
              </a:rPr>
              <a:t>Holly class have been measuring clouds and learning the names of different clouds as part of our Geography theme of 'water’.</a:t>
            </a:r>
          </a:p>
          <a:p>
            <a:r>
              <a:rPr lang="en-GB" i="1" dirty="0">
                <a:solidFill>
                  <a:srgbClr val="000000"/>
                </a:solidFill>
                <a:latin typeface="Aptos"/>
              </a:rPr>
              <a:t>Mrs Chandler</a:t>
            </a:r>
            <a:endParaRPr lang="en-GB" i="1" dirty="0"/>
          </a:p>
        </p:txBody>
      </p:sp>
    </p:spTree>
    <p:extLst>
      <p:ext uri="{BB962C8B-B14F-4D97-AF65-F5344CB8AC3E}">
        <p14:creationId xmlns:p14="http://schemas.microsoft.com/office/powerpoint/2010/main" val="838861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D4F57A-7B73-438A-A6FC-9E9FD17013FA}"/>
              </a:ext>
            </a:extLst>
          </p:cNvPr>
          <p:cNvPicPr>
            <a:picLocks noChangeAspect="1"/>
          </p:cNvPicPr>
          <p:nvPr/>
        </p:nvPicPr>
        <p:blipFill>
          <a:blip r:embed="rId2"/>
          <a:stretch>
            <a:fillRect/>
          </a:stretch>
        </p:blipFill>
        <p:spPr>
          <a:xfrm>
            <a:off x="9604146" y="158824"/>
            <a:ext cx="2231701" cy="1531864"/>
          </a:xfrm>
          <a:prstGeom prst="rect">
            <a:avLst/>
          </a:prstGeom>
        </p:spPr>
      </p:pic>
      <p:sp>
        <p:nvSpPr>
          <p:cNvPr id="2" name="Title 1">
            <a:extLst>
              <a:ext uri="{FF2B5EF4-FFF2-40B4-BE49-F238E27FC236}">
                <a16:creationId xmlns:a16="http://schemas.microsoft.com/office/drawing/2014/main" id="{AA1A6966-8533-46C4-9160-C461A36DFD13}"/>
              </a:ext>
            </a:extLst>
          </p:cNvPr>
          <p:cNvSpPr>
            <a:spLocks noGrp="1"/>
          </p:cNvSpPr>
          <p:nvPr>
            <p:ph type="title"/>
          </p:nvPr>
        </p:nvSpPr>
        <p:spPr/>
        <p:txBody>
          <a:bodyPr/>
          <a:lstStyle/>
          <a:p>
            <a:r>
              <a:rPr lang="en-GB" b="1" dirty="0">
                <a:solidFill>
                  <a:schemeClr val="accent1"/>
                </a:solidFill>
              </a:rPr>
              <a:t>Upcoming Events – Spanish Day!</a:t>
            </a:r>
          </a:p>
        </p:txBody>
      </p:sp>
      <p:sp>
        <p:nvSpPr>
          <p:cNvPr id="3" name="TextBox 2">
            <a:extLst>
              <a:ext uri="{FF2B5EF4-FFF2-40B4-BE49-F238E27FC236}">
                <a16:creationId xmlns:a16="http://schemas.microsoft.com/office/drawing/2014/main" id="{61A17FB7-24E8-4CFD-A44F-4CE639F8842D}"/>
              </a:ext>
            </a:extLst>
          </p:cNvPr>
          <p:cNvSpPr txBox="1"/>
          <p:nvPr/>
        </p:nvSpPr>
        <p:spPr>
          <a:xfrm>
            <a:off x="565981" y="1690688"/>
            <a:ext cx="11109184" cy="5078313"/>
          </a:xfrm>
          <a:prstGeom prst="rect">
            <a:avLst/>
          </a:prstGeom>
          <a:noFill/>
        </p:spPr>
        <p:txBody>
          <a:bodyPr wrap="square" rtlCol="0">
            <a:spAutoFit/>
          </a:bodyPr>
          <a:lstStyle/>
          <a:p>
            <a:pPr fontAlgn="base"/>
            <a:r>
              <a:rPr lang="en-GB" dirty="0"/>
              <a:t>A reminder that children can come dressed in the colours of the Spanish flag (or as close as possible and bright colours if no yellow or red clothing!) and if possible, bring in 1 fact about Spain. For younger children this might be something knowing the capital city but hopefully the older children will be a little more adventurous.</a:t>
            </a:r>
          </a:p>
          <a:p>
            <a:pPr fontAlgn="base"/>
            <a:endParaRPr lang="en-GB" dirty="0"/>
          </a:p>
          <a:p>
            <a:pPr fontAlgn="base"/>
            <a:r>
              <a:rPr lang="en-GB" dirty="0"/>
              <a:t>The children will spend the day in their house teams and rotate round each activity throughout the day as follows.</a:t>
            </a:r>
          </a:p>
          <a:p>
            <a:pPr fontAlgn="base"/>
            <a:endParaRPr lang="en-GB" dirty="0"/>
          </a:p>
          <a:p>
            <a:pPr fontAlgn="base"/>
            <a:r>
              <a:rPr lang="en-GB" dirty="0"/>
              <a:t>OAK CLASSROOM: Geography  - with focus on Madrid and Barcelona.</a:t>
            </a:r>
          </a:p>
          <a:p>
            <a:pPr fontAlgn="base"/>
            <a:endParaRPr lang="en-GB" dirty="0"/>
          </a:p>
          <a:p>
            <a:pPr fontAlgn="base"/>
            <a:r>
              <a:rPr lang="en-GB" dirty="0"/>
              <a:t>HOLLY CLASSROOM: Music - learning about Spanish Music and looking at different genres of Spanish music before learning a Spanish pop song.</a:t>
            </a:r>
          </a:p>
          <a:p>
            <a:pPr fontAlgn="base"/>
            <a:endParaRPr lang="en-GB" dirty="0"/>
          </a:p>
          <a:p>
            <a:pPr fontAlgn="base"/>
            <a:r>
              <a:rPr lang="en-GB" dirty="0"/>
              <a:t>BEECH CLASSROOM: Art - looking at Spanish artists/architecture and learning about Picasso/making self portraits.</a:t>
            </a:r>
          </a:p>
          <a:p>
            <a:pPr fontAlgn="base"/>
            <a:endParaRPr lang="en-GB" dirty="0"/>
          </a:p>
          <a:p>
            <a:pPr fontAlgn="base"/>
            <a:r>
              <a:rPr lang="en-GB" dirty="0"/>
              <a:t>APPLE CLASSROOM: Food - looking at Spanish food and trying some different dishes.</a:t>
            </a:r>
          </a:p>
          <a:p>
            <a:pPr fontAlgn="base"/>
            <a:endParaRPr lang="en-GB" dirty="0"/>
          </a:p>
          <a:p>
            <a:pPr fontAlgn="base"/>
            <a:r>
              <a:rPr lang="en-GB" dirty="0"/>
              <a:t>This will be a brilliant opportunity for children of all ages to work collaboratively with a shared outcome and I know the staff and children are really excited about it – thanks to everyone for getting so involved in this. This will hopefully be the first of more regular house team enrichment activities that we hope to implement over time.</a:t>
            </a:r>
            <a:endParaRPr lang="en-GB" dirty="0">
              <a:solidFill>
                <a:srgbClr val="FF0000"/>
              </a:solidFill>
            </a:endParaRPr>
          </a:p>
        </p:txBody>
      </p:sp>
    </p:spTree>
    <p:extLst>
      <p:ext uri="{BB962C8B-B14F-4D97-AF65-F5344CB8AC3E}">
        <p14:creationId xmlns:p14="http://schemas.microsoft.com/office/powerpoint/2010/main" val="2898047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29187</TotalTime>
  <Words>1592</Words>
  <Application>Microsoft Office PowerPoint</Application>
  <PresentationFormat>Widescreen</PresentationFormat>
  <Paragraphs>194</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MS Mincho</vt:lpstr>
      <vt:lpstr>Aptos</vt:lpstr>
      <vt:lpstr>Arial</vt:lpstr>
      <vt:lpstr>Calibri</vt:lpstr>
      <vt:lpstr>Calibri Light</vt:lpstr>
      <vt:lpstr>Cambria</vt:lpstr>
      <vt:lpstr>Segoe  </vt:lpstr>
      <vt:lpstr>Segoe UI</vt:lpstr>
      <vt:lpstr>Times New Roman</vt:lpstr>
      <vt:lpstr>Office Theme</vt:lpstr>
      <vt:lpstr>Crayke Chronicle</vt:lpstr>
      <vt:lpstr>In our newsletter this week…</vt:lpstr>
      <vt:lpstr>News from school this week</vt:lpstr>
      <vt:lpstr>News from school this week</vt:lpstr>
      <vt:lpstr>News from school this week</vt:lpstr>
      <vt:lpstr>News from school this week – active challenge</vt:lpstr>
      <vt:lpstr>PowerPoint Presentation</vt:lpstr>
      <vt:lpstr>PowerPoint Presentation</vt:lpstr>
      <vt:lpstr>Upcoming Events – Spanish Day!</vt:lpstr>
      <vt:lpstr>Awards in School This Week</vt:lpstr>
      <vt:lpstr>Team Points</vt:lpstr>
      <vt:lpstr>PE Kits w/c 27 November 2023</vt:lpstr>
      <vt:lpstr>Attendance and Punctuality</vt:lpstr>
      <vt:lpstr>Extra Curricular Clubs - Autumn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Crayke Headteacher</dc:creator>
  <cp:lastModifiedBy>Crayke Admin</cp:lastModifiedBy>
  <cp:revision>425</cp:revision>
  <cp:lastPrinted>2023-10-13T15:27:51Z</cp:lastPrinted>
  <dcterms:created xsi:type="dcterms:W3CDTF">2023-07-26T15:44:08Z</dcterms:created>
  <dcterms:modified xsi:type="dcterms:W3CDTF">2023-11-24T12:16:03Z</dcterms:modified>
</cp:coreProperties>
</file>