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8" r:id="rId3"/>
    <p:sldId id="379" r:id="rId4"/>
    <p:sldId id="386" r:id="rId5"/>
    <p:sldId id="397" r:id="rId6"/>
    <p:sldId id="399" r:id="rId7"/>
    <p:sldId id="390" r:id="rId8"/>
    <p:sldId id="391" r:id="rId9"/>
    <p:sldId id="392" r:id="rId10"/>
    <p:sldId id="393" r:id="rId11"/>
    <p:sldId id="398" r:id="rId12"/>
    <p:sldId id="394" r:id="rId13"/>
    <p:sldId id="400" r:id="rId14"/>
    <p:sldId id="383" r:id="rId15"/>
    <p:sldId id="388" r:id="rId16"/>
    <p:sldId id="389" r:id="rId17"/>
    <p:sldId id="257" r:id="rId18"/>
    <p:sldId id="275" r:id="rId19"/>
    <p:sldId id="259" r:id="rId20"/>
    <p:sldId id="260" r:id="rId21"/>
    <p:sldId id="263" r:id="rId22"/>
    <p:sldId id="261" r:id="rId23"/>
    <p:sldId id="381" r:id="rId24"/>
    <p:sldId id="396" r:id="rId25"/>
    <p:sldId id="395" r:id="rId26"/>
  </p:sldIdLst>
  <p:sldSz cx="12192000" cy="6858000"/>
  <p:notesSz cx="6858000"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114" d="100"/>
          <a:sy n="114" d="100"/>
        </p:scale>
        <p:origin x="47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5431C-65A1-4EE5-8C2D-6BC37087966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288F9E0-CFAA-492F-BC26-5338AAD5F1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45AA159-B96A-4898-A9F3-B6662ECE942C}"/>
              </a:ext>
            </a:extLst>
          </p:cNvPr>
          <p:cNvSpPr>
            <a:spLocks noGrp="1"/>
          </p:cNvSpPr>
          <p:nvPr>
            <p:ph type="dt" sz="half" idx="10"/>
          </p:nvPr>
        </p:nvSpPr>
        <p:spPr/>
        <p:txBody>
          <a:bodyPr/>
          <a:lstStyle/>
          <a:p>
            <a:fld id="{CF316339-6BD3-4C78-B363-21AAFF672C1E}" type="datetimeFigureOut">
              <a:rPr lang="en-GB" smtClean="0"/>
              <a:t>01/12/2023</a:t>
            </a:fld>
            <a:endParaRPr lang="en-GB"/>
          </a:p>
        </p:txBody>
      </p:sp>
      <p:sp>
        <p:nvSpPr>
          <p:cNvPr id="5" name="Footer Placeholder 4">
            <a:extLst>
              <a:ext uri="{FF2B5EF4-FFF2-40B4-BE49-F238E27FC236}">
                <a16:creationId xmlns:a16="http://schemas.microsoft.com/office/drawing/2014/main" id="{352C4CBD-80A6-472F-9DE8-93F4A2C7170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D757516-13E0-4443-BC44-F743E2A83B4B}"/>
              </a:ext>
            </a:extLst>
          </p:cNvPr>
          <p:cNvSpPr>
            <a:spLocks noGrp="1"/>
          </p:cNvSpPr>
          <p:nvPr>
            <p:ph type="sldNum" sz="quarter" idx="12"/>
          </p:nvPr>
        </p:nvSpPr>
        <p:spPr/>
        <p:txBody>
          <a:bodyPr/>
          <a:lstStyle/>
          <a:p>
            <a:fld id="{97276686-BBAB-4A37-B3F9-A94111B2A7A5}" type="slidenum">
              <a:rPr lang="en-GB" smtClean="0"/>
              <a:t>‹#›</a:t>
            </a:fld>
            <a:endParaRPr lang="en-GB"/>
          </a:p>
        </p:txBody>
      </p:sp>
    </p:spTree>
    <p:extLst>
      <p:ext uri="{BB962C8B-B14F-4D97-AF65-F5344CB8AC3E}">
        <p14:creationId xmlns:p14="http://schemas.microsoft.com/office/powerpoint/2010/main" val="981157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1E46C-2D78-4ED7-8565-ABFF98D891F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7B6440B-1A16-4A0D-BE02-4E8CC0F8C3F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469BC49-73AA-45AB-AA9D-72BA48E071DA}"/>
              </a:ext>
            </a:extLst>
          </p:cNvPr>
          <p:cNvSpPr>
            <a:spLocks noGrp="1"/>
          </p:cNvSpPr>
          <p:nvPr>
            <p:ph type="dt" sz="half" idx="10"/>
          </p:nvPr>
        </p:nvSpPr>
        <p:spPr/>
        <p:txBody>
          <a:bodyPr/>
          <a:lstStyle/>
          <a:p>
            <a:fld id="{CF316339-6BD3-4C78-B363-21AAFF672C1E}" type="datetimeFigureOut">
              <a:rPr lang="en-GB" smtClean="0"/>
              <a:t>01/12/2023</a:t>
            </a:fld>
            <a:endParaRPr lang="en-GB"/>
          </a:p>
        </p:txBody>
      </p:sp>
      <p:sp>
        <p:nvSpPr>
          <p:cNvPr id="5" name="Footer Placeholder 4">
            <a:extLst>
              <a:ext uri="{FF2B5EF4-FFF2-40B4-BE49-F238E27FC236}">
                <a16:creationId xmlns:a16="http://schemas.microsoft.com/office/drawing/2014/main" id="{7C6305CA-1A96-44FA-95B1-58220B25049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00CADA-0616-4DB9-885C-5E69C3352021}"/>
              </a:ext>
            </a:extLst>
          </p:cNvPr>
          <p:cNvSpPr>
            <a:spLocks noGrp="1"/>
          </p:cNvSpPr>
          <p:nvPr>
            <p:ph type="sldNum" sz="quarter" idx="12"/>
          </p:nvPr>
        </p:nvSpPr>
        <p:spPr/>
        <p:txBody>
          <a:bodyPr/>
          <a:lstStyle/>
          <a:p>
            <a:fld id="{97276686-BBAB-4A37-B3F9-A94111B2A7A5}" type="slidenum">
              <a:rPr lang="en-GB" smtClean="0"/>
              <a:t>‹#›</a:t>
            </a:fld>
            <a:endParaRPr lang="en-GB"/>
          </a:p>
        </p:txBody>
      </p:sp>
    </p:spTree>
    <p:extLst>
      <p:ext uri="{BB962C8B-B14F-4D97-AF65-F5344CB8AC3E}">
        <p14:creationId xmlns:p14="http://schemas.microsoft.com/office/powerpoint/2010/main" val="1536228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522AE3-5EED-4F67-BEB6-1262923A964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4560B6E-D43E-4380-841E-EC6185E1200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B28B338-1E14-4E73-A058-A917645F0F2E}"/>
              </a:ext>
            </a:extLst>
          </p:cNvPr>
          <p:cNvSpPr>
            <a:spLocks noGrp="1"/>
          </p:cNvSpPr>
          <p:nvPr>
            <p:ph type="dt" sz="half" idx="10"/>
          </p:nvPr>
        </p:nvSpPr>
        <p:spPr/>
        <p:txBody>
          <a:bodyPr/>
          <a:lstStyle/>
          <a:p>
            <a:fld id="{CF316339-6BD3-4C78-B363-21AAFF672C1E}" type="datetimeFigureOut">
              <a:rPr lang="en-GB" smtClean="0"/>
              <a:t>01/12/2023</a:t>
            </a:fld>
            <a:endParaRPr lang="en-GB"/>
          </a:p>
        </p:txBody>
      </p:sp>
      <p:sp>
        <p:nvSpPr>
          <p:cNvPr id="5" name="Footer Placeholder 4">
            <a:extLst>
              <a:ext uri="{FF2B5EF4-FFF2-40B4-BE49-F238E27FC236}">
                <a16:creationId xmlns:a16="http://schemas.microsoft.com/office/drawing/2014/main" id="{935D1B1F-D2EC-4BA2-9042-7AE1D9FC5FF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25B2C1B-FCAB-497A-9814-590C0E90420D}"/>
              </a:ext>
            </a:extLst>
          </p:cNvPr>
          <p:cNvSpPr>
            <a:spLocks noGrp="1"/>
          </p:cNvSpPr>
          <p:nvPr>
            <p:ph type="sldNum" sz="quarter" idx="12"/>
          </p:nvPr>
        </p:nvSpPr>
        <p:spPr/>
        <p:txBody>
          <a:bodyPr/>
          <a:lstStyle/>
          <a:p>
            <a:fld id="{97276686-BBAB-4A37-B3F9-A94111B2A7A5}" type="slidenum">
              <a:rPr lang="en-GB" smtClean="0"/>
              <a:t>‹#›</a:t>
            </a:fld>
            <a:endParaRPr lang="en-GB"/>
          </a:p>
        </p:txBody>
      </p:sp>
    </p:spTree>
    <p:extLst>
      <p:ext uri="{BB962C8B-B14F-4D97-AF65-F5344CB8AC3E}">
        <p14:creationId xmlns:p14="http://schemas.microsoft.com/office/powerpoint/2010/main" val="329366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2E4FC-7F08-4D68-9764-A88B54D6E06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EA41EE6-FD9C-43AC-9AB9-9E275306A01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DAA3F6A-7B21-4AAB-9E75-64166FFE3B02}"/>
              </a:ext>
            </a:extLst>
          </p:cNvPr>
          <p:cNvSpPr>
            <a:spLocks noGrp="1"/>
          </p:cNvSpPr>
          <p:nvPr>
            <p:ph type="dt" sz="half" idx="10"/>
          </p:nvPr>
        </p:nvSpPr>
        <p:spPr/>
        <p:txBody>
          <a:bodyPr/>
          <a:lstStyle/>
          <a:p>
            <a:fld id="{CF316339-6BD3-4C78-B363-21AAFF672C1E}" type="datetimeFigureOut">
              <a:rPr lang="en-GB" smtClean="0"/>
              <a:t>01/12/2023</a:t>
            </a:fld>
            <a:endParaRPr lang="en-GB"/>
          </a:p>
        </p:txBody>
      </p:sp>
      <p:sp>
        <p:nvSpPr>
          <p:cNvPr id="5" name="Footer Placeholder 4">
            <a:extLst>
              <a:ext uri="{FF2B5EF4-FFF2-40B4-BE49-F238E27FC236}">
                <a16:creationId xmlns:a16="http://schemas.microsoft.com/office/drawing/2014/main" id="{09D43B61-B964-4365-A8E6-5EFD54E0EC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AC7D61D-4EB8-4981-93BD-4D84EC9B05AD}"/>
              </a:ext>
            </a:extLst>
          </p:cNvPr>
          <p:cNvSpPr>
            <a:spLocks noGrp="1"/>
          </p:cNvSpPr>
          <p:nvPr>
            <p:ph type="sldNum" sz="quarter" idx="12"/>
          </p:nvPr>
        </p:nvSpPr>
        <p:spPr/>
        <p:txBody>
          <a:bodyPr/>
          <a:lstStyle/>
          <a:p>
            <a:fld id="{97276686-BBAB-4A37-B3F9-A94111B2A7A5}" type="slidenum">
              <a:rPr lang="en-GB" smtClean="0"/>
              <a:t>‹#›</a:t>
            </a:fld>
            <a:endParaRPr lang="en-GB"/>
          </a:p>
        </p:txBody>
      </p:sp>
    </p:spTree>
    <p:extLst>
      <p:ext uri="{BB962C8B-B14F-4D97-AF65-F5344CB8AC3E}">
        <p14:creationId xmlns:p14="http://schemas.microsoft.com/office/powerpoint/2010/main" val="3611349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DCF41-CA4E-4369-AE75-40ACB8EDB7D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A1F85A3-283D-4590-9D6D-56410E247A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70B2D66-6315-4583-A3DC-9C89D286C1AD}"/>
              </a:ext>
            </a:extLst>
          </p:cNvPr>
          <p:cNvSpPr>
            <a:spLocks noGrp="1"/>
          </p:cNvSpPr>
          <p:nvPr>
            <p:ph type="dt" sz="half" idx="10"/>
          </p:nvPr>
        </p:nvSpPr>
        <p:spPr/>
        <p:txBody>
          <a:bodyPr/>
          <a:lstStyle/>
          <a:p>
            <a:fld id="{CF316339-6BD3-4C78-B363-21AAFF672C1E}" type="datetimeFigureOut">
              <a:rPr lang="en-GB" smtClean="0"/>
              <a:t>01/12/2023</a:t>
            </a:fld>
            <a:endParaRPr lang="en-GB"/>
          </a:p>
        </p:txBody>
      </p:sp>
      <p:sp>
        <p:nvSpPr>
          <p:cNvPr id="5" name="Footer Placeholder 4">
            <a:extLst>
              <a:ext uri="{FF2B5EF4-FFF2-40B4-BE49-F238E27FC236}">
                <a16:creationId xmlns:a16="http://schemas.microsoft.com/office/drawing/2014/main" id="{9E00FF3C-6074-4CB9-B583-AF274A5387E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B837FF2-2EC8-4AD2-8834-005AA6B6D237}"/>
              </a:ext>
            </a:extLst>
          </p:cNvPr>
          <p:cNvSpPr>
            <a:spLocks noGrp="1"/>
          </p:cNvSpPr>
          <p:nvPr>
            <p:ph type="sldNum" sz="quarter" idx="12"/>
          </p:nvPr>
        </p:nvSpPr>
        <p:spPr/>
        <p:txBody>
          <a:bodyPr/>
          <a:lstStyle/>
          <a:p>
            <a:fld id="{97276686-BBAB-4A37-B3F9-A94111B2A7A5}" type="slidenum">
              <a:rPr lang="en-GB" smtClean="0"/>
              <a:t>‹#›</a:t>
            </a:fld>
            <a:endParaRPr lang="en-GB"/>
          </a:p>
        </p:txBody>
      </p:sp>
    </p:spTree>
    <p:extLst>
      <p:ext uri="{BB962C8B-B14F-4D97-AF65-F5344CB8AC3E}">
        <p14:creationId xmlns:p14="http://schemas.microsoft.com/office/powerpoint/2010/main" val="1673802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96CBF-4EF8-4CB3-AE1B-685C6B890E3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F2F163D-9AEA-49F2-A48A-563808670A9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061DD2F-73F4-4E65-8376-0899291099D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9F8980E-1C8A-4EF2-A9E8-B305FA015C2F}"/>
              </a:ext>
            </a:extLst>
          </p:cNvPr>
          <p:cNvSpPr>
            <a:spLocks noGrp="1"/>
          </p:cNvSpPr>
          <p:nvPr>
            <p:ph type="dt" sz="half" idx="10"/>
          </p:nvPr>
        </p:nvSpPr>
        <p:spPr/>
        <p:txBody>
          <a:bodyPr/>
          <a:lstStyle/>
          <a:p>
            <a:fld id="{CF316339-6BD3-4C78-B363-21AAFF672C1E}" type="datetimeFigureOut">
              <a:rPr lang="en-GB" smtClean="0"/>
              <a:t>01/12/2023</a:t>
            </a:fld>
            <a:endParaRPr lang="en-GB"/>
          </a:p>
        </p:txBody>
      </p:sp>
      <p:sp>
        <p:nvSpPr>
          <p:cNvPr id="6" name="Footer Placeholder 5">
            <a:extLst>
              <a:ext uri="{FF2B5EF4-FFF2-40B4-BE49-F238E27FC236}">
                <a16:creationId xmlns:a16="http://schemas.microsoft.com/office/drawing/2014/main" id="{3182B9AE-0992-4D6A-9885-F0790F0D930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A1676A9-8C25-422D-A9CD-4432EAD02A7C}"/>
              </a:ext>
            </a:extLst>
          </p:cNvPr>
          <p:cNvSpPr>
            <a:spLocks noGrp="1"/>
          </p:cNvSpPr>
          <p:nvPr>
            <p:ph type="sldNum" sz="quarter" idx="12"/>
          </p:nvPr>
        </p:nvSpPr>
        <p:spPr/>
        <p:txBody>
          <a:bodyPr/>
          <a:lstStyle/>
          <a:p>
            <a:fld id="{97276686-BBAB-4A37-B3F9-A94111B2A7A5}" type="slidenum">
              <a:rPr lang="en-GB" smtClean="0"/>
              <a:t>‹#›</a:t>
            </a:fld>
            <a:endParaRPr lang="en-GB"/>
          </a:p>
        </p:txBody>
      </p:sp>
    </p:spTree>
    <p:extLst>
      <p:ext uri="{BB962C8B-B14F-4D97-AF65-F5344CB8AC3E}">
        <p14:creationId xmlns:p14="http://schemas.microsoft.com/office/powerpoint/2010/main" val="1691965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D4F6F-BA7D-41B3-BFC8-BF64BA25116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471F15B-7F2A-4CFD-A86A-136F792D90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3EAEB19-F3E6-4973-B2CF-AF65EE8D73D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9668C4C-A5B7-4279-814C-66FD51BB4A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CF18908-1299-4DB1-BEA4-7DEE18EABC4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E0022D0-BE3A-429B-BD52-D61BF2FC7F95}"/>
              </a:ext>
            </a:extLst>
          </p:cNvPr>
          <p:cNvSpPr>
            <a:spLocks noGrp="1"/>
          </p:cNvSpPr>
          <p:nvPr>
            <p:ph type="dt" sz="half" idx="10"/>
          </p:nvPr>
        </p:nvSpPr>
        <p:spPr/>
        <p:txBody>
          <a:bodyPr/>
          <a:lstStyle/>
          <a:p>
            <a:fld id="{CF316339-6BD3-4C78-B363-21AAFF672C1E}" type="datetimeFigureOut">
              <a:rPr lang="en-GB" smtClean="0"/>
              <a:t>01/12/2023</a:t>
            </a:fld>
            <a:endParaRPr lang="en-GB"/>
          </a:p>
        </p:txBody>
      </p:sp>
      <p:sp>
        <p:nvSpPr>
          <p:cNvPr id="8" name="Footer Placeholder 7">
            <a:extLst>
              <a:ext uri="{FF2B5EF4-FFF2-40B4-BE49-F238E27FC236}">
                <a16:creationId xmlns:a16="http://schemas.microsoft.com/office/drawing/2014/main" id="{14B0B042-E0A7-4019-B46C-34579B11417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1598C49-46C4-4B13-A837-FF31204CCEE3}"/>
              </a:ext>
            </a:extLst>
          </p:cNvPr>
          <p:cNvSpPr>
            <a:spLocks noGrp="1"/>
          </p:cNvSpPr>
          <p:nvPr>
            <p:ph type="sldNum" sz="quarter" idx="12"/>
          </p:nvPr>
        </p:nvSpPr>
        <p:spPr/>
        <p:txBody>
          <a:bodyPr/>
          <a:lstStyle/>
          <a:p>
            <a:fld id="{97276686-BBAB-4A37-B3F9-A94111B2A7A5}" type="slidenum">
              <a:rPr lang="en-GB" smtClean="0"/>
              <a:t>‹#›</a:t>
            </a:fld>
            <a:endParaRPr lang="en-GB"/>
          </a:p>
        </p:txBody>
      </p:sp>
    </p:spTree>
    <p:extLst>
      <p:ext uri="{BB962C8B-B14F-4D97-AF65-F5344CB8AC3E}">
        <p14:creationId xmlns:p14="http://schemas.microsoft.com/office/powerpoint/2010/main" val="651376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75511-A293-4CB9-B71B-404B33508E3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D2DA16E-F066-4471-AA68-6B5D0F74CDCD}"/>
              </a:ext>
            </a:extLst>
          </p:cNvPr>
          <p:cNvSpPr>
            <a:spLocks noGrp="1"/>
          </p:cNvSpPr>
          <p:nvPr>
            <p:ph type="dt" sz="half" idx="10"/>
          </p:nvPr>
        </p:nvSpPr>
        <p:spPr/>
        <p:txBody>
          <a:bodyPr/>
          <a:lstStyle/>
          <a:p>
            <a:fld id="{CF316339-6BD3-4C78-B363-21AAFF672C1E}" type="datetimeFigureOut">
              <a:rPr lang="en-GB" smtClean="0"/>
              <a:t>01/12/2023</a:t>
            </a:fld>
            <a:endParaRPr lang="en-GB"/>
          </a:p>
        </p:txBody>
      </p:sp>
      <p:sp>
        <p:nvSpPr>
          <p:cNvPr id="4" name="Footer Placeholder 3">
            <a:extLst>
              <a:ext uri="{FF2B5EF4-FFF2-40B4-BE49-F238E27FC236}">
                <a16:creationId xmlns:a16="http://schemas.microsoft.com/office/drawing/2014/main" id="{D52398B1-DD34-4E6C-80E6-20804312609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63A01FA-CF32-422A-9E3B-201FF67D9A8B}"/>
              </a:ext>
            </a:extLst>
          </p:cNvPr>
          <p:cNvSpPr>
            <a:spLocks noGrp="1"/>
          </p:cNvSpPr>
          <p:nvPr>
            <p:ph type="sldNum" sz="quarter" idx="12"/>
          </p:nvPr>
        </p:nvSpPr>
        <p:spPr/>
        <p:txBody>
          <a:bodyPr/>
          <a:lstStyle/>
          <a:p>
            <a:fld id="{97276686-BBAB-4A37-B3F9-A94111B2A7A5}" type="slidenum">
              <a:rPr lang="en-GB" smtClean="0"/>
              <a:t>‹#›</a:t>
            </a:fld>
            <a:endParaRPr lang="en-GB"/>
          </a:p>
        </p:txBody>
      </p:sp>
    </p:spTree>
    <p:extLst>
      <p:ext uri="{BB962C8B-B14F-4D97-AF65-F5344CB8AC3E}">
        <p14:creationId xmlns:p14="http://schemas.microsoft.com/office/powerpoint/2010/main" val="26609343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8E24AE-61B9-4B3C-9CEF-8031B6C729FB}"/>
              </a:ext>
            </a:extLst>
          </p:cNvPr>
          <p:cNvSpPr>
            <a:spLocks noGrp="1"/>
          </p:cNvSpPr>
          <p:nvPr>
            <p:ph type="dt" sz="half" idx="10"/>
          </p:nvPr>
        </p:nvSpPr>
        <p:spPr/>
        <p:txBody>
          <a:bodyPr/>
          <a:lstStyle/>
          <a:p>
            <a:fld id="{CF316339-6BD3-4C78-B363-21AAFF672C1E}" type="datetimeFigureOut">
              <a:rPr lang="en-GB" smtClean="0"/>
              <a:t>01/12/2023</a:t>
            </a:fld>
            <a:endParaRPr lang="en-GB"/>
          </a:p>
        </p:txBody>
      </p:sp>
      <p:sp>
        <p:nvSpPr>
          <p:cNvPr id="3" name="Footer Placeholder 2">
            <a:extLst>
              <a:ext uri="{FF2B5EF4-FFF2-40B4-BE49-F238E27FC236}">
                <a16:creationId xmlns:a16="http://schemas.microsoft.com/office/drawing/2014/main" id="{FE61CF29-6028-407E-AAA5-618AD284C5C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A7354F1-2BB7-4A53-90C2-D4FE76BE5C65}"/>
              </a:ext>
            </a:extLst>
          </p:cNvPr>
          <p:cNvSpPr>
            <a:spLocks noGrp="1"/>
          </p:cNvSpPr>
          <p:nvPr>
            <p:ph type="sldNum" sz="quarter" idx="12"/>
          </p:nvPr>
        </p:nvSpPr>
        <p:spPr/>
        <p:txBody>
          <a:bodyPr/>
          <a:lstStyle/>
          <a:p>
            <a:fld id="{97276686-BBAB-4A37-B3F9-A94111B2A7A5}" type="slidenum">
              <a:rPr lang="en-GB" smtClean="0"/>
              <a:t>‹#›</a:t>
            </a:fld>
            <a:endParaRPr lang="en-GB"/>
          </a:p>
        </p:txBody>
      </p:sp>
    </p:spTree>
    <p:extLst>
      <p:ext uri="{BB962C8B-B14F-4D97-AF65-F5344CB8AC3E}">
        <p14:creationId xmlns:p14="http://schemas.microsoft.com/office/powerpoint/2010/main" val="709488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53380-90F7-4ABF-A173-CEA66C8A96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5521C8E-979A-4C0B-98F1-F4A9475E0B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2FCCFA0-6950-494D-8B73-11B1A88F1B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F597309-04EA-4F69-984E-531140802D5F}"/>
              </a:ext>
            </a:extLst>
          </p:cNvPr>
          <p:cNvSpPr>
            <a:spLocks noGrp="1"/>
          </p:cNvSpPr>
          <p:nvPr>
            <p:ph type="dt" sz="half" idx="10"/>
          </p:nvPr>
        </p:nvSpPr>
        <p:spPr/>
        <p:txBody>
          <a:bodyPr/>
          <a:lstStyle/>
          <a:p>
            <a:fld id="{CF316339-6BD3-4C78-B363-21AAFF672C1E}" type="datetimeFigureOut">
              <a:rPr lang="en-GB" smtClean="0"/>
              <a:t>01/12/2023</a:t>
            </a:fld>
            <a:endParaRPr lang="en-GB"/>
          </a:p>
        </p:txBody>
      </p:sp>
      <p:sp>
        <p:nvSpPr>
          <p:cNvPr id="6" name="Footer Placeholder 5">
            <a:extLst>
              <a:ext uri="{FF2B5EF4-FFF2-40B4-BE49-F238E27FC236}">
                <a16:creationId xmlns:a16="http://schemas.microsoft.com/office/drawing/2014/main" id="{AD4CA9E0-98D1-4D31-B7F1-3DF4FA5A2E6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947FD88-A26E-4B47-A665-5E7BEBEB13F4}"/>
              </a:ext>
            </a:extLst>
          </p:cNvPr>
          <p:cNvSpPr>
            <a:spLocks noGrp="1"/>
          </p:cNvSpPr>
          <p:nvPr>
            <p:ph type="sldNum" sz="quarter" idx="12"/>
          </p:nvPr>
        </p:nvSpPr>
        <p:spPr/>
        <p:txBody>
          <a:bodyPr/>
          <a:lstStyle/>
          <a:p>
            <a:fld id="{97276686-BBAB-4A37-B3F9-A94111B2A7A5}" type="slidenum">
              <a:rPr lang="en-GB" smtClean="0"/>
              <a:t>‹#›</a:t>
            </a:fld>
            <a:endParaRPr lang="en-GB"/>
          </a:p>
        </p:txBody>
      </p:sp>
    </p:spTree>
    <p:extLst>
      <p:ext uri="{BB962C8B-B14F-4D97-AF65-F5344CB8AC3E}">
        <p14:creationId xmlns:p14="http://schemas.microsoft.com/office/powerpoint/2010/main" val="39426225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105E0-DF3C-480C-9995-578EC17761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1556E6B-1DE7-44BA-A270-36EFDE89C8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185BE3E-44C0-433A-8C88-69A8FFE211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69C147D-AEF1-4788-9174-E50A1007B7AC}"/>
              </a:ext>
            </a:extLst>
          </p:cNvPr>
          <p:cNvSpPr>
            <a:spLocks noGrp="1"/>
          </p:cNvSpPr>
          <p:nvPr>
            <p:ph type="dt" sz="half" idx="10"/>
          </p:nvPr>
        </p:nvSpPr>
        <p:spPr/>
        <p:txBody>
          <a:bodyPr/>
          <a:lstStyle/>
          <a:p>
            <a:fld id="{CF316339-6BD3-4C78-B363-21AAFF672C1E}" type="datetimeFigureOut">
              <a:rPr lang="en-GB" smtClean="0"/>
              <a:t>01/12/2023</a:t>
            </a:fld>
            <a:endParaRPr lang="en-GB"/>
          </a:p>
        </p:txBody>
      </p:sp>
      <p:sp>
        <p:nvSpPr>
          <p:cNvPr id="6" name="Footer Placeholder 5">
            <a:extLst>
              <a:ext uri="{FF2B5EF4-FFF2-40B4-BE49-F238E27FC236}">
                <a16:creationId xmlns:a16="http://schemas.microsoft.com/office/drawing/2014/main" id="{B1B0973C-C09D-425A-B5DD-BAA137149FD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FDEB463-20D6-4FCE-A011-0E4E08F1FC2F}"/>
              </a:ext>
            </a:extLst>
          </p:cNvPr>
          <p:cNvSpPr>
            <a:spLocks noGrp="1"/>
          </p:cNvSpPr>
          <p:nvPr>
            <p:ph type="sldNum" sz="quarter" idx="12"/>
          </p:nvPr>
        </p:nvSpPr>
        <p:spPr/>
        <p:txBody>
          <a:bodyPr/>
          <a:lstStyle/>
          <a:p>
            <a:fld id="{97276686-BBAB-4A37-B3F9-A94111B2A7A5}" type="slidenum">
              <a:rPr lang="en-GB" smtClean="0"/>
              <a:t>‹#›</a:t>
            </a:fld>
            <a:endParaRPr lang="en-GB"/>
          </a:p>
        </p:txBody>
      </p:sp>
    </p:spTree>
    <p:extLst>
      <p:ext uri="{BB962C8B-B14F-4D97-AF65-F5344CB8AC3E}">
        <p14:creationId xmlns:p14="http://schemas.microsoft.com/office/powerpoint/2010/main" val="13847416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73D1FF-DEAC-4159-805A-CA70F9A2C2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C43B525-9B25-4258-B52F-93CFF25664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B59D631-CB7F-41E2-8CA2-1827E924BE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316339-6BD3-4C78-B363-21AAFF672C1E}" type="datetimeFigureOut">
              <a:rPr lang="en-GB" smtClean="0"/>
              <a:t>01/12/2023</a:t>
            </a:fld>
            <a:endParaRPr lang="en-GB"/>
          </a:p>
        </p:txBody>
      </p:sp>
      <p:sp>
        <p:nvSpPr>
          <p:cNvPr id="5" name="Footer Placeholder 4">
            <a:extLst>
              <a:ext uri="{FF2B5EF4-FFF2-40B4-BE49-F238E27FC236}">
                <a16:creationId xmlns:a16="http://schemas.microsoft.com/office/drawing/2014/main" id="{9F1D1A0C-8973-4CB5-8E02-18B635D103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890C288-4960-4DE9-969A-79270648D7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276686-BBAB-4A37-B3F9-A94111B2A7A5}" type="slidenum">
              <a:rPr lang="en-GB" smtClean="0"/>
              <a:t>‹#›</a:t>
            </a:fld>
            <a:endParaRPr lang="en-GB"/>
          </a:p>
        </p:txBody>
      </p:sp>
    </p:spTree>
    <p:extLst>
      <p:ext uri="{BB962C8B-B14F-4D97-AF65-F5344CB8AC3E}">
        <p14:creationId xmlns:p14="http://schemas.microsoft.com/office/powerpoint/2010/main" val="3852049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21.xml"/><Relationship Id="rId3" Type="http://schemas.openxmlformats.org/officeDocument/2006/relationships/slide" Target="slide14.xml"/><Relationship Id="rId7" Type="http://schemas.openxmlformats.org/officeDocument/2006/relationships/slide" Target="slide20.xml"/><Relationship Id="rId2"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slide" Target="slide19.xml"/><Relationship Id="rId11" Type="http://schemas.openxmlformats.org/officeDocument/2006/relationships/image" Target="../media/image2.png"/><Relationship Id="rId5" Type="http://schemas.openxmlformats.org/officeDocument/2006/relationships/slide" Target="slide18.xml"/><Relationship Id="rId10" Type="http://schemas.openxmlformats.org/officeDocument/2006/relationships/slide" Target="slide25.xml"/><Relationship Id="rId4" Type="http://schemas.openxmlformats.org/officeDocument/2006/relationships/slide" Target="slide17.xml"/><Relationship Id="rId9" Type="http://schemas.openxmlformats.org/officeDocument/2006/relationships/slide" Target="slide2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hyperlink" Target="mailto:admin@crayke.n-yorks.sch.uk"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hyperlink" Target="https://www.yourschoollottery.co.uk/cause-data/69fff70b-431f-48e4-b699-e0d3389bbf96/leaflets/d7233b89-b7f2-4e62-b690-8a7a7513f27b/ysl_ps5vr2_nov23%20-%20digital.pdf?updated=638340265128170000" TargetMode="External"/><Relationship Id="rId4" Type="http://schemas.openxmlformats.org/officeDocument/2006/relationships/hyperlink" Target="https://www.yourschoollottery.co.uk/cause-data/69fff70b-431f-48e4-b699-e0d3389bbf96/leaflets/8123681c-4783-4f35-bd8e-7ba7fd3db3b7/support_our_school_2019%20-%20digital.pdf?updated=638340908586300000"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www.northyorks.gov.uk/apply-place-primary-or-secondary-school"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B655D-5585-4CB6-A4D8-BC01571E04E8}"/>
              </a:ext>
            </a:extLst>
          </p:cNvPr>
          <p:cNvSpPr>
            <a:spLocks noGrp="1"/>
          </p:cNvSpPr>
          <p:nvPr>
            <p:ph type="ctrTitle"/>
          </p:nvPr>
        </p:nvSpPr>
        <p:spPr>
          <a:xfrm>
            <a:off x="1523999" y="1717964"/>
            <a:ext cx="9144000" cy="1136217"/>
          </a:xfrm>
        </p:spPr>
        <p:txBody>
          <a:bodyPr/>
          <a:lstStyle/>
          <a:p>
            <a:r>
              <a:rPr lang="en-GB" b="1" dirty="0">
                <a:solidFill>
                  <a:srgbClr val="0070C0"/>
                </a:solidFill>
                <a:latin typeface="Segoe  "/>
              </a:rPr>
              <a:t>Crayke Chronicle</a:t>
            </a:r>
          </a:p>
        </p:txBody>
      </p:sp>
      <p:sp>
        <p:nvSpPr>
          <p:cNvPr id="3" name="Subtitle 2">
            <a:extLst>
              <a:ext uri="{FF2B5EF4-FFF2-40B4-BE49-F238E27FC236}">
                <a16:creationId xmlns:a16="http://schemas.microsoft.com/office/drawing/2014/main" id="{AED3ED4D-37AD-4B8D-9CED-AC044069D60E}"/>
              </a:ext>
            </a:extLst>
          </p:cNvPr>
          <p:cNvSpPr>
            <a:spLocks noGrp="1"/>
          </p:cNvSpPr>
          <p:nvPr>
            <p:ph type="subTitle" idx="1"/>
          </p:nvPr>
        </p:nvSpPr>
        <p:spPr>
          <a:xfrm>
            <a:off x="1523999" y="3602037"/>
            <a:ext cx="9513455" cy="2133599"/>
          </a:xfrm>
        </p:spPr>
        <p:txBody>
          <a:bodyPr>
            <a:normAutofit fontScale="85000" lnSpcReduction="10000"/>
          </a:bodyPr>
          <a:lstStyle/>
          <a:p>
            <a:r>
              <a:rPr lang="en-GB" b="1" dirty="0">
                <a:solidFill>
                  <a:srgbClr val="0070C0"/>
                </a:solidFill>
                <a:latin typeface="Segoe  "/>
              </a:rPr>
              <a:t>FOLLOW YOUR PATHWAY AND WE GROW TOGETHER WITH CONFIDENCE</a:t>
            </a:r>
            <a:endParaRPr lang="en-GB" dirty="0">
              <a:solidFill>
                <a:srgbClr val="0070C0"/>
              </a:solidFill>
              <a:latin typeface="Segoe  "/>
            </a:endParaRPr>
          </a:p>
          <a:p>
            <a:endParaRPr lang="en-GB" i="1" dirty="0">
              <a:solidFill>
                <a:srgbClr val="0070C0"/>
              </a:solidFill>
              <a:latin typeface="Segoe  "/>
            </a:endParaRPr>
          </a:p>
          <a:p>
            <a:r>
              <a:rPr lang="en-GB" i="1" dirty="0">
                <a:solidFill>
                  <a:srgbClr val="0070C0"/>
                </a:solidFill>
                <a:latin typeface="Segoe  "/>
              </a:rPr>
              <a:t>You did not choose me, I chose you that you might </a:t>
            </a:r>
            <a:r>
              <a:rPr lang="en-GB" b="1" i="1" dirty="0">
                <a:solidFill>
                  <a:srgbClr val="0070C0"/>
                </a:solidFill>
                <a:latin typeface="Segoe  "/>
              </a:rPr>
              <a:t>go and bear fruit, fruit that will last</a:t>
            </a:r>
            <a:r>
              <a:rPr lang="en-GB" i="1" dirty="0">
                <a:solidFill>
                  <a:srgbClr val="0070C0"/>
                </a:solidFill>
                <a:latin typeface="Segoe  "/>
              </a:rPr>
              <a:t> so that whatever you ask in my name the Father will give you.</a:t>
            </a:r>
            <a:r>
              <a:rPr lang="en-GB" dirty="0">
                <a:solidFill>
                  <a:srgbClr val="0070C0"/>
                </a:solidFill>
                <a:latin typeface="Segoe  "/>
              </a:rPr>
              <a:t>    John 15:16</a:t>
            </a:r>
          </a:p>
          <a:p>
            <a:endParaRPr lang="en-GB" b="1" i="1" dirty="0">
              <a:solidFill>
                <a:srgbClr val="FFFF00"/>
              </a:solidFill>
              <a:latin typeface="Segoe UI" panose="020B0502040204020203" pitchFamily="34" charset="0"/>
              <a:cs typeface="Segoe UI" panose="020B0502040204020203" pitchFamily="34" charset="0"/>
            </a:endParaRPr>
          </a:p>
          <a:p>
            <a:r>
              <a:rPr lang="en-GB" b="1" i="1" dirty="0">
                <a:solidFill>
                  <a:srgbClr val="FFFF00"/>
                </a:solidFill>
                <a:latin typeface="Segoe UI" panose="020B0502040204020203" pitchFamily="34" charset="0"/>
                <a:cs typeface="Segoe UI" panose="020B0502040204020203" pitchFamily="34" charset="0"/>
              </a:rPr>
              <a:t>Respect</a:t>
            </a:r>
            <a:r>
              <a:rPr lang="en-GB" b="1" i="1" dirty="0">
                <a:solidFill>
                  <a:schemeClr val="accent1"/>
                </a:solidFill>
                <a:latin typeface="Segoe UI" panose="020B0502040204020203" pitchFamily="34" charset="0"/>
                <a:cs typeface="Segoe UI" panose="020B0502040204020203" pitchFamily="34" charset="0"/>
              </a:rPr>
              <a:t>	       </a:t>
            </a:r>
            <a:r>
              <a:rPr lang="en-GB" b="1" i="1" dirty="0">
                <a:solidFill>
                  <a:srgbClr val="00B050"/>
                </a:solidFill>
                <a:latin typeface="Segoe UI" panose="020B0502040204020203" pitchFamily="34" charset="0"/>
                <a:cs typeface="Segoe UI" panose="020B0502040204020203" pitchFamily="34" charset="0"/>
              </a:rPr>
              <a:t>Friendship</a:t>
            </a:r>
            <a:r>
              <a:rPr lang="en-GB" b="1" i="1" dirty="0">
                <a:solidFill>
                  <a:schemeClr val="accent1"/>
                </a:solidFill>
                <a:latin typeface="Segoe UI" panose="020B0502040204020203" pitchFamily="34" charset="0"/>
                <a:cs typeface="Segoe UI" panose="020B0502040204020203" pitchFamily="34" charset="0"/>
              </a:rPr>
              <a:t>   	      </a:t>
            </a:r>
            <a:r>
              <a:rPr lang="en-GB" b="1" i="1" dirty="0">
                <a:solidFill>
                  <a:srgbClr val="FF0000"/>
                </a:solidFill>
                <a:latin typeface="Segoe UI" panose="020B0502040204020203" pitchFamily="34" charset="0"/>
                <a:cs typeface="Segoe UI" panose="020B0502040204020203" pitchFamily="34" charset="0"/>
              </a:rPr>
              <a:t>Forgiveness</a:t>
            </a:r>
            <a:r>
              <a:rPr lang="en-GB" b="1" i="1" dirty="0">
                <a:solidFill>
                  <a:schemeClr val="accent1"/>
                </a:solidFill>
                <a:latin typeface="Segoe UI" panose="020B0502040204020203" pitchFamily="34" charset="0"/>
                <a:cs typeface="Segoe UI" panose="020B0502040204020203" pitchFamily="34" charset="0"/>
              </a:rPr>
              <a:t>  	     Determination</a:t>
            </a:r>
            <a:endParaRPr lang="en-GB" dirty="0"/>
          </a:p>
        </p:txBody>
      </p:sp>
      <p:pic>
        <p:nvPicPr>
          <p:cNvPr id="4" name="Picture 3">
            <a:extLst>
              <a:ext uri="{FF2B5EF4-FFF2-40B4-BE49-F238E27FC236}">
                <a16:creationId xmlns:a16="http://schemas.microsoft.com/office/drawing/2014/main" id="{096CBB75-AAFA-4509-99A8-2761882D65F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44632" y="236104"/>
            <a:ext cx="1028700" cy="1028700"/>
          </a:xfrm>
          <a:prstGeom prst="rect">
            <a:avLst/>
          </a:prstGeom>
          <a:noFill/>
          <a:ln>
            <a:noFill/>
          </a:ln>
        </p:spPr>
      </p:pic>
      <p:sp>
        <p:nvSpPr>
          <p:cNvPr id="5" name="TextBox 4">
            <a:extLst>
              <a:ext uri="{FF2B5EF4-FFF2-40B4-BE49-F238E27FC236}">
                <a16:creationId xmlns:a16="http://schemas.microsoft.com/office/drawing/2014/main" id="{5ADD7183-3E39-4258-8123-BF928B571C85}"/>
              </a:ext>
            </a:extLst>
          </p:cNvPr>
          <p:cNvSpPr txBox="1"/>
          <p:nvPr/>
        </p:nvSpPr>
        <p:spPr>
          <a:xfrm>
            <a:off x="6533322" y="381122"/>
            <a:ext cx="5454546" cy="369332"/>
          </a:xfrm>
          <a:prstGeom prst="rect">
            <a:avLst/>
          </a:prstGeom>
          <a:noFill/>
        </p:spPr>
        <p:txBody>
          <a:bodyPr wrap="square" rtlCol="0">
            <a:spAutoFit/>
          </a:bodyPr>
          <a:lstStyle/>
          <a:p>
            <a:r>
              <a:rPr lang="en-US" b="1" dirty="0"/>
              <a:t> Issue: </a:t>
            </a:r>
            <a:r>
              <a:rPr lang="en-US" dirty="0"/>
              <a:t>#12</a:t>
            </a:r>
            <a:r>
              <a:rPr lang="en-US" b="1" dirty="0"/>
              <a:t>   Term: </a:t>
            </a:r>
            <a:r>
              <a:rPr lang="en-US" dirty="0"/>
              <a:t>Autumn</a:t>
            </a:r>
            <a:r>
              <a:rPr lang="en-US" b="1" dirty="0"/>
              <a:t>     Date: </a:t>
            </a:r>
            <a:r>
              <a:rPr lang="en-US" dirty="0"/>
              <a:t>1 December 2023</a:t>
            </a:r>
            <a:endParaRPr lang="en-GB" dirty="0"/>
          </a:p>
        </p:txBody>
      </p:sp>
    </p:spTree>
    <p:extLst>
      <p:ext uri="{BB962C8B-B14F-4D97-AF65-F5344CB8AC3E}">
        <p14:creationId xmlns:p14="http://schemas.microsoft.com/office/powerpoint/2010/main" val="32529953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98FA07-227D-4132-8183-3BFE5CCD3B91}"/>
              </a:ext>
            </a:extLst>
          </p:cNvPr>
          <p:cNvSpPr>
            <a:spLocks noGrp="1"/>
          </p:cNvSpPr>
          <p:nvPr>
            <p:ph idx="1"/>
          </p:nvPr>
        </p:nvSpPr>
        <p:spPr>
          <a:xfrm>
            <a:off x="838200" y="1523621"/>
            <a:ext cx="10515600" cy="4351338"/>
          </a:xfrm>
        </p:spPr>
        <p:txBody>
          <a:bodyPr>
            <a:normAutofit fontScale="92500" lnSpcReduction="10000"/>
          </a:bodyPr>
          <a:lstStyle/>
          <a:p>
            <a:pPr marL="0" indent="0" algn="ctr">
              <a:buNone/>
            </a:pPr>
            <a:r>
              <a:rPr lang="en-GB" b="1" dirty="0"/>
              <a:t>Club News</a:t>
            </a:r>
            <a:endParaRPr lang="en-GB" dirty="0"/>
          </a:p>
          <a:p>
            <a:pPr marL="0" indent="0">
              <a:buNone/>
            </a:pPr>
            <a:r>
              <a:rPr lang="en-GB" dirty="0"/>
              <a:t>Please note that </a:t>
            </a:r>
            <a:r>
              <a:rPr lang="en-GB" b="1" dirty="0"/>
              <a:t>ALL clubs will conclude during week commencing 11 December and there will be NO clubs during the last week of term</a:t>
            </a:r>
            <a:r>
              <a:rPr lang="en-GB" dirty="0"/>
              <a:t>.  Clubs will resume in the New Year.  This includes both before school and after school clubs, with the exception of Tiddlywinks wraparound club. This will remain open until the end of term, except for on the last day of term when there will be no after school club due to our </a:t>
            </a:r>
            <a:r>
              <a:rPr lang="en-GB"/>
              <a:t>earlier finish at 2:30pm.  </a:t>
            </a:r>
            <a:endParaRPr lang="en-GB" dirty="0"/>
          </a:p>
          <a:p>
            <a:pPr marL="0" indent="0">
              <a:buNone/>
            </a:pPr>
            <a:r>
              <a:rPr lang="en-GB" dirty="0"/>
              <a:t>In the Spring Term, priority will be given to pupils who were unable to access clubs this term.  In some cases, we may need to limit the number of clubs attended by pupils in order to ensure fairness for all. </a:t>
            </a:r>
          </a:p>
          <a:p>
            <a:pPr marL="0" indent="0">
              <a:buNone/>
            </a:pPr>
            <a:r>
              <a:rPr lang="en-GB" dirty="0"/>
              <a:t>Thank you to all the staff who have run clubs this term.</a:t>
            </a:r>
          </a:p>
        </p:txBody>
      </p:sp>
      <p:sp>
        <p:nvSpPr>
          <p:cNvPr id="4" name="Title 1">
            <a:extLst>
              <a:ext uri="{FF2B5EF4-FFF2-40B4-BE49-F238E27FC236}">
                <a16:creationId xmlns:a16="http://schemas.microsoft.com/office/drawing/2014/main" id="{38A03E3B-77C7-4F85-BB5B-3C937E946B68}"/>
              </a:ext>
            </a:extLst>
          </p:cNvPr>
          <p:cNvSpPr txBox="1">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accent1"/>
                </a:solidFill>
              </a:rPr>
              <a:t>News from school this week</a:t>
            </a:r>
          </a:p>
        </p:txBody>
      </p:sp>
    </p:spTree>
    <p:extLst>
      <p:ext uri="{BB962C8B-B14F-4D97-AF65-F5344CB8AC3E}">
        <p14:creationId xmlns:p14="http://schemas.microsoft.com/office/powerpoint/2010/main" val="35156075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98FA07-227D-4132-8183-3BFE5CCD3B91}"/>
              </a:ext>
            </a:extLst>
          </p:cNvPr>
          <p:cNvSpPr>
            <a:spLocks noGrp="1"/>
          </p:cNvSpPr>
          <p:nvPr>
            <p:ph idx="1"/>
          </p:nvPr>
        </p:nvSpPr>
        <p:spPr>
          <a:xfrm>
            <a:off x="838200" y="1362961"/>
            <a:ext cx="10515600" cy="4351338"/>
          </a:xfrm>
        </p:spPr>
        <p:txBody>
          <a:bodyPr>
            <a:normAutofit lnSpcReduction="10000"/>
          </a:bodyPr>
          <a:lstStyle/>
          <a:p>
            <a:pPr marL="0" indent="0" algn="ctr">
              <a:buNone/>
            </a:pPr>
            <a:r>
              <a:rPr lang="en-GB" b="1" dirty="0"/>
              <a:t>Junior Duke Club Update</a:t>
            </a:r>
            <a:endParaRPr lang="en-GB" dirty="0"/>
          </a:p>
          <a:p>
            <a:pPr marL="0" indent="0">
              <a:buNone/>
            </a:pPr>
            <a:r>
              <a:rPr lang="en-GB" dirty="0"/>
              <a:t>For the last few weeks we have been learning about how to use a defib and carry out CPR.</a:t>
            </a:r>
          </a:p>
          <a:p>
            <a:pPr marL="0" indent="0">
              <a:buNone/>
            </a:pPr>
            <a:r>
              <a:rPr lang="en-GB" dirty="0"/>
              <a:t>We have been joined by Nicola </a:t>
            </a:r>
            <a:r>
              <a:rPr lang="en-GB" dirty="0" err="1"/>
              <a:t>Zywica</a:t>
            </a:r>
            <a:r>
              <a:rPr lang="en-GB" dirty="0"/>
              <a:t> for the last two sessions, she talked about her job on the maternity ward and taught the children how to use the defib.</a:t>
            </a:r>
          </a:p>
          <a:p>
            <a:pPr marL="0" indent="0">
              <a:buNone/>
            </a:pPr>
            <a:r>
              <a:rPr lang="en-GB" dirty="0"/>
              <a:t>We talked about DR ABC and the importance of knowing your home address as well as knowing how to call the emergency services.</a:t>
            </a:r>
          </a:p>
          <a:p>
            <a:pPr marL="0" indent="0">
              <a:buNone/>
            </a:pPr>
            <a:r>
              <a:rPr lang="en-GB" dirty="0"/>
              <a:t>Our Junior Duke Ambassador is Sir Bob Murray. He will be joining us to help celebrate our success of competing this award in the summer.</a:t>
            </a:r>
          </a:p>
        </p:txBody>
      </p:sp>
      <p:sp>
        <p:nvSpPr>
          <p:cNvPr id="4" name="Title 1">
            <a:extLst>
              <a:ext uri="{FF2B5EF4-FFF2-40B4-BE49-F238E27FC236}">
                <a16:creationId xmlns:a16="http://schemas.microsoft.com/office/drawing/2014/main" id="{38A03E3B-77C7-4F85-BB5B-3C937E946B68}"/>
              </a:ext>
            </a:extLst>
          </p:cNvPr>
          <p:cNvSpPr txBox="1">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accent1"/>
                </a:solidFill>
              </a:rPr>
              <a:t>News from school this week</a:t>
            </a:r>
          </a:p>
        </p:txBody>
      </p:sp>
      <p:pic>
        <p:nvPicPr>
          <p:cNvPr id="5" name="Picture 4">
            <a:extLst>
              <a:ext uri="{FF2B5EF4-FFF2-40B4-BE49-F238E27FC236}">
                <a16:creationId xmlns:a16="http://schemas.microsoft.com/office/drawing/2014/main" id="{870A15AB-F19B-4F88-BBC0-C1328F616CE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1536382" y="5314946"/>
            <a:ext cx="2021949" cy="1381310"/>
          </a:xfrm>
          <a:prstGeom prst="rect">
            <a:avLst/>
          </a:prstGeom>
          <a:noFill/>
          <a:ln>
            <a:noFill/>
          </a:ln>
        </p:spPr>
      </p:pic>
      <p:pic>
        <p:nvPicPr>
          <p:cNvPr id="6" name="Picture 5">
            <a:extLst>
              <a:ext uri="{FF2B5EF4-FFF2-40B4-BE49-F238E27FC236}">
                <a16:creationId xmlns:a16="http://schemas.microsoft.com/office/drawing/2014/main" id="{8A6DD7C5-212D-4B73-A622-EB518C4BF337}"/>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4835379" y="5277614"/>
            <a:ext cx="1775146" cy="1362895"/>
          </a:xfrm>
          <a:prstGeom prst="rect">
            <a:avLst/>
          </a:prstGeom>
          <a:noFill/>
          <a:ln>
            <a:noFill/>
          </a:ln>
        </p:spPr>
      </p:pic>
      <p:pic>
        <p:nvPicPr>
          <p:cNvPr id="7" name="Picture 6">
            <a:extLst>
              <a:ext uri="{FF2B5EF4-FFF2-40B4-BE49-F238E27FC236}">
                <a16:creationId xmlns:a16="http://schemas.microsoft.com/office/drawing/2014/main" id="{340C78DD-69D8-44AD-9268-D24DDD072F10}"/>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8335161" y="5277613"/>
            <a:ext cx="1775148" cy="1362895"/>
          </a:xfrm>
          <a:prstGeom prst="rect">
            <a:avLst/>
          </a:prstGeom>
          <a:noFill/>
          <a:ln>
            <a:noFill/>
          </a:ln>
        </p:spPr>
      </p:pic>
    </p:spTree>
    <p:extLst>
      <p:ext uri="{BB962C8B-B14F-4D97-AF65-F5344CB8AC3E}">
        <p14:creationId xmlns:p14="http://schemas.microsoft.com/office/powerpoint/2010/main" val="28267065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98FA07-227D-4132-8183-3BFE5CCD3B91}"/>
              </a:ext>
            </a:extLst>
          </p:cNvPr>
          <p:cNvSpPr>
            <a:spLocks noGrp="1"/>
          </p:cNvSpPr>
          <p:nvPr>
            <p:ph idx="1"/>
          </p:nvPr>
        </p:nvSpPr>
        <p:spPr>
          <a:xfrm>
            <a:off x="838200" y="1690688"/>
            <a:ext cx="10515600" cy="4351338"/>
          </a:xfrm>
        </p:spPr>
        <p:txBody>
          <a:bodyPr>
            <a:normAutofit/>
          </a:bodyPr>
          <a:lstStyle/>
          <a:p>
            <a:pPr marL="0" indent="0" fontAlgn="base">
              <a:buNone/>
            </a:pPr>
            <a:r>
              <a:rPr lang="en-GB" dirty="0"/>
              <a:t>Dear Crayke Primary School students,</a:t>
            </a:r>
          </a:p>
          <a:p>
            <a:pPr marL="0" indent="0" fontAlgn="base">
              <a:buNone/>
            </a:pPr>
            <a:r>
              <a:rPr lang="en-GB" dirty="0"/>
              <a:t>Thank you for raising £177.97. in support of the Royal British Legion Poppy appeal.</a:t>
            </a:r>
          </a:p>
          <a:p>
            <a:pPr marL="0" indent="0" fontAlgn="base">
              <a:buNone/>
            </a:pPr>
            <a:r>
              <a:rPr lang="en-GB" dirty="0"/>
              <a:t>Your magnificent  amount will go a long way to supporting ex service personnel and their families</a:t>
            </a:r>
          </a:p>
          <a:p>
            <a:pPr marL="0" indent="0" fontAlgn="base">
              <a:buNone/>
            </a:pPr>
            <a:br>
              <a:rPr lang="en-GB" dirty="0"/>
            </a:br>
            <a:r>
              <a:rPr lang="en-GB" dirty="0"/>
              <a:t>John Sutherland J.P. MJF</a:t>
            </a:r>
          </a:p>
          <a:p>
            <a:pPr marL="0" indent="0" fontAlgn="base">
              <a:buNone/>
            </a:pPr>
            <a:r>
              <a:rPr lang="en-GB" dirty="0"/>
              <a:t>Royal British Legion Poppy Appeal PAO NEB03</a:t>
            </a:r>
          </a:p>
        </p:txBody>
      </p:sp>
      <p:sp>
        <p:nvSpPr>
          <p:cNvPr id="4" name="Title 1">
            <a:extLst>
              <a:ext uri="{FF2B5EF4-FFF2-40B4-BE49-F238E27FC236}">
                <a16:creationId xmlns:a16="http://schemas.microsoft.com/office/drawing/2014/main" id="{38A03E3B-77C7-4F85-BB5B-3C937E946B68}"/>
              </a:ext>
            </a:extLst>
          </p:cNvPr>
          <p:cNvSpPr txBox="1">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accent1"/>
                </a:solidFill>
              </a:rPr>
              <a:t>News from school this week</a:t>
            </a:r>
          </a:p>
        </p:txBody>
      </p:sp>
      <p:pic>
        <p:nvPicPr>
          <p:cNvPr id="2" name="Picture 1">
            <a:extLst>
              <a:ext uri="{FF2B5EF4-FFF2-40B4-BE49-F238E27FC236}">
                <a16:creationId xmlns:a16="http://schemas.microsoft.com/office/drawing/2014/main" id="{616546BC-6888-421B-B597-0969B9432760}"/>
              </a:ext>
            </a:extLst>
          </p:cNvPr>
          <p:cNvPicPr>
            <a:picLocks noChangeAspect="1"/>
          </p:cNvPicPr>
          <p:nvPr/>
        </p:nvPicPr>
        <p:blipFill>
          <a:blip r:embed="rId2"/>
          <a:stretch>
            <a:fillRect/>
          </a:stretch>
        </p:blipFill>
        <p:spPr>
          <a:xfrm>
            <a:off x="7875348" y="5334379"/>
            <a:ext cx="3639058" cy="1257475"/>
          </a:xfrm>
          <a:prstGeom prst="rect">
            <a:avLst/>
          </a:prstGeom>
        </p:spPr>
      </p:pic>
      <p:sp>
        <p:nvSpPr>
          <p:cNvPr id="5" name="Cloud 4">
            <a:extLst>
              <a:ext uri="{FF2B5EF4-FFF2-40B4-BE49-F238E27FC236}">
                <a16:creationId xmlns:a16="http://schemas.microsoft.com/office/drawing/2014/main" id="{1C772110-39BB-4936-BC2B-BA5CB3CE1F57}"/>
              </a:ext>
            </a:extLst>
          </p:cNvPr>
          <p:cNvSpPr/>
          <p:nvPr/>
        </p:nvSpPr>
        <p:spPr>
          <a:xfrm rot="452354">
            <a:off x="7692356" y="254800"/>
            <a:ext cx="4005043" cy="1837189"/>
          </a:xfrm>
          <a:prstGeom prst="cloud">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THANK YOU to School Council for organising this sale and running it so efficiently each playtime!</a:t>
            </a:r>
          </a:p>
        </p:txBody>
      </p:sp>
    </p:spTree>
    <p:extLst>
      <p:ext uri="{BB962C8B-B14F-4D97-AF65-F5344CB8AC3E}">
        <p14:creationId xmlns:p14="http://schemas.microsoft.com/office/powerpoint/2010/main" val="38843880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98FA07-227D-4132-8183-3BFE5CCD3B91}"/>
              </a:ext>
            </a:extLst>
          </p:cNvPr>
          <p:cNvSpPr>
            <a:spLocks noGrp="1"/>
          </p:cNvSpPr>
          <p:nvPr>
            <p:ph idx="1"/>
          </p:nvPr>
        </p:nvSpPr>
        <p:spPr>
          <a:xfrm>
            <a:off x="175470" y="956753"/>
            <a:ext cx="10515600" cy="4351338"/>
          </a:xfrm>
        </p:spPr>
        <p:txBody>
          <a:bodyPr>
            <a:normAutofit/>
          </a:bodyPr>
          <a:lstStyle/>
          <a:p>
            <a:pPr marL="0" indent="0" fontAlgn="base">
              <a:buNone/>
            </a:pPr>
            <a:r>
              <a:rPr lang="en-GB" dirty="0"/>
              <a:t>CHASA Christmas Craft Afternoon</a:t>
            </a:r>
          </a:p>
        </p:txBody>
      </p:sp>
      <p:sp>
        <p:nvSpPr>
          <p:cNvPr id="4" name="Title 1">
            <a:extLst>
              <a:ext uri="{FF2B5EF4-FFF2-40B4-BE49-F238E27FC236}">
                <a16:creationId xmlns:a16="http://schemas.microsoft.com/office/drawing/2014/main" id="{38A03E3B-77C7-4F85-BB5B-3C937E946B68}"/>
              </a:ext>
            </a:extLst>
          </p:cNvPr>
          <p:cNvSpPr txBox="1">
            <a:spLocks noGrp="1"/>
          </p:cNvSpPr>
          <p:nvPr>
            <p:ph type="title"/>
          </p:nvPr>
        </p:nvSpPr>
        <p:spPr>
          <a:xfrm>
            <a:off x="114199" y="-4645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accent1"/>
                </a:solidFill>
              </a:rPr>
              <a:t>News from school this week</a:t>
            </a:r>
          </a:p>
        </p:txBody>
      </p:sp>
      <p:pic>
        <p:nvPicPr>
          <p:cNvPr id="6" name="Picture 5">
            <a:extLst>
              <a:ext uri="{FF2B5EF4-FFF2-40B4-BE49-F238E27FC236}">
                <a16:creationId xmlns:a16="http://schemas.microsoft.com/office/drawing/2014/main" id="{6FA32EBB-43BA-4C70-B125-45CA2D31F66A}"/>
              </a:ext>
            </a:extLst>
          </p:cNvPr>
          <p:cNvPicPr>
            <a:picLocks noChangeAspect="1"/>
          </p:cNvPicPr>
          <p:nvPr/>
        </p:nvPicPr>
        <p:blipFill>
          <a:blip r:embed="rId2"/>
          <a:stretch>
            <a:fillRect/>
          </a:stretch>
        </p:blipFill>
        <p:spPr>
          <a:xfrm>
            <a:off x="592304" y="2321086"/>
            <a:ext cx="2950191" cy="2215827"/>
          </a:xfrm>
          <a:prstGeom prst="rect">
            <a:avLst/>
          </a:prstGeom>
        </p:spPr>
      </p:pic>
      <p:pic>
        <p:nvPicPr>
          <p:cNvPr id="7" name="Picture 6">
            <a:extLst>
              <a:ext uri="{FF2B5EF4-FFF2-40B4-BE49-F238E27FC236}">
                <a16:creationId xmlns:a16="http://schemas.microsoft.com/office/drawing/2014/main" id="{8A4DBC9A-63FB-43B8-B782-C50C1EEA5EEB}"/>
              </a:ext>
            </a:extLst>
          </p:cNvPr>
          <p:cNvPicPr>
            <a:picLocks noChangeAspect="1"/>
          </p:cNvPicPr>
          <p:nvPr/>
        </p:nvPicPr>
        <p:blipFill>
          <a:blip r:embed="rId3"/>
          <a:stretch>
            <a:fillRect/>
          </a:stretch>
        </p:blipFill>
        <p:spPr>
          <a:xfrm>
            <a:off x="3850051" y="2133418"/>
            <a:ext cx="4525006" cy="2591162"/>
          </a:xfrm>
          <a:prstGeom prst="rect">
            <a:avLst/>
          </a:prstGeom>
        </p:spPr>
      </p:pic>
      <p:pic>
        <p:nvPicPr>
          <p:cNvPr id="8" name="Picture 7">
            <a:extLst>
              <a:ext uri="{FF2B5EF4-FFF2-40B4-BE49-F238E27FC236}">
                <a16:creationId xmlns:a16="http://schemas.microsoft.com/office/drawing/2014/main" id="{AD5D6A5B-B538-4F70-AE2E-C8FBA2E10EDC}"/>
              </a:ext>
            </a:extLst>
          </p:cNvPr>
          <p:cNvPicPr>
            <a:picLocks noChangeAspect="1"/>
          </p:cNvPicPr>
          <p:nvPr/>
        </p:nvPicPr>
        <p:blipFill>
          <a:blip r:embed="rId4"/>
          <a:stretch>
            <a:fillRect/>
          </a:stretch>
        </p:blipFill>
        <p:spPr>
          <a:xfrm>
            <a:off x="472579" y="4813557"/>
            <a:ext cx="2417363" cy="1679318"/>
          </a:xfrm>
          <a:prstGeom prst="rect">
            <a:avLst/>
          </a:prstGeom>
        </p:spPr>
      </p:pic>
      <p:pic>
        <p:nvPicPr>
          <p:cNvPr id="9" name="Picture 8">
            <a:extLst>
              <a:ext uri="{FF2B5EF4-FFF2-40B4-BE49-F238E27FC236}">
                <a16:creationId xmlns:a16="http://schemas.microsoft.com/office/drawing/2014/main" id="{7B7954CA-1E0F-4E00-9A39-5ACE333DEFFB}"/>
              </a:ext>
            </a:extLst>
          </p:cNvPr>
          <p:cNvPicPr>
            <a:picLocks noChangeAspect="1"/>
          </p:cNvPicPr>
          <p:nvPr/>
        </p:nvPicPr>
        <p:blipFill>
          <a:blip r:embed="rId5"/>
          <a:stretch>
            <a:fillRect/>
          </a:stretch>
        </p:blipFill>
        <p:spPr>
          <a:xfrm>
            <a:off x="3135838" y="4985737"/>
            <a:ext cx="2787673" cy="1819569"/>
          </a:xfrm>
          <a:prstGeom prst="rect">
            <a:avLst/>
          </a:prstGeom>
        </p:spPr>
      </p:pic>
      <p:pic>
        <p:nvPicPr>
          <p:cNvPr id="10" name="Picture 9">
            <a:extLst>
              <a:ext uri="{FF2B5EF4-FFF2-40B4-BE49-F238E27FC236}">
                <a16:creationId xmlns:a16="http://schemas.microsoft.com/office/drawing/2014/main" id="{9AD5E7ED-24F4-4B3F-BBD5-E6028886A0B9}"/>
              </a:ext>
            </a:extLst>
          </p:cNvPr>
          <p:cNvPicPr>
            <a:picLocks noChangeAspect="1"/>
          </p:cNvPicPr>
          <p:nvPr/>
        </p:nvPicPr>
        <p:blipFill>
          <a:blip r:embed="rId6"/>
          <a:stretch>
            <a:fillRect/>
          </a:stretch>
        </p:blipFill>
        <p:spPr>
          <a:xfrm>
            <a:off x="9171935" y="2195321"/>
            <a:ext cx="2214973" cy="1814332"/>
          </a:xfrm>
          <a:prstGeom prst="rect">
            <a:avLst/>
          </a:prstGeom>
        </p:spPr>
      </p:pic>
      <p:pic>
        <p:nvPicPr>
          <p:cNvPr id="11" name="Picture 10">
            <a:extLst>
              <a:ext uri="{FF2B5EF4-FFF2-40B4-BE49-F238E27FC236}">
                <a16:creationId xmlns:a16="http://schemas.microsoft.com/office/drawing/2014/main" id="{019CECD2-2CE8-49B4-BE1C-F1B531158032}"/>
              </a:ext>
            </a:extLst>
          </p:cNvPr>
          <p:cNvPicPr>
            <a:picLocks noChangeAspect="1"/>
          </p:cNvPicPr>
          <p:nvPr/>
        </p:nvPicPr>
        <p:blipFill>
          <a:blip r:embed="rId7"/>
          <a:stretch>
            <a:fillRect/>
          </a:stretch>
        </p:blipFill>
        <p:spPr>
          <a:xfrm>
            <a:off x="8825444" y="4185342"/>
            <a:ext cx="3049994" cy="2409356"/>
          </a:xfrm>
          <a:prstGeom prst="rect">
            <a:avLst/>
          </a:prstGeom>
        </p:spPr>
      </p:pic>
      <p:pic>
        <p:nvPicPr>
          <p:cNvPr id="12" name="Picture 11">
            <a:extLst>
              <a:ext uri="{FF2B5EF4-FFF2-40B4-BE49-F238E27FC236}">
                <a16:creationId xmlns:a16="http://schemas.microsoft.com/office/drawing/2014/main" id="{5335E43F-989A-43A7-8A65-EF6797D31EFB}"/>
              </a:ext>
            </a:extLst>
          </p:cNvPr>
          <p:cNvPicPr>
            <a:picLocks noChangeAspect="1"/>
          </p:cNvPicPr>
          <p:nvPr/>
        </p:nvPicPr>
        <p:blipFill>
          <a:blip r:embed="rId8"/>
          <a:stretch>
            <a:fillRect/>
          </a:stretch>
        </p:blipFill>
        <p:spPr>
          <a:xfrm>
            <a:off x="6169407" y="4985737"/>
            <a:ext cx="2314925" cy="1774611"/>
          </a:xfrm>
          <a:prstGeom prst="rect">
            <a:avLst/>
          </a:prstGeom>
        </p:spPr>
      </p:pic>
      <p:pic>
        <p:nvPicPr>
          <p:cNvPr id="13" name="Picture 12">
            <a:extLst>
              <a:ext uri="{FF2B5EF4-FFF2-40B4-BE49-F238E27FC236}">
                <a16:creationId xmlns:a16="http://schemas.microsoft.com/office/drawing/2014/main" id="{05EDC7B3-8F70-4805-9918-5824EC832A38}"/>
              </a:ext>
            </a:extLst>
          </p:cNvPr>
          <p:cNvPicPr>
            <a:picLocks noChangeAspect="1"/>
          </p:cNvPicPr>
          <p:nvPr/>
        </p:nvPicPr>
        <p:blipFill>
          <a:blip r:embed="rId9"/>
          <a:stretch>
            <a:fillRect/>
          </a:stretch>
        </p:blipFill>
        <p:spPr>
          <a:xfrm>
            <a:off x="8646687" y="119165"/>
            <a:ext cx="2953009" cy="1882138"/>
          </a:xfrm>
          <a:prstGeom prst="rect">
            <a:avLst/>
          </a:prstGeom>
        </p:spPr>
      </p:pic>
      <p:pic>
        <p:nvPicPr>
          <p:cNvPr id="14" name="Picture 13">
            <a:extLst>
              <a:ext uri="{FF2B5EF4-FFF2-40B4-BE49-F238E27FC236}">
                <a16:creationId xmlns:a16="http://schemas.microsoft.com/office/drawing/2014/main" id="{7BF7EC3B-4F0F-4653-851C-8B1B0E2D5C84}"/>
              </a:ext>
            </a:extLst>
          </p:cNvPr>
          <p:cNvPicPr>
            <a:picLocks noChangeAspect="1"/>
          </p:cNvPicPr>
          <p:nvPr/>
        </p:nvPicPr>
        <p:blipFill>
          <a:blip r:embed="rId10"/>
          <a:stretch>
            <a:fillRect/>
          </a:stretch>
        </p:blipFill>
        <p:spPr>
          <a:xfrm>
            <a:off x="6602868" y="240969"/>
            <a:ext cx="1448002" cy="1638529"/>
          </a:xfrm>
          <a:prstGeom prst="rect">
            <a:avLst/>
          </a:prstGeom>
        </p:spPr>
      </p:pic>
    </p:spTree>
    <p:extLst>
      <p:ext uri="{BB962C8B-B14F-4D97-AF65-F5344CB8AC3E}">
        <p14:creationId xmlns:p14="http://schemas.microsoft.com/office/powerpoint/2010/main" val="40774274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A6966-8533-46C4-9160-C461A36DFD13}"/>
              </a:ext>
            </a:extLst>
          </p:cNvPr>
          <p:cNvSpPr>
            <a:spLocks noGrp="1"/>
          </p:cNvSpPr>
          <p:nvPr>
            <p:ph type="title"/>
          </p:nvPr>
        </p:nvSpPr>
        <p:spPr/>
        <p:txBody>
          <a:bodyPr/>
          <a:lstStyle/>
          <a:p>
            <a:r>
              <a:rPr lang="en-GB" b="1" dirty="0">
                <a:solidFill>
                  <a:schemeClr val="accent1"/>
                </a:solidFill>
              </a:rPr>
              <a:t>Upcoming Events – KS1 Nativity</a:t>
            </a:r>
          </a:p>
        </p:txBody>
      </p:sp>
      <p:sp>
        <p:nvSpPr>
          <p:cNvPr id="3" name="TextBox 2">
            <a:extLst>
              <a:ext uri="{FF2B5EF4-FFF2-40B4-BE49-F238E27FC236}">
                <a16:creationId xmlns:a16="http://schemas.microsoft.com/office/drawing/2014/main" id="{61A17FB7-24E8-4CFD-A44F-4CE639F8842D}"/>
              </a:ext>
            </a:extLst>
          </p:cNvPr>
          <p:cNvSpPr txBox="1"/>
          <p:nvPr/>
        </p:nvSpPr>
        <p:spPr>
          <a:xfrm>
            <a:off x="565981" y="1690688"/>
            <a:ext cx="11109184" cy="2585323"/>
          </a:xfrm>
          <a:prstGeom prst="rect">
            <a:avLst/>
          </a:prstGeom>
          <a:noFill/>
        </p:spPr>
        <p:txBody>
          <a:bodyPr wrap="square" rtlCol="0">
            <a:spAutoFit/>
          </a:bodyPr>
          <a:lstStyle/>
          <a:p>
            <a:r>
              <a:rPr lang="en-GB" dirty="0"/>
              <a:t>We are really looking forward to welcoming you into school for nativity performances of “Baubles”.  The children in Apple and Beech class are working very hard and the songs are sounding beautiful!</a:t>
            </a:r>
          </a:p>
          <a:p>
            <a:r>
              <a:rPr lang="en-GB" dirty="0"/>
              <a:t> </a:t>
            </a:r>
          </a:p>
          <a:p>
            <a:r>
              <a:rPr lang="en-GB" dirty="0"/>
              <a:t>We will be putting on two performances on </a:t>
            </a:r>
            <a:r>
              <a:rPr lang="en-GB" b="1" dirty="0"/>
              <a:t>Wednesday 13 December</a:t>
            </a:r>
            <a:r>
              <a:rPr lang="en-GB" dirty="0"/>
              <a:t> at 9:30am and 2:15pm.  </a:t>
            </a:r>
          </a:p>
          <a:p>
            <a:r>
              <a:rPr lang="en-GB" dirty="0"/>
              <a:t> </a:t>
            </a:r>
          </a:p>
          <a:p>
            <a:r>
              <a:rPr lang="en-GB" dirty="0"/>
              <a:t>Tickets are free and can be booked via our new booking system.  Details of this will be shared next week.</a:t>
            </a:r>
          </a:p>
          <a:p>
            <a:endParaRPr lang="en-GB" dirty="0"/>
          </a:p>
          <a:p>
            <a:endParaRPr lang="en-GB" dirty="0"/>
          </a:p>
          <a:p>
            <a:pPr fontAlgn="base"/>
            <a:endParaRPr lang="en-GB" dirty="0">
              <a:solidFill>
                <a:srgbClr val="FF0000"/>
              </a:solidFill>
            </a:endParaRPr>
          </a:p>
        </p:txBody>
      </p:sp>
      <p:pic>
        <p:nvPicPr>
          <p:cNvPr id="9" name="Picture 8">
            <a:extLst>
              <a:ext uri="{FF2B5EF4-FFF2-40B4-BE49-F238E27FC236}">
                <a16:creationId xmlns:a16="http://schemas.microsoft.com/office/drawing/2014/main" id="{7C780DDD-BC28-4146-AA6D-325AF7D07E93}"/>
              </a:ext>
            </a:extLst>
          </p:cNvPr>
          <p:cNvPicPr>
            <a:picLocks noChangeAspect="1"/>
          </p:cNvPicPr>
          <p:nvPr/>
        </p:nvPicPr>
        <p:blipFill>
          <a:blip r:embed="rId2"/>
          <a:stretch>
            <a:fillRect/>
          </a:stretch>
        </p:blipFill>
        <p:spPr>
          <a:xfrm>
            <a:off x="4838339" y="3697171"/>
            <a:ext cx="1969424" cy="2720356"/>
          </a:xfrm>
          <a:prstGeom prst="rect">
            <a:avLst/>
          </a:prstGeom>
        </p:spPr>
      </p:pic>
    </p:spTree>
    <p:extLst>
      <p:ext uri="{BB962C8B-B14F-4D97-AF65-F5344CB8AC3E}">
        <p14:creationId xmlns:p14="http://schemas.microsoft.com/office/powerpoint/2010/main" val="28980477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A6966-8533-46C4-9160-C461A36DFD13}"/>
              </a:ext>
            </a:extLst>
          </p:cNvPr>
          <p:cNvSpPr>
            <a:spLocks noGrp="1"/>
          </p:cNvSpPr>
          <p:nvPr>
            <p:ph type="title"/>
          </p:nvPr>
        </p:nvSpPr>
        <p:spPr/>
        <p:txBody>
          <a:bodyPr/>
          <a:lstStyle/>
          <a:p>
            <a:r>
              <a:rPr lang="en-GB" b="1" dirty="0">
                <a:solidFill>
                  <a:schemeClr val="accent1"/>
                </a:solidFill>
              </a:rPr>
              <a:t>Upcoming Events – </a:t>
            </a:r>
            <a:r>
              <a:rPr lang="en-GB" b="1" dirty="0" err="1">
                <a:solidFill>
                  <a:schemeClr val="accent1"/>
                </a:solidFill>
              </a:rPr>
              <a:t>Christmas@Crayke</a:t>
            </a:r>
            <a:r>
              <a:rPr lang="en-GB" b="1" dirty="0">
                <a:solidFill>
                  <a:schemeClr val="accent1"/>
                </a:solidFill>
              </a:rPr>
              <a:t> 2023</a:t>
            </a:r>
          </a:p>
        </p:txBody>
      </p:sp>
      <p:sp>
        <p:nvSpPr>
          <p:cNvPr id="3" name="TextBox 2">
            <a:extLst>
              <a:ext uri="{FF2B5EF4-FFF2-40B4-BE49-F238E27FC236}">
                <a16:creationId xmlns:a16="http://schemas.microsoft.com/office/drawing/2014/main" id="{61A17FB7-24E8-4CFD-A44F-4CE639F8842D}"/>
              </a:ext>
            </a:extLst>
          </p:cNvPr>
          <p:cNvSpPr txBox="1"/>
          <p:nvPr/>
        </p:nvSpPr>
        <p:spPr>
          <a:xfrm>
            <a:off x="565981" y="1690688"/>
            <a:ext cx="11109184" cy="3970318"/>
          </a:xfrm>
          <a:prstGeom prst="rect">
            <a:avLst/>
          </a:prstGeom>
          <a:noFill/>
        </p:spPr>
        <p:txBody>
          <a:bodyPr wrap="square" rtlCol="0">
            <a:spAutoFit/>
          </a:bodyPr>
          <a:lstStyle/>
          <a:p>
            <a:r>
              <a:rPr lang="en-GB" dirty="0"/>
              <a:t>As summarised on the following page, we are planning a range of Christmas events in the run up to the end of term.  Plans are made with the best of intentions at the time of going to print, however please be mindful that circumstances beyond our control can change plans and may do so at short notice.</a:t>
            </a:r>
          </a:p>
          <a:p>
            <a:r>
              <a:rPr lang="en-GB" dirty="0"/>
              <a:t> </a:t>
            </a:r>
          </a:p>
          <a:p>
            <a:r>
              <a:rPr lang="en-GB" dirty="0"/>
              <a:t>Mrs Yates is already getting excited about the thought of Christmas Lunch with all the trimmings! We are thrilled to be able to welcome governors and the CHASA committee to join us for lunch too.</a:t>
            </a:r>
          </a:p>
          <a:p>
            <a:r>
              <a:rPr lang="en-GB" dirty="0"/>
              <a:t> </a:t>
            </a:r>
          </a:p>
          <a:p>
            <a:r>
              <a:rPr lang="en-GB" dirty="0"/>
              <a:t>The Christmas tree has been delivered to school; we are extremely grateful to Newburgh Christmas Trees for this kind and generous donation.  The children will be decorating the Christmas tree early next week, when we will all assemble in the hall to sing carols; it is a wonderful and moving event that is sure to get everyone into the Christmas spirit!</a:t>
            </a:r>
          </a:p>
          <a:p>
            <a:endParaRPr lang="en-GB" dirty="0"/>
          </a:p>
          <a:p>
            <a:endParaRPr lang="en-GB" dirty="0"/>
          </a:p>
          <a:p>
            <a:pPr fontAlgn="base"/>
            <a:endParaRPr lang="en-GB" dirty="0">
              <a:solidFill>
                <a:srgbClr val="FF0000"/>
              </a:solidFill>
            </a:endParaRPr>
          </a:p>
        </p:txBody>
      </p:sp>
    </p:spTree>
    <p:extLst>
      <p:ext uri="{BB962C8B-B14F-4D97-AF65-F5344CB8AC3E}">
        <p14:creationId xmlns:p14="http://schemas.microsoft.com/office/powerpoint/2010/main" val="8269044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A6966-8533-46C4-9160-C461A36DFD13}"/>
              </a:ext>
            </a:extLst>
          </p:cNvPr>
          <p:cNvSpPr>
            <a:spLocks noGrp="1"/>
          </p:cNvSpPr>
          <p:nvPr>
            <p:ph type="title"/>
          </p:nvPr>
        </p:nvSpPr>
        <p:spPr>
          <a:xfrm>
            <a:off x="1015976" y="269600"/>
            <a:ext cx="10515600" cy="1325563"/>
          </a:xfrm>
        </p:spPr>
        <p:txBody>
          <a:bodyPr/>
          <a:lstStyle/>
          <a:p>
            <a:r>
              <a:rPr lang="en-GB" b="1" dirty="0">
                <a:solidFill>
                  <a:schemeClr val="accent1"/>
                </a:solidFill>
              </a:rPr>
              <a:t>Upcoming Events – </a:t>
            </a:r>
            <a:r>
              <a:rPr lang="en-GB" b="1" dirty="0" err="1">
                <a:solidFill>
                  <a:schemeClr val="accent1"/>
                </a:solidFill>
              </a:rPr>
              <a:t>Christmas@Crayke</a:t>
            </a:r>
            <a:r>
              <a:rPr lang="en-GB" b="1" dirty="0">
                <a:solidFill>
                  <a:schemeClr val="accent1"/>
                </a:solidFill>
              </a:rPr>
              <a:t> 2023</a:t>
            </a:r>
          </a:p>
        </p:txBody>
      </p:sp>
      <p:sp>
        <p:nvSpPr>
          <p:cNvPr id="3" name="TextBox 2">
            <a:extLst>
              <a:ext uri="{FF2B5EF4-FFF2-40B4-BE49-F238E27FC236}">
                <a16:creationId xmlns:a16="http://schemas.microsoft.com/office/drawing/2014/main" id="{61A17FB7-24E8-4CFD-A44F-4CE639F8842D}"/>
              </a:ext>
            </a:extLst>
          </p:cNvPr>
          <p:cNvSpPr txBox="1"/>
          <p:nvPr/>
        </p:nvSpPr>
        <p:spPr>
          <a:xfrm>
            <a:off x="565981" y="1690688"/>
            <a:ext cx="11109184" cy="646331"/>
          </a:xfrm>
          <a:prstGeom prst="rect">
            <a:avLst/>
          </a:prstGeom>
          <a:noFill/>
        </p:spPr>
        <p:txBody>
          <a:bodyPr wrap="square" rtlCol="0">
            <a:spAutoFit/>
          </a:bodyPr>
          <a:lstStyle/>
          <a:p>
            <a:endParaRPr lang="en-GB" dirty="0"/>
          </a:p>
          <a:p>
            <a:pPr fontAlgn="base"/>
            <a:endParaRPr lang="en-GB" dirty="0">
              <a:solidFill>
                <a:srgbClr val="FF0000"/>
              </a:solidFill>
            </a:endParaRPr>
          </a:p>
        </p:txBody>
      </p:sp>
      <p:graphicFrame>
        <p:nvGraphicFramePr>
          <p:cNvPr id="4" name="Table 3">
            <a:extLst>
              <a:ext uri="{FF2B5EF4-FFF2-40B4-BE49-F238E27FC236}">
                <a16:creationId xmlns:a16="http://schemas.microsoft.com/office/drawing/2014/main" id="{5A9D44F1-E3B4-4395-8A56-28F0DC655DB6}"/>
              </a:ext>
            </a:extLst>
          </p:cNvPr>
          <p:cNvGraphicFramePr>
            <a:graphicFrameLocks noGrp="1"/>
          </p:cNvGraphicFramePr>
          <p:nvPr>
            <p:extLst>
              <p:ext uri="{D42A27DB-BD31-4B8C-83A1-F6EECF244321}">
                <p14:modId xmlns:p14="http://schemas.microsoft.com/office/powerpoint/2010/main" val="1653354815"/>
              </p:ext>
            </p:extLst>
          </p:nvPr>
        </p:nvGraphicFramePr>
        <p:xfrm>
          <a:off x="516835" y="1407563"/>
          <a:ext cx="11321220" cy="5140960"/>
        </p:xfrm>
        <a:graphic>
          <a:graphicData uri="http://schemas.openxmlformats.org/drawingml/2006/table">
            <a:tbl>
              <a:tblPr firstRow="1" bandRow="1">
                <a:tableStyleId>{5C22544A-7EE6-4342-B048-85BDC9FD1C3A}</a:tableStyleId>
              </a:tblPr>
              <a:tblGrid>
                <a:gridCol w="2830305">
                  <a:extLst>
                    <a:ext uri="{9D8B030D-6E8A-4147-A177-3AD203B41FA5}">
                      <a16:colId xmlns:a16="http://schemas.microsoft.com/office/drawing/2014/main" val="319088545"/>
                    </a:ext>
                  </a:extLst>
                </a:gridCol>
                <a:gridCol w="1427385">
                  <a:extLst>
                    <a:ext uri="{9D8B030D-6E8A-4147-A177-3AD203B41FA5}">
                      <a16:colId xmlns:a16="http://schemas.microsoft.com/office/drawing/2014/main" val="1003758416"/>
                    </a:ext>
                  </a:extLst>
                </a:gridCol>
                <a:gridCol w="3171038">
                  <a:extLst>
                    <a:ext uri="{9D8B030D-6E8A-4147-A177-3AD203B41FA5}">
                      <a16:colId xmlns:a16="http://schemas.microsoft.com/office/drawing/2014/main" val="1498259731"/>
                    </a:ext>
                  </a:extLst>
                </a:gridCol>
                <a:gridCol w="3892492">
                  <a:extLst>
                    <a:ext uri="{9D8B030D-6E8A-4147-A177-3AD203B41FA5}">
                      <a16:colId xmlns:a16="http://schemas.microsoft.com/office/drawing/2014/main" val="731028974"/>
                    </a:ext>
                  </a:extLst>
                </a:gridCol>
              </a:tblGrid>
              <a:tr h="370840">
                <a:tc>
                  <a:txBody>
                    <a:bodyPr/>
                    <a:lstStyle/>
                    <a:p>
                      <a:pPr algn="ctr">
                        <a:spcAft>
                          <a:spcPts val="0"/>
                        </a:spcAft>
                      </a:pPr>
                      <a:r>
                        <a:rPr lang="en-GB" sz="1200" b="1" dirty="0">
                          <a:solidFill>
                            <a:schemeClr val="bg1"/>
                          </a:solidFill>
                          <a:effectLst/>
                          <a:latin typeface="Segoe UI" panose="020B0502040204020203" pitchFamily="34" charset="0"/>
                          <a:ea typeface="MS Mincho" panose="02020609040205080304" pitchFamily="49" charset="-128"/>
                          <a:cs typeface="Times New Roman" panose="02020603050405020304" pitchFamily="18" charset="0"/>
                        </a:rPr>
                        <a:t>Date</a:t>
                      </a:r>
                      <a:endParaRPr lang="en-GB" sz="12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0"/>
                        </a:spcAft>
                      </a:pPr>
                      <a:r>
                        <a:rPr lang="en-GB" sz="1200" b="1" dirty="0">
                          <a:solidFill>
                            <a:schemeClr val="bg1"/>
                          </a:solidFill>
                          <a:effectLst/>
                          <a:latin typeface="Segoe UI" panose="020B0502040204020203" pitchFamily="34" charset="0"/>
                          <a:ea typeface="MS Mincho" panose="02020609040205080304" pitchFamily="49" charset="-128"/>
                          <a:cs typeface="Times New Roman" panose="02020603050405020304" pitchFamily="18" charset="0"/>
                        </a:rPr>
                        <a:t>Time</a:t>
                      </a:r>
                      <a:endParaRPr lang="en-GB" sz="12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0"/>
                        </a:spcAft>
                      </a:pPr>
                      <a:r>
                        <a:rPr lang="en-GB" sz="1200" b="1" dirty="0">
                          <a:solidFill>
                            <a:schemeClr val="bg1"/>
                          </a:solidFill>
                          <a:effectLst/>
                          <a:latin typeface="Segoe UI" panose="020B0502040204020203" pitchFamily="34" charset="0"/>
                          <a:ea typeface="MS Mincho" panose="02020609040205080304" pitchFamily="49" charset="-128"/>
                          <a:cs typeface="Times New Roman" panose="02020603050405020304" pitchFamily="18" charset="0"/>
                        </a:rPr>
                        <a:t>Event</a:t>
                      </a:r>
                      <a:endParaRPr lang="en-GB" sz="12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0"/>
                        </a:spcAft>
                      </a:pPr>
                      <a:r>
                        <a:rPr lang="en-GB" sz="1200" b="1" dirty="0">
                          <a:solidFill>
                            <a:schemeClr val="bg1"/>
                          </a:solidFill>
                          <a:effectLst/>
                          <a:latin typeface="Segoe UI" panose="020B0502040204020203" pitchFamily="34" charset="0"/>
                          <a:ea typeface="MS Mincho" panose="02020609040205080304" pitchFamily="49" charset="-128"/>
                          <a:cs typeface="Times New Roman" panose="02020603050405020304" pitchFamily="18" charset="0"/>
                        </a:rPr>
                        <a:t>What we need from you as parents</a:t>
                      </a:r>
                      <a:endParaRPr lang="en-GB" sz="12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765959926"/>
                  </a:ext>
                </a:extLst>
              </a:tr>
              <a:tr h="370840">
                <a:tc>
                  <a:txBody>
                    <a:bodyPr/>
                    <a:lstStyle/>
                    <a:p>
                      <a:pPr>
                        <a:spcAft>
                          <a:spcPts val="0"/>
                        </a:spcAft>
                      </a:pPr>
                      <a:r>
                        <a:rPr lang="en-GB" sz="1200" dirty="0">
                          <a:solidFill>
                            <a:srgbClr val="006600"/>
                          </a:solidFill>
                          <a:effectLst/>
                          <a:latin typeface="Segoe UI" panose="020B0502040204020203" pitchFamily="34" charset="0"/>
                          <a:ea typeface="MS Mincho" panose="02020609040205080304" pitchFamily="49" charset="-128"/>
                          <a:cs typeface="Times New Roman" panose="02020603050405020304" pitchFamily="18" charset="0"/>
                        </a:rPr>
                        <a:t>Friday 8 December</a:t>
                      </a:r>
                      <a:endParaRPr lang="en-GB"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spcAft>
                          <a:spcPts val="0"/>
                        </a:spcAft>
                      </a:pPr>
                      <a:r>
                        <a:rPr lang="en-GB" sz="1200">
                          <a:solidFill>
                            <a:srgbClr val="006600"/>
                          </a:solidFill>
                          <a:effectLst/>
                          <a:latin typeface="Segoe UI" panose="020B0502040204020203" pitchFamily="34" charset="0"/>
                          <a:ea typeface="MS Mincho" panose="02020609040205080304" pitchFamily="49" charset="-128"/>
                          <a:cs typeface="Times New Roman" panose="02020603050405020304" pitchFamily="18" charset="0"/>
                        </a:rPr>
                        <a:t>1:30pm – 3:00pm</a:t>
                      </a:r>
                      <a:endParaRPr lang="en-GB"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spcAft>
                          <a:spcPts val="0"/>
                        </a:spcAft>
                      </a:pPr>
                      <a:r>
                        <a:rPr lang="en-GB" sz="1200" b="1">
                          <a:solidFill>
                            <a:srgbClr val="006600"/>
                          </a:solidFill>
                          <a:effectLst/>
                          <a:latin typeface="Segoe UI" panose="020B0502040204020203" pitchFamily="34" charset="0"/>
                          <a:ea typeface="MS Mincho" panose="02020609040205080304" pitchFamily="49" charset="-128"/>
                          <a:cs typeface="Times New Roman" panose="02020603050405020304" pitchFamily="18" charset="0"/>
                        </a:rPr>
                        <a:t>Whole School Pantomime</a:t>
                      </a:r>
                      <a:r>
                        <a:rPr lang="en-GB" sz="1200">
                          <a:solidFill>
                            <a:srgbClr val="006600"/>
                          </a:solidFill>
                          <a:effectLst/>
                          <a:latin typeface="Segoe UI" panose="020B0502040204020203" pitchFamily="34" charset="0"/>
                          <a:ea typeface="MS Mincho" panose="02020609040205080304" pitchFamily="49" charset="-128"/>
                          <a:cs typeface="Times New Roman" panose="02020603050405020304" pitchFamily="18" charset="0"/>
                        </a:rPr>
                        <a:t> – Sports Hall </a:t>
                      </a:r>
                      <a:endParaRPr lang="en-GB" sz="1200">
                        <a:effectLst/>
                        <a:latin typeface="Cambria" panose="02040503050406030204" pitchFamily="18" charset="0"/>
                        <a:ea typeface="MS Mincho" panose="02020609040205080304" pitchFamily="49" charset="-128"/>
                        <a:cs typeface="Times New Roman" panose="02020603050405020304" pitchFamily="18" charset="0"/>
                      </a:endParaRPr>
                    </a:p>
                    <a:p>
                      <a:pPr>
                        <a:spcAft>
                          <a:spcPts val="0"/>
                        </a:spcAft>
                      </a:pPr>
                      <a:r>
                        <a:rPr lang="en-GB" sz="1200">
                          <a:solidFill>
                            <a:srgbClr val="006600"/>
                          </a:solidFill>
                          <a:effectLst/>
                          <a:latin typeface="Segoe UI" panose="020B0502040204020203" pitchFamily="34" charset="0"/>
                          <a:ea typeface="MS Mincho" panose="02020609040205080304" pitchFamily="49" charset="-128"/>
                          <a:cs typeface="Times New Roman" panose="02020603050405020304" pitchFamily="18" charset="0"/>
                        </a:rPr>
                        <a:t> </a:t>
                      </a:r>
                      <a:endParaRPr lang="en-GB"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spcAft>
                          <a:spcPts val="0"/>
                        </a:spcAft>
                      </a:pPr>
                      <a:r>
                        <a:rPr lang="en-GB" sz="1200" dirty="0">
                          <a:solidFill>
                            <a:srgbClr val="006600"/>
                          </a:solidFill>
                          <a:effectLst/>
                          <a:latin typeface="Segoe UI" panose="020B0502040204020203" pitchFamily="34" charset="0"/>
                          <a:ea typeface="MS Mincho" panose="02020609040205080304" pitchFamily="49" charset="-128"/>
                          <a:cs typeface="Times New Roman" panose="02020603050405020304" pitchFamily="18" charset="0"/>
                        </a:rPr>
                        <a:t>Please ensure that your child has a warm coat and water bottle.</a:t>
                      </a:r>
                      <a:endParaRPr lang="en-GB"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4230088183"/>
                  </a:ext>
                </a:extLst>
              </a:tr>
              <a:tr h="370840">
                <a:tc>
                  <a:txBody>
                    <a:bodyPr/>
                    <a:lstStyle/>
                    <a:p>
                      <a:pPr>
                        <a:spcAft>
                          <a:spcPts val="0"/>
                        </a:spcAft>
                      </a:pPr>
                      <a:r>
                        <a:rPr lang="en-GB" sz="1200" dirty="0">
                          <a:solidFill>
                            <a:srgbClr val="006600"/>
                          </a:solidFill>
                          <a:effectLst/>
                          <a:latin typeface="Segoe UI" panose="020B0502040204020203" pitchFamily="34" charset="0"/>
                          <a:ea typeface="MS Mincho" panose="02020609040205080304" pitchFamily="49" charset="-128"/>
                          <a:cs typeface="Times New Roman" panose="02020603050405020304" pitchFamily="18" charset="0"/>
                        </a:rPr>
                        <a:t>Monday 11 December</a:t>
                      </a:r>
                      <a:endParaRPr lang="en-GB"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spcAft>
                          <a:spcPts val="0"/>
                        </a:spcAft>
                      </a:pPr>
                      <a:r>
                        <a:rPr lang="en-GB" sz="1200" b="1">
                          <a:solidFill>
                            <a:srgbClr val="006600"/>
                          </a:solidFill>
                          <a:effectLst/>
                          <a:latin typeface="Segoe UI" panose="020B0502040204020203" pitchFamily="34" charset="0"/>
                          <a:ea typeface="MS Mincho" panose="02020609040205080304" pitchFamily="49" charset="-128"/>
                          <a:cs typeface="Times New Roman" panose="02020603050405020304" pitchFamily="18" charset="0"/>
                        </a:rPr>
                        <a:t> </a:t>
                      </a:r>
                      <a:endParaRPr lang="en-GB"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spcAft>
                          <a:spcPts val="0"/>
                        </a:spcAft>
                      </a:pPr>
                      <a:r>
                        <a:rPr lang="en-GB" sz="1200" b="1" dirty="0">
                          <a:solidFill>
                            <a:srgbClr val="006600"/>
                          </a:solidFill>
                          <a:effectLst/>
                          <a:latin typeface="Segoe UI" panose="020B0502040204020203" pitchFamily="34" charset="0"/>
                          <a:ea typeface="MS Mincho" panose="02020609040205080304" pitchFamily="49" charset="-128"/>
                          <a:cs typeface="Times New Roman" panose="02020603050405020304" pitchFamily="18" charset="0"/>
                        </a:rPr>
                        <a:t>Christmas cards</a:t>
                      </a:r>
                      <a:r>
                        <a:rPr lang="en-GB" sz="1200" dirty="0">
                          <a:solidFill>
                            <a:srgbClr val="006600"/>
                          </a:solidFill>
                          <a:effectLst/>
                          <a:latin typeface="Segoe UI" panose="020B0502040204020203" pitchFamily="34" charset="0"/>
                          <a:ea typeface="MS Mincho" panose="02020609040205080304" pitchFamily="49" charset="-128"/>
                          <a:cs typeface="Times New Roman" panose="02020603050405020304" pitchFamily="18" charset="0"/>
                        </a:rPr>
                        <a:t> can be brought in from today</a:t>
                      </a:r>
                      <a:endParaRPr lang="en-GB"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spcAft>
                          <a:spcPts val="0"/>
                        </a:spcAft>
                      </a:pPr>
                      <a:r>
                        <a:rPr lang="en-GB" sz="1200" dirty="0">
                          <a:solidFill>
                            <a:srgbClr val="006600"/>
                          </a:solidFill>
                          <a:effectLst/>
                          <a:latin typeface="Segoe UI" panose="020B0502040204020203" pitchFamily="34" charset="0"/>
                          <a:ea typeface="MS Mincho" panose="02020609040205080304" pitchFamily="49" charset="-128"/>
                          <a:cs typeface="Times New Roman" panose="02020603050405020304" pitchFamily="18" charset="0"/>
                        </a:rPr>
                        <a:t>Please ensure that Christmas cards are clearly labelled with first name, surname and class to ensure safe delivery to the correct recipient.</a:t>
                      </a:r>
                      <a:endParaRPr lang="en-GB"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907949039"/>
                  </a:ext>
                </a:extLst>
              </a:tr>
              <a:tr h="370840">
                <a:tc>
                  <a:txBody>
                    <a:bodyPr/>
                    <a:lstStyle/>
                    <a:p>
                      <a:pPr>
                        <a:spcAft>
                          <a:spcPts val="0"/>
                        </a:spcAft>
                      </a:pPr>
                      <a:r>
                        <a:rPr lang="en-GB" sz="1200" dirty="0">
                          <a:solidFill>
                            <a:srgbClr val="006600"/>
                          </a:solidFill>
                          <a:effectLst/>
                          <a:latin typeface="Segoe UI" panose="020B0502040204020203" pitchFamily="34" charset="0"/>
                          <a:ea typeface="MS Mincho" panose="02020609040205080304" pitchFamily="49" charset="-128"/>
                          <a:cs typeface="Times New Roman" panose="02020603050405020304" pitchFamily="18" charset="0"/>
                        </a:rPr>
                        <a:t>Tuesday 12 December</a:t>
                      </a:r>
                      <a:endParaRPr lang="en-GB"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spcAft>
                          <a:spcPts val="0"/>
                        </a:spcAft>
                      </a:pPr>
                      <a:r>
                        <a:rPr lang="en-GB" sz="1200">
                          <a:solidFill>
                            <a:srgbClr val="006600"/>
                          </a:solidFill>
                          <a:effectLst/>
                          <a:latin typeface="Segoe UI" panose="020B0502040204020203" pitchFamily="34" charset="0"/>
                          <a:ea typeface="MS Mincho" panose="02020609040205080304" pitchFamily="49" charset="-128"/>
                          <a:cs typeface="Times New Roman" panose="02020603050405020304" pitchFamily="18" charset="0"/>
                        </a:rPr>
                        <a:t>9:30am</a:t>
                      </a:r>
                      <a:endParaRPr lang="en-GB"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spcAft>
                          <a:spcPts val="0"/>
                        </a:spcAft>
                      </a:pPr>
                      <a:r>
                        <a:rPr lang="en-GB" sz="1200" b="1">
                          <a:solidFill>
                            <a:srgbClr val="006600"/>
                          </a:solidFill>
                          <a:effectLst/>
                          <a:latin typeface="Segoe UI" panose="020B0502040204020203" pitchFamily="34" charset="0"/>
                          <a:ea typeface="MS Mincho" panose="02020609040205080304" pitchFamily="49" charset="-128"/>
                          <a:cs typeface="Times New Roman" panose="02020603050405020304" pitchFamily="18" charset="0"/>
                        </a:rPr>
                        <a:t>Nativity </a:t>
                      </a:r>
                      <a:r>
                        <a:rPr lang="en-GB" sz="1200">
                          <a:solidFill>
                            <a:srgbClr val="006600"/>
                          </a:solidFill>
                          <a:effectLst/>
                          <a:latin typeface="Segoe UI" panose="020B0502040204020203" pitchFamily="34" charset="0"/>
                          <a:ea typeface="MS Mincho" panose="02020609040205080304" pitchFamily="49" charset="-128"/>
                          <a:cs typeface="Times New Roman" panose="02020603050405020304" pitchFamily="18" charset="0"/>
                        </a:rPr>
                        <a:t>Dress Rehearsal</a:t>
                      </a:r>
                      <a:endParaRPr lang="en-GB"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spcAft>
                          <a:spcPts val="0"/>
                        </a:spcAft>
                      </a:pPr>
                      <a:r>
                        <a:rPr lang="en-GB" sz="1200">
                          <a:solidFill>
                            <a:srgbClr val="006600"/>
                          </a:solidFill>
                          <a:effectLst/>
                          <a:latin typeface="Segoe UI" panose="020B0502040204020203" pitchFamily="34" charset="0"/>
                          <a:ea typeface="MS Mincho" panose="02020609040205080304" pitchFamily="49" charset="-128"/>
                          <a:cs typeface="Times New Roman" panose="02020603050405020304" pitchFamily="18" charset="0"/>
                        </a:rPr>
                        <a:t>All children involved need their costumes ready before today.</a:t>
                      </a:r>
                      <a:endParaRPr lang="en-GB"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79294838"/>
                  </a:ext>
                </a:extLst>
              </a:tr>
              <a:tr h="370840">
                <a:tc>
                  <a:txBody>
                    <a:bodyPr/>
                    <a:lstStyle/>
                    <a:p>
                      <a:pPr>
                        <a:spcAft>
                          <a:spcPts val="0"/>
                        </a:spcAft>
                      </a:pPr>
                      <a:r>
                        <a:rPr lang="en-GB" sz="1200" dirty="0">
                          <a:solidFill>
                            <a:srgbClr val="006600"/>
                          </a:solidFill>
                          <a:effectLst/>
                          <a:latin typeface="Segoe UI" panose="020B0502040204020203" pitchFamily="34" charset="0"/>
                          <a:ea typeface="MS Mincho" panose="02020609040205080304" pitchFamily="49" charset="-128"/>
                          <a:cs typeface="Times New Roman" panose="02020603050405020304" pitchFamily="18" charset="0"/>
                        </a:rPr>
                        <a:t>Wednesday 13 December</a:t>
                      </a:r>
                      <a:endParaRPr lang="en-GB"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spcAft>
                          <a:spcPts val="0"/>
                        </a:spcAft>
                      </a:pPr>
                      <a:r>
                        <a:rPr lang="en-GB" sz="1200">
                          <a:solidFill>
                            <a:srgbClr val="006600"/>
                          </a:solidFill>
                          <a:effectLst/>
                          <a:latin typeface="Segoe UI" panose="020B0502040204020203" pitchFamily="34" charset="0"/>
                          <a:ea typeface="MS Mincho" panose="02020609040205080304" pitchFamily="49" charset="-128"/>
                          <a:cs typeface="Times New Roman" panose="02020603050405020304" pitchFamily="18" charset="0"/>
                        </a:rPr>
                        <a:t>9:30am </a:t>
                      </a:r>
                      <a:endParaRPr lang="en-GB" sz="1200">
                        <a:effectLst/>
                        <a:latin typeface="Cambria" panose="02040503050406030204" pitchFamily="18" charset="0"/>
                        <a:ea typeface="MS Mincho" panose="02020609040205080304" pitchFamily="49" charset="-128"/>
                        <a:cs typeface="Times New Roman" panose="02020603050405020304" pitchFamily="18" charset="0"/>
                      </a:endParaRPr>
                    </a:p>
                    <a:p>
                      <a:pPr>
                        <a:spcAft>
                          <a:spcPts val="0"/>
                        </a:spcAft>
                      </a:pPr>
                      <a:r>
                        <a:rPr lang="en-GB" sz="1200">
                          <a:solidFill>
                            <a:srgbClr val="006600"/>
                          </a:solidFill>
                          <a:effectLst/>
                          <a:latin typeface="Segoe UI" panose="020B0502040204020203" pitchFamily="34" charset="0"/>
                          <a:ea typeface="MS Mincho" panose="02020609040205080304" pitchFamily="49" charset="-128"/>
                          <a:cs typeface="Times New Roman" panose="02020603050405020304" pitchFamily="18" charset="0"/>
                        </a:rPr>
                        <a:t> </a:t>
                      </a:r>
                      <a:endParaRPr lang="en-GB" sz="1200">
                        <a:effectLst/>
                        <a:latin typeface="Cambria" panose="02040503050406030204" pitchFamily="18" charset="0"/>
                        <a:ea typeface="MS Mincho" panose="02020609040205080304" pitchFamily="49" charset="-128"/>
                        <a:cs typeface="Times New Roman" panose="02020603050405020304" pitchFamily="18" charset="0"/>
                      </a:endParaRPr>
                    </a:p>
                    <a:p>
                      <a:pPr>
                        <a:spcAft>
                          <a:spcPts val="0"/>
                        </a:spcAft>
                      </a:pPr>
                      <a:r>
                        <a:rPr lang="en-GB" sz="1200">
                          <a:solidFill>
                            <a:srgbClr val="006600"/>
                          </a:solidFill>
                          <a:effectLst/>
                          <a:latin typeface="Segoe UI" panose="020B0502040204020203" pitchFamily="34" charset="0"/>
                          <a:ea typeface="MS Mincho" panose="02020609040205080304" pitchFamily="49" charset="-128"/>
                          <a:cs typeface="Times New Roman" panose="02020603050405020304" pitchFamily="18" charset="0"/>
                        </a:rPr>
                        <a:t>2:15pm</a:t>
                      </a:r>
                      <a:endParaRPr lang="en-GB"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spcAft>
                          <a:spcPts val="0"/>
                        </a:spcAft>
                      </a:pPr>
                      <a:r>
                        <a:rPr lang="en-GB" sz="1200" b="1">
                          <a:solidFill>
                            <a:srgbClr val="006600"/>
                          </a:solidFill>
                          <a:effectLst/>
                          <a:latin typeface="Segoe UI" panose="020B0502040204020203" pitchFamily="34" charset="0"/>
                          <a:ea typeface="MS Mincho" panose="02020609040205080304" pitchFamily="49" charset="-128"/>
                          <a:cs typeface="Times New Roman" panose="02020603050405020304" pitchFamily="18" charset="0"/>
                        </a:rPr>
                        <a:t>Nativity Performance 1 </a:t>
                      </a:r>
                      <a:endParaRPr lang="en-GB" sz="1200">
                        <a:effectLst/>
                        <a:latin typeface="Cambria" panose="02040503050406030204" pitchFamily="18" charset="0"/>
                        <a:ea typeface="MS Mincho" panose="02020609040205080304" pitchFamily="49" charset="-128"/>
                        <a:cs typeface="Times New Roman" panose="02020603050405020304" pitchFamily="18" charset="0"/>
                      </a:endParaRPr>
                    </a:p>
                    <a:p>
                      <a:pPr>
                        <a:spcAft>
                          <a:spcPts val="0"/>
                        </a:spcAft>
                      </a:pPr>
                      <a:r>
                        <a:rPr lang="en-GB" sz="1200" b="1">
                          <a:solidFill>
                            <a:srgbClr val="006600"/>
                          </a:solidFill>
                          <a:effectLst/>
                          <a:latin typeface="Segoe UI" panose="020B0502040204020203" pitchFamily="34" charset="0"/>
                          <a:ea typeface="MS Mincho" panose="02020609040205080304" pitchFamily="49" charset="-128"/>
                          <a:cs typeface="Times New Roman" panose="02020603050405020304" pitchFamily="18" charset="0"/>
                        </a:rPr>
                        <a:t> </a:t>
                      </a:r>
                      <a:endParaRPr lang="en-GB" sz="1200">
                        <a:effectLst/>
                        <a:latin typeface="Cambria" panose="02040503050406030204" pitchFamily="18" charset="0"/>
                        <a:ea typeface="MS Mincho" panose="02020609040205080304" pitchFamily="49" charset="-128"/>
                        <a:cs typeface="Times New Roman" panose="02020603050405020304" pitchFamily="18" charset="0"/>
                      </a:endParaRPr>
                    </a:p>
                    <a:p>
                      <a:pPr>
                        <a:spcAft>
                          <a:spcPts val="0"/>
                        </a:spcAft>
                      </a:pPr>
                      <a:r>
                        <a:rPr lang="en-GB" sz="1200" b="1">
                          <a:solidFill>
                            <a:srgbClr val="006600"/>
                          </a:solidFill>
                          <a:effectLst/>
                          <a:latin typeface="Segoe UI" panose="020B0502040204020203" pitchFamily="34" charset="0"/>
                          <a:ea typeface="MS Mincho" panose="02020609040205080304" pitchFamily="49" charset="-128"/>
                          <a:cs typeface="Times New Roman" panose="02020603050405020304" pitchFamily="18" charset="0"/>
                        </a:rPr>
                        <a:t>Nativity Performance </a:t>
                      </a:r>
                      <a:endParaRPr lang="en-GB"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spcAft>
                          <a:spcPts val="0"/>
                        </a:spcAft>
                      </a:pPr>
                      <a:r>
                        <a:rPr lang="en-GB" sz="1200">
                          <a:solidFill>
                            <a:srgbClr val="006600"/>
                          </a:solidFill>
                          <a:effectLst/>
                          <a:latin typeface="Segoe UI" panose="020B0502040204020203" pitchFamily="34" charset="0"/>
                          <a:ea typeface="MS Mincho" panose="02020609040205080304" pitchFamily="49" charset="-128"/>
                          <a:cs typeface="Times New Roman" panose="02020603050405020304" pitchFamily="18" charset="0"/>
                        </a:rPr>
                        <a:t>Book your free tickets when the link is shared next week.</a:t>
                      </a:r>
                      <a:endParaRPr lang="en-GB"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000796643"/>
                  </a:ext>
                </a:extLst>
              </a:tr>
              <a:tr h="370840">
                <a:tc>
                  <a:txBody>
                    <a:bodyPr/>
                    <a:lstStyle/>
                    <a:p>
                      <a:pPr>
                        <a:spcAft>
                          <a:spcPts val="0"/>
                        </a:spcAft>
                      </a:pPr>
                      <a:r>
                        <a:rPr lang="en-GB" sz="1200" dirty="0">
                          <a:solidFill>
                            <a:srgbClr val="006600"/>
                          </a:solidFill>
                          <a:effectLst/>
                          <a:latin typeface="Segoe UI" panose="020B0502040204020203" pitchFamily="34" charset="0"/>
                          <a:ea typeface="MS Mincho" panose="02020609040205080304" pitchFamily="49" charset="-128"/>
                          <a:cs typeface="Times New Roman" panose="02020603050405020304" pitchFamily="18" charset="0"/>
                        </a:rPr>
                        <a:t>Tuesday 19 December</a:t>
                      </a:r>
                      <a:endParaRPr lang="en-GB"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spcAft>
                          <a:spcPts val="0"/>
                        </a:spcAft>
                      </a:pPr>
                      <a:r>
                        <a:rPr lang="en-GB" sz="1200">
                          <a:solidFill>
                            <a:srgbClr val="006600"/>
                          </a:solidFill>
                          <a:effectLst/>
                          <a:latin typeface="Segoe UI" panose="020B0502040204020203" pitchFamily="34" charset="0"/>
                          <a:ea typeface="MS Mincho" panose="02020609040205080304" pitchFamily="49" charset="-128"/>
                          <a:cs typeface="Times New Roman" panose="02020603050405020304" pitchFamily="18" charset="0"/>
                        </a:rPr>
                        <a:t>12pm</a:t>
                      </a:r>
                      <a:endParaRPr lang="en-GB"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spcAft>
                          <a:spcPts val="0"/>
                        </a:spcAft>
                      </a:pPr>
                      <a:r>
                        <a:rPr lang="en-GB" sz="1200" b="1">
                          <a:solidFill>
                            <a:srgbClr val="006600"/>
                          </a:solidFill>
                          <a:effectLst/>
                          <a:latin typeface="Segoe UI" panose="020B0502040204020203" pitchFamily="34" charset="0"/>
                          <a:ea typeface="MS Mincho" panose="02020609040205080304" pitchFamily="49" charset="-128"/>
                          <a:cs typeface="Times New Roman" panose="02020603050405020304" pitchFamily="18" charset="0"/>
                        </a:rPr>
                        <a:t>Christmas Lunch</a:t>
                      </a:r>
                      <a:endParaRPr lang="en-GB" sz="1200">
                        <a:effectLst/>
                        <a:latin typeface="Cambria" panose="02040503050406030204" pitchFamily="18" charset="0"/>
                        <a:ea typeface="MS Mincho" panose="02020609040205080304" pitchFamily="49" charset="-128"/>
                        <a:cs typeface="Times New Roman" panose="02020603050405020304" pitchFamily="18" charset="0"/>
                      </a:endParaRPr>
                    </a:p>
                    <a:p>
                      <a:pPr>
                        <a:spcAft>
                          <a:spcPts val="0"/>
                        </a:spcAft>
                      </a:pPr>
                      <a:r>
                        <a:rPr lang="en-GB" sz="1200">
                          <a:solidFill>
                            <a:srgbClr val="006600"/>
                          </a:solidFill>
                          <a:effectLst/>
                          <a:latin typeface="Segoe UI" panose="020B0502040204020203" pitchFamily="34" charset="0"/>
                          <a:ea typeface="MS Mincho" panose="02020609040205080304" pitchFamily="49" charset="-128"/>
                          <a:cs typeface="Times New Roman" panose="02020603050405020304" pitchFamily="18" charset="0"/>
                        </a:rPr>
                        <a:t> </a:t>
                      </a:r>
                      <a:endParaRPr lang="en-GB"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spcAft>
                          <a:spcPts val="0"/>
                        </a:spcAft>
                      </a:pPr>
                      <a:r>
                        <a:rPr lang="en-GB" sz="1200" dirty="0">
                          <a:solidFill>
                            <a:srgbClr val="006600"/>
                          </a:solidFill>
                          <a:effectLst/>
                          <a:latin typeface="Segoe UI" panose="020B0502040204020203" pitchFamily="34" charset="0"/>
                          <a:ea typeface="MS Mincho" panose="02020609040205080304" pitchFamily="49" charset="-128"/>
                          <a:cs typeface="Times New Roman" panose="02020603050405020304" pitchFamily="18" charset="0"/>
                        </a:rPr>
                        <a:t>If your child normally has a packed lunch and would like Christmas Lunch please contact Mrs Bacon on admin@</a:t>
                      </a:r>
                    </a:p>
                    <a:p>
                      <a:pPr>
                        <a:spcAft>
                          <a:spcPts val="0"/>
                        </a:spcAft>
                      </a:pPr>
                      <a:r>
                        <a:rPr lang="en-GB" sz="1200" dirty="0">
                          <a:solidFill>
                            <a:srgbClr val="006600"/>
                          </a:solidFill>
                          <a:effectLst/>
                          <a:latin typeface="Segoe UI" panose="020B0502040204020203" pitchFamily="34" charset="0"/>
                          <a:ea typeface="MS Mincho" panose="02020609040205080304" pitchFamily="49" charset="-128"/>
                          <a:cs typeface="Times New Roman" panose="02020603050405020304" pitchFamily="18" charset="0"/>
                        </a:rPr>
                        <a:t>In the event of dietary requirements, a form will require completion prior to the event.</a:t>
                      </a:r>
                      <a:endParaRPr lang="en-GB"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840664379"/>
                  </a:ext>
                </a:extLst>
              </a:tr>
              <a:tr h="370840">
                <a:tc>
                  <a:txBody>
                    <a:bodyPr/>
                    <a:lstStyle/>
                    <a:p>
                      <a:pPr>
                        <a:spcAft>
                          <a:spcPts val="0"/>
                        </a:spcAft>
                      </a:pPr>
                      <a:r>
                        <a:rPr lang="en-GB" sz="1200" dirty="0">
                          <a:solidFill>
                            <a:srgbClr val="006600"/>
                          </a:solidFill>
                          <a:effectLst/>
                          <a:latin typeface="Segoe UI" panose="020B0502040204020203" pitchFamily="34" charset="0"/>
                          <a:ea typeface="MS Mincho" panose="02020609040205080304" pitchFamily="49" charset="-128"/>
                          <a:cs typeface="Times New Roman" panose="02020603050405020304" pitchFamily="18" charset="0"/>
                        </a:rPr>
                        <a:t>Tuesday 19 December</a:t>
                      </a:r>
                      <a:endParaRPr lang="en-GB"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spcAft>
                          <a:spcPts val="0"/>
                        </a:spcAft>
                      </a:pPr>
                      <a:r>
                        <a:rPr lang="en-GB" sz="1200">
                          <a:solidFill>
                            <a:srgbClr val="006600"/>
                          </a:solidFill>
                          <a:effectLst/>
                          <a:latin typeface="Segoe UI" panose="020B0502040204020203" pitchFamily="34" charset="0"/>
                          <a:ea typeface="MS Mincho" panose="02020609040205080304" pitchFamily="49" charset="-128"/>
                          <a:cs typeface="Times New Roman" panose="02020603050405020304" pitchFamily="18" charset="0"/>
                        </a:rPr>
                        <a:t>pm</a:t>
                      </a:r>
                      <a:endParaRPr lang="en-GB"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spcAft>
                          <a:spcPts val="0"/>
                        </a:spcAft>
                      </a:pPr>
                      <a:r>
                        <a:rPr lang="en-GB" sz="1200" b="1">
                          <a:solidFill>
                            <a:srgbClr val="006600"/>
                          </a:solidFill>
                          <a:effectLst/>
                          <a:latin typeface="Segoe UI" panose="020B0502040204020203" pitchFamily="34" charset="0"/>
                          <a:ea typeface="MS Mincho" panose="02020609040205080304" pitchFamily="49" charset="-128"/>
                          <a:cs typeface="Times New Roman" panose="02020603050405020304" pitchFamily="18" charset="0"/>
                        </a:rPr>
                        <a:t>Christmas Party</a:t>
                      </a:r>
                      <a:r>
                        <a:rPr lang="en-GB" sz="1200">
                          <a:solidFill>
                            <a:srgbClr val="006600"/>
                          </a:solidFill>
                          <a:effectLst/>
                          <a:latin typeface="Segoe UI" panose="020B0502040204020203" pitchFamily="34" charset="0"/>
                          <a:ea typeface="MS Mincho" panose="02020609040205080304" pitchFamily="49" charset="-128"/>
                          <a:cs typeface="Times New Roman" panose="02020603050405020304" pitchFamily="18" charset="0"/>
                        </a:rPr>
                        <a:t> afternoon</a:t>
                      </a:r>
                      <a:endParaRPr lang="en-GB" sz="1200">
                        <a:effectLst/>
                        <a:latin typeface="Cambria" panose="02040503050406030204" pitchFamily="18" charset="0"/>
                        <a:ea typeface="MS Mincho" panose="02020609040205080304" pitchFamily="49" charset="-128"/>
                        <a:cs typeface="Times New Roman" panose="02020603050405020304" pitchFamily="18" charset="0"/>
                      </a:endParaRPr>
                    </a:p>
                    <a:p>
                      <a:pPr>
                        <a:spcAft>
                          <a:spcPts val="0"/>
                        </a:spcAft>
                      </a:pPr>
                      <a:r>
                        <a:rPr lang="en-GB" sz="1200">
                          <a:solidFill>
                            <a:srgbClr val="006600"/>
                          </a:solidFill>
                          <a:effectLst/>
                          <a:latin typeface="Segoe UI" panose="020B0502040204020203" pitchFamily="34" charset="0"/>
                          <a:ea typeface="MS Mincho" panose="02020609040205080304" pitchFamily="49" charset="-128"/>
                          <a:cs typeface="Times New Roman" panose="02020603050405020304" pitchFamily="18" charset="0"/>
                        </a:rPr>
                        <a:t> </a:t>
                      </a:r>
                      <a:endParaRPr lang="en-GB"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spcAft>
                          <a:spcPts val="0"/>
                        </a:spcAft>
                      </a:pPr>
                      <a:r>
                        <a:rPr lang="en-GB" sz="1200">
                          <a:solidFill>
                            <a:srgbClr val="006600"/>
                          </a:solidFill>
                          <a:effectLst/>
                          <a:latin typeface="Segoe UI" panose="020B0502040204020203" pitchFamily="34" charset="0"/>
                          <a:ea typeface="MS Mincho" panose="02020609040205080304" pitchFamily="49" charset="-128"/>
                          <a:cs typeface="Times New Roman" panose="02020603050405020304" pitchFamily="18" charset="0"/>
                        </a:rPr>
                        <a:t>Come to school wearing party outfits.</a:t>
                      </a:r>
                      <a:endParaRPr lang="en-GB"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792244167"/>
                  </a:ext>
                </a:extLst>
              </a:tr>
              <a:tr h="370840">
                <a:tc>
                  <a:txBody>
                    <a:bodyPr/>
                    <a:lstStyle/>
                    <a:p>
                      <a:pPr>
                        <a:spcAft>
                          <a:spcPts val="0"/>
                        </a:spcAft>
                      </a:pPr>
                      <a:r>
                        <a:rPr lang="en-GB" sz="1200" dirty="0">
                          <a:solidFill>
                            <a:srgbClr val="006600"/>
                          </a:solidFill>
                          <a:effectLst/>
                          <a:latin typeface="Segoe UI" panose="020B0502040204020203" pitchFamily="34" charset="0"/>
                          <a:ea typeface="MS Mincho" panose="02020609040205080304" pitchFamily="49" charset="-128"/>
                          <a:cs typeface="Times New Roman" panose="02020603050405020304" pitchFamily="18" charset="0"/>
                        </a:rPr>
                        <a:t>Friday 22 December</a:t>
                      </a:r>
                      <a:endParaRPr lang="en-GB"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spcAft>
                          <a:spcPts val="0"/>
                        </a:spcAft>
                      </a:pPr>
                      <a:r>
                        <a:rPr lang="en-GB" sz="1200" b="1">
                          <a:solidFill>
                            <a:srgbClr val="006600"/>
                          </a:solidFill>
                          <a:effectLst/>
                          <a:latin typeface="Segoe UI" panose="020B0502040204020203" pitchFamily="34" charset="0"/>
                          <a:ea typeface="MS Mincho" panose="02020609040205080304" pitchFamily="49" charset="-128"/>
                          <a:cs typeface="Times New Roman" panose="02020603050405020304" pitchFamily="18" charset="0"/>
                        </a:rPr>
                        <a:t> </a:t>
                      </a:r>
                      <a:endParaRPr lang="en-GB"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spcAft>
                          <a:spcPts val="0"/>
                        </a:spcAft>
                      </a:pPr>
                      <a:r>
                        <a:rPr lang="en-GB" sz="1200" b="1" dirty="0">
                          <a:solidFill>
                            <a:srgbClr val="006600"/>
                          </a:solidFill>
                          <a:effectLst/>
                          <a:latin typeface="Segoe UI" panose="020B0502040204020203" pitchFamily="34" charset="0"/>
                          <a:ea typeface="MS Mincho" panose="02020609040205080304" pitchFamily="49" charset="-128"/>
                          <a:cs typeface="Times New Roman" panose="02020603050405020304" pitchFamily="18" charset="0"/>
                        </a:rPr>
                        <a:t>Christmas Jumper Day </a:t>
                      </a:r>
                      <a:endParaRPr lang="en-GB" sz="1200" dirty="0">
                        <a:effectLst/>
                        <a:latin typeface="Cambria" panose="02040503050406030204" pitchFamily="18" charset="0"/>
                        <a:ea typeface="MS Mincho" panose="02020609040205080304" pitchFamily="49" charset="-128"/>
                        <a:cs typeface="Times New Roman" panose="02020603050405020304" pitchFamily="18" charset="0"/>
                      </a:endParaRPr>
                    </a:p>
                    <a:p>
                      <a:pPr>
                        <a:spcAft>
                          <a:spcPts val="0"/>
                        </a:spcAft>
                      </a:pPr>
                      <a:r>
                        <a:rPr lang="en-GB" sz="1200" b="1" dirty="0">
                          <a:solidFill>
                            <a:srgbClr val="006600"/>
                          </a:solidFill>
                          <a:effectLst/>
                          <a:latin typeface="Segoe UI" panose="020B0502040204020203" pitchFamily="34" charset="0"/>
                          <a:ea typeface="MS Mincho" panose="02020609040205080304" pitchFamily="49" charset="-128"/>
                          <a:cs typeface="Times New Roman" panose="02020603050405020304" pitchFamily="18" charset="0"/>
                        </a:rPr>
                        <a:t> </a:t>
                      </a:r>
                      <a:endParaRPr lang="en-GB" sz="1200" dirty="0">
                        <a:effectLst/>
                        <a:latin typeface="Cambria" panose="02040503050406030204" pitchFamily="18" charset="0"/>
                        <a:ea typeface="MS Mincho" panose="02020609040205080304" pitchFamily="49" charset="-128"/>
                        <a:cs typeface="Times New Roman" panose="02020603050405020304" pitchFamily="18" charset="0"/>
                      </a:endParaRPr>
                    </a:p>
                    <a:p>
                      <a:pPr>
                        <a:spcAft>
                          <a:spcPts val="0"/>
                        </a:spcAft>
                      </a:pPr>
                      <a:endParaRPr lang="en-GB" sz="1200" b="1" dirty="0">
                        <a:solidFill>
                          <a:srgbClr val="006600"/>
                        </a:solidFill>
                        <a:effectLst/>
                        <a:latin typeface="Segoe UI" panose="020B0502040204020203" pitchFamily="34" charset="0"/>
                        <a:ea typeface="MS Mincho" panose="02020609040205080304" pitchFamily="49" charset="-128"/>
                        <a:cs typeface="Times New Roman" panose="02020603050405020304" pitchFamily="18" charset="0"/>
                      </a:endParaRPr>
                    </a:p>
                    <a:p>
                      <a:pPr>
                        <a:spcAft>
                          <a:spcPts val="0"/>
                        </a:spcAft>
                      </a:pPr>
                      <a:r>
                        <a:rPr lang="en-GB" sz="1200" b="1" dirty="0">
                          <a:solidFill>
                            <a:srgbClr val="006600"/>
                          </a:solidFill>
                          <a:effectLst/>
                          <a:latin typeface="Segoe UI" panose="020B0502040204020203" pitchFamily="34" charset="0"/>
                          <a:ea typeface="MS Mincho" panose="02020609040205080304" pitchFamily="49" charset="-128"/>
                          <a:cs typeface="Times New Roman" panose="02020603050405020304" pitchFamily="18" charset="0"/>
                        </a:rPr>
                        <a:t>Christmas Carol Concert</a:t>
                      </a:r>
                      <a:r>
                        <a:rPr lang="en-GB" sz="1200" dirty="0">
                          <a:solidFill>
                            <a:srgbClr val="006600"/>
                          </a:solidFill>
                          <a:effectLst/>
                          <a:latin typeface="Segoe UI" panose="020B0502040204020203" pitchFamily="34" charset="0"/>
                          <a:ea typeface="MS Mincho" panose="02020609040205080304" pitchFamily="49" charset="-128"/>
                          <a:cs typeface="Times New Roman" panose="02020603050405020304" pitchFamily="18" charset="0"/>
                        </a:rPr>
                        <a:t> </a:t>
                      </a:r>
                      <a:endParaRPr lang="en-GB" sz="1200" dirty="0">
                        <a:effectLst/>
                        <a:latin typeface="Cambria" panose="02040503050406030204" pitchFamily="18" charset="0"/>
                        <a:ea typeface="MS Mincho" panose="02020609040205080304" pitchFamily="49" charset="-128"/>
                        <a:cs typeface="Times New Roman" panose="02020603050405020304" pitchFamily="18" charset="0"/>
                      </a:endParaRPr>
                    </a:p>
                    <a:p>
                      <a:pPr>
                        <a:spcAft>
                          <a:spcPts val="0"/>
                        </a:spcAft>
                      </a:pPr>
                      <a:r>
                        <a:rPr lang="en-GB" sz="1200" b="1" dirty="0">
                          <a:solidFill>
                            <a:srgbClr val="006600"/>
                          </a:solidFill>
                          <a:effectLst/>
                          <a:latin typeface="Segoe UI" panose="020B0502040204020203" pitchFamily="34" charset="0"/>
                          <a:ea typeface="MS Mincho" panose="02020609040205080304" pitchFamily="49" charset="-128"/>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rgbClr val="006600"/>
                        </a:solidFill>
                        <a:effectLst/>
                        <a:latin typeface="Segoe UI" panose="020B0502040204020203" pitchFamily="34" charset="0"/>
                        <a:ea typeface="MS Mincho" panose="02020609040205080304" pitchFamily="49"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06600"/>
                          </a:solidFill>
                          <a:effectLst/>
                          <a:latin typeface="Segoe UI" panose="020B0502040204020203" pitchFamily="34" charset="0"/>
                          <a:ea typeface="MS Mincho" panose="02020609040205080304" pitchFamily="49" charset="-128"/>
                          <a:cs typeface="Times New Roman" panose="02020603050405020304" pitchFamily="18" charset="0"/>
                        </a:rPr>
                        <a:t>Reindeer Rush </a:t>
                      </a:r>
                      <a:r>
                        <a:rPr lang="en-GB" sz="1200" dirty="0">
                          <a:solidFill>
                            <a:srgbClr val="006600"/>
                          </a:solidFill>
                          <a:effectLst/>
                          <a:latin typeface="Segoe UI" panose="020B0502040204020203" pitchFamily="34" charset="0"/>
                          <a:ea typeface="MS Mincho" panose="02020609040205080304" pitchFamily="49" charset="-128"/>
                          <a:cs typeface="Times New Roman" panose="02020603050405020304" pitchFamily="18" charset="0"/>
                        </a:rPr>
                        <a:t>afternoon</a:t>
                      </a:r>
                      <a:endParaRPr lang="en-GB" sz="1200" dirty="0">
                        <a:effectLst/>
                        <a:latin typeface="Cambria" panose="02040503050406030204" pitchFamily="18" charset="0"/>
                        <a:ea typeface="MS Mincho" panose="02020609040205080304" pitchFamily="49" charset="-128"/>
                        <a:cs typeface="Times New Roman" panose="02020603050405020304" pitchFamily="18" charset="0"/>
                      </a:endParaRPr>
                    </a:p>
                    <a:p>
                      <a:pPr>
                        <a:spcAft>
                          <a:spcPts val="0"/>
                        </a:spcAft>
                      </a:pPr>
                      <a:endParaRPr lang="en-GB" sz="1200" dirty="0">
                        <a:effectLst/>
                        <a:latin typeface="Cambria" panose="02040503050406030204" pitchFamily="18" charset="0"/>
                        <a:ea typeface="MS Mincho" panose="02020609040205080304" pitchFamily="49" charset="-128"/>
                        <a:cs typeface="Times New Roman" panose="02020603050405020304" pitchFamily="18" charset="0"/>
                      </a:endParaRPr>
                    </a:p>
                    <a:p>
                      <a:pPr>
                        <a:spcAft>
                          <a:spcPts val="0"/>
                        </a:spcAft>
                      </a:pPr>
                      <a:r>
                        <a:rPr lang="en-GB" sz="1200" b="1" dirty="0">
                          <a:solidFill>
                            <a:srgbClr val="FF0000"/>
                          </a:solidFill>
                          <a:effectLst/>
                          <a:latin typeface="Segoe UI" panose="020B0502040204020203" pitchFamily="34" charset="0"/>
                          <a:ea typeface="MS Mincho" panose="02020609040205080304" pitchFamily="49" charset="-128"/>
                          <a:cs typeface="Times New Roman" panose="02020603050405020304" pitchFamily="18" charset="0"/>
                        </a:rPr>
                        <a:t> </a:t>
                      </a:r>
                      <a:endParaRPr lang="en-GB" sz="1200" dirty="0">
                        <a:effectLst/>
                        <a:latin typeface="Cambria" panose="02040503050406030204" pitchFamily="18" charset="0"/>
                        <a:ea typeface="MS Mincho" panose="02020609040205080304" pitchFamily="49" charset="-128"/>
                        <a:cs typeface="Times New Roman" panose="02020603050405020304" pitchFamily="18" charset="0"/>
                      </a:endParaRPr>
                    </a:p>
                    <a:p>
                      <a:pPr>
                        <a:spcAft>
                          <a:spcPts val="0"/>
                        </a:spcAft>
                      </a:pPr>
                      <a:r>
                        <a:rPr lang="en-GB" sz="1200" b="1" dirty="0">
                          <a:solidFill>
                            <a:srgbClr val="FF0000"/>
                          </a:solidFill>
                          <a:effectLst/>
                          <a:latin typeface="Segoe UI" panose="020B0502040204020203" pitchFamily="34" charset="0"/>
                          <a:ea typeface="MS Mincho" panose="02020609040205080304" pitchFamily="49" charset="-128"/>
                          <a:cs typeface="Times New Roman" panose="02020603050405020304" pitchFamily="18" charset="0"/>
                        </a:rPr>
                        <a:t>End of term</a:t>
                      </a:r>
                      <a:r>
                        <a:rPr lang="en-GB" sz="1200" dirty="0">
                          <a:solidFill>
                            <a:srgbClr val="FF0000"/>
                          </a:solidFill>
                          <a:effectLst/>
                          <a:latin typeface="Segoe UI" panose="020B0502040204020203" pitchFamily="34" charset="0"/>
                          <a:ea typeface="MS Mincho" panose="02020609040205080304" pitchFamily="49" charset="-128"/>
                          <a:cs typeface="Times New Roman" panose="02020603050405020304" pitchFamily="18" charset="0"/>
                        </a:rPr>
                        <a:t> -2:30pm </a:t>
                      </a:r>
                      <a:endParaRPr lang="en-GB"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spcAft>
                          <a:spcPts val="0"/>
                        </a:spcAft>
                      </a:pPr>
                      <a:r>
                        <a:rPr lang="en-GB" sz="1200" dirty="0">
                          <a:solidFill>
                            <a:srgbClr val="006600"/>
                          </a:solidFill>
                          <a:effectLst/>
                          <a:latin typeface="Segoe UI" panose="020B0502040204020203" pitchFamily="34" charset="0"/>
                          <a:ea typeface="MS Mincho" panose="02020609040205080304" pitchFamily="49" charset="-128"/>
                          <a:cs typeface="Times New Roman" panose="02020603050405020304" pitchFamily="18" charset="0"/>
                        </a:rPr>
                        <a:t>Children are welcome to wear non-uniform and Christmas jumpers.</a:t>
                      </a:r>
                      <a:endParaRPr lang="en-GB" sz="1200" dirty="0">
                        <a:effectLst/>
                        <a:latin typeface="Cambria" panose="02040503050406030204" pitchFamily="18" charset="0"/>
                        <a:ea typeface="MS Mincho" panose="02020609040205080304" pitchFamily="49" charset="-128"/>
                        <a:cs typeface="Times New Roman" panose="02020603050405020304" pitchFamily="18" charset="0"/>
                      </a:endParaRPr>
                    </a:p>
                    <a:p>
                      <a:pPr>
                        <a:spcAft>
                          <a:spcPts val="0"/>
                        </a:spcAft>
                      </a:pPr>
                      <a:r>
                        <a:rPr lang="en-GB" sz="1200" b="1" dirty="0">
                          <a:solidFill>
                            <a:srgbClr val="006600"/>
                          </a:solidFill>
                          <a:effectLst/>
                          <a:latin typeface="Segoe UI" panose="020B0502040204020203" pitchFamily="34" charset="0"/>
                          <a:ea typeface="MS Mincho" panose="02020609040205080304" pitchFamily="49" charset="-128"/>
                          <a:cs typeface="Times New Roman" panose="02020603050405020304" pitchFamily="18" charset="0"/>
                        </a:rPr>
                        <a:t> </a:t>
                      </a:r>
                      <a:endParaRPr lang="en-GB" sz="1200" dirty="0">
                        <a:effectLst/>
                        <a:latin typeface="Cambria" panose="02040503050406030204" pitchFamily="18" charset="0"/>
                        <a:ea typeface="MS Mincho" panose="02020609040205080304" pitchFamily="49" charset="-128"/>
                        <a:cs typeface="Times New Roman" panose="02020603050405020304" pitchFamily="18" charset="0"/>
                      </a:endParaRPr>
                    </a:p>
                    <a:p>
                      <a:pPr>
                        <a:spcAft>
                          <a:spcPts val="0"/>
                        </a:spcAft>
                      </a:pPr>
                      <a:r>
                        <a:rPr lang="en-GB" sz="1200" dirty="0">
                          <a:solidFill>
                            <a:srgbClr val="006600"/>
                          </a:solidFill>
                          <a:effectLst/>
                          <a:latin typeface="Segoe UI" panose="020B0502040204020203" pitchFamily="34" charset="0"/>
                          <a:ea typeface="MS Mincho" panose="02020609040205080304" pitchFamily="49" charset="-128"/>
                          <a:cs typeface="Times New Roman" panose="02020603050405020304" pitchFamily="18" charset="0"/>
                        </a:rPr>
                        <a:t>Parents and carers are welcome to meet us at church for a service at 11am.</a:t>
                      </a:r>
                    </a:p>
                    <a:p>
                      <a:pPr>
                        <a:spcAft>
                          <a:spcPts val="0"/>
                        </a:spcAft>
                      </a:pPr>
                      <a:endParaRPr lang="en-GB" sz="1200" dirty="0">
                        <a:solidFill>
                          <a:srgbClr val="006600"/>
                        </a:solidFill>
                        <a:effectLst/>
                        <a:latin typeface="Segoe UI" panose="020B0502040204020203" pitchFamily="34" charset="0"/>
                        <a:ea typeface="MS Mincho" panose="02020609040205080304" pitchFamily="49" charset="-128"/>
                        <a:cs typeface="Times New Roman" panose="02020603050405020304" pitchFamily="18" charset="0"/>
                      </a:endParaRPr>
                    </a:p>
                    <a:p>
                      <a:pPr>
                        <a:spcAft>
                          <a:spcPts val="0"/>
                        </a:spcAft>
                      </a:pPr>
                      <a:r>
                        <a:rPr lang="en-GB" sz="1200" dirty="0">
                          <a:solidFill>
                            <a:srgbClr val="006600"/>
                          </a:solidFill>
                          <a:effectLst/>
                          <a:latin typeface="Segoe UI" panose="020B0502040204020203" pitchFamily="34" charset="0"/>
                          <a:ea typeface="MS Mincho" panose="02020609040205080304" pitchFamily="49" charset="-128"/>
                          <a:cs typeface="Times New Roman" panose="02020603050405020304" pitchFamily="18" charset="0"/>
                        </a:rPr>
                        <a:t>Please ensure appropriate footwear for running outside.</a:t>
                      </a:r>
                      <a:endParaRPr lang="en-GB" sz="1200" dirty="0">
                        <a:effectLst/>
                        <a:latin typeface="Cambria" panose="02040503050406030204" pitchFamily="18" charset="0"/>
                        <a:ea typeface="MS Mincho" panose="02020609040205080304" pitchFamily="49" charset="-128"/>
                        <a:cs typeface="Times New Roman" panose="02020603050405020304" pitchFamily="18" charset="0"/>
                      </a:endParaRPr>
                    </a:p>
                    <a:p>
                      <a:pPr>
                        <a:spcAft>
                          <a:spcPts val="0"/>
                        </a:spcAft>
                      </a:pPr>
                      <a:r>
                        <a:rPr lang="en-GB" sz="1200" dirty="0">
                          <a:solidFill>
                            <a:srgbClr val="006600"/>
                          </a:solidFill>
                          <a:effectLst/>
                          <a:latin typeface="Segoe UI" panose="020B0502040204020203" pitchFamily="34" charset="0"/>
                          <a:ea typeface="MS Mincho" panose="02020609040205080304" pitchFamily="49" charset="-128"/>
                          <a:cs typeface="Times New Roman" panose="02020603050405020304" pitchFamily="18" charset="0"/>
                        </a:rPr>
                        <a:t>Sponsorship information sent separately.</a:t>
                      </a:r>
                      <a:endParaRPr lang="en-GB" sz="1200" dirty="0">
                        <a:effectLst/>
                        <a:latin typeface="Cambria" panose="02040503050406030204" pitchFamily="18" charset="0"/>
                        <a:ea typeface="MS Mincho" panose="02020609040205080304" pitchFamily="49" charset="-128"/>
                        <a:cs typeface="Times New Roman" panose="02020603050405020304" pitchFamily="18" charset="0"/>
                      </a:endParaRPr>
                    </a:p>
                    <a:p>
                      <a:pPr>
                        <a:spcAft>
                          <a:spcPts val="0"/>
                        </a:spcAft>
                      </a:pPr>
                      <a:endParaRPr lang="en-GB"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224154482"/>
                  </a:ext>
                </a:extLst>
              </a:tr>
            </a:tbl>
          </a:graphicData>
        </a:graphic>
      </p:graphicFrame>
      <p:sp>
        <p:nvSpPr>
          <p:cNvPr id="5" name="Rectangle 2">
            <a:extLst>
              <a:ext uri="{FF2B5EF4-FFF2-40B4-BE49-F238E27FC236}">
                <a16:creationId xmlns:a16="http://schemas.microsoft.com/office/drawing/2014/main" id="{7A0DB942-382E-4EB8-A9B4-770195630001}"/>
              </a:ext>
            </a:extLst>
          </p:cNvPr>
          <p:cNvSpPr>
            <a:spLocks noChangeArrowheads="1"/>
          </p:cNvSpPr>
          <p:nvPr/>
        </p:nvSpPr>
        <p:spPr bwMode="auto">
          <a:xfrm>
            <a:off x="26774"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3073" name="Picture 1">
            <a:extLst>
              <a:ext uri="{FF2B5EF4-FFF2-40B4-BE49-F238E27FC236}">
                <a16:creationId xmlns:a16="http://schemas.microsoft.com/office/drawing/2014/main" id="{623E01EA-50BA-47F9-8CEA-0275DAD055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218" y="238292"/>
            <a:ext cx="771525" cy="5715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
            <a:extLst>
              <a:ext uri="{FF2B5EF4-FFF2-40B4-BE49-F238E27FC236}">
                <a16:creationId xmlns:a16="http://schemas.microsoft.com/office/drawing/2014/main" id="{8EC5134D-3769-4B60-8713-B8A2FA7CE4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57188" y="299317"/>
            <a:ext cx="771525" cy="57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30547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3ECF8-9452-4BD9-861B-89436BDFB714}"/>
              </a:ext>
            </a:extLst>
          </p:cNvPr>
          <p:cNvSpPr>
            <a:spLocks noGrp="1"/>
          </p:cNvSpPr>
          <p:nvPr>
            <p:ph type="title"/>
          </p:nvPr>
        </p:nvSpPr>
        <p:spPr/>
        <p:txBody>
          <a:bodyPr/>
          <a:lstStyle/>
          <a:p>
            <a:r>
              <a:rPr lang="en-GB" b="1" dirty="0">
                <a:solidFill>
                  <a:srgbClr val="0070C0"/>
                </a:solidFill>
                <a:latin typeface="Segoe  "/>
              </a:rPr>
              <a:t>Awards in School This Week</a:t>
            </a:r>
          </a:p>
        </p:txBody>
      </p:sp>
      <p:graphicFrame>
        <p:nvGraphicFramePr>
          <p:cNvPr id="4" name="Table 3">
            <a:extLst>
              <a:ext uri="{FF2B5EF4-FFF2-40B4-BE49-F238E27FC236}">
                <a16:creationId xmlns:a16="http://schemas.microsoft.com/office/drawing/2014/main" id="{99AC8AD3-AE16-4ED4-9DC3-822274D2E689}"/>
              </a:ext>
            </a:extLst>
          </p:cNvPr>
          <p:cNvGraphicFramePr>
            <a:graphicFrameLocks noGrp="1"/>
          </p:cNvGraphicFramePr>
          <p:nvPr>
            <p:extLst>
              <p:ext uri="{D42A27DB-BD31-4B8C-83A1-F6EECF244321}">
                <p14:modId xmlns:p14="http://schemas.microsoft.com/office/powerpoint/2010/main" val="306192299"/>
              </p:ext>
            </p:extLst>
          </p:nvPr>
        </p:nvGraphicFramePr>
        <p:xfrm>
          <a:off x="302004" y="1995810"/>
          <a:ext cx="11367081" cy="4252269"/>
        </p:xfrm>
        <a:graphic>
          <a:graphicData uri="http://schemas.openxmlformats.org/drawingml/2006/table">
            <a:tbl>
              <a:tblPr firstRow="1" bandRow="1">
                <a:tableStyleId>{5C22544A-7EE6-4342-B048-85BDC9FD1C3A}</a:tableStyleId>
              </a:tblPr>
              <a:tblGrid>
                <a:gridCol w="2273416">
                  <a:extLst>
                    <a:ext uri="{9D8B030D-6E8A-4147-A177-3AD203B41FA5}">
                      <a16:colId xmlns:a16="http://schemas.microsoft.com/office/drawing/2014/main" val="712623989"/>
                    </a:ext>
                  </a:extLst>
                </a:gridCol>
                <a:gridCol w="2273416">
                  <a:extLst>
                    <a:ext uri="{9D8B030D-6E8A-4147-A177-3AD203B41FA5}">
                      <a16:colId xmlns:a16="http://schemas.microsoft.com/office/drawing/2014/main" val="2973566520"/>
                    </a:ext>
                  </a:extLst>
                </a:gridCol>
                <a:gridCol w="2486746">
                  <a:extLst>
                    <a:ext uri="{9D8B030D-6E8A-4147-A177-3AD203B41FA5}">
                      <a16:colId xmlns:a16="http://schemas.microsoft.com/office/drawing/2014/main" val="653362783"/>
                    </a:ext>
                  </a:extLst>
                </a:gridCol>
                <a:gridCol w="2060087">
                  <a:extLst>
                    <a:ext uri="{9D8B030D-6E8A-4147-A177-3AD203B41FA5}">
                      <a16:colId xmlns:a16="http://schemas.microsoft.com/office/drawing/2014/main" val="3689442591"/>
                    </a:ext>
                  </a:extLst>
                </a:gridCol>
                <a:gridCol w="2273416">
                  <a:extLst>
                    <a:ext uri="{9D8B030D-6E8A-4147-A177-3AD203B41FA5}">
                      <a16:colId xmlns:a16="http://schemas.microsoft.com/office/drawing/2014/main" val="2910945454"/>
                    </a:ext>
                  </a:extLst>
                </a:gridCol>
              </a:tblGrid>
              <a:tr h="594463">
                <a:tc>
                  <a:txBody>
                    <a:bodyPr/>
                    <a:lstStyle/>
                    <a:p>
                      <a:endParaRPr lang="en-GB" dirty="0"/>
                    </a:p>
                  </a:txBody>
                  <a:tcPr/>
                </a:tc>
                <a:tc>
                  <a:txBody>
                    <a:bodyPr/>
                    <a:lstStyle/>
                    <a:p>
                      <a:pPr algn="ctr"/>
                      <a:r>
                        <a:rPr lang="en-GB" dirty="0"/>
                        <a:t>Apple</a:t>
                      </a:r>
                    </a:p>
                  </a:txBody>
                  <a:tcPr/>
                </a:tc>
                <a:tc>
                  <a:txBody>
                    <a:bodyPr/>
                    <a:lstStyle/>
                    <a:p>
                      <a:pPr algn="ctr"/>
                      <a:r>
                        <a:rPr lang="en-GB" dirty="0"/>
                        <a:t>Beech</a:t>
                      </a:r>
                    </a:p>
                  </a:txBody>
                  <a:tcPr/>
                </a:tc>
                <a:tc>
                  <a:txBody>
                    <a:bodyPr/>
                    <a:lstStyle/>
                    <a:p>
                      <a:pPr algn="ctr"/>
                      <a:r>
                        <a:rPr lang="en-GB" dirty="0"/>
                        <a:t>Holly</a:t>
                      </a:r>
                    </a:p>
                  </a:txBody>
                  <a:tcPr/>
                </a:tc>
                <a:tc>
                  <a:txBody>
                    <a:bodyPr/>
                    <a:lstStyle/>
                    <a:p>
                      <a:pPr algn="ctr"/>
                      <a:r>
                        <a:rPr lang="en-GB" dirty="0"/>
                        <a:t>Oak</a:t>
                      </a:r>
                    </a:p>
                  </a:txBody>
                  <a:tcPr/>
                </a:tc>
                <a:extLst>
                  <a:ext uri="{0D108BD9-81ED-4DB2-BD59-A6C34878D82A}">
                    <a16:rowId xmlns:a16="http://schemas.microsoft.com/office/drawing/2014/main" val="860757442"/>
                  </a:ext>
                </a:extLst>
              </a:tr>
              <a:tr h="594463">
                <a:tc rowSpan="2">
                  <a:txBody>
                    <a:bodyPr/>
                    <a:lstStyle/>
                    <a:p>
                      <a:r>
                        <a:rPr lang="en-GB" b="1" dirty="0"/>
                        <a:t>Stars of the Week</a:t>
                      </a:r>
                    </a:p>
                  </a:txBody>
                  <a:tcPr>
                    <a:solidFill>
                      <a:schemeClr val="accent1">
                        <a:lumMod val="20000"/>
                        <a:lumOff val="80000"/>
                      </a:schemeClr>
                    </a:solidFill>
                  </a:tcPr>
                </a:tc>
                <a:tc rowSpan="2">
                  <a:txBody>
                    <a:bodyPr/>
                    <a:lstStyle/>
                    <a:p>
                      <a:pPr algn="ctr"/>
                      <a:endParaRPr lang="en-GB" dirty="0"/>
                    </a:p>
                    <a:p>
                      <a:pPr algn="ctr"/>
                      <a:r>
                        <a:rPr lang="en-GB" dirty="0" err="1"/>
                        <a:t>Zeffy</a:t>
                      </a:r>
                      <a:r>
                        <a:rPr lang="en-GB" dirty="0"/>
                        <a:t> Copley</a:t>
                      </a:r>
                    </a:p>
                  </a:txBody>
                  <a:tcPr>
                    <a:solidFill>
                      <a:schemeClr val="accent1">
                        <a:lumMod val="20000"/>
                        <a:lumOff val="80000"/>
                      </a:schemeClr>
                    </a:solidFill>
                  </a:tcPr>
                </a:tc>
                <a:tc>
                  <a:txBody>
                    <a:bodyPr/>
                    <a:lstStyle/>
                    <a:p>
                      <a:pPr algn="ctr"/>
                      <a:r>
                        <a:rPr lang="en-GB" dirty="0"/>
                        <a:t>Louise Keaney</a:t>
                      </a:r>
                    </a:p>
                  </a:txBody>
                  <a:tcPr>
                    <a:solidFill>
                      <a:schemeClr val="accent1">
                        <a:lumMod val="20000"/>
                        <a:lumOff val="80000"/>
                      </a:schemeClr>
                    </a:solidFill>
                  </a:tcPr>
                </a:tc>
                <a:tc>
                  <a:txBody>
                    <a:bodyPr/>
                    <a:lstStyle/>
                    <a:p>
                      <a:pPr algn="ctr"/>
                      <a:r>
                        <a:rPr lang="en-GB" dirty="0"/>
                        <a:t>Grant Colman</a:t>
                      </a:r>
                    </a:p>
                  </a:txBody>
                  <a:tcPr>
                    <a:solidFill>
                      <a:schemeClr val="accent1">
                        <a:lumMod val="20000"/>
                        <a:lumOff val="80000"/>
                      </a:schemeClr>
                    </a:solidFill>
                  </a:tcPr>
                </a:tc>
                <a:tc>
                  <a:txBody>
                    <a:bodyPr/>
                    <a:lstStyle/>
                    <a:p>
                      <a:pPr algn="ctr"/>
                      <a:r>
                        <a:rPr lang="en-GB" dirty="0"/>
                        <a:t>Sam Stubbins</a:t>
                      </a:r>
                    </a:p>
                  </a:txBody>
                  <a:tcPr>
                    <a:solidFill>
                      <a:schemeClr val="accent1">
                        <a:lumMod val="20000"/>
                        <a:lumOff val="80000"/>
                      </a:schemeClr>
                    </a:solidFill>
                  </a:tcPr>
                </a:tc>
                <a:extLst>
                  <a:ext uri="{0D108BD9-81ED-4DB2-BD59-A6C34878D82A}">
                    <a16:rowId xmlns:a16="http://schemas.microsoft.com/office/drawing/2014/main" val="964532015"/>
                  </a:ext>
                </a:extLst>
              </a:tr>
              <a:tr h="594463">
                <a:tc vMerge="1">
                  <a:txBody>
                    <a:bodyPr/>
                    <a:lstStyle/>
                    <a:p>
                      <a:endParaRPr lang="en-GB" dirty="0"/>
                    </a:p>
                  </a:txBody>
                  <a:tcPr/>
                </a:tc>
                <a:tc vMerge="1">
                  <a:txBody>
                    <a:bodyPr/>
                    <a:lstStyle/>
                    <a:p>
                      <a:endParaRPr lang="en-GB" dirty="0"/>
                    </a:p>
                  </a:txBody>
                  <a:tcPr/>
                </a:tc>
                <a:tc>
                  <a:txBody>
                    <a:bodyPr/>
                    <a:lstStyle/>
                    <a:p>
                      <a:pPr algn="ctr"/>
                      <a:r>
                        <a:rPr lang="en-GB" dirty="0"/>
                        <a:t>Tomas Davies</a:t>
                      </a:r>
                    </a:p>
                  </a:txBody>
                  <a:tcPr>
                    <a:solidFill>
                      <a:schemeClr val="accent1">
                        <a:lumMod val="20000"/>
                        <a:lumOff val="80000"/>
                      </a:schemeClr>
                    </a:solidFill>
                  </a:tcPr>
                </a:tc>
                <a:tc>
                  <a:txBody>
                    <a:bodyPr/>
                    <a:lstStyle/>
                    <a:p>
                      <a:pPr algn="ctr"/>
                      <a:r>
                        <a:rPr lang="en-GB" dirty="0"/>
                        <a:t>Rosie Seligman</a:t>
                      </a:r>
                    </a:p>
                  </a:txBody>
                  <a:tcPr>
                    <a:solidFill>
                      <a:schemeClr val="accent1">
                        <a:lumMod val="20000"/>
                        <a:lumOff val="80000"/>
                      </a:schemeClr>
                    </a:solidFill>
                  </a:tcPr>
                </a:tc>
                <a:tc>
                  <a:txBody>
                    <a:bodyPr/>
                    <a:lstStyle/>
                    <a:p>
                      <a:pPr algn="ctr"/>
                      <a:r>
                        <a:rPr lang="en-GB" dirty="0"/>
                        <a:t>Leonard Liddell</a:t>
                      </a:r>
                    </a:p>
                  </a:txBody>
                  <a:tcPr>
                    <a:solidFill>
                      <a:schemeClr val="accent1">
                        <a:lumMod val="20000"/>
                        <a:lumOff val="80000"/>
                      </a:schemeClr>
                    </a:solidFill>
                  </a:tcPr>
                </a:tc>
                <a:extLst>
                  <a:ext uri="{0D108BD9-81ED-4DB2-BD59-A6C34878D82A}">
                    <a16:rowId xmlns:a16="http://schemas.microsoft.com/office/drawing/2014/main" val="3946535011"/>
                  </a:ext>
                </a:extLst>
              </a:tr>
              <a:tr h="594463">
                <a:tc>
                  <a:txBody>
                    <a:bodyPr/>
                    <a:lstStyle/>
                    <a:p>
                      <a:r>
                        <a:rPr lang="en-GB" b="1" dirty="0"/>
                        <a:t>Gold Awards </a:t>
                      </a:r>
                    </a:p>
                    <a:p>
                      <a:r>
                        <a:rPr lang="en-GB" b="1" dirty="0"/>
                        <a:t>for Sport</a:t>
                      </a:r>
                    </a:p>
                  </a:txBody>
                  <a:tcPr>
                    <a:solidFill>
                      <a:schemeClr val="accent1">
                        <a:lumMod val="20000"/>
                        <a:lumOff val="80000"/>
                      </a:schemeClr>
                    </a:solidFill>
                  </a:tcPr>
                </a:tc>
                <a:tc>
                  <a:txBody>
                    <a:bodyPr/>
                    <a:lstStyle/>
                    <a:p>
                      <a:pPr algn="ctr"/>
                      <a:r>
                        <a:rPr lang="en-GB" dirty="0"/>
                        <a:t>Mabel </a:t>
                      </a:r>
                      <a:r>
                        <a:rPr lang="en-GB" dirty="0" err="1"/>
                        <a:t>Ankers</a:t>
                      </a:r>
                      <a:endParaRPr lang="en-GB" dirty="0"/>
                    </a:p>
                  </a:txBody>
                  <a:tcPr>
                    <a:solidFill>
                      <a:schemeClr val="accent1">
                        <a:lumMod val="20000"/>
                        <a:lumOff val="80000"/>
                      </a:schemeClr>
                    </a:solidFill>
                  </a:tcPr>
                </a:tc>
                <a:tc>
                  <a:txBody>
                    <a:bodyPr/>
                    <a:lstStyle/>
                    <a:p>
                      <a:pPr algn="ctr"/>
                      <a:r>
                        <a:rPr lang="en-GB" dirty="0"/>
                        <a:t>Isabelle Kay</a:t>
                      </a:r>
                    </a:p>
                  </a:txBody>
                  <a:tcPr>
                    <a:solidFill>
                      <a:schemeClr val="accent1">
                        <a:lumMod val="20000"/>
                        <a:lumOff val="80000"/>
                      </a:schemeClr>
                    </a:solidFill>
                  </a:tcPr>
                </a:tc>
                <a:tc>
                  <a:txBody>
                    <a:bodyPr/>
                    <a:lstStyle/>
                    <a:p>
                      <a:pPr algn="ctr"/>
                      <a:r>
                        <a:rPr lang="en-GB" dirty="0"/>
                        <a:t>Scarlett Woodhouse</a:t>
                      </a:r>
                    </a:p>
                  </a:txBody>
                  <a:tcPr>
                    <a:solidFill>
                      <a:schemeClr val="accent1">
                        <a:lumMod val="20000"/>
                        <a:lumOff val="80000"/>
                      </a:schemeClr>
                    </a:solidFill>
                  </a:tcPr>
                </a:tc>
                <a:tc>
                  <a:txBody>
                    <a:bodyPr/>
                    <a:lstStyle/>
                    <a:p>
                      <a:pPr algn="ctr"/>
                      <a:r>
                        <a:rPr lang="en-GB" sz="1800" dirty="0"/>
                        <a:t>Aiden Simpson</a:t>
                      </a:r>
                    </a:p>
                  </a:txBody>
                  <a:tcPr>
                    <a:solidFill>
                      <a:schemeClr val="accent1">
                        <a:lumMod val="20000"/>
                        <a:lumOff val="80000"/>
                      </a:schemeClr>
                    </a:solidFill>
                  </a:tcPr>
                </a:tc>
                <a:extLst>
                  <a:ext uri="{0D108BD9-81ED-4DB2-BD59-A6C34878D82A}">
                    <a16:rowId xmlns:a16="http://schemas.microsoft.com/office/drawing/2014/main" val="611890926"/>
                  </a:ext>
                </a:extLst>
              </a:tr>
              <a:tr h="594463">
                <a:tc>
                  <a:txBody>
                    <a:bodyPr/>
                    <a:lstStyle/>
                    <a:p>
                      <a:r>
                        <a:rPr lang="en-GB" b="1" dirty="0"/>
                        <a:t>Headteacher Awards </a:t>
                      </a:r>
                      <a:r>
                        <a:rPr lang="en-GB" b="1" dirty="0">
                          <a:solidFill>
                            <a:srgbClr val="FFC000"/>
                          </a:solidFill>
                        </a:rPr>
                        <a:t>Random Act of Kindness</a:t>
                      </a:r>
                    </a:p>
                  </a:txBody>
                  <a:tcPr>
                    <a:solidFill>
                      <a:schemeClr val="accent1">
                        <a:lumMod val="20000"/>
                        <a:lumOff val="80000"/>
                      </a:schemeClr>
                    </a:solidFill>
                  </a:tcPr>
                </a:tc>
                <a:tc gridSpan="2">
                  <a:txBody>
                    <a:bodyPr/>
                    <a:lstStyle/>
                    <a:p>
                      <a:pPr algn="ctr"/>
                      <a:endParaRPr lang="en-GB" dirty="0"/>
                    </a:p>
                    <a:p>
                      <a:pPr algn="ctr"/>
                      <a:r>
                        <a:rPr lang="en-GB" dirty="0"/>
                        <a:t>Edmund Sadler</a:t>
                      </a:r>
                    </a:p>
                  </a:txBody>
                  <a:tcPr>
                    <a:solidFill>
                      <a:schemeClr val="accent1">
                        <a:lumMod val="20000"/>
                        <a:lumOff val="80000"/>
                      </a:schemeClr>
                    </a:solidFill>
                  </a:tcPr>
                </a:tc>
                <a:tc hMerge="1">
                  <a:txBody>
                    <a:bodyPr/>
                    <a:lstStyle/>
                    <a:p>
                      <a:endParaRPr lang="en-GB" dirty="0"/>
                    </a:p>
                  </a:txBody>
                  <a:tcPr>
                    <a:solidFill>
                      <a:schemeClr val="accent1">
                        <a:lumMod val="20000"/>
                        <a:lumOff val="80000"/>
                      </a:schemeClr>
                    </a:solidFill>
                  </a:tcPr>
                </a:tc>
                <a:tc gridSpan="2">
                  <a:txBody>
                    <a:bodyPr/>
                    <a:lstStyle/>
                    <a:p>
                      <a:pPr algn="ctr"/>
                      <a:endParaRPr lang="en-GB" dirty="0"/>
                    </a:p>
                    <a:p>
                      <a:pPr algn="ctr"/>
                      <a:r>
                        <a:rPr lang="en-GB" dirty="0"/>
                        <a:t>Wilfred Liddell</a:t>
                      </a:r>
                    </a:p>
                  </a:txBody>
                  <a:tcPr>
                    <a:solidFill>
                      <a:schemeClr val="accent1">
                        <a:lumMod val="20000"/>
                        <a:lumOff val="80000"/>
                      </a:schemeClr>
                    </a:solidFill>
                  </a:tcPr>
                </a:tc>
                <a:tc hMerge="1">
                  <a:txBody>
                    <a:bodyPr/>
                    <a:lstStyle/>
                    <a:p>
                      <a:endParaRPr lang="en-GB" dirty="0"/>
                    </a:p>
                  </a:txBody>
                  <a:tcPr>
                    <a:solidFill>
                      <a:schemeClr val="accent1">
                        <a:lumMod val="20000"/>
                        <a:lumOff val="80000"/>
                      </a:schemeClr>
                    </a:solidFill>
                  </a:tcPr>
                </a:tc>
                <a:extLst>
                  <a:ext uri="{0D108BD9-81ED-4DB2-BD59-A6C34878D82A}">
                    <a16:rowId xmlns:a16="http://schemas.microsoft.com/office/drawing/2014/main" val="3818598996"/>
                  </a:ext>
                </a:extLst>
              </a:tr>
              <a:tr h="594463">
                <a:tc>
                  <a:txBody>
                    <a:bodyPr/>
                    <a:lstStyle/>
                    <a:p>
                      <a:r>
                        <a:rPr lang="en-GB" b="1" dirty="0">
                          <a:solidFill>
                            <a:schemeClr val="tx1"/>
                          </a:solidFill>
                        </a:rPr>
                        <a:t>Cloakroom Ninja tidiest cloakroom trophy</a:t>
                      </a:r>
                    </a:p>
                  </a:txBody>
                  <a:tcPr>
                    <a:solidFill>
                      <a:schemeClr val="accent1">
                        <a:lumMod val="20000"/>
                        <a:lumOff val="80000"/>
                      </a:schemeClr>
                    </a:solidFill>
                  </a:tcPr>
                </a:tc>
                <a:tc gridSpan="4">
                  <a:txBody>
                    <a:bodyPr/>
                    <a:lstStyle/>
                    <a:p>
                      <a:pPr algn="ctr"/>
                      <a:endParaRPr lang="en-GB" dirty="0"/>
                    </a:p>
                    <a:p>
                      <a:pPr algn="ctr"/>
                      <a:r>
                        <a:rPr lang="en-GB" dirty="0"/>
                        <a:t>Holly Class</a:t>
                      </a:r>
                    </a:p>
                  </a:txBody>
                  <a:tcPr>
                    <a:solidFill>
                      <a:schemeClr val="accent1">
                        <a:lumMod val="20000"/>
                        <a:lumOff val="80000"/>
                      </a:schemeClr>
                    </a:solidFill>
                  </a:tcPr>
                </a:tc>
                <a:tc hMerge="1">
                  <a:txBody>
                    <a:bodyPr/>
                    <a:lstStyle/>
                    <a:p>
                      <a:endParaRPr lang="en-GB"/>
                    </a:p>
                  </a:txBody>
                  <a:tcPr/>
                </a:tc>
                <a:tc hMerge="1">
                  <a:txBody>
                    <a:bodyPr/>
                    <a:lstStyle/>
                    <a:p>
                      <a:pPr algn="ctr"/>
                      <a:endParaRPr lang="en-GB" dirty="0"/>
                    </a:p>
                  </a:txBody>
                  <a:tcPr>
                    <a:solidFill>
                      <a:schemeClr val="accent1">
                        <a:lumMod val="20000"/>
                        <a:lumOff val="80000"/>
                      </a:schemeClr>
                    </a:solidFill>
                  </a:tcPr>
                </a:tc>
                <a:tc hMerge="1">
                  <a:txBody>
                    <a:bodyPr/>
                    <a:lstStyle/>
                    <a:p>
                      <a:endParaRPr lang="en-GB"/>
                    </a:p>
                  </a:txBody>
                  <a:tcPr/>
                </a:tc>
                <a:extLst>
                  <a:ext uri="{0D108BD9-81ED-4DB2-BD59-A6C34878D82A}">
                    <a16:rowId xmlns:a16="http://schemas.microsoft.com/office/drawing/2014/main" val="3956663532"/>
                  </a:ext>
                </a:extLst>
              </a:tr>
            </a:tbl>
          </a:graphicData>
        </a:graphic>
      </p:graphicFrame>
    </p:spTree>
    <p:extLst>
      <p:ext uri="{BB962C8B-B14F-4D97-AF65-F5344CB8AC3E}">
        <p14:creationId xmlns:p14="http://schemas.microsoft.com/office/powerpoint/2010/main" val="10024617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15D17-D34E-436A-95F0-B17DE46B2F6B}"/>
              </a:ext>
            </a:extLst>
          </p:cNvPr>
          <p:cNvSpPr>
            <a:spLocks noGrp="1"/>
          </p:cNvSpPr>
          <p:nvPr>
            <p:ph type="title"/>
          </p:nvPr>
        </p:nvSpPr>
        <p:spPr/>
        <p:txBody>
          <a:bodyPr/>
          <a:lstStyle/>
          <a:p>
            <a:r>
              <a:rPr lang="en-GB" b="1" dirty="0">
                <a:solidFill>
                  <a:srgbClr val="0070C0"/>
                </a:solidFill>
                <a:latin typeface="Segoe  "/>
              </a:rPr>
              <a:t>Team Points</a:t>
            </a:r>
            <a:endParaRPr lang="en-GB" dirty="0"/>
          </a:p>
        </p:txBody>
      </p:sp>
      <p:graphicFrame>
        <p:nvGraphicFramePr>
          <p:cNvPr id="3" name="Table 2">
            <a:extLst>
              <a:ext uri="{FF2B5EF4-FFF2-40B4-BE49-F238E27FC236}">
                <a16:creationId xmlns:a16="http://schemas.microsoft.com/office/drawing/2014/main" id="{F02C1B1A-9294-4801-A223-C8FF475F589E}"/>
              </a:ext>
            </a:extLst>
          </p:cNvPr>
          <p:cNvGraphicFramePr>
            <a:graphicFrameLocks noGrp="1"/>
          </p:cNvGraphicFramePr>
          <p:nvPr>
            <p:extLst>
              <p:ext uri="{D42A27DB-BD31-4B8C-83A1-F6EECF244321}">
                <p14:modId xmlns:p14="http://schemas.microsoft.com/office/powerpoint/2010/main" val="3538569754"/>
              </p:ext>
            </p:extLst>
          </p:nvPr>
        </p:nvGraphicFramePr>
        <p:xfrm>
          <a:off x="2032000" y="2078683"/>
          <a:ext cx="8128000" cy="185420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4121731535"/>
                    </a:ext>
                  </a:extLst>
                </a:gridCol>
                <a:gridCol w="4064000">
                  <a:extLst>
                    <a:ext uri="{9D8B030D-6E8A-4147-A177-3AD203B41FA5}">
                      <a16:colId xmlns:a16="http://schemas.microsoft.com/office/drawing/2014/main" val="477815127"/>
                    </a:ext>
                  </a:extLst>
                </a:gridCol>
              </a:tblGrid>
              <a:tr h="370840">
                <a:tc>
                  <a:txBody>
                    <a:bodyPr/>
                    <a:lstStyle/>
                    <a:p>
                      <a:r>
                        <a:rPr lang="en-GB" dirty="0"/>
                        <a:t>Team</a:t>
                      </a:r>
                    </a:p>
                  </a:txBody>
                  <a:tcPr/>
                </a:tc>
                <a:tc>
                  <a:txBody>
                    <a:bodyPr/>
                    <a:lstStyle/>
                    <a:p>
                      <a:r>
                        <a:rPr lang="en-GB" dirty="0"/>
                        <a:t>Points</a:t>
                      </a:r>
                    </a:p>
                  </a:txBody>
                  <a:tcPr/>
                </a:tc>
                <a:extLst>
                  <a:ext uri="{0D108BD9-81ED-4DB2-BD59-A6C34878D82A}">
                    <a16:rowId xmlns:a16="http://schemas.microsoft.com/office/drawing/2014/main" val="694617373"/>
                  </a:ext>
                </a:extLst>
              </a:tr>
              <a:tr h="370840">
                <a:tc>
                  <a:txBody>
                    <a:bodyPr/>
                    <a:lstStyle/>
                    <a:p>
                      <a:r>
                        <a:rPr lang="en-GB" dirty="0">
                          <a:solidFill>
                            <a:srgbClr val="FF0000"/>
                          </a:solidFill>
                        </a:rPr>
                        <a:t>Red</a:t>
                      </a:r>
                    </a:p>
                  </a:txBody>
                  <a:tcPr/>
                </a:tc>
                <a:tc>
                  <a:txBody>
                    <a:bodyPr/>
                    <a:lstStyle/>
                    <a:p>
                      <a:r>
                        <a:rPr lang="en-GB" dirty="0"/>
                        <a:t>1768</a:t>
                      </a:r>
                    </a:p>
                  </a:txBody>
                  <a:tcPr/>
                </a:tc>
                <a:extLst>
                  <a:ext uri="{0D108BD9-81ED-4DB2-BD59-A6C34878D82A}">
                    <a16:rowId xmlns:a16="http://schemas.microsoft.com/office/drawing/2014/main" val="1505806640"/>
                  </a:ext>
                </a:extLst>
              </a:tr>
              <a:tr h="370840">
                <a:tc>
                  <a:txBody>
                    <a:bodyPr/>
                    <a:lstStyle/>
                    <a:p>
                      <a:r>
                        <a:rPr lang="en-GB" dirty="0">
                          <a:solidFill>
                            <a:schemeClr val="accent1"/>
                          </a:solidFill>
                        </a:rPr>
                        <a:t>Blue</a:t>
                      </a:r>
                    </a:p>
                  </a:txBody>
                  <a:tcPr/>
                </a:tc>
                <a:tc>
                  <a:txBody>
                    <a:bodyPr/>
                    <a:lstStyle/>
                    <a:p>
                      <a:r>
                        <a:rPr lang="en-GB" dirty="0"/>
                        <a:t>1759</a:t>
                      </a:r>
                    </a:p>
                  </a:txBody>
                  <a:tcPr/>
                </a:tc>
                <a:extLst>
                  <a:ext uri="{0D108BD9-81ED-4DB2-BD59-A6C34878D82A}">
                    <a16:rowId xmlns:a16="http://schemas.microsoft.com/office/drawing/2014/main" val="747584618"/>
                  </a:ext>
                </a:extLst>
              </a:tr>
              <a:tr h="370840">
                <a:tc>
                  <a:txBody>
                    <a:bodyPr/>
                    <a:lstStyle/>
                    <a:p>
                      <a:r>
                        <a:rPr lang="en-GB" dirty="0">
                          <a:solidFill>
                            <a:srgbClr val="00B050"/>
                          </a:solidFill>
                        </a:rPr>
                        <a:t>Green</a:t>
                      </a:r>
                    </a:p>
                  </a:txBody>
                  <a:tcPr/>
                </a:tc>
                <a:tc>
                  <a:txBody>
                    <a:bodyPr/>
                    <a:lstStyle/>
                    <a:p>
                      <a:r>
                        <a:rPr lang="en-GB" dirty="0"/>
                        <a:t>1516</a:t>
                      </a:r>
                    </a:p>
                  </a:txBody>
                  <a:tcPr/>
                </a:tc>
                <a:extLst>
                  <a:ext uri="{0D108BD9-81ED-4DB2-BD59-A6C34878D82A}">
                    <a16:rowId xmlns:a16="http://schemas.microsoft.com/office/drawing/2014/main" val="4093545337"/>
                  </a:ext>
                </a:extLst>
              </a:tr>
              <a:tr h="370840">
                <a:tc>
                  <a:txBody>
                    <a:bodyPr/>
                    <a:lstStyle/>
                    <a:p>
                      <a:r>
                        <a:rPr lang="en-GB" dirty="0">
                          <a:solidFill>
                            <a:srgbClr val="FFFF00"/>
                          </a:solidFill>
                        </a:rPr>
                        <a:t>Yellow</a:t>
                      </a:r>
                    </a:p>
                  </a:txBody>
                  <a:tcPr/>
                </a:tc>
                <a:tc>
                  <a:txBody>
                    <a:bodyPr/>
                    <a:lstStyle/>
                    <a:p>
                      <a:r>
                        <a:rPr lang="en-GB" dirty="0"/>
                        <a:t>1262</a:t>
                      </a:r>
                    </a:p>
                  </a:txBody>
                  <a:tcPr/>
                </a:tc>
                <a:extLst>
                  <a:ext uri="{0D108BD9-81ED-4DB2-BD59-A6C34878D82A}">
                    <a16:rowId xmlns:a16="http://schemas.microsoft.com/office/drawing/2014/main" val="4283979554"/>
                  </a:ext>
                </a:extLst>
              </a:tr>
            </a:tbl>
          </a:graphicData>
        </a:graphic>
      </p:graphicFrame>
      <p:sp>
        <p:nvSpPr>
          <p:cNvPr id="4" name="TextBox 3">
            <a:extLst>
              <a:ext uri="{FF2B5EF4-FFF2-40B4-BE49-F238E27FC236}">
                <a16:creationId xmlns:a16="http://schemas.microsoft.com/office/drawing/2014/main" id="{ECAE4ED4-40F2-4BF3-8605-324FB4EB3DB6}"/>
              </a:ext>
            </a:extLst>
          </p:cNvPr>
          <p:cNvSpPr txBox="1"/>
          <p:nvPr/>
        </p:nvSpPr>
        <p:spPr>
          <a:xfrm>
            <a:off x="4790113" y="4253218"/>
            <a:ext cx="2608213" cy="369332"/>
          </a:xfrm>
          <a:prstGeom prst="rect">
            <a:avLst/>
          </a:prstGeom>
          <a:noFill/>
        </p:spPr>
        <p:txBody>
          <a:bodyPr wrap="square" rtlCol="0">
            <a:spAutoFit/>
          </a:bodyPr>
          <a:lstStyle/>
          <a:p>
            <a:r>
              <a:rPr lang="en-GB" dirty="0"/>
              <a:t>Well done </a:t>
            </a:r>
            <a:r>
              <a:rPr lang="en-GB" dirty="0">
                <a:solidFill>
                  <a:srgbClr val="FF0000"/>
                </a:solidFill>
              </a:rPr>
              <a:t>RED</a:t>
            </a:r>
            <a:r>
              <a:rPr lang="en-GB" dirty="0"/>
              <a:t> team!</a:t>
            </a:r>
          </a:p>
        </p:txBody>
      </p:sp>
    </p:spTree>
    <p:extLst>
      <p:ext uri="{BB962C8B-B14F-4D97-AF65-F5344CB8AC3E}">
        <p14:creationId xmlns:p14="http://schemas.microsoft.com/office/powerpoint/2010/main" val="20443377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F313511F-11F6-4236-AF7E-7A2BDEE75249}"/>
              </a:ext>
            </a:extLst>
          </p:cNvPr>
          <p:cNvSpPr>
            <a:spLocks noGrp="1"/>
          </p:cNvSpPr>
          <p:nvPr>
            <p:ph idx="1"/>
          </p:nvPr>
        </p:nvSpPr>
        <p:spPr/>
        <p:txBody>
          <a:bodyPr>
            <a:normAutofit fontScale="92500"/>
          </a:bodyPr>
          <a:lstStyle/>
          <a:p>
            <a:endParaRPr lang="en-GB" dirty="0"/>
          </a:p>
          <a:p>
            <a:endParaRPr lang="en-GB" dirty="0"/>
          </a:p>
          <a:p>
            <a:endParaRPr lang="en-GB" dirty="0"/>
          </a:p>
          <a:p>
            <a:pPr marL="0" indent="0">
              <a:buNone/>
            </a:pPr>
            <a:endParaRPr lang="en-GB" dirty="0"/>
          </a:p>
          <a:p>
            <a:pPr marL="0" indent="0">
              <a:buNone/>
            </a:pPr>
            <a:r>
              <a:rPr lang="en-GB" dirty="0"/>
              <a:t>Apple: Children in Apple Class need to bring their Forest School kit in each </a:t>
            </a:r>
            <a:r>
              <a:rPr lang="en-GB" dirty="0">
                <a:solidFill>
                  <a:srgbClr val="FF0000"/>
                </a:solidFill>
              </a:rPr>
              <a:t>Friday</a:t>
            </a:r>
            <a:r>
              <a:rPr lang="en-GB" dirty="0"/>
              <a:t>. Please send their PE kit in on Monday as children will change for PE in school. They will bring PE kits home for washing periodically.  </a:t>
            </a:r>
          </a:p>
          <a:p>
            <a:pPr marL="0" indent="0" fontAlgn="base">
              <a:buNone/>
            </a:pPr>
            <a:r>
              <a:rPr lang="en-GB" b="1" dirty="0"/>
              <a:t>Please ensure that on PE days, the children wear their hoodies, school jumpers or cardigans alongside white or blue t-shirts and black or navy shorts or jogging bottoms.</a:t>
            </a:r>
            <a:endParaRPr lang="en-GB" dirty="0"/>
          </a:p>
          <a:p>
            <a:endParaRPr lang="en-GB" dirty="0"/>
          </a:p>
        </p:txBody>
      </p:sp>
      <p:sp>
        <p:nvSpPr>
          <p:cNvPr id="2" name="Title 1">
            <a:extLst>
              <a:ext uri="{FF2B5EF4-FFF2-40B4-BE49-F238E27FC236}">
                <a16:creationId xmlns:a16="http://schemas.microsoft.com/office/drawing/2014/main" id="{22D0EE4E-BAE3-4814-A0DC-66AE83BB76F8}"/>
              </a:ext>
            </a:extLst>
          </p:cNvPr>
          <p:cNvSpPr>
            <a:spLocks noGrp="1"/>
          </p:cNvSpPr>
          <p:nvPr>
            <p:ph type="title"/>
          </p:nvPr>
        </p:nvSpPr>
        <p:spPr/>
        <p:txBody>
          <a:bodyPr/>
          <a:lstStyle/>
          <a:p>
            <a:r>
              <a:rPr lang="en-GB" b="1" dirty="0">
                <a:solidFill>
                  <a:schemeClr val="accent1"/>
                </a:solidFill>
                <a:latin typeface="Segoe  "/>
              </a:rPr>
              <a:t>PE Kits w/c 4 December 2023</a:t>
            </a:r>
          </a:p>
        </p:txBody>
      </p:sp>
      <p:graphicFrame>
        <p:nvGraphicFramePr>
          <p:cNvPr id="3" name="Table 2">
            <a:extLst>
              <a:ext uri="{FF2B5EF4-FFF2-40B4-BE49-F238E27FC236}">
                <a16:creationId xmlns:a16="http://schemas.microsoft.com/office/drawing/2014/main" id="{1459CF87-41B5-4B59-B3D8-602A48BA8160}"/>
              </a:ext>
            </a:extLst>
          </p:cNvPr>
          <p:cNvGraphicFramePr>
            <a:graphicFrameLocks noGrp="1"/>
          </p:cNvGraphicFramePr>
          <p:nvPr>
            <p:extLst>
              <p:ext uri="{D42A27DB-BD31-4B8C-83A1-F6EECF244321}">
                <p14:modId xmlns:p14="http://schemas.microsoft.com/office/powerpoint/2010/main" val="2691780773"/>
              </p:ext>
            </p:extLst>
          </p:nvPr>
        </p:nvGraphicFramePr>
        <p:xfrm>
          <a:off x="1889387" y="1825625"/>
          <a:ext cx="8128002" cy="1483360"/>
        </p:xfrm>
        <a:graphic>
          <a:graphicData uri="http://schemas.openxmlformats.org/drawingml/2006/table">
            <a:tbl>
              <a:tblPr firstRow="1" bandRow="1">
                <a:tableStyleId>{5C22544A-7EE6-4342-B048-85BDC9FD1C3A}</a:tableStyleId>
              </a:tblPr>
              <a:tblGrid>
                <a:gridCol w="1354667">
                  <a:extLst>
                    <a:ext uri="{9D8B030D-6E8A-4147-A177-3AD203B41FA5}">
                      <a16:colId xmlns:a16="http://schemas.microsoft.com/office/drawing/2014/main" val="982694366"/>
                    </a:ext>
                  </a:extLst>
                </a:gridCol>
                <a:gridCol w="1354667">
                  <a:extLst>
                    <a:ext uri="{9D8B030D-6E8A-4147-A177-3AD203B41FA5}">
                      <a16:colId xmlns:a16="http://schemas.microsoft.com/office/drawing/2014/main" val="3604755761"/>
                    </a:ext>
                  </a:extLst>
                </a:gridCol>
                <a:gridCol w="1354667">
                  <a:extLst>
                    <a:ext uri="{9D8B030D-6E8A-4147-A177-3AD203B41FA5}">
                      <a16:colId xmlns:a16="http://schemas.microsoft.com/office/drawing/2014/main" val="3275141048"/>
                    </a:ext>
                  </a:extLst>
                </a:gridCol>
                <a:gridCol w="1354667">
                  <a:extLst>
                    <a:ext uri="{9D8B030D-6E8A-4147-A177-3AD203B41FA5}">
                      <a16:colId xmlns:a16="http://schemas.microsoft.com/office/drawing/2014/main" val="126600969"/>
                    </a:ext>
                  </a:extLst>
                </a:gridCol>
                <a:gridCol w="1354667">
                  <a:extLst>
                    <a:ext uri="{9D8B030D-6E8A-4147-A177-3AD203B41FA5}">
                      <a16:colId xmlns:a16="http://schemas.microsoft.com/office/drawing/2014/main" val="1318239413"/>
                    </a:ext>
                  </a:extLst>
                </a:gridCol>
                <a:gridCol w="1354667">
                  <a:extLst>
                    <a:ext uri="{9D8B030D-6E8A-4147-A177-3AD203B41FA5}">
                      <a16:colId xmlns:a16="http://schemas.microsoft.com/office/drawing/2014/main" val="159172132"/>
                    </a:ext>
                  </a:extLst>
                </a:gridCol>
              </a:tblGrid>
              <a:tr h="370840">
                <a:tc>
                  <a:txBody>
                    <a:bodyPr/>
                    <a:lstStyle/>
                    <a:p>
                      <a:pPr algn="ctr"/>
                      <a:endParaRPr lang="en-GB" dirty="0"/>
                    </a:p>
                  </a:txBody>
                  <a:tcPr/>
                </a:tc>
                <a:tc>
                  <a:txBody>
                    <a:bodyPr/>
                    <a:lstStyle/>
                    <a:p>
                      <a:pPr algn="ctr"/>
                      <a:r>
                        <a:rPr lang="en-GB" dirty="0"/>
                        <a:t>Monday</a:t>
                      </a:r>
                    </a:p>
                  </a:txBody>
                  <a:tcPr/>
                </a:tc>
                <a:tc>
                  <a:txBody>
                    <a:bodyPr/>
                    <a:lstStyle/>
                    <a:p>
                      <a:pPr algn="ctr"/>
                      <a:r>
                        <a:rPr lang="en-GB" dirty="0"/>
                        <a:t>Tuesday</a:t>
                      </a:r>
                    </a:p>
                  </a:txBody>
                  <a:tcPr/>
                </a:tc>
                <a:tc>
                  <a:txBody>
                    <a:bodyPr/>
                    <a:lstStyle/>
                    <a:p>
                      <a:pPr algn="ctr"/>
                      <a:r>
                        <a:rPr lang="en-GB" dirty="0"/>
                        <a:t>Wednesday</a:t>
                      </a:r>
                    </a:p>
                  </a:txBody>
                  <a:tcPr/>
                </a:tc>
                <a:tc>
                  <a:txBody>
                    <a:bodyPr/>
                    <a:lstStyle/>
                    <a:p>
                      <a:pPr algn="ctr"/>
                      <a:r>
                        <a:rPr lang="en-GB" dirty="0"/>
                        <a:t>Thursday</a:t>
                      </a:r>
                    </a:p>
                  </a:txBody>
                  <a:tcPr/>
                </a:tc>
                <a:tc>
                  <a:txBody>
                    <a:bodyPr/>
                    <a:lstStyle/>
                    <a:p>
                      <a:pPr algn="ctr"/>
                      <a:r>
                        <a:rPr lang="en-GB" dirty="0"/>
                        <a:t>Friday</a:t>
                      </a:r>
                    </a:p>
                  </a:txBody>
                  <a:tcPr/>
                </a:tc>
                <a:extLst>
                  <a:ext uri="{0D108BD9-81ED-4DB2-BD59-A6C34878D82A}">
                    <a16:rowId xmlns:a16="http://schemas.microsoft.com/office/drawing/2014/main" val="2737305729"/>
                  </a:ext>
                </a:extLst>
              </a:tr>
              <a:tr h="370840">
                <a:tc>
                  <a:txBody>
                    <a:bodyPr/>
                    <a:lstStyle/>
                    <a:p>
                      <a:pPr algn="ctr"/>
                      <a:r>
                        <a:rPr lang="en-GB" dirty="0"/>
                        <a:t>Beech</a:t>
                      </a:r>
                    </a:p>
                  </a:txBody>
                  <a:tcPr/>
                </a:tc>
                <a:tc>
                  <a:txBody>
                    <a:bodyPr/>
                    <a:lstStyle/>
                    <a:p>
                      <a:pPr algn="ctr"/>
                      <a:endParaRPr lang="en-GB" dirty="0">
                        <a:solidFill>
                          <a:srgbClr val="FF0000"/>
                        </a:solidFill>
                      </a:endParaRPr>
                    </a:p>
                  </a:txBody>
                  <a:tcPr/>
                </a:tc>
                <a:tc>
                  <a:txBody>
                    <a:bodyPr/>
                    <a:lstStyle/>
                    <a:p>
                      <a:pPr algn="ctr"/>
                      <a:endParaRPr lang="en-GB" dirty="0"/>
                    </a:p>
                  </a:txBody>
                  <a:tcPr/>
                </a:tc>
                <a:tc>
                  <a:txBody>
                    <a:bodyPr/>
                    <a:lstStyle/>
                    <a:p>
                      <a:pPr algn="ctr"/>
                      <a:endParaRPr lang="en-GB"/>
                    </a:p>
                  </a:txBody>
                  <a:tcPr/>
                </a:tc>
                <a:tc>
                  <a:txBody>
                    <a:bodyPr/>
                    <a:lstStyle/>
                    <a:p>
                      <a:pPr algn="ctr"/>
                      <a:r>
                        <a:rPr lang="en-GB" dirty="0"/>
                        <a:t>X</a:t>
                      </a:r>
                    </a:p>
                  </a:txBody>
                  <a:tcPr/>
                </a:tc>
                <a:tc>
                  <a:txBody>
                    <a:bodyPr/>
                    <a:lstStyle/>
                    <a:p>
                      <a:pPr algn="ctr"/>
                      <a:r>
                        <a:rPr lang="en-GB" dirty="0"/>
                        <a:t>X</a:t>
                      </a:r>
                    </a:p>
                  </a:txBody>
                  <a:tcPr/>
                </a:tc>
                <a:extLst>
                  <a:ext uri="{0D108BD9-81ED-4DB2-BD59-A6C34878D82A}">
                    <a16:rowId xmlns:a16="http://schemas.microsoft.com/office/drawing/2014/main" val="726796407"/>
                  </a:ext>
                </a:extLst>
              </a:tr>
              <a:tr h="370840">
                <a:tc>
                  <a:txBody>
                    <a:bodyPr/>
                    <a:lstStyle/>
                    <a:p>
                      <a:pPr algn="ctr"/>
                      <a:r>
                        <a:rPr lang="en-GB" dirty="0"/>
                        <a:t>Holly</a:t>
                      </a:r>
                    </a:p>
                  </a:txBody>
                  <a:tcPr/>
                </a:tc>
                <a:tc>
                  <a:txBody>
                    <a:bodyPr/>
                    <a:lstStyle/>
                    <a:p>
                      <a:pPr algn="ctr"/>
                      <a:endParaRPr lang="en-GB" dirty="0">
                        <a:solidFill>
                          <a:srgbClr val="FF0000"/>
                        </a:solidFill>
                      </a:endParaRPr>
                    </a:p>
                  </a:txBody>
                  <a:tcPr/>
                </a:tc>
                <a:tc>
                  <a:txBody>
                    <a:bodyPr/>
                    <a:lstStyle/>
                    <a:p>
                      <a:pPr algn="ctr"/>
                      <a:r>
                        <a:rPr lang="en-GB" dirty="0"/>
                        <a:t>X</a:t>
                      </a:r>
                    </a:p>
                  </a:txBody>
                  <a:tcPr/>
                </a:tc>
                <a:tc>
                  <a:txBody>
                    <a:bodyPr/>
                    <a:lstStyle/>
                    <a:p>
                      <a:pPr algn="ctr"/>
                      <a:endParaRPr lang="en-GB" dirty="0"/>
                    </a:p>
                  </a:txBody>
                  <a:tcPr/>
                </a:tc>
                <a:tc>
                  <a:txBody>
                    <a:bodyPr/>
                    <a:lstStyle/>
                    <a:p>
                      <a:pPr algn="ctr"/>
                      <a:endParaRPr lang="en-GB" dirty="0"/>
                    </a:p>
                  </a:txBody>
                  <a:tcPr/>
                </a:tc>
                <a:tc>
                  <a:txBody>
                    <a:bodyPr/>
                    <a:lstStyle/>
                    <a:p>
                      <a:pPr algn="ctr"/>
                      <a:r>
                        <a:rPr lang="en-GB" dirty="0"/>
                        <a:t>X</a:t>
                      </a:r>
                    </a:p>
                  </a:txBody>
                  <a:tcPr/>
                </a:tc>
                <a:extLst>
                  <a:ext uri="{0D108BD9-81ED-4DB2-BD59-A6C34878D82A}">
                    <a16:rowId xmlns:a16="http://schemas.microsoft.com/office/drawing/2014/main" val="119406266"/>
                  </a:ext>
                </a:extLst>
              </a:tr>
              <a:tr h="370840">
                <a:tc>
                  <a:txBody>
                    <a:bodyPr/>
                    <a:lstStyle/>
                    <a:p>
                      <a:pPr algn="ctr"/>
                      <a:r>
                        <a:rPr lang="en-GB" dirty="0"/>
                        <a:t>Oak</a:t>
                      </a:r>
                    </a:p>
                  </a:txBody>
                  <a:tcPr/>
                </a:tc>
                <a:tc>
                  <a:txBody>
                    <a:bodyPr/>
                    <a:lstStyle/>
                    <a:p>
                      <a:pPr algn="ctr"/>
                      <a:endParaRPr lang="en-GB" dirty="0">
                        <a:solidFill>
                          <a:srgbClr val="FF0000"/>
                        </a:solidFill>
                      </a:endParaRPr>
                    </a:p>
                  </a:txBody>
                  <a:tcPr/>
                </a:tc>
                <a:tc>
                  <a:txBody>
                    <a:bodyPr/>
                    <a:lstStyle/>
                    <a:p>
                      <a:pPr algn="ctr"/>
                      <a:r>
                        <a:rPr lang="en-GB" dirty="0"/>
                        <a:t>X </a:t>
                      </a:r>
                      <a:r>
                        <a:rPr lang="en-GB" dirty="0">
                          <a:solidFill>
                            <a:srgbClr val="FF0000"/>
                          </a:solidFill>
                        </a:rPr>
                        <a:t>- swim</a:t>
                      </a:r>
                    </a:p>
                  </a:txBody>
                  <a:tcPr/>
                </a:tc>
                <a:tc>
                  <a:txBody>
                    <a:bodyPr/>
                    <a:lstStyle/>
                    <a:p>
                      <a:pPr algn="ctr"/>
                      <a:endParaRPr lang="en-GB"/>
                    </a:p>
                  </a:txBody>
                  <a:tcPr/>
                </a:tc>
                <a:tc>
                  <a:txBody>
                    <a:bodyPr/>
                    <a:lstStyle/>
                    <a:p>
                      <a:pPr algn="ctr"/>
                      <a:endParaRPr lang="en-GB" dirty="0"/>
                    </a:p>
                  </a:txBody>
                  <a:tcPr/>
                </a:tc>
                <a:tc>
                  <a:txBody>
                    <a:bodyPr/>
                    <a:lstStyle/>
                    <a:p>
                      <a:pPr algn="ctr"/>
                      <a:r>
                        <a:rPr lang="en-GB" dirty="0"/>
                        <a:t>X</a:t>
                      </a:r>
                    </a:p>
                  </a:txBody>
                  <a:tcPr/>
                </a:tc>
                <a:extLst>
                  <a:ext uri="{0D108BD9-81ED-4DB2-BD59-A6C34878D82A}">
                    <a16:rowId xmlns:a16="http://schemas.microsoft.com/office/drawing/2014/main" val="1289729854"/>
                  </a:ext>
                </a:extLst>
              </a:tr>
            </a:tbl>
          </a:graphicData>
        </a:graphic>
      </p:graphicFrame>
    </p:spTree>
    <p:extLst>
      <p:ext uri="{BB962C8B-B14F-4D97-AF65-F5344CB8AC3E}">
        <p14:creationId xmlns:p14="http://schemas.microsoft.com/office/powerpoint/2010/main" val="11141089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F4633-BD26-4DE1-9E77-7831A57A661E}"/>
              </a:ext>
            </a:extLst>
          </p:cNvPr>
          <p:cNvSpPr>
            <a:spLocks noGrp="1"/>
          </p:cNvSpPr>
          <p:nvPr>
            <p:ph type="title"/>
          </p:nvPr>
        </p:nvSpPr>
        <p:spPr/>
        <p:txBody>
          <a:bodyPr/>
          <a:lstStyle/>
          <a:p>
            <a:r>
              <a:rPr lang="en-GB" b="1" dirty="0">
                <a:solidFill>
                  <a:srgbClr val="0070C0"/>
                </a:solidFill>
                <a:latin typeface="Segoe  "/>
              </a:rPr>
              <a:t>In our newsletter this week…</a:t>
            </a:r>
            <a:endParaRPr lang="en-GB" dirty="0"/>
          </a:p>
        </p:txBody>
      </p:sp>
      <p:sp>
        <p:nvSpPr>
          <p:cNvPr id="3" name="TextBox 2">
            <a:extLst>
              <a:ext uri="{FF2B5EF4-FFF2-40B4-BE49-F238E27FC236}">
                <a16:creationId xmlns:a16="http://schemas.microsoft.com/office/drawing/2014/main" id="{78E49EB9-A3B5-4301-935A-999833F8686D}"/>
              </a:ext>
            </a:extLst>
          </p:cNvPr>
          <p:cNvSpPr txBox="1"/>
          <p:nvPr/>
        </p:nvSpPr>
        <p:spPr>
          <a:xfrm>
            <a:off x="838200" y="1206921"/>
            <a:ext cx="10515600" cy="3970318"/>
          </a:xfrm>
          <a:prstGeom prst="rect">
            <a:avLst/>
          </a:prstGeom>
          <a:noFill/>
        </p:spPr>
        <p:txBody>
          <a:bodyPr wrap="square" rtlCol="0">
            <a:spAutoFit/>
          </a:bodyPr>
          <a:lstStyle/>
          <a:p>
            <a:endParaRPr lang="en-GB" dirty="0"/>
          </a:p>
          <a:p>
            <a:r>
              <a:rPr lang="en-GB" dirty="0"/>
              <a:t>…</a:t>
            </a:r>
            <a:r>
              <a:rPr lang="en-GB" dirty="0">
                <a:hlinkClick r:id="rId2" action="ppaction://hlinksldjump"/>
              </a:rPr>
              <a:t>News from school </a:t>
            </a:r>
            <a:r>
              <a:rPr lang="en-GB" dirty="0"/>
              <a:t>this week including Spanish Day report, CHASA Christmas Craft session.</a:t>
            </a:r>
          </a:p>
          <a:p>
            <a:r>
              <a:rPr lang="en-GB" dirty="0"/>
              <a:t>…Find out about </a:t>
            </a:r>
            <a:r>
              <a:rPr lang="en-GB" dirty="0">
                <a:solidFill>
                  <a:srgbClr val="FF0000"/>
                </a:solidFill>
                <a:hlinkClick r:id="rId3" action="ppaction://hlinksldjump"/>
              </a:rPr>
              <a:t>upcoming events </a:t>
            </a:r>
            <a:r>
              <a:rPr lang="en-GB" dirty="0"/>
              <a:t>including our Christmas plans! </a:t>
            </a:r>
          </a:p>
          <a:p>
            <a:endParaRPr lang="en-GB" dirty="0"/>
          </a:p>
          <a:p>
            <a:r>
              <a:rPr lang="en-GB" dirty="0"/>
              <a:t>Our regular items then follow:</a:t>
            </a:r>
          </a:p>
          <a:p>
            <a:endParaRPr lang="en-GB" dirty="0"/>
          </a:p>
          <a:p>
            <a:r>
              <a:rPr lang="en-GB" dirty="0"/>
              <a:t>…</a:t>
            </a:r>
            <a:r>
              <a:rPr lang="en-GB" dirty="0">
                <a:hlinkClick r:id="rId4" action="ppaction://hlinksldjump"/>
              </a:rPr>
              <a:t>Awards in school</a:t>
            </a:r>
            <a:endParaRPr lang="en-GB" dirty="0"/>
          </a:p>
          <a:p>
            <a:r>
              <a:rPr lang="en-GB" dirty="0"/>
              <a:t>…</a:t>
            </a:r>
            <a:r>
              <a:rPr lang="en-GB" dirty="0">
                <a:hlinkClick r:id="rId5" action="ppaction://hlinksldjump"/>
              </a:rPr>
              <a:t>Team Points</a:t>
            </a:r>
            <a:endParaRPr lang="en-GB" dirty="0"/>
          </a:p>
          <a:p>
            <a:r>
              <a:rPr lang="en-GB" dirty="0"/>
              <a:t>…</a:t>
            </a:r>
            <a:r>
              <a:rPr lang="en-GB" dirty="0">
                <a:hlinkClick r:id="rId6" action="ppaction://hlinksldjump"/>
              </a:rPr>
              <a:t>PE Kits next week</a:t>
            </a:r>
            <a:endParaRPr lang="en-GB" dirty="0"/>
          </a:p>
          <a:p>
            <a:r>
              <a:rPr lang="en-GB" dirty="0"/>
              <a:t>…</a:t>
            </a:r>
            <a:r>
              <a:rPr lang="en-GB" dirty="0">
                <a:hlinkClick r:id="rId7" action="ppaction://hlinksldjump"/>
              </a:rPr>
              <a:t>Attendance and Punctuality</a:t>
            </a:r>
            <a:endParaRPr lang="en-GB" dirty="0"/>
          </a:p>
          <a:p>
            <a:r>
              <a:rPr lang="en-GB" dirty="0"/>
              <a:t>…</a:t>
            </a:r>
            <a:r>
              <a:rPr lang="en-GB" dirty="0">
                <a:hlinkClick r:id="rId8" action="ppaction://hlinksldjump"/>
              </a:rPr>
              <a:t>Extra curricular clubs </a:t>
            </a:r>
            <a:endParaRPr lang="en-GB" b="1" dirty="0"/>
          </a:p>
          <a:p>
            <a:r>
              <a:rPr lang="en-GB" dirty="0"/>
              <a:t>…</a:t>
            </a:r>
            <a:r>
              <a:rPr lang="en-GB" dirty="0">
                <a:hlinkClick r:id="rId9" action="ppaction://hlinksldjump"/>
              </a:rPr>
              <a:t>CHASA news</a:t>
            </a:r>
            <a:endParaRPr lang="en-GB" dirty="0"/>
          </a:p>
          <a:p>
            <a:r>
              <a:rPr lang="en-GB" dirty="0"/>
              <a:t>…</a:t>
            </a:r>
            <a:r>
              <a:rPr lang="en-GB" dirty="0">
                <a:hlinkClick r:id="rId10" action="ppaction://hlinksldjump"/>
              </a:rPr>
              <a:t>Church news</a:t>
            </a:r>
            <a:endParaRPr lang="en-GB" dirty="0"/>
          </a:p>
          <a:p>
            <a:endParaRPr lang="en-GB" dirty="0"/>
          </a:p>
        </p:txBody>
      </p:sp>
      <p:pic>
        <p:nvPicPr>
          <p:cNvPr id="4" name="Picture 3">
            <a:extLst>
              <a:ext uri="{FF2B5EF4-FFF2-40B4-BE49-F238E27FC236}">
                <a16:creationId xmlns:a16="http://schemas.microsoft.com/office/drawing/2014/main" id="{18AAC200-201F-4A04-AB80-D68C2481D74E}"/>
              </a:ext>
            </a:extLst>
          </p:cNvPr>
          <p:cNvPicPr>
            <a:picLocks noChangeAspect="1"/>
          </p:cNvPicPr>
          <p:nvPr/>
        </p:nvPicPr>
        <p:blipFill>
          <a:blip r:embed="rId11"/>
          <a:stretch>
            <a:fillRect/>
          </a:stretch>
        </p:blipFill>
        <p:spPr>
          <a:xfrm>
            <a:off x="6988129" y="3429000"/>
            <a:ext cx="4134173" cy="3063875"/>
          </a:xfrm>
          <a:prstGeom prst="rect">
            <a:avLst/>
          </a:prstGeom>
        </p:spPr>
      </p:pic>
    </p:spTree>
    <p:extLst>
      <p:ext uri="{BB962C8B-B14F-4D97-AF65-F5344CB8AC3E}">
        <p14:creationId xmlns:p14="http://schemas.microsoft.com/office/powerpoint/2010/main" val="21510676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EB0F4-0795-44FB-B560-0FCA67081CC8}"/>
              </a:ext>
            </a:extLst>
          </p:cNvPr>
          <p:cNvSpPr>
            <a:spLocks noGrp="1"/>
          </p:cNvSpPr>
          <p:nvPr>
            <p:ph type="title"/>
          </p:nvPr>
        </p:nvSpPr>
        <p:spPr/>
        <p:txBody>
          <a:bodyPr/>
          <a:lstStyle/>
          <a:p>
            <a:r>
              <a:rPr lang="en-GB" b="1" dirty="0">
                <a:solidFill>
                  <a:srgbClr val="0070C0"/>
                </a:solidFill>
                <a:latin typeface="Segoe  "/>
              </a:rPr>
              <a:t>Attendance and Punctuality</a:t>
            </a:r>
          </a:p>
        </p:txBody>
      </p:sp>
      <p:graphicFrame>
        <p:nvGraphicFramePr>
          <p:cNvPr id="4" name="Content Placeholder 3">
            <a:extLst>
              <a:ext uri="{FF2B5EF4-FFF2-40B4-BE49-F238E27FC236}">
                <a16:creationId xmlns:a16="http://schemas.microsoft.com/office/drawing/2014/main" id="{87C9748E-1AB4-475B-B0D7-66E8FF037C57}"/>
              </a:ext>
            </a:extLst>
          </p:cNvPr>
          <p:cNvGraphicFramePr>
            <a:graphicFrameLocks noGrp="1"/>
          </p:cNvGraphicFramePr>
          <p:nvPr>
            <p:ph idx="1"/>
            <p:extLst>
              <p:ext uri="{D42A27DB-BD31-4B8C-83A1-F6EECF244321}">
                <p14:modId xmlns:p14="http://schemas.microsoft.com/office/powerpoint/2010/main" val="2418926014"/>
              </p:ext>
            </p:extLst>
          </p:nvPr>
        </p:nvGraphicFramePr>
        <p:xfrm>
          <a:off x="838200" y="1724246"/>
          <a:ext cx="10515600" cy="1854200"/>
        </p:xfrm>
        <a:graphic>
          <a:graphicData uri="http://schemas.openxmlformats.org/drawingml/2006/table">
            <a:tbl>
              <a:tblPr firstRow="1" bandRow="1">
                <a:tableStyleId>{5C22544A-7EE6-4342-B048-85BDC9FD1C3A}</a:tableStyleId>
              </a:tblPr>
              <a:tblGrid>
                <a:gridCol w="1636552">
                  <a:extLst>
                    <a:ext uri="{9D8B030D-6E8A-4147-A177-3AD203B41FA5}">
                      <a16:colId xmlns:a16="http://schemas.microsoft.com/office/drawing/2014/main" val="342491336"/>
                    </a:ext>
                  </a:extLst>
                </a:gridCol>
                <a:gridCol w="3875714">
                  <a:extLst>
                    <a:ext uri="{9D8B030D-6E8A-4147-A177-3AD203B41FA5}">
                      <a16:colId xmlns:a16="http://schemas.microsoft.com/office/drawing/2014/main" val="2041675329"/>
                    </a:ext>
                  </a:extLst>
                </a:gridCol>
                <a:gridCol w="5003334">
                  <a:extLst>
                    <a:ext uri="{9D8B030D-6E8A-4147-A177-3AD203B41FA5}">
                      <a16:colId xmlns:a16="http://schemas.microsoft.com/office/drawing/2014/main" val="2477756465"/>
                    </a:ext>
                  </a:extLst>
                </a:gridCol>
              </a:tblGrid>
              <a:tr h="370840">
                <a:tc>
                  <a:txBody>
                    <a:bodyPr/>
                    <a:lstStyle/>
                    <a:p>
                      <a:endParaRPr lang="en-GB" dirty="0"/>
                    </a:p>
                  </a:txBody>
                  <a:tcPr/>
                </a:tc>
                <a:tc>
                  <a:txBody>
                    <a:bodyPr/>
                    <a:lstStyle/>
                    <a:p>
                      <a:r>
                        <a:rPr lang="en-GB" dirty="0"/>
                        <a:t>Attendance </a:t>
                      </a:r>
                    </a:p>
                  </a:txBody>
                  <a:tcPr/>
                </a:tc>
                <a:tc>
                  <a:txBody>
                    <a:bodyPr/>
                    <a:lstStyle/>
                    <a:p>
                      <a:r>
                        <a:rPr lang="en-GB" dirty="0"/>
                        <a:t>Punctuality </a:t>
                      </a:r>
                    </a:p>
                  </a:txBody>
                  <a:tcPr/>
                </a:tc>
                <a:extLst>
                  <a:ext uri="{0D108BD9-81ED-4DB2-BD59-A6C34878D82A}">
                    <a16:rowId xmlns:a16="http://schemas.microsoft.com/office/drawing/2014/main" val="1864883430"/>
                  </a:ext>
                </a:extLst>
              </a:tr>
              <a:tr h="370840">
                <a:tc>
                  <a:txBody>
                    <a:bodyPr/>
                    <a:lstStyle/>
                    <a:p>
                      <a:r>
                        <a:rPr lang="en-GB" dirty="0"/>
                        <a:t>Apple</a:t>
                      </a:r>
                    </a:p>
                  </a:txBody>
                  <a:tcPr/>
                </a:tc>
                <a:tc>
                  <a:txBody>
                    <a:bodyPr/>
                    <a:lstStyle/>
                    <a:p>
                      <a:r>
                        <a:rPr lang="en-GB" dirty="0">
                          <a:solidFill>
                            <a:srgbClr val="FF0000"/>
                          </a:solidFill>
                        </a:rPr>
                        <a:t>95%</a:t>
                      </a:r>
                    </a:p>
                  </a:txBody>
                  <a:tcPr/>
                </a:tc>
                <a:tc>
                  <a:txBody>
                    <a:bodyPr/>
                    <a:lstStyle/>
                    <a:p>
                      <a:r>
                        <a:rPr lang="en-GB" dirty="0">
                          <a:solidFill>
                            <a:srgbClr val="FF0000"/>
                          </a:solidFill>
                        </a:rPr>
                        <a:t>1 late</a:t>
                      </a:r>
                    </a:p>
                  </a:txBody>
                  <a:tcPr/>
                </a:tc>
                <a:extLst>
                  <a:ext uri="{0D108BD9-81ED-4DB2-BD59-A6C34878D82A}">
                    <a16:rowId xmlns:a16="http://schemas.microsoft.com/office/drawing/2014/main" val="2756590272"/>
                  </a:ext>
                </a:extLst>
              </a:tr>
              <a:tr h="370840">
                <a:tc>
                  <a:txBody>
                    <a:bodyPr/>
                    <a:lstStyle/>
                    <a:p>
                      <a:r>
                        <a:rPr lang="en-GB" dirty="0"/>
                        <a:t>Beech</a:t>
                      </a:r>
                    </a:p>
                  </a:txBody>
                  <a:tcPr/>
                </a:tc>
                <a:tc>
                  <a:txBody>
                    <a:bodyPr/>
                    <a:lstStyle/>
                    <a:p>
                      <a:r>
                        <a:rPr lang="en-GB" dirty="0">
                          <a:solidFill>
                            <a:srgbClr val="FF0000"/>
                          </a:solidFill>
                        </a:rPr>
                        <a:t>94.8%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FF0000"/>
                          </a:solidFill>
                        </a:rPr>
                        <a:t>5 lates (1 child)</a:t>
                      </a:r>
                    </a:p>
                  </a:txBody>
                  <a:tcPr/>
                </a:tc>
                <a:extLst>
                  <a:ext uri="{0D108BD9-81ED-4DB2-BD59-A6C34878D82A}">
                    <a16:rowId xmlns:a16="http://schemas.microsoft.com/office/drawing/2014/main" val="1360890696"/>
                  </a:ext>
                </a:extLst>
              </a:tr>
              <a:tr h="370840">
                <a:tc>
                  <a:txBody>
                    <a:bodyPr/>
                    <a:lstStyle/>
                    <a:p>
                      <a:r>
                        <a:rPr lang="en-GB" dirty="0"/>
                        <a:t>Holly</a:t>
                      </a:r>
                    </a:p>
                  </a:txBody>
                  <a:tcPr/>
                </a:tc>
                <a:tc>
                  <a:txBody>
                    <a:bodyPr/>
                    <a:lstStyle/>
                    <a:p>
                      <a:r>
                        <a:rPr lang="en-GB" dirty="0">
                          <a:solidFill>
                            <a:srgbClr val="FF0000"/>
                          </a:solidFill>
                        </a:rPr>
                        <a:t>87.2%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FF0000"/>
                          </a:solidFill>
                        </a:rPr>
                        <a:t>6 lates (2 children)</a:t>
                      </a:r>
                    </a:p>
                  </a:txBody>
                  <a:tcPr/>
                </a:tc>
                <a:extLst>
                  <a:ext uri="{0D108BD9-81ED-4DB2-BD59-A6C34878D82A}">
                    <a16:rowId xmlns:a16="http://schemas.microsoft.com/office/drawing/2014/main" val="3177642592"/>
                  </a:ext>
                </a:extLst>
              </a:tr>
              <a:tr h="370840">
                <a:tc>
                  <a:txBody>
                    <a:bodyPr/>
                    <a:lstStyle/>
                    <a:p>
                      <a:r>
                        <a:rPr lang="en-GB" dirty="0"/>
                        <a:t>Oak</a:t>
                      </a:r>
                    </a:p>
                  </a:txBody>
                  <a:tcPr/>
                </a:tc>
                <a:tc>
                  <a:txBody>
                    <a:bodyPr/>
                    <a:lstStyle/>
                    <a:p>
                      <a:r>
                        <a:rPr lang="en-GB" dirty="0">
                          <a:solidFill>
                            <a:srgbClr val="FF0000"/>
                          </a:solidFill>
                        </a:rPr>
                        <a:t>91.9%</a:t>
                      </a:r>
                    </a:p>
                  </a:txBody>
                  <a:tcPr/>
                </a:tc>
                <a:tc>
                  <a:txBody>
                    <a:bodyPr/>
                    <a:lstStyle/>
                    <a:p>
                      <a:r>
                        <a:rPr lang="en-GB" dirty="0">
                          <a:solidFill>
                            <a:srgbClr val="FF0000"/>
                          </a:solidFill>
                        </a:rPr>
                        <a:t>3 lates (3 children)</a:t>
                      </a:r>
                    </a:p>
                  </a:txBody>
                  <a:tcPr/>
                </a:tc>
                <a:extLst>
                  <a:ext uri="{0D108BD9-81ED-4DB2-BD59-A6C34878D82A}">
                    <a16:rowId xmlns:a16="http://schemas.microsoft.com/office/drawing/2014/main" val="2545361833"/>
                  </a:ext>
                </a:extLst>
              </a:tr>
            </a:tbl>
          </a:graphicData>
        </a:graphic>
      </p:graphicFrame>
      <p:pic>
        <p:nvPicPr>
          <p:cNvPr id="6" name="Picture 5">
            <a:extLst>
              <a:ext uri="{FF2B5EF4-FFF2-40B4-BE49-F238E27FC236}">
                <a16:creationId xmlns:a16="http://schemas.microsoft.com/office/drawing/2014/main" id="{244D5C25-0FFE-460C-9360-C1E286178B39}"/>
              </a:ext>
            </a:extLst>
          </p:cNvPr>
          <p:cNvPicPr>
            <a:picLocks noChangeAspect="1"/>
          </p:cNvPicPr>
          <p:nvPr/>
        </p:nvPicPr>
        <p:blipFill>
          <a:blip r:embed="rId2"/>
          <a:stretch>
            <a:fillRect/>
          </a:stretch>
        </p:blipFill>
        <p:spPr>
          <a:xfrm>
            <a:off x="4514629" y="3881245"/>
            <a:ext cx="3162741" cy="2753109"/>
          </a:xfrm>
          <a:prstGeom prst="rect">
            <a:avLst/>
          </a:prstGeom>
        </p:spPr>
      </p:pic>
      <p:pic>
        <p:nvPicPr>
          <p:cNvPr id="7" name="Picture 6">
            <a:extLst>
              <a:ext uri="{FF2B5EF4-FFF2-40B4-BE49-F238E27FC236}">
                <a16:creationId xmlns:a16="http://schemas.microsoft.com/office/drawing/2014/main" id="{0160A37F-C1CE-4060-B274-4CD4734CE11B}"/>
              </a:ext>
            </a:extLst>
          </p:cNvPr>
          <p:cNvPicPr>
            <a:picLocks noChangeAspect="1"/>
          </p:cNvPicPr>
          <p:nvPr/>
        </p:nvPicPr>
        <p:blipFill>
          <a:blip r:embed="rId3"/>
          <a:stretch>
            <a:fillRect/>
          </a:stretch>
        </p:blipFill>
        <p:spPr>
          <a:xfrm>
            <a:off x="8014630" y="3881245"/>
            <a:ext cx="3200847" cy="2743583"/>
          </a:xfrm>
          <a:prstGeom prst="rect">
            <a:avLst/>
          </a:prstGeom>
        </p:spPr>
      </p:pic>
      <p:sp>
        <p:nvSpPr>
          <p:cNvPr id="8" name="TextBox 7">
            <a:extLst>
              <a:ext uri="{FF2B5EF4-FFF2-40B4-BE49-F238E27FC236}">
                <a16:creationId xmlns:a16="http://schemas.microsoft.com/office/drawing/2014/main" id="{9F79D336-FC8D-4452-94CD-44BC9E5041BD}"/>
              </a:ext>
            </a:extLst>
          </p:cNvPr>
          <p:cNvSpPr txBox="1"/>
          <p:nvPr/>
        </p:nvSpPr>
        <p:spPr>
          <a:xfrm>
            <a:off x="905163" y="1388825"/>
            <a:ext cx="6644929" cy="369332"/>
          </a:xfrm>
          <a:prstGeom prst="rect">
            <a:avLst/>
          </a:prstGeom>
          <a:noFill/>
        </p:spPr>
        <p:txBody>
          <a:bodyPr wrap="square" rtlCol="0">
            <a:spAutoFit/>
          </a:bodyPr>
          <a:lstStyle/>
          <a:p>
            <a:r>
              <a:rPr lang="en-GB" dirty="0"/>
              <a:t>This week’s attendance figures: </a:t>
            </a:r>
            <a:r>
              <a:rPr lang="en-GB" b="1" dirty="0">
                <a:solidFill>
                  <a:srgbClr val="FF0000"/>
                </a:solidFill>
              </a:rPr>
              <a:t>91.6%</a:t>
            </a:r>
            <a:r>
              <a:rPr lang="en-GB" dirty="0"/>
              <a:t> 	School Target: </a:t>
            </a:r>
            <a:r>
              <a:rPr lang="en-GB" b="1" dirty="0"/>
              <a:t>96%</a:t>
            </a:r>
          </a:p>
        </p:txBody>
      </p:sp>
      <p:sp>
        <p:nvSpPr>
          <p:cNvPr id="3" name="Explosion: 14 Points 2">
            <a:extLst>
              <a:ext uri="{FF2B5EF4-FFF2-40B4-BE49-F238E27FC236}">
                <a16:creationId xmlns:a16="http://schemas.microsoft.com/office/drawing/2014/main" id="{420F9BC2-851E-4936-A0B6-C9D94DD12B47}"/>
              </a:ext>
            </a:extLst>
          </p:cNvPr>
          <p:cNvSpPr/>
          <p:nvPr/>
        </p:nvSpPr>
        <p:spPr>
          <a:xfrm>
            <a:off x="0" y="3429000"/>
            <a:ext cx="4907560" cy="3282193"/>
          </a:xfrm>
          <a:prstGeom prst="irregularSeal2">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Please try to arrive at school on time – it is really important for a smooth, settled start to the day</a:t>
            </a:r>
          </a:p>
        </p:txBody>
      </p:sp>
    </p:spTree>
    <p:extLst>
      <p:ext uri="{BB962C8B-B14F-4D97-AF65-F5344CB8AC3E}">
        <p14:creationId xmlns:p14="http://schemas.microsoft.com/office/powerpoint/2010/main" val="5782760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39C30-1177-40E9-BA4D-82735B5934B7}"/>
              </a:ext>
            </a:extLst>
          </p:cNvPr>
          <p:cNvSpPr>
            <a:spLocks noGrp="1"/>
          </p:cNvSpPr>
          <p:nvPr>
            <p:ph type="title"/>
          </p:nvPr>
        </p:nvSpPr>
        <p:spPr>
          <a:xfrm>
            <a:off x="838200" y="237070"/>
            <a:ext cx="10515600" cy="767389"/>
          </a:xfrm>
        </p:spPr>
        <p:txBody>
          <a:bodyPr>
            <a:normAutofit/>
          </a:bodyPr>
          <a:lstStyle/>
          <a:p>
            <a:r>
              <a:rPr lang="en-GB" sz="4000" b="1" dirty="0">
                <a:solidFill>
                  <a:schemeClr val="accent1"/>
                </a:solidFill>
                <a:latin typeface="Segoe  "/>
              </a:rPr>
              <a:t>Extra Curricular Clubs - Autumn</a:t>
            </a:r>
          </a:p>
        </p:txBody>
      </p:sp>
      <p:sp>
        <p:nvSpPr>
          <p:cNvPr id="3" name="Content Placeholder 2">
            <a:extLst>
              <a:ext uri="{FF2B5EF4-FFF2-40B4-BE49-F238E27FC236}">
                <a16:creationId xmlns:a16="http://schemas.microsoft.com/office/drawing/2014/main" id="{DBF17CA5-9FE1-4BBF-8740-FE4503EBD7F4}"/>
              </a:ext>
            </a:extLst>
          </p:cNvPr>
          <p:cNvSpPr>
            <a:spLocks noGrp="1"/>
          </p:cNvSpPr>
          <p:nvPr>
            <p:ph idx="1"/>
          </p:nvPr>
        </p:nvSpPr>
        <p:spPr>
          <a:xfrm>
            <a:off x="838200" y="905951"/>
            <a:ext cx="10515600" cy="4351338"/>
          </a:xfrm>
        </p:spPr>
        <p:txBody>
          <a:bodyPr/>
          <a:lstStyle/>
          <a:p>
            <a:pPr marL="0" indent="0">
              <a:buNone/>
            </a:pPr>
            <a:r>
              <a:rPr lang="en-GB" sz="1200" dirty="0"/>
              <a:t>Some clubs have limited capacity and places will be allocated on a first come first served basis. In the event of a club being fully booked, your child’s name will be added to a waiting list and you will be advised if a place becomes available.  Booking is not required for before school or lunchtime clubs.  For after school clubs run by school staff (denoted with *) please email Mrs Bacon on </a:t>
            </a:r>
            <a:r>
              <a:rPr lang="en-GB" sz="1200" u="sng" dirty="0">
                <a:hlinkClick r:id="rId2"/>
              </a:rPr>
              <a:t>admin@crayke.n-yorks.sch.uk</a:t>
            </a:r>
            <a:r>
              <a:rPr lang="en-GB" sz="1200" dirty="0"/>
              <a:t> to book a place.  </a:t>
            </a:r>
          </a:p>
          <a:p>
            <a:pPr marL="0" indent="0">
              <a:buNone/>
            </a:pPr>
            <a:r>
              <a:rPr lang="en-GB" sz="1200" b="1" dirty="0">
                <a:solidFill>
                  <a:schemeClr val="accent1"/>
                </a:solidFill>
              </a:rPr>
              <a:t>Before School:</a:t>
            </a:r>
          </a:p>
          <a:p>
            <a:pPr marL="0" indent="0">
              <a:buNone/>
            </a:pPr>
            <a:endParaRPr lang="en-GB" dirty="0"/>
          </a:p>
          <a:p>
            <a:pPr marL="0" indent="0">
              <a:buNone/>
            </a:pPr>
            <a:endParaRPr lang="en-GB" sz="1200" b="1" dirty="0">
              <a:solidFill>
                <a:schemeClr val="accent1"/>
              </a:solidFill>
            </a:endParaRPr>
          </a:p>
          <a:p>
            <a:pPr marL="0" indent="0">
              <a:buNone/>
            </a:pPr>
            <a:r>
              <a:rPr lang="en-GB" sz="1200" b="1" dirty="0">
                <a:solidFill>
                  <a:schemeClr val="accent1"/>
                </a:solidFill>
              </a:rPr>
              <a:t>After School:</a:t>
            </a:r>
          </a:p>
          <a:p>
            <a:pPr marL="0" indent="0">
              <a:buNone/>
            </a:pPr>
            <a:endParaRPr lang="en-GB" dirty="0"/>
          </a:p>
        </p:txBody>
      </p:sp>
      <p:pic>
        <p:nvPicPr>
          <p:cNvPr id="5" name="Picture 4">
            <a:extLst>
              <a:ext uri="{FF2B5EF4-FFF2-40B4-BE49-F238E27FC236}">
                <a16:creationId xmlns:a16="http://schemas.microsoft.com/office/drawing/2014/main" id="{5990E4C4-C829-4C88-8E16-0AF106C81C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9405" y="1482894"/>
            <a:ext cx="2301130" cy="1531297"/>
          </a:xfrm>
          <a:prstGeom prst="rect">
            <a:avLst/>
          </a:prstGeom>
        </p:spPr>
      </p:pic>
      <p:graphicFrame>
        <p:nvGraphicFramePr>
          <p:cNvPr id="11" name="Table 10">
            <a:extLst>
              <a:ext uri="{FF2B5EF4-FFF2-40B4-BE49-F238E27FC236}">
                <a16:creationId xmlns:a16="http://schemas.microsoft.com/office/drawing/2014/main" id="{672AD6E1-006C-48C9-84BB-BA35E14E9408}"/>
              </a:ext>
            </a:extLst>
          </p:cNvPr>
          <p:cNvGraphicFramePr>
            <a:graphicFrameLocks noGrp="1"/>
          </p:cNvGraphicFramePr>
          <p:nvPr>
            <p:extLst>
              <p:ext uri="{D42A27DB-BD31-4B8C-83A1-F6EECF244321}">
                <p14:modId xmlns:p14="http://schemas.microsoft.com/office/powerpoint/2010/main" val="2277019974"/>
              </p:ext>
            </p:extLst>
          </p:nvPr>
        </p:nvGraphicFramePr>
        <p:xfrm>
          <a:off x="2100802" y="1554308"/>
          <a:ext cx="5087620" cy="814847"/>
        </p:xfrm>
        <a:graphic>
          <a:graphicData uri="http://schemas.openxmlformats.org/drawingml/2006/table">
            <a:tbl>
              <a:tblPr firstRow="1" firstCol="1" bandRow="1">
                <a:tableStyleId>{5C22544A-7EE6-4342-B048-85BDC9FD1C3A}</a:tableStyleId>
              </a:tblPr>
              <a:tblGrid>
                <a:gridCol w="1695450">
                  <a:extLst>
                    <a:ext uri="{9D8B030D-6E8A-4147-A177-3AD203B41FA5}">
                      <a16:colId xmlns:a16="http://schemas.microsoft.com/office/drawing/2014/main" val="4178893622"/>
                    </a:ext>
                  </a:extLst>
                </a:gridCol>
                <a:gridCol w="1696085">
                  <a:extLst>
                    <a:ext uri="{9D8B030D-6E8A-4147-A177-3AD203B41FA5}">
                      <a16:colId xmlns:a16="http://schemas.microsoft.com/office/drawing/2014/main" val="139304064"/>
                    </a:ext>
                  </a:extLst>
                </a:gridCol>
                <a:gridCol w="1696085">
                  <a:extLst>
                    <a:ext uri="{9D8B030D-6E8A-4147-A177-3AD203B41FA5}">
                      <a16:colId xmlns:a16="http://schemas.microsoft.com/office/drawing/2014/main" val="4236329336"/>
                    </a:ext>
                  </a:extLst>
                </a:gridCol>
              </a:tblGrid>
              <a:tr h="135422">
                <a:tc>
                  <a:txBody>
                    <a:bodyPr/>
                    <a:lstStyle/>
                    <a:p>
                      <a:pPr algn="ctr">
                        <a:spcAft>
                          <a:spcPts val="1200"/>
                        </a:spcAft>
                      </a:pPr>
                      <a:r>
                        <a:rPr lang="en-GB" sz="1200" dirty="0">
                          <a:effectLst/>
                        </a:rPr>
                        <a:t>Club</a:t>
                      </a:r>
                      <a:endParaRPr lang="en-GB"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1200"/>
                        </a:spcAft>
                      </a:pPr>
                      <a:r>
                        <a:rPr lang="en-GB" sz="1200" dirty="0">
                          <a:effectLst/>
                        </a:rPr>
                        <a:t>Day and Time</a:t>
                      </a:r>
                      <a:endParaRPr lang="en-GB"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1200"/>
                        </a:spcAft>
                      </a:pPr>
                      <a:r>
                        <a:rPr lang="en-GB" sz="1200">
                          <a:effectLst/>
                        </a:rPr>
                        <a:t>Group</a:t>
                      </a:r>
                      <a:endParaRPr lang="en-GB"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922771854"/>
                  </a:ext>
                </a:extLst>
              </a:tr>
              <a:tr h="631967">
                <a:tc>
                  <a:txBody>
                    <a:bodyPr/>
                    <a:lstStyle/>
                    <a:p>
                      <a:pPr algn="ctr">
                        <a:spcAft>
                          <a:spcPts val="1200"/>
                        </a:spcAft>
                      </a:pPr>
                      <a:r>
                        <a:rPr lang="en-GB" sz="1200" dirty="0">
                          <a:effectLst/>
                        </a:rPr>
                        <a:t>Run a Mile</a:t>
                      </a:r>
                    </a:p>
                    <a:p>
                      <a:pPr>
                        <a:spcAft>
                          <a:spcPts val="0"/>
                        </a:spcAft>
                      </a:pPr>
                      <a:r>
                        <a:rPr lang="en-GB" sz="1200" dirty="0">
                          <a:effectLst/>
                        </a:rPr>
                        <a:t> </a:t>
                      </a:r>
                      <a:endParaRPr lang="en-GB"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solidFill>
                      <a:schemeClr val="accent1">
                        <a:lumMod val="40000"/>
                        <a:lumOff val="60000"/>
                      </a:schemeClr>
                    </a:solidFill>
                  </a:tcPr>
                </a:tc>
                <a:tc>
                  <a:txBody>
                    <a:bodyPr/>
                    <a:lstStyle/>
                    <a:p>
                      <a:pPr algn="ctr">
                        <a:spcAft>
                          <a:spcPts val="0"/>
                        </a:spcAft>
                      </a:pPr>
                      <a:r>
                        <a:rPr lang="en-GB" sz="1200">
                          <a:effectLst/>
                        </a:rPr>
                        <a:t>Monday, Tuesday Thursday &amp; Friday</a:t>
                      </a:r>
                    </a:p>
                    <a:p>
                      <a:pPr algn="ctr">
                        <a:spcAft>
                          <a:spcPts val="0"/>
                        </a:spcAft>
                      </a:pPr>
                      <a:r>
                        <a:rPr lang="en-GB" sz="1200">
                          <a:effectLst/>
                        </a:rPr>
                        <a:t>8:30am</a:t>
                      </a:r>
                      <a:endParaRPr lang="en-GB"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1200"/>
                        </a:spcAft>
                      </a:pPr>
                      <a:r>
                        <a:rPr lang="en-GB" sz="1200" dirty="0">
                          <a:effectLst/>
                        </a:rPr>
                        <a:t>All welcome – parents and carers included!</a:t>
                      </a:r>
                      <a:endParaRPr lang="en-GB"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804439454"/>
                  </a:ext>
                </a:extLst>
              </a:tr>
            </a:tbl>
          </a:graphicData>
        </a:graphic>
      </p:graphicFrame>
      <p:graphicFrame>
        <p:nvGraphicFramePr>
          <p:cNvPr id="4" name="Table 3">
            <a:extLst>
              <a:ext uri="{FF2B5EF4-FFF2-40B4-BE49-F238E27FC236}">
                <a16:creationId xmlns:a16="http://schemas.microsoft.com/office/drawing/2014/main" id="{EC400B68-F033-4693-8A1E-BA520891CDCB}"/>
              </a:ext>
            </a:extLst>
          </p:cNvPr>
          <p:cNvGraphicFramePr>
            <a:graphicFrameLocks noGrp="1"/>
          </p:cNvGraphicFramePr>
          <p:nvPr>
            <p:extLst>
              <p:ext uri="{D42A27DB-BD31-4B8C-83A1-F6EECF244321}">
                <p14:modId xmlns:p14="http://schemas.microsoft.com/office/powerpoint/2010/main" val="736314979"/>
              </p:ext>
            </p:extLst>
          </p:nvPr>
        </p:nvGraphicFramePr>
        <p:xfrm>
          <a:off x="2100802" y="2575121"/>
          <a:ext cx="6918036" cy="3833229"/>
        </p:xfrm>
        <a:graphic>
          <a:graphicData uri="http://schemas.openxmlformats.org/drawingml/2006/table">
            <a:tbl>
              <a:tblPr firstRow="1" bandRow="1">
                <a:tableStyleId>{5C22544A-7EE6-4342-B048-85BDC9FD1C3A}</a:tableStyleId>
              </a:tblPr>
              <a:tblGrid>
                <a:gridCol w="1102562">
                  <a:extLst>
                    <a:ext uri="{9D8B030D-6E8A-4147-A177-3AD203B41FA5}">
                      <a16:colId xmlns:a16="http://schemas.microsoft.com/office/drawing/2014/main" val="2217749763"/>
                    </a:ext>
                  </a:extLst>
                </a:gridCol>
                <a:gridCol w="2803486">
                  <a:extLst>
                    <a:ext uri="{9D8B030D-6E8A-4147-A177-3AD203B41FA5}">
                      <a16:colId xmlns:a16="http://schemas.microsoft.com/office/drawing/2014/main" val="3368354452"/>
                    </a:ext>
                  </a:extLst>
                </a:gridCol>
                <a:gridCol w="3011988">
                  <a:extLst>
                    <a:ext uri="{9D8B030D-6E8A-4147-A177-3AD203B41FA5}">
                      <a16:colId xmlns:a16="http://schemas.microsoft.com/office/drawing/2014/main" val="2279467736"/>
                    </a:ext>
                  </a:extLst>
                </a:gridCol>
              </a:tblGrid>
              <a:tr h="541389">
                <a:tc>
                  <a:txBody>
                    <a:bodyPr/>
                    <a:lstStyle/>
                    <a:p>
                      <a:r>
                        <a:rPr lang="en-GB" dirty="0"/>
                        <a:t>Day</a:t>
                      </a:r>
                    </a:p>
                  </a:txBody>
                  <a:tcPr/>
                </a:tc>
                <a:tc gridSpan="2">
                  <a:txBody>
                    <a:bodyPr/>
                    <a:lstStyle/>
                    <a:p>
                      <a:pPr algn="ctr"/>
                      <a:r>
                        <a:rPr lang="en-GB" dirty="0"/>
                        <a:t>Club</a:t>
                      </a:r>
                    </a:p>
                  </a:txBody>
                  <a:tcPr/>
                </a:tc>
                <a:tc hMerge="1">
                  <a:txBody>
                    <a:bodyPr/>
                    <a:lstStyle/>
                    <a:p>
                      <a:endParaRPr lang="en-GB" dirty="0"/>
                    </a:p>
                  </a:txBody>
                  <a:tcPr/>
                </a:tc>
                <a:extLst>
                  <a:ext uri="{0D108BD9-81ED-4DB2-BD59-A6C34878D82A}">
                    <a16:rowId xmlns:a16="http://schemas.microsoft.com/office/drawing/2014/main" val="1188950722"/>
                  </a:ext>
                </a:extLst>
              </a:tr>
              <a:tr h="757681">
                <a:tc>
                  <a:txBody>
                    <a:bodyPr/>
                    <a:lstStyle/>
                    <a:p>
                      <a:r>
                        <a:rPr lang="en-GB" sz="1200" dirty="0"/>
                        <a:t>Monday</a:t>
                      </a:r>
                    </a:p>
                  </a:txBody>
                  <a:tcPr/>
                </a:tc>
                <a:tc>
                  <a:txBody>
                    <a:bodyPr/>
                    <a:lstStyle/>
                    <a:p>
                      <a:r>
                        <a:rPr lang="en-GB" sz="1200" b="1" kern="1200" dirty="0">
                          <a:solidFill>
                            <a:schemeClr val="dk1"/>
                          </a:solidFill>
                          <a:effectLst/>
                          <a:latin typeface="+mn-lt"/>
                          <a:ea typeface="+mn-ea"/>
                          <a:cs typeface="+mn-cs"/>
                        </a:rPr>
                        <a:t>Craft* </a:t>
                      </a:r>
                      <a:r>
                        <a:rPr lang="en-GB" sz="1200" kern="1200" dirty="0">
                          <a:solidFill>
                            <a:schemeClr val="dk1"/>
                          </a:solidFill>
                          <a:effectLst/>
                          <a:latin typeface="+mn-lt"/>
                          <a:ea typeface="+mn-ea"/>
                          <a:cs typeface="+mn-cs"/>
                        </a:rPr>
                        <a:t>(£10 pay via ParentPay)</a:t>
                      </a:r>
                    </a:p>
                    <a:p>
                      <a:r>
                        <a:rPr lang="en-GB" sz="1200" kern="1200" dirty="0">
                          <a:solidFill>
                            <a:schemeClr val="dk1"/>
                          </a:solidFill>
                          <a:effectLst/>
                          <a:latin typeface="+mn-lt"/>
                          <a:ea typeface="+mn-ea"/>
                          <a:cs typeface="+mn-cs"/>
                        </a:rPr>
                        <a:t>3:30 – 4:15pm</a:t>
                      </a:r>
                    </a:p>
                    <a:p>
                      <a:r>
                        <a:rPr lang="en-GB" sz="1200" kern="1200" dirty="0">
                          <a:solidFill>
                            <a:schemeClr val="dk1"/>
                          </a:solidFill>
                          <a:effectLst/>
                          <a:latin typeface="+mn-lt"/>
                          <a:ea typeface="+mn-ea"/>
                          <a:cs typeface="+mn-cs"/>
                        </a:rPr>
                        <a:t>Years 1 – 6</a:t>
                      </a:r>
                    </a:p>
                    <a:p>
                      <a:r>
                        <a:rPr lang="en-GB" sz="1200" kern="1200" dirty="0">
                          <a:solidFill>
                            <a:schemeClr val="dk1"/>
                          </a:solidFill>
                          <a:effectLst/>
                          <a:latin typeface="+mn-lt"/>
                          <a:ea typeface="+mn-ea"/>
                          <a:cs typeface="+mn-cs"/>
                        </a:rPr>
                        <a:t>Mrs Seligman</a:t>
                      </a:r>
                      <a:endParaRPr lang="en-GB" sz="1200" dirty="0"/>
                    </a:p>
                  </a:txBody>
                  <a:tcPr/>
                </a:tc>
                <a:tc>
                  <a:txBody>
                    <a:bodyPr/>
                    <a:lstStyle/>
                    <a:p>
                      <a:r>
                        <a:rPr lang="en-GB" sz="1200" b="1" dirty="0"/>
                        <a:t>Coding* </a:t>
                      </a:r>
                    </a:p>
                    <a:p>
                      <a:r>
                        <a:rPr lang="en-GB" sz="1200" dirty="0"/>
                        <a:t>3:30pm – 4:15pm</a:t>
                      </a:r>
                    </a:p>
                    <a:p>
                      <a:r>
                        <a:rPr lang="en-GB" sz="1200" dirty="0"/>
                        <a:t>Years 3-6</a:t>
                      </a:r>
                    </a:p>
                    <a:p>
                      <a:r>
                        <a:rPr lang="en-GB" sz="1200" dirty="0"/>
                        <a:t>Mr Brown </a:t>
                      </a:r>
                    </a:p>
                  </a:txBody>
                  <a:tcPr/>
                </a:tc>
                <a:extLst>
                  <a:ext uri="{0D108BD9-81ED-4DB2-BD59-A6C34878D82A}">
                    <a16:rowId xmlns:a16="http://schemas.microsoft.com/office/drawing/2014/main" val="1683891791"/>
                  </a:ext>
                </a:extLst>
              </a:tr>
              <a:tr h="757681">
                <a:tc>
                  <a:txBody>
                    <a:bodyPr/>
                    <a:lstStyle/>
                    <a:p>
                      <a:r>
                        <a:rPr lang="en-GB" sz="1200" dirty="0"/>
                        <a:t>Tuesday</a:t>
                      </a:r>
                    </a:p>
                  </a:txBody>
                  <a:tcPr/>
                </a:tc>
                <a:tc>
                  <a:txBody>
                    <a:bodyPr/>
                    <a:lstStyle/>
                    <a:p>
                      <a:r>
                        <a:rPr lang="en-GB" sz="1200" b="1" kern="1200" dirty="0">
                          <a:solidFill>
                            <a:schemeClr val="dk1"/>
                          </a:solidFill>
                          <a:effectLst/>
                          <a:latin typeface="+mn-lt"/>
                          <a:ea typeface="+mn-ea"/>
                          <a:cs typeface="+mn-cs"/>
                        </a:rPr>
                        <a:t>Multi-Sports </a:t>
                      </a:r>
                      <a:r>
                        <a:rPr lang="en-GB" sz="1200" kern="1200" dirty="0">
                          <a:solidFill>
                            <a:schemeClr val="dk1"/>
                          </a:solidFill>
                          <a:effectLst/>
                          <a:latin typeface="+mn-lt"/>
                          <a:ea typeface="+mn-ea"/>
                          <a:cs typeface="+mn-cs"/>
                        </a:rPr>
                        <a:t>(fee paid direct) </a:t>
                      </a:r>
                    </a:p>
                    <a:p>
                      <a:r>
                        <a:rPr lang="en-GB" sz="1200" kern="1200" dirty="0">
                          <a:solidFill>
                            <a:schemeClr val="dk1"/>
                          </a:solidFill>
                          <a:effectLst/>
                          <a:latin typeface="+mn-lt"/>
                          <a:ea typeface="+mn-ea"/>
                          <a:cs typeface="+mn-cs"/>
                        </a:rPr>
                        <a:t>3:30 – 4:30pm</a:t>
                      </a:r>
                    </a:p>
                    <a:p>
                      <a:r>
                        <a:rPr lang="en-GB" sz="1200" kern="1200" dirty="0">
                          <a:solidFill>
                            <a:schemeClr val="dk1"/>
                          </a:solidFill>
                          <a:effectLst/>
                          <a:latin typeface="+mn-lt"/>
                          <a:ea typeface="+mn-ea"/>
                          <a:cs typeface="+mn-cs"/>
                        </a:rPr>
                        <a:t>Years 1 – 6</a:t>
                      </a:r>
                    </a:p>
                    <a:p>
                      <a:r>
                        <a:rPr lang="en-GB" sz="1200" kern="1200" dirty="0">
                          <a:solidFill>
                            <a:schemeClr val="dk1"/>
                          </a:solidFill>
                          <a:effectLst/>
                          <a:latin typeface="+mn-lt"/>
                          <a:ea typeface="+mn-ea"/>
                          <a:cs typeface="+mn-cs"/>
                        </a:rPr>
                        <a:t>Mark Cromack</a:t>
                      </a:r>
                      <a:r>
                        <a:rPr lang="en-GB" sz="1200" b="1" kern="1200" dirty="0">
                          <a:solidFill>
                            <a:schemeClr val="dk1"/>
                          </a:solidFill>
                          <a:effectLst/>
                          <a:latin typeface="+mn-lt"/>
                          <a:ea typeface="+mn-ea"/>
                          <a:cs typeface="+mn-cs"/>
                        </a:rPr>
                        <a:t> </a:t>
                      </a:r>
                      <a:endParaRPr lang="en-GB" sz="1200" dirty="0"/>
                    </a:p>
                  </a:txBody>
                  <a:tcPr/>
                </a:tc>
                <a:tc>
                  <a:txBody>
                    <a:bodyPr/>
                    <a:lstStyle/>
                    <a:p>
                      <a:endParaRPr lang="en-GB" sz="1200" dirty="0"/>
                    </a:p>
                  </a:txBody>
                  <a:tcPr/>
                </a:tc>
                <a:extLst>
                  <a:ext uri="{0D108BD9-81ED-4DB2-BD59-A6C34878D82A}">
                    <a16:rowId xmlns:a16="http://schemas.microsoft.com/office/drawing/2014/main" val="576618621"/>
                  </a:ext>
                </a:extLst>
              </a:tr>
              <a:tr h="757681">
                <a:tc>
                  <a:txBody>
                    <a:bodyPr/>
                    <a:lstStyle/>
                    <a:p>
                      <a:r>
                        <a:rPr lang="en-GB" sz="1200" dirty="0"/>
                        <a:t>Wednesday</a:t>
                      </a:r>
                    </a:p>
                  </a:txBody>
                  <a:tcPr/>
                </a:tc>
                <a:tc>
                  <a:txBody>
                    <a:bodyPr/>
                    <a:lstStyle/>
                    <a:p>
                      <a:r>
                        <a:rPr lang="en-GB" sz="1200" b="1" kern="1200" dirty="0">
                          <a:solidFill>
                            <a:schemeClr val="dk1"/>
                          </a:solidFill>
                          <a:effectLst/>
                          <a:latin typeface="+mn-lt"/>
                          <a:ea typeface="+mn-ea"/>
                          <a:cs typeface="+mn-cs"/>
                        </a:rPr>
                        <a:t>Junior Duke*</a:t>
                      </a:r>
                      <a:r>
                        <a:rPr lang="en-GB" sz="1200" kern="1200" dirty="0">
                          <a:solidFill>
                            <a:schemeClr val="dk1"/>
                          </a:solidFill>
                          <a:effectLst/>
                          <a:latin typeface="+mn-lt"/>
                          <a:ea typeface="+mn-ea"/>
                          <a:cs typeface="+mn-cs"/>
                        </a:rPr>
                        <a:t> (£10 pay via ParentPay)</a:t>
                      </a:r>
                    </a:p>
                    <a:p>
                      <a:r>
                        <a:rPr lang="en-GB" sz="1200" kern="1200" dirty="0">
                          <a:solidFill>
                            <a:schemeClr val="dk1"/>
                          </a:solidFill>
                          <a:effectLst/>
                          <a:latin typeface="+mn-lt"/>
                          <a:ea typeface="+mn-ea"/>
                          <a:cs typeface="+mn-cs"/>
                        </a:rPr>
                        <a:t>3:30pm – 4:15pm</a:t>
                      </a:r>
                    </a:p>
                    <a:p>
                      <a:r>
                        <a:rPr lang="en-GB" sz="1200" kern="1200" dirty="0">
                          <a:solidFill>
                            <a:schemeClr val="dk1"/>
                          </a:solidFill>
                          <a:effectLst/>
                          <a:latin typeface="+mn-lt"/>
                          <a:ea typeface="+mn-ea"/>
                          <a:cs typeface="+mn-cs"/>
                        </a:rPr>
                        <a:t>Year 3/4 </a:t>
                      </a:r>
                    </a:p>
                    <a:p>
                      <a:r>
                        <a:rPr lang="en-GB" sz="1200" kern="1200" dirty="0">
                          <a:solidFill>
                            <a:schemeClr val="dk1"/>
                          </a:solidFill>
                          <a:effectLst/>
                          <a:latin typeface="+mn-lt"/>
                          <a:ea typeface="+mn-ea"/>
                          <a:cs typeface="+mn-cs"/>
                        </a:rPr>
                        <a:t>Mrs Helfferich</a:t>
                      </a:r>
                      <a:endParaRPr lang="en-GB" sz="1200" dirty="0"/>
                    </a:p>
                  </a:txBody>
                  <a:tcPr/>
                </a:tc>
                <a:tc>
                  <a:txBody>
                    <a:bodyPr/>
                    <a:lstStyle/>
                    <a:p>
                      <a:endParaRPr lang="en-GB" sz="1200" i="0" dirty="0"/>
                    </a:p>
                  </a:txBody>
                  <a:tcPr/>
                </a:tc>
                <a:extLst>
                  <a:ext uri="{0D108BD9-81ED-4DB2-BD59-A6C34878D82A}">
                    <a16:rowId xmlns:a16="http://schemas.microsoft.com/office/drawing/2014/main" val="61531645"/>
                  </a:ext>
                </a:extLst>
              </a:tr>
              <a:tr h="619921">
                <a:tc>
                  <a:txBody>
                    <a:bodyPr/>
                    <a:lstStyle/>
                    <a:p>
                      <a:r>
                        <a:rPr lang="en-GB" sz="1200" dirty="0"/>
                        <a:t>Thursday</a:t>
                      </a:r>
                    </a:p>
                  </a:txBody>
                  <a:tcPr/>
                </a:tc>
                <a:tc>
                  <a:txBody>
                    <a:bodyPr/>
                    <a:lstStyle/>
                    <a:p>
                      <a:r>
                        <a:rPr lang="en-GB" sz="1200" b="1" kern="1200" dirty="0">
                          <a:solidFill>
                            <a:schemeClr val="dk1"/>
                          </a:solidFill>
                          <a:effectLst/>
                          <a:latin typeface="+mn-lt"/>
                          <a:ea typeface="+mn-ea"/>
                          <a:cs typeface="+mn-cs"/>
                        </a:rPr>
                        <a:t>Chess*</a:t>
                      </a:r>
                      <a:r>
                        <a:rPr lang="en-GB" sz="1200" kern="1200" dirty="0">
                          <a:solidFill>
                            <a:schemeClr val="dk1"/>
                          </a:solidFill>
                          <a:effectLst/>
                          <a:latin typeface="+mn-lt"/>
                          <a:ea typeface="+mn-ea"/>
                          <a:cs typeface="+mn-cs"/>
                        </a:rPr>
                        <a:t> (no charge) </a:t>
                      </a:r>
                    </a:p>
                    <a:p>
                      <a:r>
                        <a:rPr lang="en-GB" sz="1200" kern="1200" dirty="0">
                          <a:solidFill>
                            <a:schemeClr val="dk1"/>
                          </a:solidFill>
                          <a:effectLst/>
                          <a:latin typeface="+mn-lt"/>
                          <a:ea typeface="+mn-ea"/>
                          <a:cs typeface="+mn-cs"/>
                        </a:rPr>
                        <a:t>3:30pm – 4:15pm</a:t>
                      </a:r>
                    </a:p>
                    <a:p>
                      <a:r>
                        <a:rPr lang="en-GB" sz="1200" kern="1200" dirty="0">
                          <a:solidFill>
                            <a:schemeClr val="dk1"/>
                          </a:solidFill>
                          <a:effectLst/>
                          <a:latin typeface="+mn-lt"/>
                          <a:ea typeface="+mn-ea"/>
                          <a:cs typeface="+mn-cs"/>
                        </a:rPr>
                        <a:t>Year 1 - 6 </a:t>
                      </a:r>
                    </a:p>
                    <a:p>
                      <a:r>
                        <a:rPr lang="en-GB" sz="1200" kern="1200" dirty="0">
                          <a:solidFill>
                            <a:schemeClr val="dk1"/>
                          </a:solidFill>
                          <a:effectLst/>
                          <a:latin typeface="+mn-lt"/>
                          <a:ea typeface="+mn-ea"/>
                          <a:cs typeface="+mn-cs"/>
                        </a:rPr>
                        <a:t>Mrs Seligman</a:t>
                      </a:r>
                      <a:endParaRPr lang="en-GB" sz="1200" dirty="0"/>
                    </a:p>
                  </a:txBody>
                  <a:tcPr/>
                </a:tc>
                <a:tc>
                  <a:txBody>
                    <a:bodyPr/>
                    <a:lstStyle/>
                    <a:p>
                      <a:endParaRPr lang="en-GB" sz="1200" dirty="0"/>
                    </a:p>
                  </a:txBody>
                  <a:tcPr/>
                </a:tc>
                <a:extLst>
                  <a:ext uri="{0D108BD9-81ED-4DB2-BD59-A6C34878D82A}">
                    <a16:rowId xmlns:a16="http://schemas.microsoft.com/office/drawing/2014/main" val="2592778931"/>
                  </a:ext>
                </a:extLst>
              </a:tr>
            </a:tbl>
          </a:graphicData>
        </a:graphic>
      </p:graphicFrame>
      <p:sp>
        <p:nvSpPr>
          <p:cNvPr id="7" name="TextBox 6">
            <a:extLst>
              <a:ext uri="{FF2B5EF4-FFF2-40B4-BE49-F238E27FC236}">
                <a16:creationId xmlns:a16="http://schemas.microsoft.com/office/drawing/2014/main" id="{AAFA2ED9-E26F-43C5-949C-3E9BFEB5E38C}"/>
              </a:ext>
            </a:extLst>
          </p:cNvPr>
          <p:cNvSpPr txBox="1"/>
          <p:nvPr/>
        </p:nvSpPr>
        <p:spPr>
          <a:xfrm>
            <a:off x="9350830" y="3210918"/>
            <a:ext cx="2301130" cy="3416320"/>
          </a:xfrm>
          <a:prstGeom prst="rect">
            <a:avLst/>
          </a:prstGeom>
          <a:noFill/>
          <a:ln w="76200">
            <a:solidFill>
              <a:srgbClr val="FF0000"/>
            </a:solidFill>
          </a:ln>
        </p:spPr>
        <p:txBody>
          <a:bodyPr wrap="square" rtlCol="0">
            <a:spAutoFit/>
          </a:bodyPr>
          <a:lstStyle/>
          <a:p>
            <a:r>
              <a:rPr lang="en-GB" dirty="0"/>
              <a:t>NB: Clubs will not run during the last week of term so the last sessions will be during w/c 11 December 2023. </a:t>
            </a:r>
          </a:p>
          <a:p>
            <a:r>
              <a:rPr lang="en-GB" dirty="0"/>
              <a:t>Further information will follow about the arrangements for booking clubs in the Spring Term in due course.</a:t>
            </a:r>
          </a:p>
        </p:txBody>
      </p:sp>
    </p:spTree>
    <p:extLst>
      <p:ext uri="{BB962C8B-B14F-4D97-AF65-F5344CB8AC3E}">
        <p14:creationId xmlns:p14="http://schemas.microsoft.com/office/powerpoint/2010/main" val="38023302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565DE0-C996-4207-AA7D-9B0495B0B876}"/>
              </a:ext>
            </a:extLst>
          </p:cNvPr>
          <p:cNvPicPr/>
          <p:nvPr/>
        </p:nvPicPr>
        <p:blipFill>
          <a:blip r:embed="rId2">
            <a:extLst>
              <a:ext uri="{28A0092B-C50C-407E-A947-70E740481C1C}">
                <a14:useLocalDpi xmlns:a14="http://schemas.microsoft.com/office/drawing/2010/main" val="0"/>
              </a:ext>
            </a:extLst>
          </a:blip>
          <a:srcRect t="15063" b="22720"/>
          <a:stretch>
            <a:fillRect/>
          </a:stretch>
        </p:blipFill>
        <p:spPr bwMode="auto">
          <a:xfrm>
            <a:off x="234192" y="272642"/>
            <a:ext cx="3829050" cy="1114425"/>
          </a:xfrm>
          <a:prstGeom prst="rect">
            <a:avLst/>
          </a:prstGeom>
          <a:noFill/>
          <a:ln>
            <a:noFill/>
          </a:ln>
        </p:spPr>
      </p:pic>
      <p:sp>
        <p:nvSpPr>
          <p:cNvPr id="3" name="Rectangle 2">
            <a:extLst>
              <a:ext uri="{FF2B5EF4-FFF2-40B4-BE49-F238E27FC236}">
                <a16:creationId xmlns:a16="http://schemas.microsoft.com/office/drawing/2014/main" id="{753054CB-DCFD-4A91-AAFD-80F0831314FA}"/>
              </a:ext>
            </a:extLst>
          </p:cNvPr>
          <p:cNvSpPr/>
          <p:nvPr/>
        </p:nvSpPr>
        <p:spPr>
          <a:xfrm>
            <a:off x="2056639" y="2075816"/>
            <a:ext cx="5879346" cy="2554545"/>
          </a:xfrm>
          <a:prstGeom prst="rect">
            <a:avLst/>
          </a:prstGeom>
        </p:spPr>
        <p:txBody>
          <a:bodyPr wrap="square">
            <a:spAutoFit/>
          </a:bodyPr>
          <a:lstStyle/>
          <a:p>
            <a:pPr fontAlgn="base"/>
            <a:r>
              <a:rPr lang="en-GB" sz="2800" dirty="0">
                <a:solidFill>
                  <a:schemeClr val="accent1"/>
                </a:solidFill>
                <a:latin typeface="Aptos"/>
              </a:rPr>
              <a:t>Details of next meeting</a:t>
            </a:r>
          </a:p>
          <a:p>
            <a:pPr fontAlgn="base"/>
            <a:endParaRPr lang="en-GB" dirty="0">
              <a:solidFill>
                <a:srgbClr val="000000"/>
              </a:solidFill>
              <a:latin typeface="Aptos"/>
            </a:endParaRPr>
          </a:p>
          <a:p>
            <a:pPr fontAlgn="base"/>
            <a:r>
              <a:rPr lang="en-GB" sz="2600" dirty="0"/>
              <a:t>DATE: Wednesday 10</a:t>
            </a:r>
            <a:r>
              <a:rPr lang="en-GB" sz="2600" baseline="30000" dirty="0"/>
              <a:t>th</a:t>
            </a:r>
            <a:r>
              <a:rPr lang="en-GB" sz="2600" dirty="0"/>
              <a:t> January </a:t>
            </a:r>
          </a:p>
          <a:p>
            <a:pPr fontAlgn="base"/>
            <a:r>
              <a:rPr lang="en-GB" sz="2600" dirty="0"/>
              <a:t>TIME: 7.30pm </a:t>
            </a:r>
          </a:p>
          <a:p>
            <a:pPr fontAlgn="base"/>
            <a:r>
              <a:rPr lang="en-GB" sz="2600" dirty="0"/>
              <a:t>LOCATION: school staff room</a:t>
            </a:r>
            <a:endParaRPr lang="en-GB" sz="2600" dirty="0">
              <a:solidFill>
                <a:srgbClr val="000000"/>
              </a:solidFill>
              <a:latin typeface="Aptos"/>
            </a:endParaRPr>
          </a:p>
          <a:p>
            <a:br>
              <a:rPr lang="en-GB" dirty="0">
                <a:solidFill>
                  <a:srgbClr val="000000"/>
                </a:solidFill>
                <a:latin typeface="Aptos"/>
              </a:rPr>
            </a:br>
            <a:endParaRPr lang="en-GB" dirty="0"/>
          </a:p>
        </p:txBody>
      </p:sp>
    </p:spTree>
    <p:extLst>
      <p:ext uri="{BB962C8B-B14F-4D97-AF65-F5344CB8AC3E}">
        <p14:creationId xmlns:p14="http://schemas.microsoft.com/office/powerpoint/2010/main" val="24540465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FB91281-0CB7-4300-A74F-062F8E695FDB}"/>
              </a:ext>
            </a:extLst>
          </p:cNvPr>
          <p:cNvPicPr>
            <a:picLocks noGrp="1" noChangeAspect="1"/>
          </p:cNvPicPr>
          <p:nvPr>
            <p:ph idx="1"/>
          </p:nvPr>
        </p:nvPicPr>
        <p:blipFill>
          <a:blip r:embed="rId2"/>
          <a:stretch>
            <a:fillRect/>
          </a:stretch>
        </p:blipFill>
        <p:spPr>
          <a:xfrm>
            <a:off x="8056013" y="322927"/>
            <a:ext cx="3743846" cy="5262132"/>
          </a:xfrm>
          <a:prstGeom prst="rect">
            <a:avLst/>
          </a:prstGeom>
        </p:spPr>
      </p:pic>
      <p:pic>
        <p:nvPicPr>
          <p:cNvPr id="4" name="Picture 3">
            <a:extLst>
              <a:ext uri="{FF2B5EF4-FFF2-40B4-BE49-F238E27FC236}">
                <a16:creationId xmlns:a16="http://schemas.microsoft.com/office/drawing/2014/main" id="{F87739B0-541C-4641-9D5F-9D31F1F3179A}"/>
              </a:ext>
            </a:extLst>
          </p:cNvPr>
          <p:cNvPicPr>
            <a:picLocks noChangeAspect="1"/>
          </p:cNvPicPr>
          <p:nvPr/>
        </p:nvPicPr>
        <p:blipFill>
          <a:blip r:embed="rId3"/>
          <a:stretch>
            <a:fillRect/>
          </a:stretch>
        </p:blipFill>
        <p:spPr>
          <a:xfrm>
            <a:off x="3866107" y="322927"/>
            <a:ext cx="3743847" cy="5334744"/>
          </a:xfrm>
          <a:prstGeom prst="rect">
            <a:avLst/>
          </a:prstGeom>
        </p:spPr>
      </p:pic>
      <p:sp>
        <p:nvSpPr>
          <p:cNvPr id="6" name="Rectangle 5">
            <a:extLst>
              <a:ext uri="{FF2B5EF4-FFF2-40B4-BE49-F238E27FC236}">
                <a16:creationId xmlns:a16="http://schemas.microsoft.com/office/drawing/2014/main" id="{ED0BBF6E-073A-4D69-A92B-A6F8EB93C6F0}"/>
              </a:ext>
            </a:extLst>
          </p:cNvPr>
          <p:cNvSpPr/>
          <p:nvPr/>
        </p:nvSpPr>
        <p:spPr>
          <a:xfrm>
            <a:off x="318051" y="5688085"/>
            <a:ext cx="6096000" cy="1200329"/>
          </a:xfrm>
          <a:prstGeom prst="rect">
            <a:avLst/>
          </a:prstGeom>
        </p:spPr>
        <p:txBody>
          <a:bodyPr>
            <a:spAutoFit/>
          </a:bodyPr>
          <a:lstStyle/>
          <a:p>
            <a:r>
              <a:rPr lang="en-GB" dirty="0">
                <a:hlinkClick r:id="rId4"/>
              </a:rPr>
              <a:t>https://www.yourschoollottery.co.uk/cause-data/69fff70b-431f-48e4-b699-e0d3389bbf96/leaflets/8123681c-4783-4f35-bd8e-7ba7fd3db3b7/support_our_school_2019%20-%20digital.pdf?updated=638340908586300000</a:t>
            </a:r>
            <a:r>
              <a:rPr lang="en-GB" dirty="0"/>
              <a:t> </a:t>
            </a:r>
          </a:p>
        </p:txBody>
      </p:sp>
      <p:sp>
        <p:nvSpPr>
          <p:cNvPr id="7" name="Rectangle 6">
            <a:extLst>
              <a:ext uri="{FF2B5EF4-FFF2-40B4-BE49-F238E27FC236}">
                <a16:creationId xmlns:a16="http://schemas.microsoft.com/office/drawing/2014/main" id="{1C3FC17D-3374-499A-A868-D4EF2EE520AC}"/>
              </a:ext>
            </a:extLst>
          </p:cNvPr>
          <p:cNvSpPr/>
          <p:nvPr/>
        </p:nvSpPr>
        <p:spPr>
          <a:xfrm>
            <a:off x="6096000" y="5657671"/>
            <a:ext cx="6096000" cy="1200329"/>
          </a:xfrm>
          <a:prstGeom prst="rect">
            <a:avLst/>
          </a:prstGeom>
        </p:spPr>
        <p:txBody>
          <a:bodyPr>
            <a:spAutoFit/>
          </a:bodyPr>
          <a:lstStyle/>
          <a:p>
            <a:r>
              <a:rPr lang="en-GB" dirty="0">
                <a:hlinkClick r:id="rId5"/>
              </a:rPr>
              <a:t>https://www.yourschoollottery.co.uk/cause-data/69fff70b-431f-48e4-b699-e0d3389bbf96/leaflets/d7233b89-b7f2-4e62-b690-8a7a7513f27b/ysl_ps5vr2_nov23%20-%20digital.pdf?updated=638340265128170000</a:t>
            </a:r>
            <a:r>
              <a:rPr lang="en-GB" dirty="0"/>
              <a:t> </a:t>
            </a:r>
          </a:p>
        </p:txBody>
      </p:sp>
      <p:pic>
        <p:nvPicPr>
          <p:cNvPr id="8" name="Picture 7">
            <a:extLst>
              <a:ext uri="{FF2B5EF4-FFF2-40B4-BE49-F238E27FC236}">
                <a16:creationId xmlns:a16="http://schemas.microsoft.com/office/drawing/2014/main" id="{88CF0620-48C0-4AB9-81D6-F43468D24A6F}"/>
              </a:ext>
            </a:extLst>
          </p:cNvPr>
          <p:cNvPicPr/>
          <p:nvPr/>
        </p:nvPicPr>
        <p:blipFill>
          <a:blip r:embed="rId6">
            <a:extLst>
              <a:ext uri="{28A0092B-C50C-407E-A947-70E740481C1C}">
                <a14:useLocalDpi xmlns:a14="http://schemas.microsoft.com/office/drawing/2010/main" val="0"/>
              </a:ext>
            </a:extLst>
          </a:blip>
          <a:srcRect t="15063" b="22720"/>
          <a:stretch>
            <a:fillRect/>
          </a:stretch>
        </p:blipFill>
        <p:spPr bwMode="auto">
          <a:xfrm rot="20744895">
            <a:off x="177163" y="1148683"/>
            <a:ext cx="3829050" cy="1114425"/>
          </a:xfrm>
          <a:prstGeom prst="rect">
            <a:avLst/>
          </a:prstGeom>
          <a:noFill/>
          <a:ln>
            <a:noFill/>
          </a:ln>
        </p:spPr>
      </p:pic>
      <p:sp>
        <p:nvSpPr>
          <p:cNvPr id="2" name="TextBox 1">
            <a:extLst>
              <a:ext uri="{FF2B5EF4-FFF2-40B4-BE49-F238E27FC236}">
                <a16:creationId xmlns:a16="http://schemas.microsoft.com/office/drawing/2014/main" id="{7F5795CD-8121-4475-8831-0ACB39ACAD1E}"/>
              </a:ext>
            </a:extLst>
          </p:cNvPr>
          <p:cNvSpPr txBox="1"/>
          <p:nvPr/>
        </p:nvSpPr>
        <p:spPr>
          <a:xfrm>
            <a:off x="461394" y="3036815"/>
            <a:ext cx="2734812" cy="923330"/>
          </a:xfrm>
          <a:prstGeom prst="rect">
            <a:avLst/>
          </a:prstGeom>
          <a:noFill/>
        </p:spPr>
        <p:txBody>
          <a:bodyPr wrap="square" rtlCol="0">
            <a:spAutoFit/>
          </a:bodyPr>
          <a:lstStyle/>
          <a:p>
            <a:r>
              <a:rPr lang="en-GB" dirty="0"/>
              <a:t>For further details and to sign up, please click on the links below!</a:t>
            </a:r>
          </a:p>
        </p:txBody>
      </p:sp>
      <p:sp>
        <p:nvSpPr>
          <p:cNvPr id="3" name="Star: 7 Points 2">
            <a:extLst>
              <a:ext uri="{FF2B5EF4-FFF2-40B4-BE49-F238E27FC236}">
                <a16:creationId xmlns:a16="http://schemas.microsoft.com/office/drawing/2014/main" id="{274A5C3A-E48C-4B06-AD86-89A015F2051A}"/>
              </a:ext>
            </a:extLst>
          </p:cNvPr>
          <p:cNvSpPr/>
          <p:nvPr/>
        </p:nvSpPr>
        <p:spPr>
          <a:xfrm>
            <a:off x="1744911" y="3841731"/>
            <a:ext cx="2438536" cy="1624914"/>
          </a:xfrm>
          <a:prstGeom prst="star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First draw this weekend!</a:t>
            </a:r>
          </a:p>
        </p:txBody>
      </p:sp>
    </p:spTree>
    <p:extLst>
      <p:ext uri="{BB962C8B-B14F-4D97-AF65-F5344CB8AC3E}">
        <p14:creationId xmlns:p14="http://schemas.microsoft.com/office/powerpoint/2010/main" val="34963509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D16C1A-EA20-4FC2-B770-28D3632A5309}"/>
              </a:ext>
            </a:extLst>
          </p:cNvPr>
          <p:cNvPicPr>
            <a:picLocks noChangeAspect="1"/>
          </p:cNvPicPr>
          <p:nvPr/>
        </p:nvPicPr>
        <p:blipFill>
          <a:blip r:embed="rId2"/>
          <a:stretch>
            <a:fillRect/>
          </a:stretch>
        </p:blipFill>
        <p:spPr>
          <a:xfrm>
            <a:off x="4115870" y="182562"/>
            <a:ext cx="3645123" cy="6492875"/>
          </a:xfrm>
          <a:prstGeom prst="rect">
            <a:avLst/>
          </a:prstGeom>
        </p:spPr>
      </p:pic>
      <p:pic>
        <p:nvPicPr>
          <p:cNvPr id="5" name="Picture 4">
            <a:extLst>
              <a:ext uri="{FF2B5EF4-FFF2-40B4-BE49-F238E27FC236}">
                <a16:creationId xmlns:a16="http://schemas.microsoft.com/office/drawing/2014/main" id="{9AA93E94-0407-4CDB-AA4E-969C173A7246}"/>
              </a:ext>
            </a:extLst>
          </p:cNvPr>
          <p:cNvPicPr/>
          <p:nvPr/>
        </p:nvPicPr>
        <p:blipFill>
          <a:blip r:embed="rId3">
            <a:extLst>
              <a:ext uri="{28A0092B-C50C-407E-A947-70E740481C1C}">
                <a14:useLocalDpi xmlns:a14="http://schemas.microsoft.com/office/drawing/2010/main" val="0"/>
              </a:ext>
            </a:extLst>
          </a:blip>
          <a:srcRect t="15063" b="22720"/>
          <a:stretch>
            <a:fillRect/>
          </a:stretch>
        </p:blipFill>
        <p:spPr bwMode="auto">
          <a:xfrm>
            <a:off x="234192" y="272642"/>
            <a:ext cx="3829050" cy="1114425"/>
          </a:xfrm>
          <a:prstGeom prst="rect">
            <a:avLst/>
          </a:prstGeom>
          <a:noFill/>
          <a:ln>
            <a:noFill/>
          </a:ln>
        </p:spPr>
      </p:pic>
    </p:spTree>
    <p:extLst>
      <p:ext uri="{BB962C8B-B14F-4D97-AF65-F5344CB8AC3E}">
        <p14:creationId xmlns:p14="http://schemas.microsoft.com/office/powerpoint/2010/main" val="21878935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A6B4A-A711-4864-84F8-66A38F411EF2}"/>
              </a:ext>
            </a:extLst>
          </p:cNvPr>
          <p:cNvSpPr>
            <a:spLocks noGrp="1"/>
          </p:cNvSpPr>
          <p:nvPr>
            <p:ph type="title"/>
          </p:nvPr>
        </p:nvSpPr>
        <p:spPr/>
        <p:txBody>
          <a:bodyPr/>
          <a:lstStyle/>
          <a:p>
            <a:r>
              <a:rPr lang="en-GB" b="1" dirty="0">
                <a:solidFill>
                  <a:schemeClr val="accent1"/>
                </a:solidFill>
              </a:rPr>
              <a:t>Church News</a:t>
            </a:r>
          </a:p>
        </p:txBody>
      </p:sp>
      <p:pic>
        <p:nvPicPr>
          <p:cNvPr id="4" name="Picture 3">
            <a:extLst>
              <a:ext uri="{FF2B5EF4-FFF2-40B4-BE49-F238E27FC236}">
                <a16:creationId xmlns:a16="http://schemas.microsoft.com/office/drawing/2014/main" id="{B359E7E8-8928-4DC9-9B70-CB0613052A69}"/>
              </a:ext>
            </a:extLst>
          </p:cNvPr>
          <p:cNvPicPr>
            <a:picLocks noChangeAspect="1"/>
          </p:cNvPicPr>
          <p:nvPr/>
        </p:nvPicPr>
        <p:blipFill>
          <a:blip r:embed="rId2"/>
          <a:stretch>
            <a:fillRect/>
          </a:stretch>
        </p:blipFill>
        <p:spPr>
          <a:xfrm>
            <a:off x="4187687" y="365125"/>
            <a:ext cx="4751356" cy="6452459"/>
          </a:xfrm>
          <a:prstGeom prst="rect">
            <a:avLst/>
          </a:prstGeom>
        </p:spPr>
      </p:pic>
    </p:spTree>
    <p:extLst>
      <p:ext uri="{BB962C8B-B14F-4D97-AF65-F5344CB8AC3E}">
        <p14:creationId xmlns:p14="http://schemas.microsoft.com/office/powerpoint/2010/main" val="30509898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98FA07-227D-4132-8183-3BFE5CCD3B91}"/>
              </a:ext>
            </a:extLst>
          </p:cNvPr>
          <p:cNvSpPr>
            <a:spLocks noGrp="1"/>
          </p:cNvSpPr>
          <p:nvPr>
            <p:ph idx="1"/>
          </p:nvPr>
        </p:nvSpPr>
        <p:spPr>
          <a:xfrm>
            <a:off x="838200" y="1174459"/>
            <a:ext cx="10515600" cy="5410899"/>
          </a:xfrm>
        </p:spPr>
        <p:txBody>
          <a:bodyPr>
            <a:normAutofit lnSpcReduction="10000"/>
          </a:bodyPr>
          <a:lstStyle/>
          <a:p>
            <a:pPr marL="0" indent="0">
              <a:buNone/>
            </a:pPr>
            <a:r>
              <a:rPr lang="en-GB" dirty="0"/>
              <a:t>It’s been another busy week in school (of course!)</a:t>
            </a:r>
          </a:p>
          <a:p>
            <a:pPr marL="0" indent="0">
              <a:buNone/>
            </a:pPr>
            <a:r>
              <a:rPr lang="en-GB" dirty="0"/>
              <a:t>The week kicked off in spectacular style with our Spanish Day. We have had so much positive feedback from so many children and parents – thank you! More from Mrs Seligman on the following slide.</a:t>
            </a:r>
          </a:p>
          <a:p>
            <a:pPr marL="0" indent="0">
              <a:buNone/>
            </a:pPr>
            <a:r>
              <a:rPr lang="en-GB" dirty="0"/>
              <a:t>Nativity rehearsals are well underway – the songs sound wonderful and it’s great to see the increasing confidence of our performers.  As always, you’ll be in for a treat when you come to watch!</a:t>
            </a:r>
          </a:p>
          <a:p>
            <a:pPr marL="0" indent="0">
              <a:buNone/>
            </a:pPr>
            <a:r>
              <a:rPr lang="en-GB" dirty="0"/>
              <a:t>Thanks also to CHASA for organising a really fabulous Christmas Craft Afternoon which was brilliantly organised and attended by well over half the school last night. </a:t>
            </a:r>
          </a:p>
          <a:p>
            <a:pPr marL="0" indent="0">
              <a:buNone/>
            </a:pPr>
            <a:r>
              <a:rPr lang="en-GB" dirty="0"/>
              <a:t>Have a lovely weekend!</a:t>
            </a:r>
          </a:p>
          <a:p>
            <a:pPr marL="0" indent="0" algn="r">
              <a:buNone/>
            </a:pPr>
            <a:r>
              <a:rPr lang="en-GB" dirty="0"/>
              <a:t>Judi Jackson</a:t>
            </a:r>
          </a:p>
          <a:p>
            <a:pPr marL="0" indent="0" algn="r">
              <a:buNone/>
            </a:pPr>
            <a:r>
              <a:rPr lang="en-GB" dirty="0"/>
              <a:t>Headteacher</a:t>
            </a:r>
          </a:p>
          <a:p>
            <a:pPr marL="0" indent="0">
              <a:buNone/>
            </a:pPr>
            <a:endParaRPr lang="en-GB" dirty="0"/>
          </a:p>
        </p:txBody>
      </p:sp>
      <p:sp>
        <p:nvSpPr>
          <p:cNvPr id="4" name="Title 1">
            <a:extLst>
              <a:ext uri="{FF2B5EF4-FFF2-40B4-BE49-F238E27FC236}">
                <a16:creationId xmlns:a16="http://schemas.microsoft.com/office/drawing/2014/main" id="{38A03E3B-77C7-4F85-BB5B-3C937E946B68}"/>
              </a:ext>
            </a:extLst>
          </p:cNvPr>
          <p:cNvSpPr txBox="1">
            <a:spLocks noGrp="1"/>
          </p:cNvSpPr>
          <p:nvPr>
            <p:ph type="title"/>
          </p:nvPr>
        </p:nvSpPr>
        <p:spPr>
          <a:xfrm>
            <a:off x="838200" y="8378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accent1"/>
                </a:solidFill>
              </a:rPr>
              <a:t>News from school this week</a:t>
            </a:r>
          </a:p>
        </p:txBody>
      </p:sp>
    </p:spTree>
    <p:extLst>
      <p:ext uri="{BB962C8B-B14F-4D97-AF65-F5344CB8AC3E}">
        <p14:creationId xmlns:p14="http://schemas.microsoft.com/office/powerpoint/2010/main" val="39492800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98FA07-227D-4132-8183-3BFE5CCD3B91}"/>
              </a:ext>
            </a:extLst>
          </p:cNvPr>
          <p:cNvSpPr>
            <a:spLocks noGrp="1"/>
          </p:cNvSpPr>
          <p:nvPr>
            <p:ph idx="1"/>
          </p:nvPr>
        </p:nvSpPr>
        <p:spPr>
          <a:xfrm>
            <a:off x="838200" y="1523620"/>
            <a:ext cx="10101044" cy="5154018"/>
          </a:xfrm>
        </p:spPr>
        <p:txBody>
          <a:bodyPr>
            <a:normAutofit fontScale="62500" lnSpcReduction="20000"/>
          </a:bodyPr>
          <a:lstStyle/>
          <a:p>
            <a:pPr marL="0" indent="0" algn="ctr">
              <a:buNone/>
            </a:pPr>
            <a:r>
              <a:rPr lang="en-GB" sz="6400" dirty="0">
                <a:solidFill>
                  <a:srgbClr val="FF0000"/>
                </a:solidFill>
              </a:rPr>
              <a:t>Spanish</a:t>
            </a:r>
            <a:r>
              <a:rPr lang="en-GB" sz="6400" dirty="0"/>
              <a:t> </a:t>
            </a:r>
            <a:r>
              <a:rPr lang="en-GB" sz="6400" dirty="0">
                <a:solidFill>
                  <a:srgbClr val="FFC000"/>
                </a:solidFill>
              </a:rPr>
              <a:t>Day</a:t>
            </a:r>
          </a:p>
          <a:p>
            <a:pPr marL="0" indent="0">
              <a:buNone/>
            </a:pPr>
            <a:r>
              <a:rPr lang="en-GB" dirty="0"/>
              <a:t>On Monday, the whole school participated in a curriculum enrichment 'Spanish Day' to celebrate the fact that we now learn Spanish in Key Stage 2. Children spent the day in their House Teams and rotated round the different classrooms doing an activity in each. </a:t>
            </a:r>
          </a:p>
          <a:p>
            <a:pPr marL="0" indent="0">
              <a:buNone/>
            </a:pPr>
            <a:r>
              <a:rPr lang="en-GB" dirty="0"/>
              <a:t>Mrs Helfferich cooked up a Spanish storm and served a White Bean Stew with Patatas Bravas, and the children learnt all about different Spanish foods. </a:t>
            </a:r>
          </a:p>
          <a:p>
            <a:pPr marL="0" indent="0">
              <a:buNone/>
            </a:pPr>
            <a:r>
              <a:rPr lang="en-GB" dirty="0"/>
              <a:t>In Art with Miss Walker, the children made self-portraits in the style of Pablo Picasso and looked at different architecture throughout Spain, focussing on Barcelona. </a:t>
            </a:r>
          </a:p>
          <a:p>
            <a:pPr marL="0" indent="0">
              <a:buNone/>
            </a:pPr>
            <a:r>
              <a:rPr lang="en-GB" dirty="0"/>
              <a:t>They learnt about the physical geography of Spain and looked at the cities Barcelona and Madrid with Mrs Rayner. </a:t>
            </a:r>
          </a:p>
          <a:p>
            <a:pPr marL="0" indent="0">
              <a:buNone/>
            </a:pPr>
            <a:r>
              <a:rPr lang="en-GB" dirty="0"/>
              <a:t>Finally they listened to extracts of different genres of Spanish music and learnt to sing Tierra Madre (</a:t>
            </a:r>
            <a:r>
              <a:rPr lang="en-GB" dirty="0" err="1"/>
              <a:t>Oye</a:t>
            </a:r>
            <a:r>
              <a:rPr lang="en-GB" dirty="0"/>
              <a:t>) by Chayanne. </a:t>
            </a:r>
          </a:p>
          <a:p>
            <a:pPr marL="0" indent="0">
              <a:buNone/>
            </a:pPr>
            <a:r>
              <a:rPr lang="en-GB" dirty="0"/>
              <a:t>It was a fantastic day and we all learnt something that we didn't previously know about Spain. A huge thank you to all the teachers for their help and enabling the day to happen, and the children for being such enthusiastic learners. </a:t>
            </a:r>
          </a:p>
          <a:p>
            <a:pPr marL="0" indent="0" fontAlgn="base">
              <a:buNone/>
            </a:pPr>
            <a:r>
              <a:rPr lang="en-GB" dirty="0"/>
              <a:t>Percy said, " I didn't know that the Macarena was Spanish".</a:t>
            </a:r>
          </a:p>
          <a:p>
            <a:pPr marL="0" indent="0" fontAlgn="base">
              <a:buNone/>
            </a:pPr>
            <a:r>
              <a:rPr lang="en-GB" dirty="0"/>
              <a:t>Nancy said, " I loved the Spanish potatoes especially. Spanish food is delicious.“</a:t>
            </a:r>
          </a:p>
          <a:p>
            <a:pPr marL="0" indent="0" fontAlgn="base">
              <a:buNone/>
            </a:pPr>
            <a:r>
              <a:rPr lang="en-GB" i="1" dirty="0"/>
              <a:t>Mrs Seligman</a:t>
            </a:r>
          </a:p>
          <a:p>
            <a:pPr marL="0" indent="0">
              <a:buNone/>
            </a:pPr>
            <a:endParaRPr lang="en-GB" dirty="0"/>
          </a:p>
        </p:txBody>
      </p:sp>
      <p:sp>
        <p:nvSpPr>
          <p:cNvPr id="4" name="Title 1">
            <a:extLst>
              <a:ext uri="{FF2B5EF4-FFF2-40B4-BE49-F238E27FC236}">
                <a16:creationId xmlns:a16="http://schemas.microsoft.com/office/drawing/2014/main" id="{38A03E3B-77C7-4F85-BB5B-3C937E946B68}"/>
              </a:ext>
            </a:extLst>
          </p:cNvPr>
          <p:cNvSpPr txBox="1">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accent1"/>
                </a:solidFill>
              </a:rPr>
              <a:t>News from school this week</a:t>
            </a:r>
          </a:p>
        </p:txBody>
      </p:sp>
    </p:spTree>
    <p:extLst>
      <p:ext uri="{BB962C8B-B14F-4D97-AF65-F5344CB8AC3E}">
        <p14:creationId xmlns:p14="http://schemas.microsoft.com/office/powerpoint/2010/main" val="18391755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42F501A-F02A-4285-9219-02B0BD484C65}"/>
              </a:ext>
            </a:extLst>
          </p:cNvPr>
          <p:cNvPicPr>
            <a:picLocks noChangeAspect="1"/>
          </p:cNvPicPr>
          <p:nvPr/>
        </p:nvPicPr>
        <p:blipFill>
          <a:blip r:embed="rId2"/>
          <a:stretch>
            <a:fillRect/>
          </a:stretch>
        </p:blipFill>
        <p:spPr>
          <a:xfrm>
            <a:off x="4099411" y="3523772"/>
            <a:ext cx="3697709" cy="2411046"/>
          </a:xfrm>
          <a:prstGeom prst="rect">
            <a:avLst/>
          </a:prstGeom>
        </p:spPr>
      </p:pic>
      <p:pic>
        <p:nvPicPr>
          <p:cNvPr id="5" name="Picture 4">
            <a:extLst>
              <a:ext uri="{FF2B5EF4-FFF2-40B4-BE49-F238E27FC236}">
                <a16:creationId xmlns:a16="http://schemas.microsoft.com/office/drawing/2014/main" id="{77F92843-C497-4338-9315-7D48FA7BAC9B}"/>
              </a:ext>
            </a:extLst>
          </p:cNvPr>
          <p:cNvPicPr>
            <a:picLocks noChangeAspect="1"/>
          </p:cNvPicPr>
          <p:nvPr/>
        </p:nvPicPr>
        <p:blipFill>
          <a:blip r:embed="rId3"/>
          <a:stretch>
            <a:fillRect/>
          </a:stretch>
        </p:blipFill>
        <p:spPr>
          <a:xfrm>
            <a:off x="4153328" y="364395"/>
            <a:ext cx="3589877" cy="2771481"/>
          </a:xfrm>
          <a:prstGeom prst="rect">
            <a:avLst/>
          </a:prstGeom>
        </p:spPr>
      </p:pic>
      <p:pic>
        <p:nvPicPr>
          <p:cNvPr id="6" name="Picture 5">
            <a:extLst>
              <a:ext uri="{FF2B5EF4-FFF2-40B4-BE49-F238E27FC236}">
                <a16:creationId xmlns:a16="http://schemas.microsoft.com/office/drawing/2014/main" id="{07F8EDD6-19C1-4DF2-8FCC-CA221DBEEC4B}"/>
              </a:ext>
            </a:extLst>
          </p:cNvPr>
          <p:cNvPicPr>
            <a:picLocks noChangeAspect="1"/>
          </p:cNvPicPr>
          <p:nvPr/>
        </p:nvPicPr>
        <p:blipFill>
          <a:blip r:embed="rId4"/>
          <a:stretch>
            <a:fillRect/>
          </a:stretch>
        </p:blipFill>
        <p:spPr>
          <a:xfrm>
            <a:off x="7988209" y="973123"/>
            <a:ext cx="3730920" cy="2637784"/>
          </a:xfrm>
          <a:prstGeom prst="rect">
            <a:avLst/>
          </a:prstGeom>
        </p:spPr>
      </p:pic>
      <p:pic>
        <p:nvPicPr>
          <p:cNvPr id="7" name="Picture 6">
            <a:extLst>
              <a:ext uri="{FF2B5EF4-FFF2-40B4-BE49-F238E27FC236}">
                <a16:creationId xmlns:a16="http://schemas.microsoft.com/office/drawing/2014/main" id="{AD2CFDD3-5E76-4A54-966A-77F998C32AD4}"/>
              </a:ext>
            </a:extLst>
          </p:cNvPr>
          <p:cNvPicPr>
            <a:picLocks noChangeAspect="1"/>
          </p:cNvPicPr>
          <p:nvPr/>
        </p:nvPicPr>
        <p:blipFill>
          <a:blip r:embed="rId5"/>
          <a:stretch>
            <a:fillRect/>
          </a:stretch>
        </p:blipFill>
        <p:spPr>
          <a:xfrm>
            <a:off x="153405" y="4303552"/>
            <a:ext cx="3786719" cy="2255918"/>
          </a:xfrm>
          <a:prstGeom prst="rect">
            <a:avLst/>
          </a:prstGeom>
        </p:spPr>
      </p:pic>
      <p:pic>
        <p:nvPicPr>
          <p:cNvPr id="8" name="Picture 7">
            <a:extLst>
              <a:ext uri="{FF2B5EF4-FFF2-40B4-BE49-F238E27FC236}">
                <a16:creationId xmlns:a16="http://schemas.microsoft.com/office/drawing/2014/main" id="{B10A0EEC-E4A0-4434-925C-3072EDA7F5CD}"/>
              </a:ext>
            </a:extLst>
          </p:cNvPr>
          <p:cNvPicPr>
            <a:picLocks noChangeAspect="1"/>
          </p:cNvPicPr>
          <p:nvPr/>
        </p:nvPicPr>
        <p:blipFill>
          <a:blip r:embed="rId6"/>
          <a:stretch>
            <a:fillRect/>
          </a:stretch>
        </p:blipFill>
        <p:spPr>
          <a:xfrm>
            <a:off x="144690" y="1218039"/>
            <a:ext cx="3763634" cy="2483142"/>
          </a:xfrm>
          <a:prstGeom prst="rect">
            <a:avLst/>
          </a:prstGeom>
        </p:spPr>
      </p:pic>
      <p:pic>
        <p:nvPicPr>
          <p:cNvPr id="9" name="Picture 8">
            <a:extLst>
              <a:ext uri="{FF2B5EF4-FFF2-40B4-BE49-F238E27FC236}">
                <a16:creationId xmlns:a16="http://schemas.microsoft.com/office/drawing/2014/main" id="{AE44CD18-FD07-41FD-869B-FACD55C63AB1}"/>
              </a:ext>
            </a:extLst>
          </p:cNvPr>
          <p:cNvPicPr>
            <a:picLocks noChangeAspect="1"/>
          </p:cNvPicPr>
          <p:nvPr/>
        </p:nvPicPr>
        <p:blipFill>
          <a:blip r:embed="rId7"/>
          <a:stretch>
            <a:fillRect/>
          </a:stretch>
        </p:blipFill>
        <p:spPr>
          <a:xfrm>
            <a:off x="7988209" y="4220216"/>
            <a:ext cx="3567555" cy="2474563"/>
          </a:xfrm>
          <a:prstGeom prst="rect">
            <a:avLst/>
          </a:prstGeom>
        </p:spPr>
      </p:pic>
      <p:sp>
        <p:nvSpPr>
          <p:cNvPr id="10" name="Rectangle: Rounded Corners 9">
            <a:extLst>
              <a:ext uri="{FF2B5EF4-FFF2-40B4-BE49-F238E27FC236}">
                <a16:creationId xmlns:a16="http://schemas.microsoft.com/office/drawing/2014/main" id="{05961EDF-7DD8-4AED-840F-CFD70C6CDDC1}"/>
              </a:ext>
            </a:extLst>
          </p:cNvPr>
          <p:cNvSpPr/>
          <p:nvPr/>
        </p:nvSpPr>
        <p:spPr>
          <a:xfrm>
            <a:off x="285226" y="243281"/>
            <a:ext cx="3254928" cy="7298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Some photos from Spanish Day</a:t>
            </a:r>
          </a:p>
        </p:txBody>
      </p:sp>
    </p:spTree>
    <p:extLst>
      <p:ext uri="{BB962C8B-B14F-4D97-AF65-F5344CB8AC3E}">
        <p14:creationId xmlns:p14="http://schemas.microsoft.com/office/powerpoint/2010/main" val="1970924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A3780-58B2-410A-9C24-06A992C03C69}"/>
              </a:ext>
            </a:extLst>
          </p:cNvPr>
          <p:cNvSpPr>
            <a:spLocks noGrp="1"/>
          </p:cNvSpPr>
          <p:nvPr>
            <p:ph type="title"/>
          </p:nvPr>
        </p:nvSpPr>
        <p:spPr/>
        <p:txBody>
          <a:bodyPr/>
          <a:lstStyle/>
          <a:p>
            <a:r>
              <a:rPr lang="en-GB" b="1" dirty="0">
                <a:solidFill>
                  <a:schemeClr val="accent1"/>
                </a:solidFill>
              </a:rPr>
              <a:t>News from school this week</a:t>
            </a:r>
            <a:endParaRPr lang="en-GB" dirty="0"/>
          </a:p>
        </p:txBody>
      </p:sp>
      <p:sp>
        <p:nvSpPr>
          <p:cNvPr id="3" name="Content Placeholder 2">
            <a:extLst>
              <a:ext uri="{FF2B5EF4-FFF2-40B4-BE49-F238E27FC236}">
                <a16:creationId xmlns:a16="http://schemas.microsoft.com/office/drawing/2014/main" id="{B59A49AE-23EF-47B5-B6B8-9F0F2124C37B}"/>
              </a:ext>
            </a:extLst>
          </p:cNvPr>
          <p:cNvSpPr>
            <a:spLocks noGrp="1"/>
          </p:cNvSpPr>
          <p:nvPr>
            <p:ph idx="1"/>
          </p:nvPr>
        </p:nvSpPr>
        <p:spPr/>
        <p:txBody>
          <a:bodyPr>
            <a:normAutofit fontScale="40000" lnSpcReduction="20000"/>
          </a:bodyPr>
          <a:lstStyle/>
          <a:p>
            <a:pPr marL="0" indent="0">
              <a:buNone/>
            </a:pPr>
            <a:r>
              <a:rPr lang="en-GB" sz="4500" b="1" dirty="0"/>
              <a:t>Spanish White Bean Stew Recipe</a:t>
            </a:r>
          </a:p>
          <a:p>
            <a:pPr marL="0" indent="0">
              <a:buNone/>
            </a:pPr>
            <a:r>
              <a:rPr lang="en-GB" b="1" dirty="0"/>
              <a:t>Ingredients</a:t>
            </a:r>
            <a:endParaRPr lang="en-GB" sz="1600" dirty="0"/>
          </a:p>
          <a:p>
            <a:pPr lvl="0"/>
            <a:r>
              <a:rPr lang="en-GB" dirty="0"/>
              <a:t>2 tablespoons Spanish olive oil</a:t>
            </a:r>
            <a:endParaRPr lang="en-GB" sz="2400" dirty="0"/>
          </a:p>
          <a:p>
            <a:pPr lvl="0"/>
            <a:r>
              <a:rPr lang="en-GB" dirty="0"/>
              <a:t>4 cloves of garlic, pressed or mashed</a:t>
            </a:r>
            <a:endParaRPr lang="en-GB" sz="2400" dirty="0"/>
          </a:p>
          <a:p>
            <a:pPr lvl="0"/>
            <a:r>
              <a:rPr lang="en-GB" dirty="0"/>
              <a:t>1 small yellow onion, diced</a:t>
            </a:r>
            <a:endParaRPr lang="en-GB" sz="2400" dirty="0"/>
          </a:p>
          <a:p>
            <a:pPr lvl="0"/>
            <a:r>
              <a:rPr lang="en-GB" dirty="0"/>
              <a:t>2 teaspoons ground cumin</a:t>
            </a:r>
            <a:endParaRPr lang="en-GB" sz="2400" dirty="0"/>
          </a:p>
          <a:p>
            <a:pPr lvl="0"/>
            <a:r>
              <a:rPr lang="en-GB" dirty="0"/>
              <a:t>1 teaspoon paprika</a:t>
            </a:r>
            <a:endParaRPr lang="en-GB" sz="2400" dirty="0"/>
          </a:p>
          <a:p>
            <a:pPr lvl="0"/>
            <a:r>
              <a:rPr lang="en-GB" dirty="0"/>
              <a:t>Salt and pepper to taste</a:t>
            </a:r>
            <a:endParaRPr lang="en-GB" sz="2400" dirty="0"/>
          </a:p>
          <a:p>
            <a:pPr lvl="0"/>
            <a:r>
              <a:rPr lang="en-GB" dirty="0"/>
              <a:t>2 bay leaves</a:t>
            </a:r>
            <a:endParaRPr lang="en-GB" sz="2400" dirty="0"/>
          </a:p>
          <a:p>
            <a:pPr lvl="0"/>
            <a:r>
              <a:rPr lang="en-GB" dirty="0"/>
              <a:t>1 cup diced tomatoes</a:t>
            </a:r>
            <a:endParaRPr lang="en-GB" sz="2400" dirty="0"/>
          </a:p>
          <a:p>
            <a:pPr lvl="0"/>
            <a:r>
              <a:rPr lang="en-GB" dirty="0"/>
              <a:t>1 15 ounce can of white beans, rinsed and drained</a:t>
            </a:r>
            <a:endParaRPr lang="en-GB" sz="2400" dirty="0"/>
          </a:p>
          <a:p>
            <a:pPr marL="0" indent="0">
              <a:buNone/>
            </a:pPr>
            <a:r>
              <a:rPr lang="en-GB" b="1" dirty="0"/>
              <a:t>Instructions</a:t>
            </a:r>
            <a:endParaRPr lang="en-GB" sz="1600" dirty="0"/>
          </a:p>
          <a:p>
            <a:pPr marL="914400" lvl="1" indent="-457200">
              <a:buFont typeface="+mj-lt"/>
              <a:buAutoNum type="arabicPeriod"/>
            </a:pPr>
            <a:r>
              <a:rPr lang="en-GB" dirty="0"/>
              <a:t>Warm the olive oil in a medium-sized Dutch oven or saucepan on medium-high heat.</a:t>
            </a:r>
            <a:endParaRPr lang="en-GB" sz="2000" dirty="0"/>
          </a:p>
          <a:p>
            <a:pPr marL="914400" lvl="1" indent="-457200">
              <a:buFont typeface="+mj-lt"/>
              <a:buAutoNum type="arabicPeriod"/>
            </a:pPr>
            <a:r>
              <a:rPr lang="en-GB" dirty="0"/>
              <a:t>Add the onion and garlic and cook until soft and tender but before the garlic starts to brown.</a:t>
            </a:r>
            <a:endParaRPr lang="en-GB" sz="2000" dirty="0"/>
          </a:p>
          <a:p>
            <a:pPr marL="914400" lvl="1" indent="-457200">
              <a:buFont typeface="+mj-lt"/>
              <a:buAutoNum type="arabicPeriod"/>
            </a:pPr>
            <a:r>
              <a:rPr lang="en-GB" dirty="0"/>
              <a:t>Add the cumin and paprika to the olive oil to release the aroma and flavours.</a:t>
            </a:r>
            <a:endParaRPr lang="en-GB" sz="2000" dirty="0"/>
          </a:p>
          <a:p>
            <a:pPr marL="914400" lvl="1" indent="-457200">
              <a:buFont typeface="+mj-lt"/>
              <a:buAutoNum type="arabicPeriod"/>
            </a:pPr>
            <a:r>
              <a:rPr lang="en-GB" dirty="0"/>
              <a:t>Add the bay leaves, tomatoes, and rinsed white beans to the pot.</a:t>
            </a:r>
            <a:endParaRPr lang="en-GB" sz="2000" dirty="0"/>
          </a:p>
          <a:p>
            <a:pPr marL="914400" lvl="1" indent="-457200">
              <a:buFont typeface="+mj-lt"/>
              <a:buAutoNum type="arabicPeriod"/>
            </a:pPr>
            <a:r>
              <a:rPr lang="en-GB" dirty="0"/>
              <a:t>Add salt and pepper and stir.</a:t>
            </a:r>
            <a:endParaRPr lang="en-GB" sz="2000" dirty="0"/>
          </a:p>
          <a:p>
            <a:pPr marL="914400" lvl="1" indent="-457200">
              <a:buFont typeface="+mj-lt"/>
              <a:buAutoNum type="arabicPeriod"/>
            </a:pPr>
            <a:r>
              <a:rPr lang="en-GB" dirty="0"/>
              <a:t>Cook for 10-15 minutes or until the tomatoes and white beans are warm. Remove the bay leaves before serving.</a:t>
            </a:r>
            <a:endParaRPr lang="en-GB" sz="2000" dirty="0"/>
          </a:p>
          <a:p>
            <a:pPr marL="914400" lvl="1" indent="-457200">
              <a:buFont typeface="+mj-lt"/>
              <a:buAutoNum type="arabicPeriod"/>
            </a:pPr>
            <a:r>
              <a:rPr lang="en-GB" dirty="0"/>
              <a:t>Serve with crusty bread or as part of an evening of tapas.</a:t>
            </a:r>
            <a:endParaRPr lang="en-GB" sz="2000" dirty="0"/>
          </a:p>
          <a:p>
            <a:pPr marL="0" indent="0">
              <a:buNone/>
            </a:pPr>
            <a:endParaRPr lang="en-GB" dirty="0"/>
          </a:p>
        </p:txBody>
      </p:sp>
      <p:pic>
        <p:nvPicPr>
          <p:cNvPr id="4" name="Picture 3">
            <a:extLst>
              <a:ext uri="{FF2B5EF4-FFF2-40B4-BE49-F238E27FC236}">
                <a16:creationId xmlns:a16="http://schemas.microsoft.com/office/drawing/2014/main" id="{010BBDBD-4F67-4D59-896C-09FB08EDEB6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55622" y="2256926"/>
            <a:ext cx="3900838" cy="2759691"/>
          </a:xfrm>
          <a:prstGeom prst="rect">
            <a:avLst/>
          </a:prstGeom>
          <a:noFill/>
          <a:ln>
            <a:noFill/>
          </a:ln>
        </p:spPr>
      </p:pic>
      <p:sp>
        <p:nvSpPr>
          <p:cNvPr id="5" name="TextBox 4">
            <a:extLst>
              <a:ext uri="{FF2B5EF4-FFF2-40B4-BE49-F238E27FC236}">
                <a16:creationId xmlns:a16="http://schemas.microsoft.com/office/drawing/2014/main" id="{871E5FE7-A27A-455F-AC4A-F5BA577B3DF0}"/>
              </a:ext>
            </a:extLst>
          </p:cNvPr>
          <p:cNvSpPr txBox="1"/>
          <p:nvPr/>
        </p:nvSpPr>
        <p:spPr>
          <a:xfrm>
            <a:off x="7650760" y="5016617"/>
            <a:ext cx="4110562" cy="646331"/>
          </a:xfrm>
          <a:prstGeom prst="rect">
            <a:avLst/>
          </a:prstGeom>
          <a:noFill/>
        </p:spPr>
        <p:txBody>
          <a:bodyPr wrap="square" rtlCol="0">
            <a:spAutoFit/>
          </a:bodyPr>
          <a:lstStyle/>
          <a:p>
            <a:r>
              <a:rPr lang="en-GB" dirty="0"/>
              <a:t>Olive tasting was an experience for some!</a:t>
            </a:r>
          </a:p>
          <a:p>
            <a:endParaRPr lang="en-GB" dirty="0"/>
          </a:p>
        </p:txBody>
      </p:sp>
      <p:sp>
        <p:nvSpPr>
          <p:cNvPr id="6" name="Rectangle: Rounded Corners 5">
            <a:extLst>
              <a:ext uri="{FF2B5EF4-FFF2-40B4-BE49-F238E27FC236}">
                <a16:creationId xmlns:a16="http://schemas.microsoft.com/office/drawing/2014/main" id="{D1D58E47-B132-4F52-A71C-2E5FF56F432D}"/>
              </a:ext>
            </a:extLst>
          </p:cNvPr>
          <p:cNvSpPr/>
          <p:nvPr/>
        </p:nvSpPr>
        <p:spPr>
          <a:xfrm>
            <a:off x="4152550" y="2256926"/>
            <a:ext cx="3070371" cy="17362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Mrs Helfferich has been asked so many times for this recipe that we thought it was worth including for all!</a:t>
            </a:r>
          </a:p>
        </p:txBody>
      </p:sp>
    </p:spTree>
    <p:extLst>
      <p:ext uri="{BB962C8B-B14F-4D97-AF65-F5344CB8AC3E}">
        <p14:creationId xmlns:p14="http://schemas.microsoft.com/office/powerpoint/2010/main" val="34188340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98FA07-227D-4132-8183-3BFE5CCD3B91}"/>
              </a:ext>
            </a:extLst>
          </p:cNvPr>
          <p:cNvSpPr>
            <a:spLocks noGrp="1"/>
          </p:cNvSpPr>
          <p:nvPr>
            <p:ph idx="1"/>
          </p:nvPr>
        </p:nvSpPr>
        <p:spPr>
          <a:xfrm>
            <a:off x="838200" y="1174459"/>
            <a:ext cx="10515600" cy="5410899"/>
          </a:xfrm>
        </p:spPr>
        <p:txBody>
          <a:bodyPr>
            <a:normAutofit fontScale="92500" lnSpcReduction="10000"/>
          </a:bodyPr>
          <a:lstStyle/>
          <a:p>
            <a:pPr marL="0" indent="0" algn="ctr">
              <a:buNone/>
            </a:pPr>
            <a:r>
              <a:rPr lang="en-GB" dirty="0">
                <a:solidFill>
                  <a:srgbClr val="FF0000"/>
                </a:solidFill>
              </a:rPr>
              <a:t>IMPORTANT – PARKING AND ROAD SAFETY</a:t>
            </a:r>
          </a:p>
          <a:p>
            <a:pPr marL="0" indent="0">
              <a:buNone/>
            </a:pPr>
            <a:r>
              <a:rPr lang="en-GB" dirty="0"/>
              <a:t>There have recently been various incidents involving difficulties with this situation, particularly at collection time.  In the spirit of awareness that our school values underpin our approach to all aspects of school life, can I please urge you to show respect to one another, and to local residents, when parking your car in a safe and appropriate place? </a:t>
            </a:r>
          </a:p>
          <a:p>
            <a:pPr marL="0" indent="0">
              <a:buNone/>
            </a:pPr>
            <a:r>
              <a:rPr lang="en-GB" dirty="0"/>
              <a:t>The </a:t>
            </a:r>
            <a:r>
              <a:rPr lang="en-GB" dirty="0">
                <a:solidFill>
                  <a:srgbClr val="FF0000"/>
                </a:solidFill>
              </a:rPr>
              <a:t>lay-by</a:t>
            </a:r>
            <a:r>
              <a:rPr lang="en-GB" dirty="0"/>
              <a:t> is not to be used at the start or end of the school day for the purposes of dropping off or collecting children, unless by prior agreement with the school. </a:t>
            </a:r>
          </a:p>
          <a:p>
            <a:pPr marL="0" indent="0">
              <a:buNone/>
            </a:pPr>
            <a:r>
              <a:rPr lang="en-GB" dirty="0"/>
              <a:t>The </a:t>
            </a:r>
            <a:r>
              <a:rPr lang="en-GB" dirty="0">
                <a:solidFill>
                  <a:srgbClr val="00B050"/>
                </a:solidFill>
              </a:rPr>
              <a:t>sports hall </a:t>
            </a:r>
            <a:r>
              <a:rPr lang="en-GB" dirty="0"/>
              <a:t>remains the place where we strongly encourage parents to park, in order to alleviate congestion within the village.  I have spoken with both the Parish Council and the local Police force to see if anything else can be done to support this tricky issue. It continues to be a work in progress with everyone doing their bit to support the safety of everyone is essential. Thank you.</a:t>
            </a:r>
          </a:p>
        </p:txBody>
      </p:sp>
      <p:sp>
        <p:nvSpPr>
          <p:cNvPr id="4" name="Title 1">
            <a:extLst>
              <a:ext uri="{FF2B5EF4-FFF2-40B4-BE49-F238E27FC236}">
                <a16:creationId xmlns:a16="http://schemas.microsoft.com/office/drawing/2014/main" id="{38A03E3B-77C7-4F85-BB5B-3C937E946B68}"/>
              </a:ext>
            </a:extLst>
          </p:cNvPr>
          <p:cNvSpPr txBox="1">
            <a:spLocks noGrp="1"/>
          </p:cNvSpPr>
          <p:nvPr>
            <p:ph type="title"/>
          </p:nvPr>
        </p:nvSpPr>
        <p:spPr>
          <a:xfrm>
            <a:off x="838200" y="8378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accent1"/>
                </a:solidFill>
              </a:rPr>
              <a:t>News from school this week</a:t>
            </a:r>
          </a:p>
        </p:txBody>
      </p:sp>
    </p:spTree>
    <p:extLst>
      <p:ext uri="{BB962C8B-B14F-4D97-AF65-F5344CB8AC3E}">
        <p14:creationId xmlns:p14="http://schemas.microsoft.com/office/powerpoint/2010/main" val="29950410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98FA07-227D-4132-8183-3BFE5CCD3B91}"/>
              </a:ext>
            </a:extLst>
          </p:cNvPr>
          <p:cNvSpPr>
            <a:spLocks noGrp="1"/>
          </p:cNvSpPr>
          <p:nvPr>
            <p:ph idx="1"/>
          </p:nvPr>
        </p:nvSpPr>
        <p:spPr>
          <a:xfrm>
            <a:off x="838200" y="1523621"/>
            <a:ext cx="10515600" cy="4351338"/>
          </a:xfrm>
        </p:spPr>
        <p:txBody>
          <a:bodyPr>
            <a:normAutofit/>
          </a:bodyPr>
          <a:lstStyle/>
          <a:p>
            <a:pPr marL="0" indent="0" algn="ctr">
              <a:buNone/>
            </a:pPr>
            <a:r>
              <a:rPr lang="en-GB" b="1" dirty="0"/>
              <a:t>Reception New Starters 2024</a:t>
            </a:r>
          </a:p>
          <a:p>
            <a:pPr marL="0" indent="0">
              <a:buNone/>
            </a:pPr>
            <a:r>
              <a:rPr lang="en-GB" dirty="0"/>
              <a:t>We have already welcomed many prospective parents for new starters in Autumn 2024 which is fabulous!  Applications for school places are made via NYCC Admissions. </a:t>
            </a:r>
          </a:p>
          <a:p>
            <a:pPr marL="0" indent="0">
              <a:buNone/>
            </a:pPr>
            <a:r>
              <a:rPr lang="en-GB" dirty="0"/>
              <a:t>The application window </a:t>
            </a:r>
            <a:r>
              <a:rPr lang="en-GB" b="1" dirty="0"/>
              <a:t>is now open</a:t>
            </a:r>
            <a:r>
              <a:rPr lang="en-GB" dirty="0"/>
              <a:t> and completed applications must be submitted no later than 15 January 2024.  Further details about the process are available here: </a:t>
            </a:r>
            <a:r>
              <a:rPr lang="en-GB" u="sng" dirty="0">
                <a:hlinkClick r:id="rId2"/>
              </a:rPr>
              <a:t>https://www.northyorks.gov.uk/apply-place-primary-or-secondary-school</a:t>
            </a:r>
            <a:r>
              <a:rPr lang="en-GB" dirty="0"/>
              <a:t> </a:t>
            </a:r>
          </a:p>
          <a:p>
            <a:pPr marL="0" indent="0">
              <a:buNone/>
            </a:pPr>
            <a:r>
              <a:rPr lang="en-GB" b="1" dirty="0"/>
              <a:t> </a:t>
            </a:r>
            <a:endParaRPr lang="en-GB" dirty="0"/>
          </a:p>
          <a:p>
            <a:pPr marL="0" indent="0">
              <a:buNone/>
            </a:pPr>
            <a:endParaRPr lang="en-GB" dirty="0"/>
          </a:p>
        </p:txBody>
      </p:sp>
      <p:sp>
        <p:nvSpPr>
          <p:cNvPr id="4" name="Title 1">
            <a:extLst>
              <a:ext uri="{FF2B5EF4-FFF2-40B4-BE49-F238E27FC236}">
                <a16:creationId xmlns:a16="http://schemas.microsoft.com/office/drawing/2014/main" id="{38A03E3B-77C7-4F85-BB5B-3C937E946B68}"/>
              </a:ext>
            </a:extLst>
          </p:cNvPr>
          <p:cNvSpPr txBox="1">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accent1"/>
                </a:solidFill>
              </a:rPr>
              <a:t>News from school this week</a:t>
            </a:r>
          </a:p>
        </p:txBody>
      </p:sp>
    </p:spTree>
    <p:extLst>
      <p:ext uri="{BB962C8B-B14F-4D97-AF65-F5344CB8AC3E}">
        <p14:creationId xmlns:p14="http://schemas.microsoft.com/office/powerpoint/2010/main" val="40821175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98FA07-227D-4132-8183-3BFE5CCD3B91}"/>
              </a:ext>
            </a:extLst>
          </p:cNvPr>
          <p:cNvSpPr>
            <a:spLocks noGrp="1"/>
          </p:cNvSpPr>
          <p:nvPr>
            <p:ph idx="1"/>
          </p:nvPr>
        </p:nvSpPr>
        <p:spPr>
          <a:xfrm>
            <a:off x="838200" y="1523621"/>
            <a:ext cx="10515600" cy="4351338"/>
          </a:xfrm>
        </p:spPr>
        <p:txBody>
          <a:bodyPr>
            <a:normAutofit fontScale="85000" lnSpcReduction="20000"/>
          </a:bodyPr>
          <a:lstStyle/>
          <a:p>
            <a:pPr marL="0" indent="0" algn="ctr">
              <a:buNone/>
            </a:pPr>
            <a:r>
              <a:rPr lang="en-GB" b="1" dirty="0"/>
              <a:t>Staffing Update</a:t>
            </a:r>
          </a:p>
          <a:p>
            <a:pPr marL="0" indent="0">
              <a:buNone/>
            </a:pPr>
            <a:r>
              <a:rPr lang="en-GB" dirty="0"/>
              <a:t>We were delighted to welcome Mrs Gears, our Learning Mentor HLTA, who started with us on Monday.  </a:t>
            </a:r>
            <a:r>
              <a:rPr lang="en-GB" b="1" dirty="0"/>
              <a:t> </a:t>
            </a:r>
            <a:r>
              <a:rPr lang="en-GB" dirty="0"/>
              <a:t>She has already spent time in all classes across school and is busy learning everyone’s names. Mrs Gears will be accompanying me and staff on the gate each morning, so she will be starting to get to know all of you in due course too.</a:t>
            </a:r>
          </a:p>
          <a:p>
            <a:pPr marL="0" indent="0">
              <a:buNone/>
            </a:pPr>
            <a:r>
              <a:rPr lang="en-GB" dirty="0"/>
              <a:t>Mrs Shirley has confirmed that she will be returning to school after Christmas, which I know the whole school community will be absolutely thrilled about. She will be returning to work alongside Mrs Chandler in Holly class from Mon-Thu but will be popping in for some sessions before then. </a:t>
            </a:r>
          </a:p>
          <a:p>
            <a:pPr marL="0" indent="0">
              <a:buNone/>
            </a:pPr>
            <a:r>
              <a:rPr lang="en-GB" dirty="0"/>
              <a:t>This does mean that we will be saying farewell to Mr Palmer at Christmas and wish him all the best for his future endeavours. We are grateful for the work he has done to support children in Holly this term, the many first aid forms he has completed (!) and, of course, his coaching of the Y5/6 football team. </a:t>
            </a:r>
          </a:p>
          <a:p>
            <a:pPr marL="0" indent="0">
              <a:buNone/>
            </a:pPr>
            <a:endParaRPr lang="en-GB" dirty="0"/>
          </a:p>
        </p:txBody>
      </p:sp>
      <p:sp>
        <p:nvSpPr>
          <p:cNvPr id="4" name="Title 1">
            <a:extLst>
              <a:ext uri="{FF2B5EF4-FFF2-40B4-BE49-F238E27FC236}">
                <a16:creationId xmlns:a16="http://schemas.microsoft.com/office/drawing/2014/main" id="{38A03E3B-77C7-4F85-BB5B-3C937E946B68}"/>
              </a:ext>
            </a:extLst>
          </p:cNvPr>
          <p:cNvSpPr txBox="1">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accent1"/>
                </a:solidFill>
              </a:rPr>
              <a:t>News from school this week</a:t>
            </a:r>
          </a:p>
        </p:txBody>
      </p:sp>
    </p:spTree>
    <p:extLst>
      <p:ext uri="{BB962C8B-B14F-4D97-AF65-F5344CB8AC3E}">
        <p14:creationId xmlns:p14="http://schemas.microsoft.com/office/powerpoint/2010/main" val="40169266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29524</TotalTime>
  <Words>2587</Words>
  <Application>Microsoft Office PowerPoint</Application>
  <PresentationFormat>Widescreen</PresentationFormat>
  <Paragraphs>298</Paragraphs>
  <Slides>25</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25</vt:i4>
      </vt:variant>
    </vt:vector>
  </HeadingPairs>
  <TitlesOfParts>
    <vt:vector size="35" baseType="lpstr">
      <vt:lpstr>MS Mincho</vt:lpstr>
      <vt:lpstr>Aptos</vt:lpstr>
      <vt:lpstr>Arial</vt:lpstr>
      <vt:lpstr>Calibri</vt:lpstr>
      <vt:lpstr>Calibri Light</vt:lpstr>
      <vt:lpstr>Cambria</vt:lpstr>
      <vt:lpstr>Segoe  </vt:lpstr>
      <vt:lpstr>Segoe UI</vt:lpstr>
      <vt:lpstr>Times New Roman</vt:lpstr>
      <vt:lpstr>Office Theme</vt:lpstr>
      <vt:lpstr>Crayke Chronicle</vt:lpstr>
      <vt:lpstr>In our newsletter this week…</vt:lpstr>
      <vt:lpstr>News from school this week</vt:lpstr>
      <vt:lpstr>News from school this week</vt:lpstr>
      <vt:lpstr>PowerPoint Presentation</vt:lpstr>
      <vt:lpstr>News from school this week</vt:lpstr>
      <vt:lpstr>News from school this week</vt:lpstr>
      <vt:lpstr>News from school this week</vt:lpstr>
      <vt:lpstr>News from school this week</vt:lpstr>
      <vt:lpstr>News from school this week</vt:lpstr>
      <vt:lpstr>News from school this week</vt:lpstr>
      <vt:lpstr>News from school this week</vt:lpstr>
      <vt:lpstr>News from school this week</vt:lpstr>
      <vt:lpstr>Upcoming Events – KS1 Nativity</vt:lpstr>
      <vt:lpstr>Upcoming Events – Christmas@Crayke 2023</vt:lpstr>
      <vt:lpstr>Upcoming Events – Christmas@Crayke 2023</vt:lpstr>
      <vt:lpstr>Awards in School This Week</vt:lpstr>
      <vt:lpstr>Team Points</vt:lpstr>
      <vt:lpstr>PE Kits w/c 4 December 2023</vt:lpstr>
      <vt:lpstr>Attendance and Punctuality</vt:lpstr>
      <vt:lpstr>Extra Curricular Clubs - Autumn</vt:lpstr>
      <vt:lpstr>PowerPoint Presentation</vt:lpstr>
      <vt:lpstr>PowerPoint Presentation</vt:lpstr>
      <vt:lpstr>PowerPoint Presentation</vt:lpstr>
      <vt:lpstr>Church News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Crayke Headteacher</dc:creator>
  <cp:lastModifiedBy>Crayke Admin</cp:lastModifiedBy>
  <cp:revision>458</cp:revision>
  <cp:lastPrinted>2023-10-13T15:27:51Z</cp:lastPrinted>
  <dcterms:created xsi:type="dcterms:W3CDTF">2023-07-26T15:44:08Z</dcterms:created>
  <dcterms:modified xsi:type="dcterms:W3CDTF">2023-12-01T11:38:33Z</dcterms:modified>
</cp:coreProperties>
</file>