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79" r:id="rId4"/>
    <p:sldId id="391" r:id="rId5"/>
    <p:sldId id="398" r:id="rId6"/>
    <p:sldId id="397" r:id="rId7"/>
    <p:sldId id="393" r:id="rId8"/>
    <p:sldId id="399" r:id="rId9"/>
    <p:sldId id="401" r:id="rId10"/>
    <p:sldId id="297" r:id="rId11"/>
    <p:sldId id="389" r:id="rId12"/>
    <p:sldId id="388" r:id="rId13"/>
    <p:sldId id="257" r:id="rId14"/>
    <p:sldId id="275" r:id="rId15"/>
    <p:sldId id="259" r:id="rId16"/>
    <p:sldId id="260" r:id="rId17"/>
    <p:sldId id="381" r:id="rId18"/>
    <p:sldId id="395" r:id="rId19"/>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15/12/2023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15/12/2023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justgiving.com/page/craykeprimaryreindeerrush?utm_source=Facebook&amp;fbclid=IwAR3EMKvLGhB9uUvheYgYm7rVNZ1InUMi7tm9AFU1pvxAF_5T9y5rcDJPeJ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rschoollottery.co.uk/cause-data/69fff70b-431f-48e4-b699-e0d3389bbf96/leaflets/d7233b89-b7f2-4e62-b690-8a7a7513f27b/ysl_ps5vr2_nov23%20-%20digital.pdf?updated=638340265128170000" TargetMode="External"/><Relationship Id="rId4" Type="http://schemas.openxmlformats.org/officeDocument/2006/relationships/hyperlink" Target="https://www.yourschoollottery.co.uk/cause-data/69fff70b-431f-48e4-b699-e0d3389bbf96/leaflets/8123681c-4783-4f35-bd8e-7ba7fd3db3b7/support_our_school_2019%20-%20digital.pdf?updated=63834090858630000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image" Target="../media/image2.png"/><Relationship Id="rId4" Type="http://schemas.openxmlformats.org/officeDocument/2006/relationships/slide" Target="slide13.xml"/><Relationship Id="rId9" Type="http://schemas.openxmlformats.org/officeDocument/2006/relationships/slide" Target="slide18.xml"/></Relationships>
</file>

<file path=ppt/slides/_rels/slide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#14</a:t>
            </a:r>
            <a:r>
              <a:rPr lang="en-US" b="1" dirty="0"/>
              <a:t>   Term: </a:t>
            </a:r>
            <a:r>
              <a:rPr lang="en-US" dirty="0"/>
              <a:t>Autumn</a:t>
            </a:r>
            <a:r>
              <a:rPr lang="en-US" b="1" dirty="0"/>
              <a:t>     Date: </a:t>
            </a:r>
            <a:r>
              <a:rPr lang="en-US" dirty="0"/>
              <a:t>15 December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AE039A-DBB3-4348-B316-404A43F00E91}"/>
              </a:ext>
            </a:extLst>
          </p:cNvPr>
          <p:cNvPicPr>
            <a:picLocks noChangeAspect="1"/>
          </p:cNvPicPr>
          <p:nvPr/>
        </p:nvPicPr>
        <p:blipFill>
          <a:blip r:embed="rId2"/>
          <a:stretch>
            <a:fillRect/>
          </a:stretch>
        </p:blipFill>
        <p:spPr>
          <a:xfrm>
            <a:off x="3354074" y="4432119"/>
            <a:ext cx="1816634" cy="2263095"/>
          </a:xfrm>
          <a:prstGeom prst="rect">
            <a:avLst/>
          </a:prstGeom>
        </p:spPr>
      </p:pic>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5170708" y="1212328"/>
            <a:ext cx="6692509" cy="4351338"/>
          </a:xfrm>
        </p:spPr>
        <p:txBody>
          <a:bodyPr>
            <a:normAutofit lnSpcReduction="10000"/>
          </a:bodyPr>
          <a:lstStyle/>
          <a:p>
            <a:pPr marL="0" indent="0">
              <a:buNone/>
            </a:pPr>
            <a:r>
              <a:rPr lang="en-GB" dirty="0"/>
              <a:t>This week we have been very busy.  As well as taking part in our Nativity, we have tasted cranberries! We watched our friends faces to guess if they liked them or not. We planted tulip bulbs and made some delicious playdough meals.</a:t>
            </a:r>
          </a:p>
          <a:p>
            <a:pPr marL="0" indent="0">
              <a:buNone/>
            </a:pPr>
            <a:r>
              <a:rPr lang="en-GB" dirty="0"/>
              <a:t>The highlight of the week has to be the three walkie talkies which have been introduced. The children have enjoyed talking to each other as they work within the different areas of provision. They like to check what the others are doing.</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771088" y="230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3"/>
          <a:stretch>
            <a:fillRect/>
          </a:stretch>
        </p:blipFill>
        <p:spPr>
          <a:xfrm>
            <a:off x="10866293" y="5495636"/>
            <a:ext cx="1131994" cy="1181211"/>
          </a:xfrm>
          <a:prstGeom prst="rect">
            <a:avLst/>
          </a:prstGeom>
        </p:spPr>
      </p:pic>
      <p:pic>
        <p:nvPicPr>
          <p:cNvPr id="2" name="Picture 1">
            <a:extLst>
              <a:ext uri="{FF2B5EF4-FFF2-40B4-BE49-F238E27FC236}">
                <a16:creationId xmlns:a16="http://schemas.microsoft.com/office/drawing/2014/main" id="{FBE17147-AE5C-47EC-881E-03D7553EAF96}"/>
              </a:ext>
            </a:extLst>
          </p:cNvPr>
          <p:cNvPicPr>
            <a:picLocks noChangeAspect="1"/>
          </p:cNvPicPr>
          <p:nvPr/>
        </p:nvPicPr>
        <p:blipFill>
          <a:blip r:embed="rId4"/>
          <a:stretch>
            <a:fillRect/>
          </a:stretch>
        </p:blipFill>
        <p:spPr>
          <a:xfrm>
            <a:off x="520878" y="1460484"/>
            <a:ext cx="1584327" cy="2318823"/>
          </a:xfrm>
          <a:prstGeom prst="rect">
            <a:avLst/>
          </a:prstGeom>
        </p:spPr>
      </p:pic>
      <p:pic>
        <p:nvPicPr>
          <p:cNvPr id="6" name="Picture 5">
            <a:extLst>
              <a:ext uri="{FF2B5EF4-FFF2-40B4-BE49-F238E27FC236}">
                <a16:creationId xmlns:a16="http://schemas.microsoft.com/office/drawing/2014/main" id="{334CBA5C-ADDA-4E7F-B8C3-2EAE31F996DA}"/>
              </a:ext>
            </a:extLst>
          </p:cNvPr>
          <p:cNvPicPr>
            <a:picLocks noChangeAspect="1"/>
          </p:cNvPicPr>
          <p:nvPr/>
        </p:nvPicPr>
        <p:blipFill>
          <a:blip r:embed="rId5"/>
          <a:stretch>
            <a:fillRect/>
          </a:stretch>
        </p:blipFill>
        <p:spPr>
          <a:xfrm>
            <a:off x="2523206" y="1299504"/>
            <a:ext cx="1818611" cy="1869920"/>
          </a:xfrm>
          <a:prstGeom prst="rect">
            <a:avLst/>
          </a:prstGeom>
        </p:spPr>
      </p:pic>
      <p:pic>
        <p:nvPicPr>
          <p:cNvPr id="9" name="Picture 8">
            <a:extLst>
              <a:ext uri="{FF2B5EF4-FFF2-40B4-BE49-F238E27FC236}">
                <a16:creationId xmlns:a16="http://schemas.microsoft.com/office/drawing/2014/main" id="{A62B29B2-C8B5-43B9-9D70-E6210F86CCBA}"/>
              </a:ext>
            </a:extLst>
          </p:cNvPr>
          <p:cNvPicPr>
            <a:picLocks noChangeAspect="1"/>
          </p:cNvPicPr>
          <p:nvPr/>
        </p:nvPicPr>
        <p:blipFill>
          <a:blip r:embed="rId6"/>
          <a:stretch>
            <a:fillRect/>
          </a:stretch>
        </p:blipFill>
        <p:spPr>
          <a:xfrm>
            <a:off x="1889571" y="3346716"/>
            <a:ext cx="2202749" cy="2034743"/>
          </a:xfrm>
          <a:prstGeom prst="rect">
            <a:avLst/>
          </a:prstGeom>
        </p:spPr>
      </p:pic>
      <p:pic>
        <p:nvPicPr>
          <p:cNvPr id="10" name="Picture 9">
            <a:extLst>
              <a:ext uri="{FF2B5EF4-FFF2-40B4-BE49-F238E27FC236}">
                <a16:creationId xmlns:a16="http://schemas.microsoft.com/office/drawing/2014/main" id="{1A7ECA86-D52A-4A23-8B32-B165C45E1C85}"/>
              </a:ext>
            </a:extLst>
          </p:cNvPr>
          <p:cNvPicPr>
            <a:picLocks noChangeAspect="1"/>
          </p:cNvPicPr>
          <p:nvPr/>
        </p:nvPicPr>
        <p:blipFill>
          <a:blip r:embed="rId7"/>
          <a:stretch>
            <a:fillRect/>
          </a:stretch>
        </p:blipFill>
        <p:spPr>
          <a:xfrm>
            <a:off x="193713" y="4779768"/>
            <a:ext cx="2490768" cy="1897079"/>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a:xfrm>
            <a:off x="1015976" y="269600"/>
            <a:ext cx="10515600" cy="1325563"/>
          </a:xfrm>
        </p:spPr>
        <p:txBody>
          <a:bodyPr/>
          <a:lstStyle/>
          <a:p>
            <a:r>
              <a:rPr lang="en-GB" b="1" dirty="0">
                <a:solidFill>
                  <a:schemeClr val="accent1"/>
                </a:solidFill>
              </a:rPr>
              <a:t>Upcoming Events – </a:t>
            </a:r>
            <a:r>
              <a:rPr lang="en-GB" b="1" dirty="0" err="1">
                <a:solidFill>
                  <a:schemeClr val="accent1"/>
                </a:solidFill>
              </a:rPr>
              <a:t>Christmas@Crayke</a:t>
            </a:r>
            <a:r>
              <a:rPr lang="en-GB" b="1" dirty="0">
                <a:solidFill>
                  <a:schemeClr val="accent1"/>
                </a:solidFill>
              </a:rPr>
              <a:t> 2023</a:t>
            </a:r>
          </a:p>
        </p:txBody>
      </p:sp>
      <p:sp>
        <p:nvSpPr>
          <p:cNvPr id="3" name="TextBox 2">
            <a:extLst>
              <a:ext uri="{FF2B5EF4-FFF2-40B4-BE49-F238E27FC236}">
                <a16:creationId xmlns:a16="http://schemas.microsoft.com/office/drawing/2014/main" id="{61A17FB7-24E8-4CFD-A44F-4CE639F8842D}"/>
              </a:ext>
            </a:extLst>
          </p:cNvPr>
          <p:cNvSpPr txBox="1"/>
          <p:nvPr/>
        </p:nvSpPr>
        <p:spPr>
          <a:xfrm>
            <a:off x="565981" y="1690688"/>
            <a:ext cx="11109184" cy="646331"/>
          </a:xfrm>
          <a:prstGeom prst="rect">
            <a:avLst/>
          </a:prstGeom>
          <a:noFill/>
        </p:spPr>
        <p:txBody>
          <a:bodyPr wrap="square" rtlCol="0">
            <a:spAutoFit/>
          </a:bodyPr>
          <a:lstStyle/>
          <a:p>
            <a:endParaRPr lang="en-GB" dirty="0"/>
          </a:p>
          <a:p>
            <a:pPr fontAlgn="base"/>
            <a:endParaRPr lang="en-GB" dirty="0">
              <a:solidFill>
                <a:srgbClr val="FF0000"/>
              </a:solidFill>
            </a:endParaRPr>
          </a:p>
        </p:txBody>
      </p:sp>
      <p:graphicFrame>
        <p:nvGraphicFramePr>
          <p:cNvPr id="4" name="Table 3">
            <a:extLst>
              <a:ext uri="{FF2B5EF4-FFF2-40B4-BE49-F238E27FC236}">
                <a16:creationId xmlns:a16="http://schemas.microsoft.com/office/drawing/2014/main" id="{5A9D44F1-E3B4-4395-8A56-28F0DC655DB6}"/>
              </a:ext>
            </a:extLst>
          </p:cNvPr>
          <p:cNvGraphicFramePr>
            <a:graphicFrameLocks noGrp="1"/>
          </p:cNvGraphicFramePr>
          <p:nvPr>
            <p:extLst>
              <p:ext uri="{D42A27DB-BD31-4B8C-83A1-F6EECF244321}">
                <p14:modId xmlns:p14="http://schemas.microsoft.com/office/powerpoint/2010/main" val="1583433368"/>
              </p:ext>
            </p:extLst>
          </p:nvPr>
        </p:nvGraphicFramePr>
        <p:xfrm>
          <a:off x="516835" y="1407563"/>
          <a:ext cx="11321220" cy="3302000"/>
        </p:xfrm>
        <a:graphic>
          <a:graphicData uri="http://schemas.openxmlformats.org/drawingml/2006/table">
            <a:tbl>
              <a:tblPr firstRow="1" bandRow="1">
                <a:tableStyleId>{5C22544A-7EE6-4342-B048-85BDC9FD1C3A}</a:tableStyleId>
              </a:tblPr>
              <a:tblGrid>
                <a:gridCol w="2830305">
                  <a:extLst>
                    <a:ext uri="{9D8B030D-6E8A-4147-A177-3AD203B41FA5}">
                      <a16:colId xmlns:a16="http://schemas.microsoft.com/office/drawing/2014/main" val="319088545"/>
                    </a:ext>
                  </a:extLst>
                </a:gridCol>
                <a:gridCol w="1427385">
                  <a:extLst>
                    <a:ext uri="{9D8B030D-6E8A-4147-A177-3AD203B41FA5}">
                      <a16:colId xmlns:a16="http://schemas.microsoft.com/office/drawing/2014/main" val="1003758416"/>
                    </a:ext>
                  </a:extLst>
                </a:gridCol>
                <a:gridCol w="3171038">
                  <a:extLst>
                    <a:ext uri="{9D8B030D-6E8A-4147-A177-3AD203B41FA5}">
                      <a16:colId xmlns:a16="http://schemas.microsoft.com/office/drawing/2014/main" val="1498259731"/>
                    </a:ext>
                  </a:extLst>
                </a:gridCol>
                <a:gridCol w="3892492">
                  <a:extLst>
                    <a:ext uri="{9D8B030D-6E8A-4147-A177-3AD203B41FA5}">
                      <a16:colId xmlns:a16="http://schemas.microsoft.com/office/drawing/2014/main" val="731028974"/>
                    </a:ext>
                  </a:extLst>
                </a:gridCol>
              </a:tblGrid>
              <a:tr h="370840">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Date</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Time</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Event</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What we need from you as parents</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65959926"/>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Tuesday 19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12pm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Lunch</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If your child normally has a packed lunch and would like Christmas Lunch please contact Mrs Bacon on admin@</a:t>
                      </a: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In the event of dietary requirements, a form will require completion prior to the event.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40664379"/>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Tuesday 19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Party</a:t>
                      </a: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afternoon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Come to school wearing party outfits.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92244167"/>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Friday 22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Jumper Day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Carol Concert</a:t>
                      </a: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Reindeer Rush </a:t>
                      </a: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afternoon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FF00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FF0000"/>
                          </a:solidFill>
                          <a:effectLst/>
                          <a:latin typeface="Segoe UI" panose="020B0502040204020203" pitchFamily="34" charset="0"/>
                          <a:ea typeface="MS Mincho" panose="02020609040205080304" pitchFamily="49" charset="-128"/>
                          <a:cs typeface="Times New Roman" panose="02020603050405020304" pitchFamily="18" charset="0"/>
                        </a:rPr>
                        <a:t>End of term</a:t>
                      </a:r>
                      <a:r>
                        <a:rPr lang="en-GB" sz="1200" dirty="0">
                          <a:solidFill>
                            <a:srgbClr val="FF0000"/>
                          </a:solidFill>
                          <a:effectLst/>
                          <a:latin typeface="Segoe UI" panose="020B0502040204020203" pitchFamily="34" charset="0"/>
                          <a:ea typeface="MS Mincho" panose="02020609040205080304" pitchFamily="49" charset="-128"/>
                          <a:cs typeface="Times New Roman" panose="02020603050405020304" pitchFamily="18" charset="0"/>
                        </a:rPr>
                        <a:t> -2:30pm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Children are welcome to wear non-uniform and Christmas jumpers.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Parents and carers are welcome to meet us at church for a service at 11am.</a:t>
                      </a:r>
                    </a:p>
                    <a:p>
                      <a:pPr>
                        <a:spcAft>
                          <a:spcPts val="0"/>
                        </a:spcAft>
                      </a:pPr>
                      <a:endPar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endParaRP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Please ensure appropriate footwear for running outside.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Sponsorship information sent separately.</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24154482"/>
                  </a:ext>
                </a:extLst>
              </a:tr>
            </a:tbl>
          </a:graphicData>
        </a:graphic>
      </p:graphicFrame>
      <p:sp>
        <p:nvSpPr>
          <p:cNvPr id="5" name="Rectangle 2">
            <a:extLst>
              <a:ext uri="{FF2B5EF4-FFF2-40B4-BE49-F238E27FC236}">
                <a16:creationId xmlns:a16="http://schemas.microsoft.com/office/drawing/2014/main" id="{7A0DB942-382E-4EB8-A9B4-770195630001}"/>
              </a:ext>
            </a:extLst>
          </p:cNvPr>
          <p:cNvSpPr>
            <a:spLocks noChangeArrowheads="1"/>
          </p:cNvSpPr>
          <p:nvPr/>
        </p:nvSpPr>
        <p:spPr bwMode="auto">
          <a:xfrm>
            <a:off x="2677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a:extLst>
              <a:ext uri="{FF2B5EF4-FFF2-40B4-BE49-F238E27FC236}">
                <a16:creationId xmlns:a16="http://schemas.microsoft.com/office/drawing/2014/main" id="{623E01EA-50BA-47F9-8CEA-0275DAD05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18" y="238292"/>
            <a:ext cx="7715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8EC5134D-3769-4B60-8713-B8A2FA7CE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188" y="299317"/>
            <a:ext cx="7715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5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p:txBody>
          <a:bodyPr/>
          <a:lstStyle/>
          <a:p>
            <a:r>
              <a:rPr lang="en-GB" b="1" dirty="0">
                <a:solidFill>
                  <a:schemeClr val="accent1"/>
                </a:solidFill>
              </a:rPr>
              <a:t>Upcoming Events  </a:t>
            </a:r>
            <a:br>
              <a:rPr lang="en-GB" b="1" dirty="0">
                <a:solidFill>
                  <a:schemeClr val="accent1"/>
                </a:solidFill>
              </a:rPr>
            </a:br>
            <a:r>
              <a:rPr lang="en-GB" b="1" dirty="0">
                <a:solidFill>
                  <a:schemeClr val="accent1"/>
                </a:solidFill>
              </a:rPr>
              <a:t>Reindeer Rush – Friday 22 December</a:t>
            </a:r>
          </a:p>
        </p:txBody>
      </p:sp>
      <p:sp>
        <p:nvSpPr>
          <p:cNvPr id="3" name="TextBox 2">
            <a:extLst>
              <a:ext uri="{FF2B5EF4-FFF2-40B4-BE49-F238E27FC236}">
                <a16:creationId xmlns:a16="http://schemas.microsoft.com/office/drawing/2014/main" id="{61A17FB7-24E8-4CFD-A44F-4CE639F8842D}"/>
              </a:ext>
            </a:extLst>
          </p:cNvPr>
          <p:cNvSpPr txBox="1"/>
          <p:nvPr/>
        </p:nvSpPr>
        <p:spPr>
          <a:xfrm>
            <a:off x="565981" y="1690688"/>
            <a:ext cx="11109184" cy="3416320"/>
          </a:xfrm>
          <a:prstGeom prst="rect">
            <a:avLst/>
          </a:prstGeom>
          <a:noFill/>
        </p:spPr>
        <p:txBody>
          <a:bodyPr wrap="square" rtlCol="0">
            <a:spAutoFit/>
          </a:bodyPr>
          <a:lstStyle/>
          <a:p>
            <a:pPr algn="ctr"/>
            <a:r>
              <a:rPr lang="en-GB" b="1" dirty="0"/>
              <a:t>Raising money for St Leonards Hospice</a:t>
            </a:r>
          </a:p>
          <a:p>
            <a:r>
              <a:rPr lang="en-GB" dirty="0"/>
              <a:t>Thank you for the donations already received.</a:t>
            </a:r>
          </a:p>
          <a:p>
            <a:r>
              <a:rPr lang="en-GB" u="sng" dirty="0">
                <a:hlinkClick r:id="rId2"/>
              </a:rPr>
              <a:t>https://www.justgiving.com/page/craykeprimaryreindeerrush?utm_source=Facebook&amp;fbclid=IwAR3EMKvLGhB9uUvheYgYm7rVNZ1InUMi7tm9AFU1pvxAF_5T9y5rcDJPeJY</a:t>
            </a:r>
            <a:endParaRPr lang="en-GB" dirty="0"/>
          </a:p>
          <a:p>
            <a:r>
              <a:rPr lang="en-GB" dirty="0"/>
              <a:t>Each child in school will receive a pair of antlers and some reindeer dust. They will be following me (Father Christmas) around the playground, completing numerous laps. Unfortunately, the field and running track are just  too wet.</a:t>
            </a:r>
          </a:p>
          <a:p>
            <a:r>
              <a:rPr lang="en-GB" dirty="0"/>
              <a:t>We are hoping that York Mix and St Leonards Hospice team will be joining us, bringing with them this year’s new surprise addition.</a:t>
            </a:r>
          </a:p>
          <a:p>
            <a:r>
              <a:rPr lang="en-GB" i="1" dirty="0"/>
              <a:t>Mrs Helfferich</a:t>
            </a:r>
          </a:p>
          <a:p>
            <a:endParaRPr lang="en-GB" dirty="0"/>
          </a:p>
          <a:p>
            <a:endParaRPr lang="en-GB" dirty="0"/>
          </a:p>
          <a:p>
            <a:pPr fontAlgn="base"/>
            <a:endParaRPr lang="en-GB" dirty="0">
              <a:solidFill>
                <a:srgbClr val="FF0000"/>
              </a:solidFill>
            </a:endParaRPr>
          </a:p>
        </p:txBody>
      </p:sp>
      <p:pic>
        <p:nvPicPr>
          <p:cNvPr id="4" name="Picture 3">
            <a:extLst>
              <a:ext uri="{FF2B5EF4-FFF2-40B4-BE49-F238E27FC236}">
                <a16:creationId xmlns:a16="http://schemas.microsoft.com/office/drawing/2014/main" id="{D2BAF759-0D30-4B69-B47A-E41593827161}"/>
              </a:ext>
            </a:extLst>
          </p:cNvPr>
          <p:cNvPicPr>
            <a:picLocks noChangeAspect="1"/>
          </p:cNvPicPr>
          <p:nvPr/>
        </p:nvPicPr>
        <p:blipFill>
          <a:blip r:embed="rId3"/>
          <a:stretch>
            <a:fillRect/>
          </a:stretch>
        </p:blipFill>
        <p:spPr>
          <a:xfrm>
            <a:off x="3315744" y="3791871"/>
            <a:ext cx="5609658" cy="2935896"/>
          </a:xfrm>
          <a:prstGeom prst="rect">
            <a:avLst/>
          </a:prstGeom>
        </p:spPr>
      </p:pic>
    </p:spTree>
    <p:extLst>
      <p:ext uri="{BB962C8B-B14F-4D97-AF65-F5344CB8AC3E}">
        <p14:creationId xmlns:p14="http://schemas.microsoft.com/office/powerpoint/2010/main" val="82690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3350887802"/>
              </p:ext>
            </p:extLst>
          </p:nvPr>
        </p:nvGraphicFramePr>
        <p:xfrm>
          <a:off x="302004" y="1995810"/>
          <a:ext cx="11367081" cy="24234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ALL the children!</a:t>
                      </a:r>
                    </a:p>
                  </a:txBody>
                  <a:tcPr>
                    <a:solidFill>
                      <a:schemeClr val="accent1">
                        <a:lumMod val="20000"/>
                        <a:lumOff val="80000"/>
                      </a:schemeClr>
                    </a:solidFill>
                  </a:tcPr>
                </a:tc>
                <a:tc>
                  <a:txBody>
                    <a:bodyPr/>
                    <a:lstStyle/>
                    <a:p>
                      <a:pPr algn="ctr"/>
                      <a:r>
                        <a:rPr lang="en-GB" dirty="0"/>
                        <a:t>Alanna Dawson</a:t>
                      </a:r>
                    </a:p>
                  </a:txBody>
                  <a:tcPr>
                    <a:solidFill>
                      <a:schemeClr val="accent1">
                        <a:lumMod val="20000"/>
                        <a:lumOff val="80000"/>
                      </a:schemeClr>
                    </a:solidFill>
                  </a:tcPr>
                </a:tc>
                <a:tc>
                  <a:txBody>
                    <a:bodyPr/>
                    <a:lstStyle/>
                    <a:p>
                      <a:pPr algn="ctr"/>
                      <a:r>
                        <a:rPr lang="en-GB" dirty="0"/>
                        <a:t>Isla Grant</a:t>
                      </a:r>
                    </a:p>
                  </a:txBody>
                  <a:tcPr>
                    <a:solidFill>
                      <a:schemeClr val="accent1">
                        <a:lumMod val="20000"/>
                        <a:lumOff val="80000"/>
                      </a:schemeClr>
                    </a:solidFill>
                  </a:tcPr>
                </a:tc>
                <a:tc>
                  <a:txBody>
                    <a:bodyPr/>
                    <a:lstStyle/>
                    <a:p>
                      <a:pPr algn="ctr"/>
                      <a:r>
                        <a:rPr lang="en-GB" dirty="0"/>
                        <a:t>Oskar Braidwood</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Pippa Dawson</a:t>
                      </a:r>
                    </a:p>
                  </a:txBody>
                  <a:tcPr>
                    <a:solidFill>
                      <a:schemeClr val="accent1">
                        <a:lumMod val="20000"/>
                        <a:lumOff val="80000"/>
                      </a:schemeClr>
                    </a:solidFill>
                  </a:tcPr>
                </a:tc>
                <a:tc>
                  <a:txBody>
                    <a:bodyPr/>
                    <a:lstStyle/>
                    <a:p>
                      <a:pPr algn="ctr"/>
                      <a:r>
                        <a:rPr lang="en-GB" dirty="0"/>
                        <a:t>Arianna </a:t>
                      </a:r>
                      <a:r>
                        <a:rPr lang="en-GB" dirty="0" err="1"/>
                        <a:t>Saeedi</a:t>
                      </a:r>
                      <a:endParaRPr lang="en-GB" dirty="0"/>
                    </a:p>
                  </a:txBody>
                  <a:tcPr>
                    <a:solidFill>
                      <a:schemeClr val="accent1">
                        <a:lumMod val="20000"/>
                        <a:lumOff val="80000"/>
                      </a:schemeClr>
                    </a:solidFill>
                  </a:tcPr>
                </a:tc>
                <a:tc>
                  <a:txBody>
                    <a:bodyPr/>
                    <a:lstStyle/>
                    <a:p>
                      <a:pPr algn="ctr"/>
                      <a:r>
                        <a:rPr lang="en-GB" dirty="0"/>
                        <a:t>Felicity Ritchie</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Wilfred </a:t>
                      </a:r>
                      <a:r>
                        <a:rPr lang="en-GB" dirty="0" err="1"/>
                        <a:t>Ferreday</a:t>
                      </a:r>
                      <a:endParaRPr lang="en-GB" dirty="0"/>
                    </a:p>
                  </a:txBody>
                  <a:tcPr>
                    <a:solidFill>
                      <a:schemeClr val="accent1">
                        <a:lumMod val="20000"/>
                        <a:lumOff val="80000"/>
                      </a:schemeClr>
                    </a:solidFill>
                  </a:tcPr>
                </a:tc>
                <a:tc>
                  <a:txBody>
                    <a:bodyPr/>
                    <a:lstStyle/>
                    <a:p>
                      <a:pPr algn="ctr"/>
                      <a:r>
                        <a:rPr lang="en-GB" dirty="0"/>
                        <a:t>Milo Burnett-Armstrong</a:t>
                      </a:r>
                    </a:p>
                  </a:txBody>
                  <a:tcPr>
                    <a:solidFill>
                      <a:schemeClr val="accent1">
                        <a:lumMod val="20000"/>
                        <a:lumOff val="80000"/>
                      </a:schemeClr>
                    </a:solidFill>
                  </a:tcPr>
                </a:tc>
                <a:tc>
                  <a:txBody>
                    <a:bodyPr/>
                    <a:lstStyle/>
                    <a:p>
                      <a:pPr algn="ctr"/>
                      <a:r>
                        <a:rPr lang="en-GB" dirty="0"/>
                        <a:t>Aidan Brown</a:t>
                      </a:r>
                    </a:p>
                  </a:txBody>
                  <a:tcPr>
                    <a:solidFill>
                      <a:schemeClr val="accent1">
                        <a:lumMod val="20000"/>
                        <a:lumOff val="80000"/>
                      </a:schemeClr>
                    </a:solidFill>
                  </a:tcPr>
                </a:tc>
                <a:tc>
                  <a:txBody>
                    <a:bodyPr/>
                    <a:lstStyle/>
                    <a:p>
                      <a:pPr algn="ctr"/>
                      <a:r>
                        <a:rPr lang="en-GB" sz="1800" dirty="0"/>
                        <a:t>Cyrus </a:t>
                      </a:r>
                      <a:r>
                        <a:rPr lang="en-GB" sz="1800" dirty="0" err="1"/>
                        <a:t>Saeedi</a:t>
                      </a:r>
                      <a:endParaRPr lang="en-GB" sz="1800" dirty="0"/>
                    </a:p>
                  </a:txBody>
                  <a:tcPr>
                    <a:solidFill>
                      <a:schemeClr val="accent1">
                        <a:lumMod val="20000"/>
                        <a:lumOff val="80000"/>
                      </a:schemeClr>
                    </a:solidFill>
                  </a:tcPr>
                </a:tc>
                <a:extLst>
                  <a:ext uri="{0D108BD9-81ED-4DB2-BD59-A6C34878D82A}">
                    <a16:rowId xmlns:a16="http://schemas.microsoft.com/office/drawing/2014/main" val="61189092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2225463988"/>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3355</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2971</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3339</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2997</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b="1" dirty="0">
                <a:solidFill>
                  <a:srgbClr val="FF0000"/>
                </a:solidFill>
              </a:rPr>
              <a:t>RED</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18 December 2023</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3917907393"/>
              </p:ext>
            </p:extLst>
          </p:nvPr>
        </p:nvGraphicFramePr>
        <p:xfrm>
          <a:off x="1889387" y="1825625"/>
          <a:ext cx="8462628" cy="2026920"/>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p>
                      <a:pPr algn="ctr"/>
                      <a:r>
                        <a:rPr lang="en-GB" dirty="0">
                          <a:solidFill>
                            <a:srgbClr val="00B050"/>
                          </a:solidFill>
                        </a:rPr>
                        <a:t>Christmas Parties</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p>
                      <a:pPr algn="ctr"/>
                      <a:r>
                        <a:rPr lang="en-GB" dirty="0">
                          <a:solidFill>
                            <a:srgbClr val="00B050"/>
                          </a:solidFill>
                        </a:rPr>
                        <a:t>Reindeer Rush</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820011905"/>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96.1%</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96.2%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lates (2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lates (2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88%</a:t>
                      </a:r>
                    </a:p>
                  </a:txBody>
                  <a:tcPr/>
                </a:tc>
                <a:tc>
                  <a:txBody>
                    <a:bodyPr/>
                    <a:lstStyle/>
                    <a:p>
                      <a:r>
                        <a:rPr lang="en-GB" dirty="0">
                          <a:solidFill>
                            <a:srgbClr val="FF0000"/>
                          </a:solidFill>
                        </a:rPr>
                        <a:t>4 lates (3 children)</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b="1" dirty="0">
                <a:solidFill>
                  <a:srgbClr val="FF0000"/>
                </a:solidFill>
              </a:rPr>
              <a:t>92.4%</a:t>
            </a:r>
            <a:r>
              <a:rPr lang="en-GB" dirty="0"/>
              <a:t> 	School Target: </a:t>
            </a:r>
            <a:r>
              <a:rPr lang="en-GB" b="1" dirty="0"/>
              <a:t>96%</a:t>
            </a:r>
          </a:p>
        </p:txBody>
      </p:sp>
      <p:sp>
        <p:nvSpPr>
          <p:cNvPr id="3" name="Explosion: 14 Points 2">
            <a:extLst>
              <a:ext uri="{FF2B5EF4-FFF2-40B4-BE49-F238E27FC236}">
                <a16:creationId xmlns:a16="http://schemas.microsoft.com/office/drawing/2014/main" id="{420F9BC2-851E-4936-A0B6-C9D94DD12B47}"/>
              </a:ext>
            </a:extLst>
          </p:cNvPr>
          <p:cNvSpPr/>
          <p:nvPr/>
        </p:nvSpPr>
        <p:spPr>
          <a:xfrm>
            <a:off x="0" y="3429000"/>
            <a:ext cx="4907560" cy="328219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try to arrive at school on time – it is really important for a smooth, settled start to the day</a:t>
            </a:r>
          </a:p>
        </p:txBody>
      </p:sp>
    </p:spTree>
    <p:extLst>
      <p:ext uri="{BB962C8B-B14F-4D97-AF65-F5344CB8AC3E}">
        <p14:creationId xmlns:p14="http://schemas.microsoft.com/office/powerpoint/2010/main" val="57827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B91281-0CB7-4300-A74F-062F8E695FDB}"/>
              </a:ext>
            </a:extLst>
          </p:cNvPr>
          <p:cNvPicPr>
            <a:picLocks noGrp="1" noChangeAspect="1"/>
          </p:cNvPicPr>
          <p:nvPr>
            <p:ph idx="1"/>
          </p:nvPr>
        </p:nvPicPr>
        <p:blipFill>
          <a:blip r:embed="rId2"/>
          <a:stretch>
            <a:fillRect/>
          </a:stretch>
        </p:blipFill>
        <p:spPr>
          <a:xfrm>
            <a:off x="8056013" y="322927"/>
            <a:ext cx="3743846" cy="5262132"/>
          </a:xfrm>
          <a:prstGeom prst="rect">
            <a:avLst/>
          </a:prstGeom>
        </p:spPr>
      </p:pic>
      <p:pic>
        <p:nvPicPr>
          <p:cNvPr id="4" name="Picture 3">
            <a:extLst>
              <a:ext uri="{FF2B5EF4-FFF2-40B4-BE49-F238E27FC236}">
                <a16:creationId xmlns:a16="http://schemas.microsoft.com/office/drawing/2014/main" id="{F87739B0-541C-4641-9D5F-9D31F1F3179A}"/>
              </a:ext>
            </a:extLst>
          </p:cNvPr>
          <p:cNvPicPr>
            <a:picLocks noChangeAspect="1"/>
          </p:cNvPicPr>
          <p:nvPr/>
        </p:nvPicPr>
        <p:blipFill>
          <a:blip r:embed="rId3"/>
          <a:stretch>
            <a:fillRect/>
          </a:stretch>
        </p:blipFill>
        <p:spPr>
          <a:xfrm>
            <a:off x="3866107" y="322927"/>
            <a:ext cx="3743847" cy="5334744"/>
          </a:xfrm>
          <a:prstGeom prst="rect">
            <a:avLst/>
          </a:prstGeom>
        </p:spPr>
      </p:pic>
      <p:sp>
        <p:nvSpPr>
          <p:cNvPr id="6" name="Rectangle 5">
            <a:extLst>
              <a:ext uri="{FF2B5EF4-FFF2-40B4-BE49-F238E27FC236}">
                <a16:creationId xmlns:a16="http://schemas.microsoft.com/office/drawing/2014/main" id="{ED0BBF6E-073A-4D69-A92B-A6F8EB93C6F0}"/>
              </a:ext>
            </a:extLst>
          </p:cNvPr>
          <p:cNvSpPr/>
          <p:nvPr/>
        </p:nvSpPr>
        <p:spPr>
          <a:xfrm>
            <a:off x="318051" y="5688085"/>
            <a:ext cx="6096000" cy="1200329"/>
          </a:xfrm>
          <a:prstGeom prst="rect">
            <a:avLst/>
          </a:prstGeom>
        </p:spPr>
        <p:txBody>
          <a:bodyPr>
            <a:spAutoFit/>
          </a:bodyPr>
          <a:lstStyle/>
          <a:p>
            <a:r>
              <a:rPr lang="en-GB" dirty="0">
                <a:hlinkClick r:id="rId4"/>
              </a:rPr>
              <a:t>https://www.yourschoollottery.co.uk/cause-data/69fff70b-431f-48e4-b699-e0d3389bbf96/leaflets/8123681c-4783-4f35-bd8e-7ba7fd3db3b7/support_our_school_2019%20-%20digital.pdf?updated=638340908586300000</a:t>
            </a:r>
            <a:r>
              <a:rPr lang="en-GB" dirty="0"/>
              <a:t> </a:t>
            </a:r>
          </a:p>
        </p:txBody>
      </p:sp>
      <p:sp>
        <p:nvSpPr>
          <p:cNvPr id="7" name="Rectangle 6">
            <a:extLst>
              <a:ext uri="{FF2B5EF4-FFF2-40B4-BE49-F238E27FC236}">
                <a16:creationId xmlns:a16="http://schemas.microsoft.com/office/drawing/2014/main" id="{1C3FC17D-3374-499A-A868-D4EF2EE520AC}"/>
              </a:ext>
            </a:extLst>
          </p:cNvPr>
          <p:cNvSpPr/>
          <p:nvPr/>
        </p:nvSpPr>
        <p:spPr>
          <a:xfrm>
            <a:off x="6096000" y="5657671"/>
            <a:ext cx="6096000" cy="1200329"/>
          </a:xfrm>
          <a:prstGeom prst="rect">
            <a:avLst/>
          </a:prstGeom>
        </p:spPr>
        <p:txBody>
          <a:bodyPr>
            <a:spAutoFit/>
          </a:bodyPr>
          <a:lstStyle/>
          <a:p>
            <a:r>
              <a:rPr lang="en-GB" dirty="0">
                <a:hlinkClick r:id="rId5"/>
              </a:rPr>
              <a:t>https://www.yourschoollottery.co.uk/cause-data/69fff70b-431f-48e4-b699-e0d3389bbf96/leaflets/d7233b89-b7f2-4e62-b690-8a7a7513f27b/ysl_ps5vr2_nov23%20-%20digital.pdf?updated=638340265128170000</a:t>
            </a:r>
            <a:r>
              <a:rPr lang="en-GB" dirty="0"/>
              <a:t> </a:t>
            </a:r>
          </a:p>
        </p:txBody>
      </p:sp>
      <p:pic>
        <p:nvPicPr>
          <p:cNvPr id="8" name="Picture 7">
            <a:extLst>
              <a:ext uri="{FF2B5EF4-FFF2-40B4-BE49-F238E27FC236}">
                <a16:creationId xmlns:a16="http://schemas.microsoft.com/office/drawing/2014/main" id="{88CF0620-48C0-4AB9-81D6-F43468D24A6F}"/>
              </a:ext>
            </a:extLst>
          </p:cNvPr>
          <p:cNvPicPr/>
          <p:nvPr/>
        </p:nvPicPr>
        <p:blipFill>
          <a:blip r:embed="rId6">
            <a:extLst>
              <a:ext uri="{28A0092B-C50C-407E-A947-70E740481C1C}">
                <a14:useLocalDpi xmlns:a14="http://schemas.microsoft.com/office/drawing/2010/main" val="0"/>
              </a:ext>
            </a:extLst>
          </a:blip>
          <a:srcRect t="15063" b="22720"/>
          <a:stretch>
            <a:fillRect/>
          </a:stretch>
        </p:blipFill>
        <p:spPr bwMode="auto">
          <a:xfrm rot="20744895">
            <a:off x="177163" y="1148683"/>
            <a:ext cx="3829050" cy="1114425"/>
          </a:xfrm>
          <a:prstGeom prst="rect">
            <a:avLst/>
          </a:prstGeom>
          <a:noFill/>
          <a:ln>
            <a:noFill/>
          </a:ln>
        </p:spPr>
      </p:pic>
      <p:sp>
        <p:nvSpPr>
          <p:cNvPr id="2" name="TextBox 1">
            <a:extLst>
              <a:ext uri="{FF2B5EF4-FFF2-40B4-BE49-F238E27FC236}">
                <a16:creationId xmlns:a16="http://schemas.microsoft.com/office/drawing/2014/main" id="{7F5795CD-8121-4475-8831-0ACB39ACAD1E}"/>
              </a:ext>
            </a:extLst>
          </p:cNvPr>
          <p:cNvSpPr txBox="1"/>
          <p:nvPr/>
        </p:nvSpPr>
        <p:spPr>
          <a:xfrm>
            <a:off x="461394" y="3036815"/>
            <a:ext cx="2734812" cy="923330"/>
          </a:xfrm>
          <a:prstGeom prst="rect">
            <a:avLst/>
          </a:prstGeom>
          <a:noFill/>
        </p:spPr>
        <p:txBody>
          <a:bodyPr wrap="square" rtlCol="0">
            <a:spAutoFit/>
          </a:bodyPr>
          <a:lstStyle/>
          <a:p>
            <a:r>
              <a:rPr lang="en-GB" dirty="0"/>
              <a:t>For further details and to sign up, please click on the links below!</a:t>
            </a:r>
          </a:p>
        </p:txBody>
      </p:sp>
    </p:spTree>
    <p:extLst>
      <p:ext uri="{BB962C8B-B14F-4D97-AF65-F5344CB8AC3E}">
        <p14:creationId xmlns:p14="http://schemas.microsoft.com/office/powerpoint/2010/main" val="349635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B4A-A711-4864-84F8-66A38F411EF2}"/>
              </a:ext>
            </a:extLst>
          </p:cNvPr>
          <p:cNvSpPr>
            <a:spLocks noGrp="1"/>
          </p:cNvSpPr>
          <p:nvPr>
            <p:ph type="title"/>
          </p:nvPr>
        </p:nvSpPr>
        <p:spPr/>
        <p:txBody>
          <a:bodyPr/>
          <a:lstStyle/>
          <a:p>
            <a:r>
              <a:rPr lang="en-GB" b="1" dirty="0">
                <a:solidFill>
                  <a:schemeClr val="accent1"/>
                </a:solidFill>
              </a:rPr>
              <a:t>Church News</a:t>
            </a:r>
          </a:p>
        </p:txBody>
      </p:sp>
      <p:pic>
        <p:nvPicPr>
          <p:cNvPr id="4" name="Picture 3">
            <a:extLst>
              <a:ext uri="{FF2B5EF4-FFF2-40B4-BE49-F238E27FC236}">
                <a16:creationId xmlns:a16="http://schemas.microsoft.com/office/drawing/2014/main" id="{B359E7E8-8928-4DC9-9B70-CB0613052A69}"/>
              </a:ext>
            </a:extLst>
          </p:cNvPr>
          <p:cNvPicPr>
            <a:picLocks noChangeAspect="1"/>
          </p:cNvPicPr>
          <p:nvPr/>
        </p:nvPicPr>
        <p:blipFill>
          <a:blip r:embed="rId2"/>
          <a:stretch>
            <a:fillRect/>
          </a:stretch>
        </p:blipFill>
        <p:spPr>
          <a:xfrm>
            <a:off x="4187687" y="365125"/>
            <a:ext cx="4751356" cy="6452459"/>
          </a:xfrm>
          <a:prstGeom prst="rect">
            <a:avLst/>
          </a:prstGeom>
        </p:spPr>
      </p:pic>
    </p:spTree>
    <p:extLst>
      <p:ext uri="{BB962C8B-B14F-4D97-AF65-F5344CB8AC3E}">
        <p14:creationId xmlns:p14="http://schemas.microsoft.com/office/powerpoint/2010/main" val="305098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838200" y="1206921"/>
            <a:ext cx="10515600" cy="3693319"/>
          </a:xfrm>
          <a:prstGeom prst="rect">
            <a:avLst/>
          </a:prstGeom>
          <a:noFill/>
        </p:spPr>
        <p:txBody>
          <a:bodyPr wrap="square" rtlCol="0">
            <a:spAutoFit/>
          </a:bodyPr>
          <a:lstStyle/>
          <a:p>
            <a:endParaRPr lang="en-GB" dirty="0"/>
          </a:p>
          <a:p>
            <a:r>
              <a:rPr lang="en-GB" dirty="0"/>
              <a:t>…</a:t>
            </a:r>
            <a:r>
              <a:rPr lang="en-GB" dirty="0">
                <a:hlinkClick r:id="rId2" action="ppaction://hlinksldjump"/>
              </a:rPr>
              <a:t>News from school </a:t>
            </a:r>
            <a:r>
              <a:rPr lang="en-GB" dirty="0"/>
              <a:t>this week including Christmas preparations and class news.</a:t>
            </a:r>
          </a:p>
          <a:p>
            <a:r>
              <a:rPr lang="en-GB" dirty="0"/>
              <a:t>…Find out about </a:t>
            </a:r>
            <a:r>
              <a:rPr lang="en-GB" dirty="0">
                <a:solidFill>
                  <a:srgbClr val="FF0000"/>
                </a:solidFill>
                <a:hlinkClick r:id="rId3" action="ppaction://hlinksldjump"/>
              </a:rPr>
              <a:t>upcoming events </a:t>
            </a:r>
            <a:r>
              <a:rPr lang="en-GB" dirty="0"/>
              <a:t>before the end of term</a:t>
            </a:r>
          </a:p>
          <a:p>
            <a:endParaRPr lang="en-GB" dirty="0"/>
          </a:p>
          <a:p>
            <a:r>
              <a:rPr lang="en-GB" dirty="0"/>
              <a:t>Our regular items then follow:</a:t>
            </a:r>
          </a:p>
          <a:p>
            <a:endParaRPr lang="en-GB" dirty="0"/>
          </a:p>
          <a:p>
            <a:r>
              <a:rPr lang="en-GB" dirty="0"/>
              <a:t>…</a:t>
            </a:r>
            <a:r>
              <a:rPr lang="en-GB" dirty="0">
                <a:hlinkClick r:id="rId4" action="ppaction://hlinksldjump"/>
              </a:rPr>
              <a:t>Awards in school</a:t>
            </a:r>
            <a:endParaRPr lang="en-GB" dirty="0"/>
          </a:p>
          <a:p>
            <a:r>
              <a:rPr lang="en-GB" dirty="0"/>
              <a:t>…</a:t>
            </a:r>
            <a:r>
              <a:rPr lang="en-GB" dirty="0">
                <a:hlinkClick r:id="rId5" action="ppaction://hlinksldjump"/>
              </a:rPr>
              <a:t>Team Points</a:t>
            </a:r>
            <a:endParaRPr lang="en-GB" dirty="0"/>
          </a:p>
          <a:p>
            <a:r>
              <a:rPr lang="en-GB" dirty="0"/>
              <a:t>…</a:t>
            </a:r>
            <a:r>
              <a:rPr lang="en-GB" dirty="0">
                <a:hlinkClick r:id="rId6" action="ppaction://hlinksldjump"/>
              </a:rPr>
              <a:t>PE Kits next week</a:t>
            </a:r>
            <a:endParaRPr lang="en-GB" dirty="0"/>
          </a:p>
          <a:p>
            <a:r>
              <a:rPr lang="en-GB" dirty="0"/>
              <a:t>…</a:t>
            </a:r>
            <a:r>
              <a:rPr lang="en-GB" dirty="0">
                <a:hlinkClick r:id="rId7" action="ppaction://hlinksldjump"/>
              </a:rPr>
              <a:t>Attendance and Punctuality</a:t>
            </a:r>
            <a:endParaRPr lang="en-GB" dirty="0"/>
          </a:p>
          <a:p>
            <a:r>
              <a:rPr lang="en-GB" dirty="0"/>
              <a:t>…</a:t>
            </a:r>
            <a:r>
              <a:rPr lang="en-GB" dirty="0">
                <a:hlinkClick r:id="rId8" action="ppaction://hlinksldjump"/>
              </a:rPr>
              <a:t>CHASA news</a:t>
            </a:r>
            <a:endParaRPr lang="en-GB" dirty="0"/>
          </a:p>
          <a:p>
            <a:r>
              <a:rPr lang="en-GB" dirty="0"/>
              <a:t>…</a:t>
            </a:r>
            <a:r>
              <a:rPr lang="en-GB" dirty="0">
                <a:hlinkClick r:id="rId9" action="ppaction://hlinksldjump"/>
              </a:rPr>
              <a:t>Church news</a:t>
            </a:r>
            <a:endParaRPr lang="en-GB" dirty="0"/>
          </a:p>
          <a:p>
            <a:endParaRPr lang="en-GB" dirty="0"/>
          </a:p>
        </p:txBody>
      </p:sp>
      <p:pic>
        <p:nvPicPr>
          <p:cNvPr id="6" name="Picture 5">
            <a:extLst>
              <a:ext uri="{FF2B5EF4-FFF2-40B4-BE49-F238E27FC236}">
                <a16:creationId xmlns:a16="http://schemas.microsoft.com/office/drawing/2014/main" id="{01054BC2-074C-48A9-83EC-BDD0DEFA2408}"/>
              </a:ext>
            </a:extLst>
          </p:cNvPr>
          <p:cNvPicPr>
            <a:picLocks noChangeAspect="1"/>
          </p:cNvPicPr>
          <p:nvPr/>
        </p:nvPicPr>
        <p:blipFill>
          <a:blip r:embed="rId10"/>
          <a:stretch>
            <a:fillRect/>
          </a:stretch>
        </p:blipFill>
        <p:spPr>
          <a:xfrm>
            <a:off x="5082892" y="2934640"/>
            <a:ext cx="5096586" cy="2800741"/>
          </a:xfrm>
          <a:prstGeom prst="rect">
            <a:avLst/>
          </a:prstGeom>
        </p:spPr>
      </p:pic>
    </p:spTree>
    <p:extLst>
      <p:ext uri="{BB962C8B-B14F-4D97-AF65-F5344CB8AC3E}">
        <p14:creationId xmlns:p14="http://schemas.microsoft.com/office/powerpoint/2010/main" val="215106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174459"/>
            <a:ext cx="10515600" cy="5410899"/>
          </a:xfrm>
        </p:spPr>
        <p:txBody>
          <a:bodyPr>
            <a:normAutofit fontScale="85000" lnSpcReduction="20000"/>
          </a:bodyPr>
          <a:lstStyle/>
          <a:p>
            <a:pPr marL="0" indent="0">
              <a:buNone/>
            </a:pPr>
            <a:r>
              <a:rPr lang="en-GB" dirty="0"/>
              <a:t>In our penultimate newsletter of 2023, there’s lots of news this week about the exciting things we have done in school and plans for some wonderful opportunities for the new school term.  The nativity performances were just fabulous and we know from your feedback how much you enjoyed it! Another huge thank you must be extended to the whole Reception and Key Stage 1 team who worked so hard to put on a show to remember.</a:t>
            </a:r>
          </a:p>
          <a:p>
            <a:pPr marL="0" indent="0">
              <a:buNone/>
            </a:pPr>
            <a:r>
              <a:rPr lang="en-GB" dirty="0"/>
              <a:t>The Rainbow Hampers were a roaring success – many thanks to CHASA for organising this raffle which raised an astonishing £352! As luck would have it, we received a quote this week for some new musical instruments for almost exactly the same amount, so we are very grateful that CHASA have agreed to fund these to support the exciting new developments in music next term (see </a:t>
            </a:r>
            <a:r>
              <a:rPr lang="en-GB" dirty="0">
                <a:hlinkClick r:id="rId2" action="ppaction://hlinksldjump"/>
              </a:rPr>
              <a:t>Slide 8</a:t>
            </a:r>
            <a:r>
              <a:rPr lang="en-GB" dirty="0"/>
              <a:t> for more details!)</a:t>
            </a:r>
          </a:p>
          <a:p>
            <a:pPr marL="0" indent="0">
              <a:buNone/>
            </a:pPr>
            <a:r>
              <a:rPr lang="en-GB" dirty="0"/>
              <a:t>There’s just five more “</a:t>
            </a:r>
            <a:r>
              <a:rPr lang="en-GB" dirty="0" err="1"/>
              <a:t>getty</a:t>
            </a:r>
            <a:r>
              <a:rPr lang="en-GB" dirty="0"/>
              <a:t> ups” of the Autumn Term – let’s make the last week of term brilliant by showing our school values of friendship, forgiveness, respect and determination to each other, in everything we do. </a:t>
            </a:r>
          </a:p>
          <a:p>
            <a:pPr marL="0" indent="0">
              <a:buNone/>
            </a:pPr>
            <a:r>
              <a:rPr lang="en-GB" dirty="0"/>
              <a:t>Have a lovely weekend!</a:t>
            </a:r>
          </a:p>
          <a:p>
            <a:pPr marL="0" indent="0" algn="r">
              <a:buNone/>
            </a:pPr>
            <a:r>
              <a:rPr lang="en-GB" dirty="0"/>
              <a:t>Judi Jackson</a:t>
            </a:r>
          </a:p>
          <a:p>
            <a:pPr marL="0" indent="0" algn="r">
              <a:buNone/>
            </a:pPr>
            <a:r>
              <a:rPr lang="en-GB" dirty="0"/>
              <a:t>Headteacher</a:t>
            </a:r>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394928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151378" cy="4351338"/>
          </a:xfrm>
        </p:spPr>
        <p:txBody>
          <a:bodyPr>
            <a:normAutofit/>
          </a:bodyPr>
          <a:lstStyle/>
          <a:p>
            <a:pPr marL="0" indent="0">
              <a:buNone/>
            </a:pPr>
            <a:r>
              <a:rPr lang="en-GB" b="1" dirty="0"/>
              <a:t>School Council – Team Points Treat</a:t>
            </a:r>
          </a:p>
          <a:p>
            <a:pPr marL="0" indent="0">
              <a:buNone/>
            </a:pPr>
            <a:r>
              <a:rPr lang="en-GB" dirty="0"/>
              <a:t>School Council have confirmed that the House Team treat for the most team points this term will be hot chocolate and sweets. The winning team will be announced next week and the celebration will be on Wednesday afternoon.  Thank you to Miss Walker for overseeing this and to School Council for their hard work this term to help make our brilliant school even better!</a:t>
            </a:r>
          </a:p>
          <a:p>
            <a:pPr marL="0" indent="0">
              <a:buNone/>
            </a:pPr>
            <a:endParaRPr lang="en-GB" b="1" dirty="0"/>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7" name="Picture 6">
            <a:extLst>
              <a:ext uri="{FF2B5EF4-FFF2-40B4-BE49-F238E27FC236}">
                <a16:creationId xmlns:a16="http://schemas.microsoft.com/office/drawing/2014/main" id="{F7683424-A267-4569-B4A2-790FB49F3803}"/>
              </a:ext>
            </a:extLst>
          </p:cNvPr>
          <p:cNvPicPr>
            <a:picLocks noChangeAspect="1"/>
          </p:cNvPicPr>
          <p:nvPr/>
        </p:nvPicPr>
        <p:blipFill>
          <a:blip r:embed="rId2"/>
          <a:stretch>
            <a:fillRect/>
          </a:stretch>
        </p:blipFill>
        <p:spPr>
          <a:xfrm>
            <a:off x="7734649" y="4300473"/>
            <a:ext cx="3386706" cy="2192402"/>
          </a:xfrm>
          <a:prstGeom prst="rect">
            <a:avLst/>
          </a:prstGeom>
        </p:spPr>
      </p:pic>
    </p:spTree>
    <p:extLst>
      <p:ext uri="{BB962C8B-B14F-4D97-AF65-F5344CB8AC3E}">
        <p14:creationId xmlns:p14="http://schemas.microsoft.com/office/powerpoint/2010/main" val="408211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515600" cy="4351338"/>
          </a:xfrm>
        </p:spPr>
        <p:txBody>
          <a:bodyPr>
            <a:normAutofit/>
          </a:bodyPr>
          <a:lstStyle/>
          <a:p>
            <a:pPr marL="0" indent="0" algn="ctr">
              <a:buNone/>
            </a:pPr>
            <a:r>
              <a:rPr lang="en-GB" b="1" dirty="0">
                <a:solidFill>
                  <a:srgbClr val="FF0000"/>
                </a:solidFill>
              </a:rPr>
              <a:t>IMPORTANT - SAFEGUARDING UPDATE</a:t>
            </a:r>
            <a:endParaRPr lang="en-GB" dirty="0">
              <a:solidFill>
                <a:srgbClr val="FF0000"/>
              </a:solidFill>
            </a:endParaRPr>
          </a:p>
          <a:p>
            <a:pPr marL="0" indent="0">
              <a:buNone/>
            </a:pPr>
            <a:r>
              <a:rPr lang="en-GB" dirty="0"/>
              <a:t>A reminder in advance of next week’s Carol Service at the church with regards to the taking of photographs and video footage.  We understand that you may wish to take images of your child/ren during such events, however we would respectfully request that any images or videos are not shared on ANY social media platforms.  This is because some children, for legitimate reasons, are unable to have these shared. Thankfully, we have had no such reported issues and we are grateful not to have been put in that position.  Thank you for your continued support with this important matter.</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83172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778148"/>
            <a:ext cx="4698534" cy="3711109"/>
          </a:xfrm>
        </p:spPr>
        <p:txBody>
          <a:bodyPr>
            <a:normAutofit fontScale="92500" lnSpcReduction="10000"/>
          </a:bodyPr>
          <a:lstStyle/>
          <a:p>
            <a:pPr marL="0" indent="0">
              <a:buNone/>
            </a:pPr>
            <a:r>
              <a:rPr lang="en-GB" b="1" dirty="0"/>
              <a:t>Pantomime</a:t>
            </a:r>
          </a:p>
          <a:p>
            <a:pPr marL="0" indent="0">
              <a:buNone/>
            </a:pPr>
            <a:r>
              <a:rPr lang="en-GB" dirty="0"/>
              <a:t>The children had a wonderful visit to the Sports Hall last Friday for the travelling pantomime performance of “Cinderella”.  Thanks again to CHASA for funding this opportunity and to the Sports Hall for allowing us to use the venue. It was a great way to get into the Christmas spirit!</a:t>
            </a:r>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5" name="Picture 4">
            <a:extLst>
              <a:ext uri="{FF2B5EF4-FFF2-40B4-BE49-F238E27FC236}">
                <a16:creationId xmlns:a16="http://schemas.microsoft.com/office/drawing/2014/main" id="{D44F675D-968C-47BB-815F-8A1FD745DF8B}"/>
              </a:ext>
            </a:extLst>
          </p:cNvPr>
          <p:cNvPicPr>
            <a:picLocks noChangeAspect="1"/>
          </p:cNvPicPr>
          <p:nvPr/>
        </p:nvPicPr>
        <p:blipFill>
          <a:blip r:embed="rId2"/>
          <a:stretch>
            <a:fillRect/>
          </a:stretch>
        </p:blipFill>
        <p:spPr>
          <a:xfrm>
            <a:off x="6731033" y="1523621"/>
            <a:ext cx="3696216" cy="4220164"/>
          </a:xfrm>
          <a:prstGeom prst="rect">
            <a:avLst/>
          </a:prstGeom>
        </p:spPr>
      </p:pic>
    </p:spTree>
    <p:extLst>
      <p:ext uri="{BB962C8B-B14F-4D97-AF65-F5344CB8AC3E}">
        <p14:creationId xmlns:p14="http://schemas.microsoft.com/office/powerpoint/2010/main" val="350824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515600" cy="4351338"/>
          </a:xfrm>
        </p:spPr>
        <p:txBody>
          <a:bodyPr>
            <a:normAutofit/>
          </a:bodyPr>
          <a:lstStyle/>
          <a:p>
            <a:pPr marL="0" indent="0" algn="ctr">
              <a:buNone/>
            </a:pPr>
            <a:r>
              <a:rPr lang="en-GB" b="1" dirty="0"/>
              <a:t>REMINDER: Club News</a:t>
            </a:r>
            <a:endParaRPr lang="en-GB" dirty="0"/>
          </a:p>
          <a:p>
            <a:pPr marL="0" indent="0">
              <a:buNone/>
            </a:pPr>
            <a:r>
              <a:rPr lang="en-GB" dirty="0"/>
              <a:t>Update to club news info: On Tuesday, multi-sports club </a:t>
            </a:r>
            <a:r>
              <a:rPr lang="en-GB" b="1" dirty="0"/>
              <a:t>WILL</a:t>
            </a:r>
            <a:r>
              <a:rPr lang="en-GB" dirty="0"/>
              <a:t> be on, as a result of the session missed when school was closed due to flooding.  Other clubs will resume in the New Year, w/c 15 January. </a:t>
            </a:r>
          </a:p>
          <a:p>
            <a:pPr marL="0" indent="0">
              <a:buNone/>
            </a:pPr>
            <a:r>
              <a:rPr lang="en-GB" dirty="0"/>
              <a:t>In the Spring Term, priority will be given to pupils who were unable to access clubs this term.  In some cases, we may need to limit the number of clubs attended by pupils in order to ensure fairness for all. </a:t>
            </a:r>
          </a:p>
          <a:p>
            <a:pPr marL="0" indent="0">
              <a:buNone/>
            </a:pPr>
            <a:r>
              <a:rPr lang="en-GB" dirty="0"/>
              <a:t>Thank you to all the staff who have run clubs this term.</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351560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515600" cy="4351338"/>
          </a:xfrm>
        </p:spPr>
        <p:txBody>
          <a:bodyPr>
            <a:normAutofit lnSpcReduction="10000"/>
          </a:bodyPr>
          <a:lstStyle/>
          <a:p>
            <a:pPr marL="0" indent="0" algn="ctr">
              <a:buNone/>
            </a:pPr>
            <a:r>
              <a:rPr lang="en-GB" b="1" dirty="0"/>
              <a:t>New opportunity after Christmas - music</a:t>
            </a:r>
            <a:endParaRPr lang="en-GB" dirty="0"/>
          </a:p>
          <a:p>
            <a:pPr marL="0" indent="0">
              <a:buNone/>
            </a:pPr>
            <a:r>
              <a:rPr lang="en-GB" dirty="0"/>
              <a:t>I am delighted to inform you that, for the remainder of the academic year, children in Beech, Holly and Oak classes will be taught music by a specialist music teacher each week.  In addition, the teacher will be offering a lunchtime choir (open to children of ALL ages) and an after school ensemble club (for children in Key Stage 2) which will give children a chance to learn to play a range of instruments and work towards an end of term performance.  More details to follow.</a:t>
            </a:r>
          </a:p>
          <a:p>
            <a:pPr marL="0" indent="0">
              <a:buNone/>
            </a:pPr>
            <a:r>
              <a:rPr lang="en-GB" dirty="0"/>
              <a:t>A huge thank you must be extended to CHASA who have funded the majority of the costs of this really exciting opportunity for our children. Thank you!</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66158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536196" y="1615900"/>
            <a:ext cx="5671657" cy="4351338"/>
          </a:xfrm>
        </p:spPr>
        <p:txBody>
          <a:bodyPr>
            <a:normAutofit fontScale="92500" lnSpcReduction="10000"/>
          </a:bodyPr>
          <a:lstStyle/>
          <a:p>
            <a:pPr marL="0" indent="0" algn="ctr">
              <a:buNone/>
            </a:pPr>
            <a:r>
              <a:rPr lang="en-GB" b="1" dirty="0"/>
              <a:t>Crayke Village Decorations</a:t>
            </a:r>
          </a:p>
          <a:p>
            <a:pPr marL="0" indent="0">
              <a:buNone/>
            </a:pPr>
            <a:r>
              <a:rPr lang="en-GB" dirty="0"/>
              <a:t>Apple Class started their Christmas card and gift delivery to our friends in the village. Unfortunately, we didn’t get very far as we got distracted by all of the decorations across the road from school. </a:t>
            </a:r>
          </a:p>
          <a:p>
            <a:pPr marL="0" indent="0">
              <a:buNone/>
            </a:pPr>
            <a:r>
              <a:rPr lang="en-GB" dirty="0"/>
              <a:t>Two of the bungalows are raising money for Macmillan, every child will get a little present on their arrival.</a:t>
            </a:r>
          </a:p>
          <a:p>
            <a:pPr marL="0" indent="0">
              <a:buNone/>
            </a:pPr>
            <a:r>
              <a:rPr lang="en-GB" dirty="0"/>
              <a:t>Well worth an after-school visit!</a:t>
            </a:r>
          </a:p>
          <a:p>
            <a:pPr marL="0" indent="0">
              <a:buNone/>
            </a:pPr>
            <a:r>
              <a:rPr lang="en-GB" i="1" dirty="0"/>
              <a:t>Mrs Helfferich</a:t>
            </a:r>
          </a:p>
          <a:p>
            <a:pPr marL="0" indent="0" algn="ctr">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5" name="Picture 4">
            <a:extLst>
              <a:ext uri="{FF2B5EF4-FFF2-40B4-BE49-F238E27FC236}">
                <a16:creationId xmlns:a16="http://schemas.microsoft.com/office/drawing/2014/main" id="{1D251E8E-C981-4559-B856-1B62D02911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853" y="2002456"/>
            <a:ext cx="4789805" cy="3578225"/>
          </a:xfrm>
          <a:prstGeom prst="rect">
            <a:avLst/>
          </a:prstGeom>
          <a:noFill/>
          <a:ln>
            <a:noFill/>
          </a:ln>
        </p:spPr>
      </p:pic>
    </p:spTree>
    <p:extLst>
      <p:ext uri="{BB962C8B-B14F-4D97-AF65-F5344CB8AC3E}">
        <p14:creationId xmlns:p14="http://schemas.microsoft.com/office/powerpoint/2010/main" val="412880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29747</TotalTime>
  <Words>1586</Words>
  <Application>Microsoft Office PowerPoint</Application>
  <PresentationFormat>Widescreen</PresentationFormat>
  <Paragraphs>172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Mincho</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News from school this week</vt:lpstr>
      <vt:lpstr>News from school this week</vt:lpstr>
      <vt:lpstr>News from school this week</vt:lpstr>
      <vt:lpstr>News from school this week</vt:lpstr>
      <vt:lpstr>News from school this week</vt:lpstr>
      <vt:lpstr>News from school this week</vt:lpstr>
      <vt:lpstr>News from school this week</vt:lpstr>
      <vt:lpstr>PowerPoint Presentation</vt:lpstr>
      <vt:lpstr>Upcoming Events – Christmas@Crayke 2023</vt:lpstr>
      <vt:lpstr>Upcoming Events   Reindeer Rush – Friday 22 December</vt:lpstr>
      <vt:lpstr>Awards in School This Week</vt:lpstr>
      <vt:lpstr>Team Points</vt:lpstr>
      <vt:lpstr>PE Kits w/c 18 December 2023</vt:lpstr>
      <vt:lpstr>Attendance and Punctuality</vt:lpstr>
      <vt:lpstr>PowerPoint Presentation</vt:lpstr>
      <vt:lpstr>Church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490</cp:revision>
  <cp:lastPrinted>2023-10-13T15:27:51Z</cp:lastPrinted>
  <dcterms:created xsi:type="dcterms:W3CDTF">2023-07-26T15:44:08Z</dcterms:created>
  <dcterms:modified xsi:type="dcterms:W3CDTF">2023-12-15T13:31:14Z</dcterms:modified>
</cp:coreProperties>
</file>