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9" r:id="rId3"/>
    <p:sldId id="391" r:id="rId4"/>
    <p:sldId id="398" r:id="rId5"/>
    <p:sldId id="388" r:id="rId6"/>
    <p:sldId id="297" r:id="rId7"/>
    <p:sldId id="348" r:id="rId8"/>
    <p:sldId id="396" r:id="rId9"/>
    <p:sldId id="397" r:id="rId10"/>
    <p:sldId id="257" r:id="rId11"/>
    <p:sldId id="259" r:id="rId12"/>
    <p:sldId id="260" r:id="rId13"/>
    <p:sldId id="381" r:id="rId14"/>
    <p:sldId id="395" r:id="rId15"/>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22/12/2023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22/12/2023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cdn.shopify.com/s/files/1/0257/0682/3733/products/puzzle-050-jigsaw_11fb1831-b715-4bec-810a-55eabd66dd50_600x600.jpg?v=1579198983"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rschoollottery.co.uk/cause-data/69fff70b-431f-48e4-b699-e0d3389bbf96/leaflets/8123681c-4783-4f35-bd8e-7ba7fd3db3b7/support_our_school_2019%20-%20digital.pdf?updated=638340908586300000"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rschoollottery.co.uk/lottery/school/crayke-c-of-e-primary-school"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justgiving.com/page/craykeprimaryreindeerrush?utm_source=Facebook&amp;fbclid=IwAR3EMKvLGhB9uUvheYgYm7rVNZ1InUMi7tm9AFU1pvxAF_5T9y5rcDJPeJ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65132-2E99-4FF4-8855-7794E9D84461}"/>
              </a:ext>
            </a:extLst>
          </p:cNvPr>
          <p:cNvPicPr>
            <a:picLocks noChangeAspect="1"/>
          </p:cNvPicPr>
          <p:nvPr/>
        </p:nvPicPr>
        <p:blipFill rotWithShape="1">
          <a:blip r:embed="rId2"/>
          <a:srcRect b="3999"/>
          <a:stretch/>
        </p:blipFill>
        <p:spPr>
          <a:xfrm rot="1281491">
            <a:off x="9220054" y="1170115"/>
            <a:ext cx="2581008" cy="1512569"/>
          </a:xfrm>
          <a:prstGeom prst="rect">
            <a:avLst/>
          </a:prstGeom>
        </p:spPr>
      </p:pic>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#15</a:t>
            </a:r>
            <a:r>
              <a:rPr lang="en-US" b="1" dirty="0"/>
              <a:t>   Term: </a:t>
            </a:r>
            <a:r>
              <a:rPr lang="en-US" dirty="0"/>
              <a:t>Autumn</a:t>
            </a:r>
            <a:r>
              <a:rPr lang="en-US" b="1" dirty="0"/>
              <a:t>     Date: </a:t>
            </a:r>
            <a:r>
              <a:rPr lang="en-US" dirty="0"/>
              <a:t>22 December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5" name="Table 4">
            <a:extLst>
              <a:ext uri="{FF2B5EF4-FFF2-40B4-BE49-F238E27FC236}">
                <a16:creationId xmlns:a16="http://schemas.microsoft.com/office/drawing/2014/main" id="{F404886B-6011-4205-9455-73A1305A4DF1}"/>
              </a:ext>
            </a:extLst>
          </p:cNvPr>
          <p:cNvGraphicFramePr>
            <a:graphicFrameLocks noGrp="1"/>
          </p:cNvGraphicFramePr>
          <p:nvPr>
            <p:extLst>
              <p:ext uri="{D42A27DB-BD31-4B8C-83A1-F6EECF244321}">
                <p14:modId xmlns:p14="http://schemas.microsoft.com/office/powerpoint/2010/main" val="3525790972"/>
              </p:ext>
            </p:extLst>
          </p:nvPr>
        </p:nvGraphicFramePr>
        <p:xfrm>
          <a:off x="612396" y="2380686"/>
          <a:ext cx="10821800" cy="2869772"/>
        </p:xfrm>
        <a:graphic>
          <a:graphicData uri="http://schemas.openxmlformats.org/drawingml/2006/table">
            <a:tbl>
              <a:tblPr firstRow="1" bandRow="1">
                <a:tableStyleId>{5C22544A-7EE6-4342-B048-85BDC9FD1C3A}</a:tableStyleId>
              </a:tblPr>
              <a:tblGrid>
                <a:gridCol w="2164360">
                  <a:extLst>
                    <a:ext uri="{9D8B030D-6E8A-4147-A177-3AD203B41FA5}">
                      <a16:colId xmlns:a16="http://schemas.microsoft.com/office/drawing/2014/main" val="3180330244"/>
                    </a:ext>
                  </a:extLst>
                </a:gridCol>
                <a:gridCol w="2164360">
                  <a:extLst>
                    <a:ext uri="{9D8B030D-6E8A-4147-A177-3AD203B41FA5}">
                      <a16:colId xmlns:a16="http://schemas.microsoft.com/office/drawing/2014/main" val="2792718031"/>
                    </a:ext>
                  </a:extLst>
                </a:gridCol>
                <a:gridCol w="2164360">
                  <a:extLst>
                    <a:ext uri="{9D8B030D-6E8A-4147-A177-3AD203B41FA5}">
                      <a16:colId xmlns:a16="http://schemas.microsoft.com/office/drawing/2014/main" val="2338390480"/>
                    </a:ext>
                  </a:extLst>
                </a:gridCol>
                <a:gridCol w="2164360">
                  <a:extLst>
                    <a:ext uri="{9D8B030D-6E8A-4147-A177-3AD203B41FA5}">
                      <a16:colId xmlns:a16="http://schemas.microsoft.com/office/drawing/2014/main" val="1643195160"/>
                    </a:ext>
                  </a:extLst>
                </a:gridCol>
                <a:gridCol w="2164360">
                  <a:extLst>
                    <a:ext uri="{9D8B030D-6E8A-4147-A177-3AD203B41FA5}">
                      <a16:colId xmlns:a16="http://schemas.microsoft.com/office/drawing/2014/main" val="1480309064"/>
                    </a:ext>
                  </a:extLst>
                </a:gridCol>
              </a:tblGrid>
              <a:tr h="939881">
                <a:tc>
                  <a:txBody>
                    <a:bodyPr/>
                    <a:lstStyle/>
                    <a:p>
                      <a:endParaRPr lang="en-GB" dirty="0"/>
                    </a:p>
                    <a:p>
                      <a:endParaRPr lang="en-GB" dirty="0"/>
                    </a:p>
                    <a:p>
                      <a:endParaRPr lang="en-GB" dirty="0"/>
                    </a:p>
                  </a:txBody>
                  <a:tcPr/>
                </a:tc>
                <a:tc>
                  <a:txBody>
                    <a:bodyPr/>
                    <a:lstStyle/>
                    <a:p>
                      <a:pPr algn="ctr"/>
                      <a:r>
                        <a:rPr lang="en-GB" dirty="0">
                          <a:solidFill>
                            <a:srgbClr val="92D050"/>
                          </a:solidFill>
                        </a:rPr>
                        <a:t>Friendship</a:t>
                      </a:r>
                    </a:p>
                  </a:txBody>
                  <a:tcPr/>
                </a:tc>
                <a:tc>
                  <a:txBody>
                    <a:bodyPr/>
                    <a:lstStyle/>
                    <a:p>
                      <a:pPr algn="ctr"/>
                      <a:r>
                        <a:rPr lang="en-GB" dirty="0">
                          <a:solidFill>
                            <a:srgbClr val="FF0000"/>
                          </a:solidFill>
                        </a:rPr>
                        <a:t>Forgiveness</a:t>
                      </a:r>
                    </a:p>
                  </a:txBody>
                  <a:tcPr/>
                </a:tc>
                <a:tc>
                  <a:txBody>
                    <a:bodyPr/>
                    <a:lstStyle/>
                    <a:p>
                      <a:pPr algn="ctr"/>
                      <a:r>
                        <a:rPr lang="en-GB" dirty="0">
                          <a:solidFill>
                            <a:srgbClr val="FFC000"/>
                          </a:solidFill>
                        </a:rPr>
                        <a:t>Respect</a:t>
                      </a:r>
                    </a:p>
                  </a:txBody>
                  <a:tcPr/>
                </a:tc>
                <a:tc>
                  <a:txBody>
                    <a:bodyPr/>
                    <a:lstStyle/>
                    <a:p>
                      <a:pPr algn="ctr"/>
                      <a:r>
                        <a:rPr lang="en-GB" dirty="0">
                          <a:solidFill>
                            <a:srgbClr val="00B0F0"/>
                          </a:solidFill>
                        </a:rPr>
                        <a:t>Determination</a:t>
                      </a:r>
                    </a:p>
                  </a:txBody>
                  <a:tcPr/>
                </a:tc>
                <a:extLst>
                  <a:ext uri="{0D108BD9-81ED-4DB2-BD59-A6C34878D82A}">
                    <a16:rowId xmlns:a16="http://schemas.microsoft.com/office/drawing/2014/main" val="1680975272"/>
                  </a:ext>
                </a:extLst>
              </a:tr>
              <a:tr h="381174">
                <a:tc>
                  <a:txBody>
                    <a:bodyPr/>
                    <a:lstStyle/>
                    <a:p>
                      <a:r>
                        <a:rPr lang="en-GB" b="1" dirty="0">
                          <a:latin typeface="Segoe  "/>
                        </a:rPr>
                        <a:t>Apple</a:t>
                      </a:r>
                    </a:p>
                  </a:txBody>
                  <a:tcPr/>
                </a:tc>
                <a:tc>
                  <a:txBody>
                    <a:bodyPr/>
                    <a:lstStyle/>
                    <a:p>
                      <a:pPr algn="ctr"/>
                      <a:r>
                        <a:rPr lang="en-GB" dirty="0">
                          <a:latin typeface="Segoe  "/>
                        </a:rPr>
                        <a:t>Edmund Sadler</a:t>
                      </a:r>
                    </a:p>
                  </a:txBody>
                  <a:tcPr/>
                </a:tc>
                <a:tc>
                  <a:txBody>
                    <a:bodyPr/>
                    <a:lstStyle/>
                    <a:p>
                      <a:pPr algn="ctr"/>
                      <a:r>
                        <a:rPr lang="en-GB" dirty="0" err="1">
                          <a:latin typeface="Segoe  "/>
                        </a:rPr>
                        <a:t>Lyuba</a:t>
                      </a:r>
                      <a:r>
                        <a:rPr lang="en-GB" dirty="0">
                          <a:latin typeface="Segoe  "/>
                        </a:rPr>
                        <a:t> Hobson</a:t>
                      </a:r>
                    </a:p>
                  </a:txBody>
                  <a:tcPr/>
                </a:tc>
                <a:tc>
                  <a:txBody>
                    <a:bodyPr/>
                    <a:lstStyle/>
                    <a:p>
                      <a:pPr algn="ctr"/>
                      <a:r>
                        <a:rPr lang="en-GB" dirty="0">
                          <a:latin typeface="Segoe  "/>
                        </a:rPr>
                        <a:t>Mabel </a:t>
                      </a:r>
                      <a:r>
                        <a:rPr lang="en-GB" dirty="0" err="1">
                          <a:latin typeface="Segoe  "/>
                        </a:rPr>
                        <a:t>Ankers</a:t>
                      </a:r>
                      <a:endParaRPr lang="en-GB" dirty="0">
                        <a:latin typeface="Segoe  "/>
                      </a:endParaRPr>
                    </a:p>
                  </a:txBody>
                  <a:tcPr/>
                </a:tc>
                <a:tc>
                  <a:txBody>
                    <a:bodyPr/>
                    <a:lstStyle/>
                    <a:p>
                      <a:pPr algn="ctr"/>
                      <a:r>
                        <a:rPr lang="en-GB" dirty="0" err="1">
                          <a:latin typeface="Segoe  "/>
                        </a:rPr>
                        <a:t>Dianta</a:t>
                      </a:r>
                      <a:r>
                        <a:rPr lang="en-GB" dirty="0">
                          <a:latin typeface="Segoe  "/>
                        </a:rPr>
                        <a:t> Simpson</a:t>
                      </a:r>
                    </a:p>
                  </a:txBody>
                  <a:tcPr/>
                </a:tc>
                <a:extLst>
                  <a:ext uri="{0D108BD9-81ED-4DB2-BD59-A6C34878D82A}">
                    <a16:rowId xmlns:a16="http://schemas.microsoft.com/office/drawing/2014/main" val="1488777548"/>
                  </a:ext>
                </a:extLst>
              </a:tr>
              <a:tr h="381174">
                <a:tc>
                  <a:txBody>
                    <a:bodyPr/>
                    <a:lstStyle/>
                    <a:p>
                      <a:r>
                        <a:rPr lang="en-GB" b="1" dirty="0">
                          <a:latin typeface="Segoe  "/>
                        </a:rPr>
                        <a:t>Beech</a:t>
                      </a:r>
                    </a:p>
                  </a:txBody>
                  <a:tcPr/>
                </a:tc>
                <a:tc>
                  <a:txBody>
                    <a:bodyPr/>
                    <a:lstStyle/>
                    <a:p>
                      <a:pPr algn="ctr" fontAlgn="base"/>
                      <a:r>
                        <a:rPr lang="en-GB" b="0" dirty="0">
                          <a:solidFill>
                            <a:srgbClr val="242424"/>
                          </a:solidFill>
                          <a:effectLst/>
                          <a:latin typeface="Segoe  "/>
                        </a:rPr>
                        <a:t>Tomas Davies</a:t>
                      </a:r>
                      <a:endParaRPr lang="en-GB" dirty="0">
                        <a:effectLst/>
                        <a:latin typeface="Segoe  "/>
                      </a:endParaRPr>
                    </a:p>
                  </a:txBody>
                  <a:tcPr marL="68580" marR="68580"/>
                </a:tc>
                <a:tc>
                  <a:txBody>
                    <a:bodyPr/>
                    <a:lstStyle/>
                    <a:p>
                      <a:pPr algn="ctr" fontAlgn="base"/>
                      <a:r>
                        <a:rPr lang="en-GB" b="0" dirty="0">
                          <a:solidFill>
                            <a:srgbClr val="242424"/>
                          </a:solidFill>
                          <a:effectLst/>
                          <a:latin typeface="Segoe  "/>
                        </a:rPr>
                        <a:t>Henry Robinson</a:t>
                      </a:r>
                      <a:endParaRPr lang="en-GB" dirty="0">
                        <a:effectLst/>
                        <a:latin typeface="Segoe  "/>
                      </a:endParaRPr>
                    </a:p>
                  </a:txBody>
                  <a:tcPr marL="68580" marR="68580"/>
                </a:tc>
                <a:tc>
                  <a:txBody>
                    <a:bodyPr/>
                    <a:lstStyle/>
                    <a:p>
                      <a:pPr algn="ctr" fontAlgn="base"/>
                      <a:r>
                        <a:rPr lang="en-GB" b="0" dirty="0">
                          <a:solidFill>
                            <a:srgbClr val="242424"/>
                          </a:solidFill>
                          <a:effectLst/>
                          <a:latin typeface="Segoe  "/>
                        </a:rPr>
                        <a:t>Esmond Tsang</a:t>
                      </a:r>
                      <a:endParaRPr lang="en-GB" dirty="0">
                        <a:effectLst/>
                        <a:latin typeface="Segoe  "/>
                      </a:endParaRPr>
                    </a:p>
                  </a:txBody>
                  <a:tcPr marL="68580" marR="68580"/>
                </a:tc>
                <a:tc>
                  <a:txBody>
                    <a:bodyPr/>
                    <a:lstStyle/>
                    <a:p>
                      <a:pPr algn="ctr" fontAlgn="base"/>
                      <a:r>
                        <a:rPr lang="en-GB" b="0" dirty="0" err="1">
                          <a:solidFill>
                            <a:srgbClr val="242424"/>
                          </a:solidFill>
                          <a:effectLst/>
                          <a:latin typeface="Segoe  "/>
                        </a:rPr>
                        <a:t>Tabi</a:t>
                      </a:r>
                      <a:r>
                        <a:rPr lang="en-GB" b="0" dirty="0">
                          <a:solidFill>
                            <a:srgbClr val="242424"/>
                          </a:solidFill>
                          <a:effectLst/>
                          <a:latin typeface="Segoe  "/>
                        </a:rPr>
                        <a:t> Copley</a:t>
                      </a:r>
                      <a:endParaRPr lang="en-GB" dirty="0">
                        <a:effectLst/>
                        <a:latin typeface="Segoe  "/>
                      </a:endParaRPr>
                    </a:p>
                  </a:txBody>
                  <a:tcPr marL="68580" marR="68580"/>
                </a:tc>
                <a:extLst>
                  <a:ext uri="{0D108BD9-81ED-4DB2-BD59-A6C34878D82A}">
                    <a16:rowId xmlns:a16="http://schemas.microsoft.com/office/drawing/2014/main" val="3950337729"/>
                  </a:ext>
                </a:extLst>
              </a:tr>
              <a:tr h="405195">
                <a:tc>
                  <a:txBody>
                    <a:bodyPr/>
                    <a:lstStyle/>
                    <a:p>
                      <a:r>
                        <a:rPr lang="en-GB" b="1" dirty="0">
                          <a:latin typeface="Segoe  "/>
                        </a:rPr>
                        <a:t>Holly</a:t>
                      </a:r>
                    </a:p>
                  </a:txBody>
                  <a:tcPr/>
                </a:tc>
                <a:tc>
                  <a:txBody>
                    <a:bodyPr/>
                    <a:lstStyle/>
                    <a:p>
                      <a:pPr algn="ctr"/>
                      <a:r>
                        <a:rPr lang="en-GB" dirty="0">
                          <a:latin typeface="Segoe  "/>
                        </a:rPr>
                        <a:t>Leo Bunker-Barnes</a:t>
                      </a:r>
                    </a:p>
                  </a:txBody>
                  <a:tcPr/>
                </a:tc>
                <a:tc>
                  <a:txBody>
                    <a:bodyPr/>
                    <a:lstStyle/>
                    <a:p>
                      <a:pPr algn="ctr"/>
                      <a:r>
                        <a:rPr lang="en-GB" dirty="0">
                          <a:latin typeface="Segoe  "/>
                        </a:rPr>
                        <a:t>Riley-Mae Simpson</a:t>
                      </a:r>
                    </a:p>
                  </a:txBody>
                  <a:tcPr/>
                </a:tc>
                <a:tc>
                  <a:txBody>
                    <a:bodyPr/>
                    <a:lstStyle/>
                    <a:p>
                      <a:pPr algn="ctr"/>
                      <a:r>
                        <a:rPr lang="en-GB" dirty="0">
                          <a:latin typeface="Segoe  "/>
                        </a:rPr>
                        <a:t>Keenan Lee</a:t>
                      </a:r>
                    </a:p>
                  </a:txBody>
                  <a:tcPr/>
                </a:tc>
                <a:tc>
                  <a:txBody>
                    <a:bodyPr/>
                    <a:lstStyle/>
                    <a:p>
                      <a:pPr algn="ctr"/>
                      <a:r>
                        <a:rPr lang="en-GB" dirty="0">
                          <a:latin typeface="Segoe  "/>
                        </a:rPr>
                        <a:t>Evangeline Wardle</a:t>
                      </a:r>
                    </a:p>
                  </a:txBody>
                  <a:tcPr/>
                </a:tc>
                <a:extLst>
                  <a:ext uri="{0D108BD9-81ED-4DB2-BD59-A6C34878D82A}">
                    <a16:rowId xmlns:a16="http://schemas.microsoft.com/office/drawing/2014/main" val="983843156"/>
                  </a:ext>
                </a:extLst>
              </a:tr>
              <a:tr h="381174">
                <a:tc>
                  <a:txBody>
                    <a:bodyPr/>
                    <a:lstStyle/>
                    <a:p>
                      <a:r>
                        <a:rPr lang="en-GB" b="1" dirty="0">
                          <a:latin typeface="Segoe  "/>
                        </a:rPr>
                        <a:t>Oak</a:t>
                      </a:r>
                    </a:p>
                  </a:txBody>
                  <a:tcPr/>
                </a:tc>
                <a:tc>
                  <a:txBody>
                    <a:bodyPr/>
                    <a:lstStyle/>
                    <a:p>
                      <a:pPr algn="ctr"/>
                      <a:r>
                        <a:rPr lang="en-GB" dirty="0">
                          <a:latin typeface="Segoe  "/>
                        </a:rPr>
                        <a:t>Aiden Simpson</a:t>
                      </a:r>
                    </a:p>
                  </a:txBody>
                  <a:tcPr/>
                </a:tc>
                <a:tc>
                  <a:txBody>
                    <a:bodyPr/>
                    <a:lstStyle/>
                    <a:p>
                      <a:pPr algn="ctr"/>
                      <a:r>
                        <a:rPr lang="en-GB" dirty="0">
                          <a:latin typeface="Segoe  "/>
                        </a:rPr>
                        <a:t>Isabelle Sargent</a:t>
                      </a:r>
                    </a:p>
                  </a:txBody>
                  <a:tcPr/>
                </a:tc>
                <a:tc>
                  <a:txBody>
                    <a:bodyPr/>
                    <a:lstStyle/>
                    <a:p>
                      <a:pPr algn="ctr"/>
                      <a:r>
                        <a:rPr lang="en-GB" dirty="0" err="1">
                          <a:latin typeface="Segoe  "/>
                        </a:rPr>
                        <a:t>Joah</a:t>
                      </a:r>
                      <a:r>
                        <a:rPr lang="en-GB" dirty="0">
                          <a:latin typeface="Segoe  "/>
                        </a:rPr>
                        <a:t> Brown</a:t>
                      </a:r>
                    </a:p>
                  </a:txBody>
                  <a:tcPr/>
                </a:tc>
                <a:tc>
                  <a:txBody>
                    <a:bodyPr/>
                    <a:lstStyle/>
                    <a:p>
                      <a:pPr algn="ctr"/>
                      <a:r>
                        <a:rPr lang="en-GB" dirty="0">
                          <a:latin typeface="Segoe  "/>
                        </a:rPr>
                        <a:t>Brooke Smith</a:t>
                      </a:r>
                    </a:p>
                  </a:txBody>
                  <a:tcPr/>
                </a:tc>
                <a:extLst>
                  <a:ext uri="{0D108BD9-81ED-4DB2-BD59-A6C34878D82A}">
                    <a16:rowId xmlns:a16="http://schemas.microsoft.com/office/drawing/2014/main" val="2603976368"/>
                  </a:ext>
                </a:extLst>
              </a:tr>
              <a:tr h="381174">
                <a:tc>
                  <a:txBody>
                    <a:bodyPr/>
                    <a:lstStyle/>
                    <a:p>
                      <a:r>
                        <a:rPr lang="en-GB" b="1" dirty="0">
                          <a:latin typeface="Segoe  "/>
                        </a:rPr>
                        <a:t>Headteacher</a:t>
                      </a:r>
                    </a:p>
                  </a:txBody>
                  <a:tcPr/>
                </a:tc>
                <a:tc>
                  <a:txBody>
                    <a:bodyPr/>
                    <a:lstStyle/>
                    <a:p>
                      <a:pPr algn="ctr"/>
                      <a:r>
                        <a:rPr lang="en-GB" dirty="0">
                          <a:latin typeface="Segoe  "/>
                        </a:rPr>
                        <a:t>Rosie Seligman</a:t>
                      </a:r>
                    </a:p>
                  </a:txBody>
                  <a:tcPr/>
                </a:tc>
                <a:tc>
                  <a:txBody>
                    <a:bodyPr/>
                    <a:lstStyle/>
                    <a:p>
                      <a:pPr algn="ctr"/>
                      <a:r>
                        <a:rPr lang="en-GB" dirty="0">
                          <a:latin typeface="Segoe  "/>
                        </a:rPr>
                        <a:t>George Ritchie</a:t>
                      </a:r>
                    </a:p>
                  </a:txBody>
                  <a:tcPr/>
                </a:tc>
                <a:tc>
                  <a:txBody>
                    <a:bodyPr/>
                    <a:lstStyle/>
                    <a:p>
                      <a:pPr algn="ctr"/>
                      <a:r>
                        <a:rPr lang="en-GB" dirty="0">
                          <a:latin typeface="Segoe  "/>
                        </a:rPr>
                        <a:t>Alice Unsworth</a:t>
                      </a:r>
                    </a:p>
                  </a:txBody>
                  <a:tcPr/>
                </a:tc>
                <a:tc>
                  <a:txBody>
                    <a:bodyPr/>
                    <a:lstStyle/>
                    <a:p>
                      <a:pPr algn="ctr"/>
                      <a:r>
                        <a:rPr lang="en-GB" dirty="0">
                          <a:latin typeface="Segoe  "/>
                        </a:rPr>
                        <a:t>Riley </a:t>
                      </a:r>
                      <a:r>
                        <a:rPr lang="en-GB" dirty="0" err="1">
                          <a:latin typeface="Segoe  "/>
                        </a:rPr>
                        <a:t>Hunsdale</a:t>
                      </a:r>
                      <a:endParaRPr lang="en-GB" dirty="0">
                        <a:latin typeface="Segoe  "/>
                      </a:endParaRPr>
                    </a:p>
                  </a:txBody>
                  <a:tcPr/>
                </a:tc>
                <a:extLst>
                  <a:ext uri="{0D108BD9-81ED-4DB2-BD59-A6C34878D82A}">
                    <a16:rowId xmlns:a16="http://schemas.microsoft.com/office/drawing/2014/main" val="2147113962"/>
                  </a:ext>
                </a:extLst>
              </a:tr>
            </a:tbl>
          </a:graphicData>
        </a:graphic>
      </p:graphicFrame>
      <p:pic>
        <p:nvPicPr>
          <p:cNvPr id="7" name="Picture 1" descr="Puzzle Jigsaw 050 Candy Vinyl Flooring">
            <a:extLst>
              <a:ext uri="{FF2B5EF4-FFF2-40B4-BE49-F238E27FC236}">
                <a16:creationId xmlns:a16="http://schemas.microsoft.com/office/drawing/2014/main" id="{D9A1B665-FAC1-4943-90A6-10EAB81405C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2252" y="2447798"/>
            <a:ext cx="790534" cy="79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6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8 January 2024</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3762327514"/>
              </p:ext>
            </p:extLst>
          </p:nvPr>
        </p:nvGraphicFramePr>
        <p:xfrm>
          <a:off x="1864686" y="1690688"/>
          <a:ext cx="8462628" cy="2026920"/>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rowSpan="3">
                  <a:txBody>
                    <a:bodyPr/>
                    <a:lstStyle/>
                    <a:p>
                      <a:pPr algn="ctr"/>
                      <a:r>
                        <a:rPr lang="en-GB" dirty="0">
                          <a:solidFill>
                            <a:srgbClr val="FF0000"/>
                          </a:solidFill>
                        </a:rPr>
                        <a:t>School Closed - INSET</a:t>
                      </a: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70840">
                <a:tc>
                  <a:txBody>
                    <a:bodyPr/>
                    <a:lstStyle/>
                    <a:p>
                      <a:pPr algn="ctr"/>
                      <a:r>
                        <a:rPr lang="en-GB" dirty="0"/>
                        <a:t>Holly</a:t>
                      </a:r>
                    </a:p>
                  </a:txBody>
                  <a:tcPr/>
                </a:tc>
                <a:tc vMerge="1">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r>
                        <a:rPr lang="en-GB" dirty="0">
                          <a:solidFill>
                            <a:srgbClr val="FF0000"/>
                          </a:solidFill>
                        </a:rPr>
                        <a:t>X (NB change of day)</a:t>
                      </a:r>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vMerge="1">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1450036885"/>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FF0000"/>
                          </a:solidFill>
                        </a:rPr>
                        <a:t>85.4%</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FF0000"/>
                          </a:solidFill>
                        </a:rPr>
                        <a:t>95.9%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3 </a:t>
                      </a:r>
                      <a:r>
                        <a:rPr lang="en-GB" dirty="0" err="1">
                          <a:solidFill>
                            <a:srgbClr val="FF0000"/>
                          </a:solidFill>
                        </a:rPr>
                        <a:t>lates</a:t>
                      </a:r>
                      <a:r>
                        <a:rPr lang="en-GB" dirty="0">
                          <a:solidFill>
                            <a:srgbClr val="FF0000"/>
                          </a:solidFill>
                        </a:rPr>
                        <a:t> / 2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94.4%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a:t>
                      </a:r>
                      <a:r>
                        <a:rPr lang="en-GB" dirty="0" err="1">
                          <a:solidFill>
                            <a:srgbClr val="FF0000"/>
                          </a:solidFill>
                        </a:rPr>
                        <a:t>lates</a:t>
                      </a:r>
                      <a:r>
                        <a:rPr lang="en-GB" dirty="0">
                          <a:solidFill>
                            <a:srgbClr val="FF0000"/>
                          </a:solidFill>
                        </a:rPr>
                        <a:t> / 2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91.9%</a:t>
                      </a:r>
                    </a:p>
                  </a:txBody>
                  <a:tcPr/>
                </a:tc>
                <a:tc>
                  <a:txBody>
                    <a:bodyPr/>
                    <a:lstStyle/>
                    <a:p>
                      <a:r>
                        <a:rPr lang="en-GB" dirty="0">
                          <a:solidFill>
                            <a:srgbClr val="FF0000"/>
                          </a:solidFill>
                        </a:rPr>
                        <a:t>2 </a:t>
                      </a:r>
                      <a:r>
                        <a:rPr lang="en-GB" dirty="0" err="1">
                          <a:solidFill>
                            <a:srgbClr val="FF0000"/>
                          </a:solidFill>
                        </a:rPr>
                        <a:t>lates</a:t>
                      </a:r>
                      <a:r>
                        <a:rPr lang="en-GB" dirty="0">
                          <a:solidFill>
                            <a:srgbClr val="FF0000"/>
                          </a:solidFill>
                        </a:rPr>
                        <a:t> / 2 children</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dirty="0">
                <a:solidFill>
                  <a:srgbClr val="FF0000"/>
                </a:solidFill>
              </a:rPr>
              <a:t>93% 	</a:t>
            </a:r>
            <a:r>
              <a:rPr lang="en-GB" dirty="0"/>
              <a:t>School Target: </a:t>
            </a:r>
            <a:r>
              <a:rPr lang="en-GB" b="1" dirty="0"/>
              <a:t>96%</a:t>
            </a:r>
          </a:p>
        </p:txBody>
      </p:sp>
      <p:sp>
        <p:nvSpPr>
          <p:cNvPr id="3" name="Explosion: 14 Points 2">
            <a:extLst>
              <a:ext uri="{FF2B5EF4-FFF2-40B4-BE49-F238E27FC236}">
                <a16:creationId xmlns:a16="http://schemas.microsoft.com/office/drawing/2014/main" id="{420F9BC2-851E-4936-A0B6-C9D94DD12B47}"/>
              </a:ext>
            </a:extLst>
          </p:cNvPr>
          <p:cNvSpPr/>
          <p:nvPr/>
        </p:nvSpPr>
        <p:spPr>
          <a:xfrm>
            <a:off x="0" y="3429000"/>
            <a:ext cx="4907560" cy="328219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try to arrive at school on time – it is really important for a smooth, settled start to the day</a:t>
            </a:r>
          </a:p>
        </p:txBody>
      </p:sp>
    </p:spTree>
    <p:extLst>
      <p:ext uri="{BB962C8B-B14F-4D97-AF65-F5344CB8AC3E}">
        <p14:creationId xmlns:p14="http://schemas.microsoft.com/office/powerpoint/2010/main" val="57827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739B0-541C-4641-9D5F-9D31F1F3179A}"/>
              </a:ext>
            </a:extLst>
          </p:cNvPr>
          <p:cNvPicPr>
            <a:picLocks noChangeAspect="1"/>
          </p:cNvPicPr>
          <p:nvPr/>
        </p:nvPicPr>
        <p:blipFill>
          <a:blip r:embed="rId2"/>
          <a:stretch>
            <a:fillRect/>
          </a:stretch>
        </p:blipFill>
        <p:spPr>
          <a:xfrm>
            <a:off x="4388757" y="322927"/>
            <a:ext cx="3743847" cy="5334744"/>
          </a:xfrm>
          <a:prstGeom prst="rect">
            <a:avLst/>
          </a:prstGeom>
        </p:spPr>
      </p:pic>
      <p:sp>
        <p:nvSpPr>
          <p:cNvPr id="6" name="Rectangle 5">
            <a:extLst>
              <a:ext uri="{FF2B5EF4-FFF2-40B4-BE49-F238E27FC236}">
                <a16:creationId xmlns:a16="http://schemas.microsoft.com/office/drawing/2014/main" id="{ED0BBF6E-073A-4D69-A92B-A6F8EB93C6F0}"/>
              </a:ext>
            </a:extLst>
          </p:cNvPr>
          <p:cNvSpPr/>
          <p:nvPr/>
        </p:nvSpPr>
        <p:spPr>
          <a:xfrm>
            <a:off x="318051" y="5688085"/>
            <a:ext cx="6096000" cy="1200329"/>
          </a:xfrm>
          <a:prstGeom prst="rect">
            <a:avLst/>
          </a:prstGeom>
        </p:spPr>
        <p:txBody>
          <a:bodyPr>
            <a:spAutoFit/>
          </a:bodyPr>
          <a:lstStyle/>
          <a:p>
            <a:r>
              <a:rPr lang="en-GB" dirty="0">
                <a:hlinkClick r:id="rId3"/>
              </a:rPr>
              <a:t>https://www.yourschoollottery.co.uk/cause-data/69fff70b-431f-48e4-b699-e0d3389bbf96/leaflets/8123681c-4783-4f35-bd8e-7ba7fd3db3b7/support_our_school_2019%20-%20digital.pdf?updated=638340908586300000</a:t>
            </a:r>
            <a:r>
              <a:rPr lang="en-GB" dirty="0"/>
              <a:t> </a:t>
            </a:r>
          </a:p>
        </p:txBody>
      </p:sp>
      <p:pic>
        <p:nvPicPr>
          <p:cNvPr id="8" name="Picture 7">
            <a:extLst>
              <a:ext uri="{FF2B5EF4-FFF2-40B4-BE49-F238E27FC236}">
                <a16:creationId xmlns:a16="http://schemas.microsoft.com/office/drawing/2014/main" id="{88CF0620-48C0-4AB9-81D6-F43468D24A6F}"/>
              </a:ext>
            </a:extLst>
          </p:cNvPr>
          <p:cNvPicPr/>
          <p:nvPr/>
        </p:nvPicPr>
        <p:blipFill>
          <a:blip r:embed="rId4">
            <a:extLst>
              <a:ext uri="{28A0092B-C50C-407E-A947-70E740481C1C}">
                <a14:useLocalDpi xmlns:a14="http://schemas.microsoft.com/office/drawing/2010/main" val="0"/>
              </a:ext>
            </a:extLst>
          </a:blip>
          <a:srcRect t="15063" b="22720"/>
          <a:stretch>
            <a:fillRect/>
          </a:stretch>
        </p:blipFill>
        <p:spPr bwMode="auto">
          <a:xfrm rot="20744895">
            <a:off x="78253" y="561452"/>
            <a:ext cx="3829050" cy="1114425"/>
          </a:xfrm>
          <a:prstGeom prst="rect">
            <a:avLst/>
          </a:prstGeom>
          <a:noFill/>
          <a:ln>
            <a:noFill/>
          </a:ln>
        </p:spPr>
      </p:pic>
      <p:sp>
        <p:nvSpPr>
          <p:cNvPr id="2" name="TextBox 1">
            <a:extLst>
              <a:ext uri="{FF2B5EF4-FFF2-40B4-BE49-F238E27FC236}">
                <a16:creationId xmlns:a16="http://schemas.microsoft.com/office/drawing/2014/main" id="{7F5795CD-8121-4475-8831-0ACB39ACAD1E}"/>
              </a:ext>
            </a:extLst>
          </p:cNvPr>
          <p:cNvSpPr txBox="1"/>
          <p:nvPr/>
        </p:nvSpPr>
        <p:spPr>
          <a:xfrm>
            <a:off x="318051" y="2062409"/>
            <a:ext cx="4413340" cy="3693319"/>
          </a:xfrm>
          <a:prstGeom prst="rect">
            <a:avLst/>
          </a:prstGeom>
          <a:noFill/>
        </p:spPr>
        <p:txBody>
          <a:bodyPr wrap="square" rtlCol="0">
            <a:spAutoFit/>
          </a:bodyPr>
          <a:lstStyle/>
          <a:p>
            <a:r>
              <a:rPr lang="en-GB" dirty="0"/>
              <a:t>LOTTERY UPDATE:</a:t>
            </a:r>
          </a:p>
          <a:p>
            <a:pPr fontAlgn="base"/>
            <a:r>
              <a:rPr lang="en-GB" dirty="0"/>
              <a:t>We have raised £50! Come and join us to make a real difference and have the chance of winning great prizes. Buy a ticket before 23/12/23 to be entered into the Christmas </a:t>
            </a:r>
            <a:r>
              <a:rPr lang="en-GB" dirty="0" err="1"/>
              <a:t>Superdraw</a:t>
            </a:r>
            <a:r>
              <a:rPr lang="en-GB" dirty="0"/>
              <a:t>! We are on target to make £1372.80 of our £2080 target this year, with 66 tickets sold out of our 100 target. Please share far and wide and help us to get to 100!  </a:t>
            </a:r>
          </a:p>
          <a:p>
            <a:pPr fontAlgn="base"/>
            <a:r>
              <a:rPr lang="en-GB" dirty="0">
                <a:hlinkClick r:id="rId5"/>
              </a:rPr>
              <a:t>https://www.yourschoollottery.co.uk/lottery/school/crayke-c-of-e-primary-school</a:t>
            </a:r>
            <a:endParaRPr lang="en-GB" dirty="0"/>
          </a:p>
          <a:p>
            <a:endParaRPr lang="en-GB" dirty="0"/>
          </a:p>
        </p:txBody>
      </p:sp>
      <p:pic>
        <p:nvPicPr>
          <p:cNvPr id="10" name="Content Placeholder 9">
            <a:extLst>
              <a:ext uri="{FF2B5EF4-FFF2-40B4-BE49-F238E27FC236}">
                <a16:creationId xmlns:a16="http://schemas.microsoft.com/office/drawing/2014/main" id="{AC0CBD8E-725D-4669-AC97-280D69505897}"/>
              </a:ext>
            </a:extLst>
          </p:cNvPr>
          <p:cNvPicPr>
            <a:picLocks noGrp="1" noChangeAspect="1"/>
          </p:cNvPicPr>
          <p:nvPr>
            <p:ph idx="1"/>
          </p:nvPr>
        </p:nvPicPr>
        <p:blipFill>
          <a:blip r:embed="rId6"/>
          <a:stretch>
            <a:fillRect/>
          </a:stretch>
        </p:blipFill>
        <p:spPr>
          <a:xfrm>
            <a:off x="8224883" y="322927"/>
            <a:ext cx="3871834" cy="5334744"/>
          </a:xfrm>
          <a:prstGeom prst="rect">
            <a:avLst/>
          </a:prstGeom>
        </p:spPr>
      </p:pic>
    </p:spTree>
    <p:extLst>
      <p:ext uri="{BB962C8B-B14F-4D97-AF65-F5344CB8AC3E}">
        <p14:creationId xmlns:p14="http://schemas.microsoft.com/office/powerpoint/2010/main" val="349635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B4A-A711-4864-84F8-66A38F411EF2}"/>
              </a:ext>
            </a:extLst>
          </p:cNvPr>
          <p:cNvSpPr>
            <a:spLocks noGrp="1"/>
          </p:cNvSpPr>
          <p:nvPr>
            <p:ph type="title"/>
          </p:nvPr>
        </p:nvSpPr>
        <p:spPr/>
        <p:txBody>
          <a:bodyPr/>
          <a:lstStyle/>
          <a:p>
            <a:r>
              <a:rPr lang="en-GB" b="1" dirty="0">
                <a:solidFill>
                  <a:schemeClr val="accent1"/>
                </a:solidFill>
              </a:rPr>
              <a:t>Church News</a:t>
            </a:r>
          </a:p>
        </p:txBody>
      </p:sp>
      <p:pic>
        <p:nvPicPr>
          <p:cNvPr id="4" name="Picture 3">
            <a:extLst>
              <a:ext uri="{FF2B5EF4-FFF2-40B4-BE49-F238E27FC236}">
                <a16:creationId xmlns:a16="http://schemas.microsoft.com/office/drawing/2014/main" id="{B359E7E8-8928-4DC9-9B70-CB0613052A69}"/>
              </a:ext>
            </a:extLst>
          </p:cNvPr>
          <p:cNvPicPr>
            <a:picLocks noChangeAspect="1"/>
          </p:cNvPicPr>
          <p:nvPr/>
        </p:nvPicPr>
        <p:blipFill>
          <a:blip r:embed="rId2"/>
          <a:stretch>
            <a:fillRect/>
          </a:stretch>
        </p:blipFill>
        <p:spPr>
          <a:xfrm>
            <a:off x="4187687" y="365125"/>
            <a:ext cx="4751356" cy="6452459"/>
          </a:xfrm>
          <a:prstGeom prst="rect">
            <a:avLst/>
          </a:prstGeom>
        </p:spPr>
      </p:pic>
    </p:spTree>
    <p:extLst>
      <p:ext uri="{BB962C8B-B14F-4D97-AF65-F5344CB8AC3E}">
        <p14:creationId xmlns:p14="http://schemas.microsoft.com/office/powerpoint/2010/main" val="305098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023457"/>
            <a:ext cx="10990277" cy="5327009"/>
          </a:xfrm>
        </p:spPr>
        <p:txBody>
          <a:bodyPr>
            <a:noAutofit/>
          </a:bodyPr>
          <a:lstStyle/>
          <a:p>
            <a:pPr marL="0" indent="0">
              <a:buNone/>
            </a:pPr>
            <a:r>
              <a:rPr lang="en-GB" sz="1800" dirty="0"/>
              <a:t>It’s been a really lovely week in school and we are all definitely in the festive spirit now! Christmas Lunch was a roaring success; we were thrilled to be able to host governors and the CHASA committee team.   The Christmas parties were a lovely opportunity for children to mix in different groups and we are looking forward to ending the term in style with our Carol concert and Reindeer Rush sponsored event today, as well as a magical visit from a surprise visitor at the end of the day!</a:t>
            </a:r>
          </a:p>
          <a:p>
            <a:pPr marL="0" indent="0">
              <a:buNone/>
            </a:pPr>
            <a:r>
              <a:rPr lang="en-GB" sz="1800" dirty="0"/>
              <a:t>As we approach the end of term, on behalf of the staff, we would like to thank you to you all for your support, good wishes, cards and gifts. We are truly humbled by your generosity.  </a:t>
            </a:r>
          </a:p>
          <a:p>
            <a:pPr marL="0" indent="0">
              <a:buNone/>
            </a:pPr>
            <a:r>
              <a:rPr lang="en-GB" sz="1800" dirty="0"/>
              <a:t>Thanks also must be extended to:</a:t>
            </a:r>
          </a:p>
          <a:p>
            <a:pPr>
              <a:buFontTx/>
              <a:buChar char="-"/>
            </a:pPr>
            <a:r>
              <a:rPr lang="en-GB" sz="1800" dirty="0"/>
              <a:t>our exceptional team of governors who provide so much support for our school in so many different ways.  </a:t>
            </a:r>
          </a:p>
          <a:p>
            <a:pPr>
              <a:buFontTx/>
              <a:buChar char="-"/>
            </a:pPr>
            <a:r>
              <a:rPr lang="en-GB" sz="1800" dirty="0"/>
              <a:t>our amazing CHASA committee and members, who also do so very much for our school community and work tirelessly behind the scenes to enhance the opportunities given to our children.</a:t>
            </a:r>
          </a:p>
          <a:p>
            <a:pPr>
              <a:buFontTx/>
              <a:buChar char="-"/>
            </a:pPr>
            <a:r>
              <a:rPr lang="en-GB" sz="1800" dirty="0"/>
              <a:t>the whole staff team, who go above and beyond to educate, support and challenge the children in their classes and across the school.</a:t>
            </a:r>
          </a:p>
          <a:p>
            <a:pPr marL="0" indent="0">
              <a:buNone/>
            </a:pPr>
            <a:r>
              <a:rPr lang="en-GB" sz="1800" dirty="0"/>
              <a:t>Please do have a go at the School Lottery if you fancy it – they also supply gift vouchers, which could make an ideal last minute Christmas present for your nearest and dearest (speaking from experience… Merry Christmas Dad!!)</a:t>
            </a:r>
          </a:p>
          <a:p>
            <a:pPr marL="0" indent="0">
              <a:buNone/>
            </a:pPr>
            <a:r>
              <a:rPr lang="en-GB" sz="1800" dirty="0"/>
              <a:t>Have a restful holiday and enjoy some quality time with your loved ones! We look forward to seeing you all from 8:50am on Tuesday 9 January.   </a:t>
            </a:r>
          </a:p>
          <a:p>
            <a:pPr marL="0" indent="0" algn="r">
              <a:buNone/>
            </a:pPr>
            <a:r>
              <a:rPr lang="en-GB" sz="1800" dirty="0"/>
              <a:t>Judi Jackson</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Message from the Headteacher</a:t>
            </a:r>
          </a:p>
        </p:txBody>
      </p:sp>
    </p:spTree>
    <p:extLst>
      <p:ext uri="{BB962C8B-B14F-4D97-AF65-F5344CB8AC3E}">
        <p14:creationId xmlns:p14="http://schemas.microsoft.com/office/powerpoint/2010/main" val="394928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151378" cy="4351338"/>
          </a:xfrm>
        </p:spPr>
        <p:txBody>
          <a:bodyPr>
            <a:normAutofit/>
          </a:bodyPr>
          <a:lstStyle/>
          <a:p>
            <a:pPr marL="0" indent="0">
              <a:buNone/>
            </a:pPr>
            <a:r>
              <a:rPr lang="en-GB" b="1" dirty="0"/>
              <a:t>School Council – Team Points Treat</a:t>
            </a:r>
          </a:p>
          <a:p>
            <a:pPr marL="0" indent="0">
              <a:buNone/>
            </a:pPr>
            <a:r>
              <a:rPr lang="en-GB" dirty="0"/>
              <a:t>Well done to GREEN team who were the winners of this term’s treat! They really enjoyed their Christmas hot chocolate and sweet treats alongside a viewing of The Snowman.  </a:t>
            </a:r>
          </a:p>
          <a:p>
            <a:pPr marL="0" indent="0">
              <a:buNone/>
            </a:pPr>
            <a:r>
              <a:rPr lang="en-GB" dirty="0"/>
              <a:t>After Christmas it all starts again so good luck to all teams!</a:t>
            </a:r>
          </a:p>
          <a:p>
            <a:pPr marL="0" indent="0">
              <a:buNone/>
            </a:pPr>
            <a:r>
              <a:rPr lang="en-GB" dirty="0"/>
              <a:t>Thanks again to Miss Walker, School Council Lead, for organising this.</a:t>
            </a:r>
          </a:p>
          <a:p>
            <a:pPr marL="0" indent="0">
              <a:buNone/>
            </a:pPr>
            <a:endParaRPr lang="en-GB" b="1" dirty="0"/>
          </a:p>
          <a:p>
            <a:pPr marL="0" indent="0">
              <a:buNone/>
            </a:pPr>
            <a:r>
              <a:rPr lang="en-GB" b="1" dirty="0"/>
              <a:t>Sadly we were too busy enjoying the treats to get a photograph! </a:t>
            </a:r>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408211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26E2-F912-44B0-AD76-0C706EC243A8}"/>
              </a:ext>
            </a:extLst>
          </p:cNvPr>
          <p:cNvSpPr>
            <a:spLocks noGrp="1"/>
          </p:cNvSpPr>
          <p:nvPr>
            <p:ph type="title"/>
          </p:nvPr>
        </p:nvSpPr>
        <p:spPr/>
        <p:txBody>
          <a:bodyPr/>
          <a:lstStyle/>
          <a:p>
            <a:r>
              <a:rPr lang="en-GB" b="1" dirty="0">
                <a:solidFill>
                  <a:srgbClr val="FF0000"/>
                </a:solidFill>
              </a:rPr>
              <a:t>Safeguarding Update – Online Safety </a:t>
            </a:r>
          </a:p>
        </p:txBody>
      </p:sp>
      <p:sp>
        <p:nvSpPr>
          <p:cNvPr id="3" name="Content Placeholder 2">
            <a:extLst>
              <a:ext uri="{FF2B5EF4-FFF2-40B4-BE49-F238E27FC236}">
                <a16:creationId xmlns:a16="http://schemas.microsoft.com/office/drawing/2014/main" id="{90C9F3FB-E1CF-4C30-94B0-2DFD3BBEEADE}"/>
              </a:ext>
            </a:extLst>
          </p:cNvPr>
          <p:cNvSpPr>
            <a:spLocks noGrp="1"/>
          </p:cNvSpPr>
          <p:nvPr>
            <p:ph idx="1"/>
          </p:nvPr>
        </p:nvSpPr>
        <p:spPr>
          <a:xfrm>
            <a:off x="838199" y="1497496"/>
            <a:ext cx="8406469" cy="5155095"/>
          </a:xfrm>
        </p:spPr>
        <p:txBody>
          <a:bodyPr>
            <a:normAutofit fontScale="92500" lnSpcReduction="20000"/>
          </a:bodyPr>
          <a:lstStyle/>
          <a:p>
            <a:pPr marL="0" indent="0">
              <a:buNone/>
            </a:pPr>
            <a:r>
              <a:rPr lang="en-GB" i="1" dirty="0"/>
              <a:t>Please read alongside the guide in full which is attached to this newsletter…</a:t>
            </a:r>
          </a:p>
          <a:p>
            <a:r>
              <a:rPr lang="en-GB" dirty="0"/>
              <a:t>At this time of year, it’s highly possible that you have a new phone, games console or other digital device stashed somewhere at home, ready to be unwrapped. Many parents also prefer to place some protective measures on those gifts – to keep their child shielded from potential #</a:t>
            </a:r>
            <a:r>
              <a:rPr lang="en-GB" dirty="0" err="1"/>
              <a:t>OnlineSafety</a:t>
            </a:r>
            <a:r>
              <a:rPr lang="en-GB" dirty="0"/>
              <a:t> risks – while others would like to, but aren’t sure where to begin. </a:t>
            </a:r>
          </a:p>
          <a:p>
            <a:r>
              <a:rPr lang="en-GB" dirty="0"/>
              <a:t>Our guide shepherds you through the process of establishing parental controls on new internet-enabled devices, from smartphones to laptops to consoles. Simply find the device in question and read on to find out what options you have and how to enable them – letting children enjoy their shiny new gadget, without so much of the worry over where it might lead them.</a:t>
            </a:r>
          </a:p>
        </p:txBody>
      </p:sp>
      <p:pic>
        <p:nvPicPr>
          <p:cNvPr id="4" name="Picture 3">
            <a:extLst>
              <a:ext uri="{FF2B5EF4-FFF2-40B4-BE49-F238E27FC236}">
                <a16:creationId xmlns:a16="http://schemas.microsoft.com/office/drawing/2014/main" id="{3915DA83-CF9E-4DE5-B2A1-A197492A048F}"/>
              </a:ext>
            </a:extLst>
          </p:cNvPr>
          <p:cNvPicPr>
            <a:picLocks noChangeAspect="1"/>
          </p:cNvPicPr>
          <p:nvPr/>
        </p:nvPicPr>
        <p:blipFill rotWithShape="1">
          <a:blip r:embed="rId2"/>
          <a:srcRect l="7318" b="859"/>
          <a:stretch/>
        </p:blipFill>
        <p:spPr>
          <a:xfrm>
            <a:off x="9363938" y="365125"/>
            <a:ext cx="2506640" cy="2126956"/>
          </a:xfrm>
          <a:prstGeom prst="rect">
            <a:avLst/>
          </a:prstGeom>
        </p:spPr>
      </p:pic>
    </p:spTree>
    <p:extLst>
      <p:ext uri="{BB962C8B-B14F-4D97-AF65-F5344CB8AC3E}">
        <p14:creationId xmlns:p14="http://schemas.microsoft.com/office/powerpoint/2010/main" val="127134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p:txBody>
          <a:bodyPr/>
          <a:lstStyle/>
          <a:p>
            <a:r>
              <a:rPr lang="en-GB" b="1" dirty="0">
                <a:solidFill>
                  <a:schemeClr val="accent1"/>
                </a:solidFill>
              </a:rPr>
              <a:t>Reindeer Rush – this afternoon!</a:t>
            </a:r>
          </a:p>
        </p:txBody>
      </p:sp>
      <p:sp>
        <p:nvSpPr>
          <p:cNvPr id="3" name="TextBox 2">
            <a:extLst>
              <a:ext uri="{FF2B5EF4-FFF2-40B4-BE49-F238E27FC236}">
                <a16:creationId xmlns:a16="http://schemas.microsoft.com/office/drawing/2014/main" id="{61A17FB7-24E8-4CFD-A44F-4CE639F8842D}"/>
              </a:ext>
            </a:extLst>
          </p:cNvPr>
          <p:cNvSpPr txBox="1"/>
          <p:nvPr/>
        </p:nvSpPr>
        <p:spPr>
          <a:xfrm>
            <a:off x="565981" y="1690688"/>
            <a:ext cx="11109184" cy="2862322"/>
          </a:xfrm>
          <a:prstGeom prst="rect">
            <a:avLst/>
          </a:prstGeom>
          <a:noFill/>
        </p:spPr>
        <p:txBody>
          <a:bodyPr wrap="square" rtlCol="0">
            <a:spAutoFit/>
          </a:bodyPr>
          <a:lstStyle/>
          <a:p>
            <a:pPr algn="ctr"/>
            <a:r>
              <a:rPr lang="en-GB" b="1" dirty="0"/>
              <a:t>Raising money for St Leonards Hospice</a:t>
            </a:r>
          </a:p>
          <a:p>
            <a:r>
              <a:rPr lang="en-GB" dirty="0"/>
              <a:t>By the time you read this, we will be really close to taking part in this year’s event. The children will be bringing their antlers and Reindeer food home. I am really excited about this year’s additions. Fingers crossed that the weather behaves!</a:t>
            </a:r>
          </a:p>
          <a:p>
            <a:r>
              <a:rPr lang="en-GB" dirty="0"/>
              <a:t>Its not too late to sponsor this amazing charity… thanks so very much to those who already </a:t>
            </a:r>
            <a:r>
              <a:rPr lang="en-GB"/>
              <a:t>have donated.</a:t>
            </a:r>
            <a:endParaRPr lang="en-GB" dirty="0"/>
          </a:p>
          <a:p>
            <a:r>
              <a:rPr lang="en-GB" dirty="0">
                <a:hlinkClick r:id="rId2"/>
              </a:rPr>
              <a:t>Fundraising Expert is fundraising for St Leonard's Hospice, York (justgiving.com)</a:t>
            </a:r>
            <a:endParaRPr lang="en-GB" dirty="0"/>
          </a:p>
          <a:p>
            <a:r>
              <a:rPr lang="en-GB" i="1" dirty="0"/>
              <a:t>Mrs Helfferich</a:t>
            </a:r>
          </a:p>
          <a:p>
            <a:endParaRPr lang="en-GB" dirty="0"/>
          </a:p>
          <a:p>
            <a:endParaRPr lang="en-GB" dirty="0"/>
          </a:p>
          <a:p>
            <a:pPr fontAlgn="base"/>
            <a:endParaRPr lang="en-GB" dirty="0">
              <a:solidFill>
                <a:srgbClr val="FF0000"/>
              </a:solidFill>
            </a:endParaRPr>
          </a:p>
        </p:txBody>
      </p:sp>
      <p:pic>
        <p:nvPicPr>
          <p:cNvPr id="4" name="Picture 3">
            <a:extLst>
              <a:ext uri="{FF2B5EF4-FFF2-40B4-BE49-F238E27FC236}">
                <a16:creationId xmlns:a16="http://schemas.microsoft.com/office/drawing/2014/main" id="{D2BAF759-0D30-4B69-B47A-E41593827161}"/>
              </a:ext>
            </a:extLst>
          </p:cNvPr>
          <p:cNvPicPr>
            <a:picLocks noChangeAspect="1"/>
          </p:cNvPicPr>
          <p:nvPr/>
        </p:nvPicPr>
        <p:blipFill>
          <a:blip r:embed="rId3"/>
          <a:stretch>
            <a:fillRect/>
          </a:stretch>
        </p:blipFill>
        <p:spPr>
          <a:xfrm>
            <a:off x="3315744" y="3791871"/>
            <a:ext cx="5609658" cy="2935896"/>
          </a:xfrm>
          <a:prstGeom prst="rect">
            <a:avLst/>
          </a:prstGeom>
        </p:spPr>
      </p:pic>
    </p:spTree>
    <p:extLst>
      <p:ext uri="{BB962C8B-B14F-4D97-AF65-F5344CB8AC3E}">
        <p14:creationId xmlns:p14="http://schemas.microsoft.com/office/powerpoint/2010/main" val="82690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838200" y="1526796"/>
            <a:ext cx="5416998" cy="4731062"/>
          </a:xfrm>
        </p:spPr>
        <p:txBody>
          <a:bodyPr>
            <a:normAutofit fontScale="85000" lnSpcReduction="20000"/>
          </a:bodyPr>
          <a:lstStyle/>
          <a:p>
            <a:pPr marL="0" indent="0" fontAlgn="base">
              <a:buNone/>
            </a:pPr>
            <a:r>
              <a:rPr lang="en-GB" dirty="0"/>
              <a:t>What an action-packed time we have had! Lots of ICT from repeating Christmas patterns, decorating a Christmas tree and designing a Christmas jumper. We watched ‘The Snowman’ whilst drinking hot chocolate and eating crisps. We then played in the ‘snow’ whilst listening to ‘Do you want to build a snowman’. We made gingerbread house decorations which then progressed into  making larger scale gingerbread houses. The children made snowflakes and amazing Christmas trees, lots of scissor skills. Thank you to the team for everything they have done this week. </a:t>
            </a:r>
          </a:p>
          <a:p>
            <a:pPr marL="0" indent="0" fontAlgn="base">
              <a:buNone/>
            </a:pPr>
            <a:r>
              <a:rPr lang="en-GB" dirty="0"/>
              <a:t>Have a very Happy Christmas from Mrs Helfferich and the team.</a:t>
            </a: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pic>
        <p:nvPicPr>
          <p:cNvPr id="7" name="Picture 6">
            <a:extLst>
              <a:ext uri="{FF2B5EF4-FFF2-40B4-BE49-F238E27FC236}">
                <a16:creationId xmlns:a16="http://schemas.microsoft.com/office/drawing/2014/main" id="{30C70B1A-45BF-40DD-8E66-1571DAF3DEE8}"/>
              </a:ext>
            </a:extLst>
          </p:cNvPr>
          <p:cNvPicPr>
            <a:picLocks noChangeAspect="1"/>
          </p:cNvPicPr>
          <p:nvPr/>
        </p:nvPicPr>
        <p:blipFill>
          <a:blip r:embed="rId3"/>
          <a:stretch>
            <a:fillRect/>
          </a:stretch>
        </p:blipFill>
        <p:spPr>
          <a:xfrm>
            <a:off x="6483730" y="1005378"/>
            <a:ext cx="5298250" cy="4026998"/>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687298" y="132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77737" y="5442285"/>
            <a:ext cx="1350589" cy="1255683"/>
          </a:xfrm>
          <a:prstGeom prst="rect">
            <a:avLst/>
          </a:prstGeom>
        </p:spPr>
      </p:pic>
      <p:sp>
        <p:nvSpPr>
          <p:cNvPr id="8" name="Content Placeholder 2">
            <a:extLst>
              <a:ext uri="{FF2B5EF4-FFF2-40B4-BE49-F238E27FC236}">
                <a16:creationId xmlns:a16="http://schemas.microsoft.com/office/drawing/2014/main" id="{14FF7114-5C0A-49EE-863E-E03AFBD4476F}"/>
              </a:ext>
            </a:extLst>
          </p:cNvPr>
          <p:cNvSpPr txBox="1">
            <a:spLocks/>
          </p:cNvSpPr>
          <p:nvPr/>
        </p:nvSpPr>
        <p:spPr>
          <a:xfrm>
            <a:off x="838200" y="1825625"/>
            <a:ext cx="5549348"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solidFill>
                  <a:schemeClr val="accent1"/>
                </a:solidFill>
              </a:rPr>
              <a:t>Beech Class Christmas Crafts afternoon</a:t>
            </a:r>
          </a:p>
          <a:p>
            <a:pPr marL="0" indent="0">
              <a:buFont typeface="Arial" panose="020B0604020202020204" pitchFamily="34" charset="0"/>
              <a:buNone/>
            </a:pPr>
            <a:r>
              <a:rPr lang="en-GB"/>
              <a:t>We had a lovely crafty afternoon with Reverend Katie and Lucy Willshaw. We thought about the different parts of the Christmas story and each child made 4 different crafts to represent parts of the story including people of peace, an angel, baby Jesus in a manger and a candle for hope. </a:t>
            </a:r>
          </a:p>
          <a:p>
            <a:pPr marL="0" indent="0">
              <a:buFont typeface="Arial" panose="020B0604020202020204" pitchFamily="34" charset="0"/>
              <a:buNone/>
            </a:pPr>
            <a:r>
              <a:rPr lang="en-GB" i="1"/>
              <a:t>Mrs Dobson</a:t>
            </a:r>
            <a:endParaRPr lang="en-GB" i="1" dirty="0"/>
          </a:p>
        </p:txBody>
      </p:sp>
      <p:pic>
        <p:nvPicPr>
          <p:cNvPr id="9" name="Picture 8">
            <a:extLst>
              <a:ext uri="{FF2B5EF4-FFF2-40B4-BE49-F238E27FC236}">
                <a16:creationId xmlns:a16="http://schemas.microsoft.com/office/drawing/2014/main" id="{48C0B5B6-40FA-4F83-A98D-23587DC43CBB}"/>
              </a:ext>
            </a:extLst>
          </p:cNvPr>
          <p:cNvPicPr>
            <a:picLocks noChangeAspect="1"/>
          </p:cNvPicPr>
          <p:nvPr/>
        </p:nvPicPr>
        <p:blipFill>
          <a:blip r:embed="rId3"/>
          <a:stretch>
            <a:fillRect/>
          </a:stretch>
        </p:blipFill>
        <p:spPr>
          <a:xfrm>
            <a:off x="6689551" y="1218026"/>
            <a:ext cx="5085220" cy="3939071"/>
          </a:xfrm>
          <a:prstGeom prst="rect">
            <a:avLst/>
          </a:prstGeom>
        </p:spPr>
      </p:pic>
    </p:spTree>
    <p:extLst>
      <p:ext uri="{BB962C8B-B14F-4D97-AF65-F5344CB8AC3E}">
        <p14:creationId xmlns:p14="http://schemas.microsoft.com/office/powerpoint/2010/main" val="424260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2966DB7-A188-4CE6-AB87-6A49F66E1717}"/>
              </a:ext>
            </a:extLst>
          </p:cNvPr>
          <p:cNvSpPr>
            <a:spLocks noGrp="1" noChangeArrowheads="1"/>
          </p:cNvSpPr>
          <p:nvPr>
            <p:ph type="title"/>
          </p:nvPr>
        </p:nvSpPr>
        <p:spPr bwMode="auto">
          <a:xfrm>
            <a:off x="838200" y="1844300"/>
            <a:ext cx="105156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b="1" dirty="0">
              <a:solidFill>
                <a:srgbClr val="4472C4"/>
              </a:solidFill>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School reopens to pupils on </a:t>
            </a:r>
            <a:r>
              <a:rPr kumimoji="0" lang="en-GB" altLang="en-US" sz="1200" b="1" i="0" u="none" strike="noStrike" cap="none" normalizeH="0" baseline="0" dirty="0">
                <a:ln>
                  <a:noFill/>
                </a:ln>
                <a:solidFill>
                  <a:srgbClr val="FF0000"/>
                </a:solidFill>
                <a:effectLst/>
                <a:latin typeface="Segoe UI" panose="020B0502040204020203" pitchFamily="34" charset="0"/>
                <a:ea typeface="Times New Roman" panose="02020603050405020304" pitchFamily="18" charset="0"/>
                <a:cs typeface="Segoe UI" panose="020B0502040204020203" pitchFamily="34" charset="0"/>
              </a:rPr>
              <a:t>Tuesday 9 January</a:t>
            </a:r>
            <a: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We look forward to an exciting term with each class focussing on the following themes and enquiry questions in their learning:</a:t>
            </a:r>
            <a:b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b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br>
              <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endParaRPr kumimoji="0" lang="en-GB" altLang="en-US" sz="12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br>
              <a:rPr kumimoji="0" lang="en-GB" altLang="en-US" sz="1600" b="1" i="0" u="none" strike="noStrike" cap="none" normalizeH="0" baseline="0" dirty="0">
                <a:ln>
                  <a:noFill/>
                </a:ln>
                <a:solidFill>
                  <a:srgbClr val="0070C0"/>
                </a:solidFill>
                <a:effectLst/>
                <a:latin typeface="Segoe UI" panose="020B0502040204020203" pitchFamily="34" charset="0"/>
                <a:ea typeface="MS Mincho" panose="02020609040205080304" pitchFamily="49" charset="-128"/>
                <a:cs typeface="Segoe UI" panose="020B0502040204020203"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itle 1">
            <a:extLst>
              <a:ext uri="{FF2B5EF4-FFF2-40B4-BE49-F238E27FC236}">
                <a16:creationId xmlns:a16="http://schemas.microsoft.com/office/drawing/2014/main" id="{11748BDA-32C4-4565-8C0D-F512EFF2E4D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Information for Spring Term 2024</a:t>
            </a:r>
          </a:p>
        </p:txBody>
      </p:sp>
      <p:graphicFrame>
        <p:nvGraphicFramePr>
          <p:cNvPr id="8" name="Table 7">
            <a:extLst>
              <a:ext uri="{FF2B5EF4-FFF2-40B4-BE49-F238E27FC236}">
                <a16:creationId xmlns:a16="http://schemas.microsoft.com/office/drawing/2014/main" id="{AC1DF03A-62FC-4D03-81E1-CA4EAE56A6F4}"/>
              </a:ext>
            </a:extLst>
          </p:cNvPr>
          <p:cNvGraphicFramePr>
            <a:graphicFrameLocks noGrp="1"/>
          </p:cNvGraphicFramePr>
          <p:nvPr>
            <p:extLst>
              <p:ext uri="{D42A27DB-BD31-4B8C-83A1-F6EECF244321}">
                <p14:modId xmlns:p14="http://schemas.microsoft.com/office/powerpoint/2010/main" val="537476781"/>
              </p:ext>
            </p:extLst>
          </p:nvPr>
        </p:nvGraphicFramePr>
        <p:xfrm>
          <a:off x="838200" y="2755529"/>
          <a:ext cx="10125512" cy="2839720"/>
        </p:xfrm>
        <a:graphic>
          <a:graphicData uri="http://schemas.openxmlformats.org/drawingml/2006/table">
            <a:tbl>
              <a:tblPr firstRow="1" bandRow="1">
                <a:tableStyleId>{5C22544A-7EE6-4342-B048-85BDC9FD1C3A}</a:tableStyleId>
              </a:tblPr>
              <a:tblGrid>
                <a:gridCol w="1454377">
                  <a:extLst>
                    <a:ext uri="{9D8B030D-6E8A-4147-A177-3AD203B41FA5}">
                      <a16:colId xmlns:a16="http://schemas.microsoft.com/office/drawing/2014/main" val="3188843646"/>
                    </a:ext>
                  </a:extLst>
                </a:gridCol>
                <a:gridCol w="2669733">
                  <a:extLst>
                    <a:ext uri="{9D8B030D-6E8A-4147-A177-3AD203B41FA5}">
                      <a16:colId xmlns:a16="http://schemas.microsoft.com/office/drawing/2014/main" val="3227886795"/>
                    </a:ext>
                  </a:extLst>
                </a:gridCol>
                <a:gridCol w="3000701">
                  <a:extLst>
                    <a:ext uri="{9D8B030D-6E8A-4147-A177-3AD203B41FA5}">
                      <a16:colId xmlns:a16="http://schemas.microsoft.com/office/drawing/2014/main" val="1162997913"/>
                    </a:ext>
                  </a:extLst>
                </a:gridCol>
                <a:gridCol w="3000701">
                  <a:extLst>
                    <a:ext uri="{9D8B030D-6E8A-4147-A177-3AD203B41FA5}">
                      <a16:colId xmlns:a16="http://schemas.microsoft.com/office/drawing/2014/main" val="1755050363"/>
                    </a:ext>
                  </a:extLst>
                </a:gridCol>
              </a:tblGrid>
              <a:tr h="370840">
                <a:tc>
                  <a:txBody>
                    <a:bodyPr/>
                    <a:lstStyle/>
                    <a:p>
                      <a:r>
                        <a:rPr lang="en-GB" dirty="0"/>
                        <a:t>Class</a:t>
                      </a:r>
                    </a:p>
                  </a:txBody>
                  <a:tcPr/>
                </a:tc>
                <a:tc>
                  <a:txBody>
                    <a:bodyPr/>
                    <a:lstStyle/>
                    <a:p>
                      <a:r>
                        <a:rPr lang="en-GB" sz="1800" dirty="0"/>
                        <a:t>Theme </a:t>
                      </a:r>
                    </a:p>
                  </a:txBody>
                  <a:tcPr/>
                </a:tc>
                <a:tc>
                  <a:txBody>
                    <a:bodyPr/>
                    <a:lstStyle/>
                    <a:p>
                      <a:r>
                        <a:rPr lang="en-GB" sz="1800" dirty="0"/>
                        <a:t>Enquiry Question</a:t>
                      </a:r>
                    </a:p>
                  </a:txBody>
                  <a:tcPr/>
                </a:tc>
                <a:tc>
                  <a:txBody>
                    <a:bodyPr/>
                    <a:lstStyle/>
                    <a:p>
                      <a:r>
                        <a:rPr lang="en-GB" sz="1800" dirty="0"/>
                        <a:t>Enrichment </a:t>
                      </a:r>
                    </a:p>
                    <a:p>
                      <a:r>
                        <a:rPr lang="en-GB" sz="1800" i="1" dirty="0"/>
                        <a:t>(Stunning Start/Marvellous Middle/Fabulous Finish)</a:t>
                      </a:r>
                      <a:endParaRPr lang="en-GB" sz="1800" dirty="0"/>
                    </a:p>
                  </a:txBody>
                  <a:tcPr/>
                </a:tc>
                <a:extLst>
                  <a:ext uri="{0D108BD9-81ED-4DB2-BD59-A6C34878D82A}">
                    <a16:rowId xmlns:a16="http://schemas.microsoft.com/office/drawing/2014/main" val="556841297"/>
                  </a:ext>
                </a:extLst>
              </a:tr>
              <a:tr h="370840">
                <a:tc>
                  <a:txBody>
                    <a:bodyPr/>
                    <a:lstStyle/>
                    <a:p>
                      <a:r>
                        <a:rPr lang="en-GB" dirty="0"/>
                        <a:t>Apple</a:t>
                      </a:r>
                    </a:p>
                  </a:txBody>
                  <a:tcPr/>
                </a:tc>
                <a:tc>
                  <a:txBody>
                    <a:bodyPr/>
                    <a:lstStyle/>
                    <a:p>
                      <a:pPr marL="342900" indent="-342900">
                        <a:buAutoNum type="arabicParenR"/>
                      </a:pPr>
                      <a:r>
                        <a:rPr lang="en-GB" sz="1200" dirty="0"/>
                        <a:t>Dinosaurs Rock!</a:t>
                      </a:r>
                    </a:p>
                    <a:p>
                      <a:pPr marL="342900" indent="-342900">
                        <a:buAutoNum type="arabicParenR"/>
                      </a:pPr>
                      <a:r>
                        <a:rPr lang="en-GB" sz="1200" dirty="0"/>
                        <a:t>Once Upon a Time</a:t>
                      </a:r>
                    </a:p>
                  </a:txBody>
                  <a:tcPr/>
                </a:tc>
                <a:tc>
                  <a:txBody>
                    <a:bodyPr/>
                    <a:lstStyle/>
                    <a:p>
                      <a:r>
                        <a:rPr lang="en-GB" sz="1200" dirty="0"/>
                        <a:t>1) Which dinosaurs lived on earth?</a:t>
                      </a:r>
                    </a:p>
                    <a:p>
                      <a:r>
                        <a:rPr lang="en-GB" sz="1200" dirty="0"/>
                        <a:t>2) What important lessons can we learn from Fairy Tales?</a:t>
                      </a:r>
                    </a:p>
                  </a:txBody>
                  <a:tcPr/>
                </a:tc>
                <a:tc>
                  <a:txBody>
                    <a:bodyPr/>
                    <a:lstStyle/>
                    <a:p>
                      <a:r>
                        <a:rPr lang="en-GB" sz="1200" dirty="0"/>
                        <a:t>1) Dinosaur day</a:t>
                      </a:r>
                    </a:p>
                    <a:p>
                      <a:r>
                        <a:rPr lang="en-GB" sz="1200" dirty="0"/>
                        <a:t>2) Author visit</a:t>
                      </a:r>
                    </a:p>
                  </a:txBody>
                  <a:tcPr/>
                </a:tc>
                <a:extLst>
                  <a:ext uri="{0D108BD9-81ED-4DB2-BD59-A6C34878D82A}">
                    <a16:rowId xmlns:a16="http://schemas.microsoft.com/office/drawing/2014/main" val="420343400"/>
                  </a:ext>
                </a:extLst>
              </a:tr>
              <a:tr h="370840">
                <a:tc>
                  <a:txBody>
                    <a:bodyPr/>
                    <a:lstStyle/>
                    <a:p>
                      <a:r>
                        <a:rPr lang="en-GB" dirty="0"/>
                        <a:t>Beech</a:t>
                      </a:r>
                    </a:p>
                  </a:txBody>
                  <a:tcPr/>
                </a:tc>
                <a:tc>
                  <a:txBody>
                    <a:bodyPr/>
                    <a:lstStyle/>
                    <a:p>
                      <a:r>
                        <a:rPr lang="en-GB" sz="1200" dirty="0"/>
                        <a:t>Oh, I do like to be beside the seaside</a:t>
                      </a:r>
                    </a:p>
                  </a:txBody>
                  <a:tcPr/>
                </a:tc>
                <a:tc>
                  <a:txBody>
                    <a:bodyPr/>
                    <a:lstStyle/>
                    <a:p>
                      <a:r>
                        <a:rPr lang="en-GB" sz="1200" dirty="0"/>
                        <a:t>What is it like beside the seaside?</a:t>
                      </a:r>
                    </a:p>
                  </a:txBody>
                  <a:tcPr/>
                </a:tc>
                <a:tc>
                  <a:txBody>
                    <a:bodyPr/>
                    <a:lstStyle/>
                    <a:p>
                      <a:r>
                        <a:rPr lang="en-GB" sz="1200" dirty="0"/>
                        <a:t>Virtual tour of the Grace Darling museum</a:t>
                      </a:r>
                    </a:p>
                  </a:txBody>
                  <a:tcPr/>
                </a:tc>
                <a:extLst>
                  <a:ext uri="{0D108BD9-81ED-4DB2-BD59-A6C34878D82A}">
                    <a16:rowId xmlns:a16="http://schemas.microsoft.com/office/drawing/2014/main" val="383749927"/>
                  </a:ext>
                </a:extLst>
              </a:tr>
              <a:tr h="370840">
                <a:tc>
                  <a:txBody>
                    <a:bodyPr/>
                    <a:lstStyle/>
                    <a:p>
                      <a:r>
                        <a:rPr lang="en-GB" dirty="0"/>
                        <a:t>Holly</a:t>
                      </a:r>
                    </a:p>
                  </a:txBody>
                  <a:tcPr/>
                </a:tc>
                <a:tc>
                  <a:txBody>
                    <a:bodyPr/>
                    <a:lstStyle/>
                    <a:p>
                      <a:r>
                        <a:rPr lang="en-GB" sz="1200" dirty="0"/>
                        <a:t>Tales from Dragon Mountain</a:t>
                      </a:r>
                    </a:p>
                  </a:txBody>
                  <a:tcPr/>
                </a:tc>
                <a:tc>
                  <a:txBody>
                    <a:bodyPr/>
                    <a:lstStyle/>
                    <a:p>
                      <a:r>
                        <a:rPr lang="en-GB" sz="1200" dirty="0"/>
                        <a:t>Why do people live on volcanoes and mountains?</a:t>
                      </a:r>
                    </a:p>
                  </a:txBody>
                  <a:tcPr/>
                </a:tc>
                <a:tc>
                  <a:txBody>
                    <a:bodyPr/>
                    <a:lstStyle/>
                    <a:p>
                      <a:r>
                        <a:rPr lang="en-GB" sz="1200" dirty="0"/>
                        <a:t>Volcano workshop – in school</a:t>
                      </a:r>
                    </a:p>
                  </a:txBody>
                  <a:tcPr/>
                </a:tc>
                <a:extLst>
                  <a:ext uri="{0D108BD9-81ED-4DB2-BD59-A6C34878D82A}">
                    <a16:rowId xmlns:a16="http://schemas.microsoft.com/office/drawing/2014/main" val="502052070"/>
                  </a:ext>
                </a:extLst>
              </a:tr>
              <a:tr h="370840">
                <a:tc>
                  <a:txBody>
                    <a:bodyPr/>
                    <a:lstStyle/>
                    <a:p>
                      <a:r>
                        <a:rPr lang="en-GB" dirty="0"/>
                        <a:t>Oak</a:t>
                      </a:r>
                    </a:p>
                  </a:txBody>
                  <a:tcPr/>
                </a:tc>
                <a:tc>
                  <a:txBody>
                    <a:bodyPr/>
                    <a:lstStyle/>
                    <a:p>
                      <a:r>
                        <a:rPr lang="en-GB" sz="1200" dirty="0"/>
                        <a:t>Into the Darkness…</a:t>
                      </a:r>
                    </a:p>
                  </a:txBody>
                  <a:tcPr/>
                </a:tc>
                <a:tc>
                  <a:txBody>
                    <a:bodyPr/>
                    <a:lstStyle/>
                    <a:p>
                      <a:r>
                        <a:rPr lang="en-GB" sz="1200" dirty="0"/>
                        <a:t>What was it like to live in the Dark Ages?</a:t>
                      </a:r>
                    </a:p>
                  </a:txBody>
                  <a:tcPr/>
                </a:tc>
                <a:tc>
                  <a:txBody>
                    <a:bodyPr/>
                    <a:lstStyle/>
                    <a:p>
                      <a:r>
                        <a:rPr lang="en-GB" sz="1200" dirty="0"/>
                        <a:t>York University visit – </a:t>
                      </a:r>
                      <a:r>
                        <a:rPr lang="en-GB" sz="1200" dirty="0" err="1"/>
                        <a:t>Astrocampus</a:t>
                      </a:r>
                      <a:r>
                        <a:rPr lang="en-GB" sz="1200" dirty="0"/>
                        <a:t> and Robotics workshop</a:t>
                      </a:r>
                    </a:p>
                  </a:txBody>
                  <a:tcPr/>
                </a:tc>
                <a:extLst>
                  <a:ext uri="{0D108BD9-81ED-4DB2-BD59-A6C34878D82A}">
                    <a16:rowId xmlns:a16="http://schemas.microsoft.com/office/drawing/2014/main" val="1420479667"/>
                  </a:ext>
                </a:extLst>
              </a:tr>
            </a:tbl>
          </a:graphicData>
        </a:graphic>
      </p:graphicFrame>
    </p:spTree>
    <p:extLst>
      <p:ext uri="{BB962C8B-B14F-4D97-AF65-F5344CB8AC3E}">
        <p14:creationId xmlns:p14="http://schemas.microsoft.com/office/powerpoint/2010/main" val="12282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5BFC-8B02-40D0-8489-49D1A231B033}"/>
              </a:ext>
            </a:extLst>
          </p:cNvPr>
          <p:cNvSpPr>
            <a:spLocks noGrp="1"/>
          </p:cNvSpPr>
          <p:nvPr>
            <p:ph type="title"/>
          </p:nvPr>
        </p:nvSpPr>
        <p:spPr/>
        <p:txBody>
          <a:bodyPr/>
          <a:lstStyle/>
          <a:p>
            <a:r>
              <a:rPr lang="en-GB" b="1" dirty="0">
                <a:solidFill>
                  <a:schemeClr val="accent1"/>
                </a:solidFill>
              </a:rPr>
              <a:t>Information for Spring Term 2024</a:t>
            </a:r>
            <a:endParaRPr lang="en-GB" dirty="0"/>
          </a:p>
        </p:txBody>
      </p:sp>
      <p:sp>
        <p:nvSpPr>
          <p:cNvPr id="3" name="Content Placeholder 2">
            <a:extLst>
              <a:ext uri="{FF2B5EF4-FFF2-40B4-BE49-F238E27FC236}">
                <a16:creationId xmlns:a16="http://schemas.microsoft.com/office/drawing/2014/main" id="{A7CBF1CF-0C9B-4C31-BFDE-0DAC8F99445D}"/>
              </a:ext>
            </a:extLst>
          </p:cNvPr>
          <p:cNvSpPr>
            <a:spLocks noGrp="1"/>
          </p:cNvSpPr>
          <p:nvPr>
            <p:ph idx="1"/>
          </p:nvPr>
        </p:nvSpPr>
        <p:spPr>
          <a:xfrm>
            <a:off x="838200" y="1367406"/>
            <a:ext cx="10515600" cy="4809557"/>
          </a:xfrm>
        </p:spPr>
        <p:txBody>
          <a:bodyPr>
            <a:normAutofit fontScale="92500"/>
          </a:bodyPr>
          <a:lstStyle/>
          <a:p>
            <a:pPr marL="0" lvl="0" indent="0" eaLnBrk="0" fontAlgn="base" hangingPunct="0">
              <a:lnSpc>
                <a:spcPct val="100000"/>
              </a:lnSpc>
              <a:spcBef>
                <a:spcPct val="0"/>
              </a:spcBef>
              <a:spcAft>
                <a:spcPct val="0"/>
              </a:spcAft>
              <a:buNone/>
            </a:pPr>
            <a:r>
              <a:rPr lang="en-GB" altLang="en-US" sz="3600" b="1" dirty="0">
                <a:solidFill>
                  <a:srgbClr val="0070C0"/>
                </a:solidFill>
                <a:latin typeface="Segoe UI" panose="020B0502040204020203" pitchFamily="34" charset="0"/>
                <a:ea typeface="MS Mincho" panose="02020609040205080304" pitchFamily="49" charset="-128"/>
                <a:cs typeface="Segoe UI" panose="020B0502040204020203" pitchFamily="34" charset="0"/>
              </a:rPr>
              <a:t>Club News</a:t>
            </a:r>
            <a:endParaRPr lang="en-GB" altLang="en-US" sz="2400" dirty="0"/>
          </a:p>
          <a:p>
            <a:pPr marL="0" lvl="0" indent="0" eaLnBrk="0" fontAlgn="base" hangingPunct="0">
              <a:lnSpc>
                <a:spcPct val="100000"/>
              </a:lnSpc>
              <a:spcBef>
                <a:spcPct val="0"/>
              </a:spcBef>
              <a:spcAft>
                <a:spcPct val="0"/>
              </a:spcAft>
              <a:buNone/>
            </a:pPr>
            <a:r>
              <a:rPr lang="en-GB" altLang="en-US" dirty="0">
                <a:latin typeface="Segoe UI" panose="020B0502040204020203" pitchFamily="34" charset="0"/>
                <a:ea typeface="MS Mincho" panose="02020609040205080304" pitchFamily="49" charset="-128"/>
                <a:cs typeface="Segoe UI" panose="020B0502040204020203" pitchFamily="34" charset="0"/>
              </a:rPr>
              <a:t>Please remember, there are NO CLUBS AT ALL until </a:t>
            </a:r>
            <a:r>
              <a:rPr lang="en-GB" altLang="en-US" b="1" dirty="0">
                <a:solidFill>
                  <a:srgbClr val="FF0000"/>
                </a:solidFill>
                <a:latin typeface="Segoe UI" panose="020B0502040204020203" pitchFamily="34" charset="0"/>
                <a:ea typeface="MS Mincho" panose="02020609040205080304" pitchFamily="49" charset="-128"/>
                <a:cs typeface="Segoe UI" panose="020B0502040204020203" pitchFamily="34" charset="0"/>
              </a:rPr>
              <a:t>w/c 15 January</a:t>
            </a:r>
            <a:r>
              <a:rPr lang="en-GB" altLang="en-US" dirty="0">
                <a:latin typeface="Segoe UI" panose="020B0502040204020203" pitchFamily="34" charset="0"/>
                <a:ea typeface="MS Mincho" panose="02020609040205080304" pitchFamily="49" charset="-128"/>
                <a:cs typeface="Segoe UI" panose="020B0502040204020203" pitchFamily="34" charset="0"/>
              </a:rPr>
              <a:t>.  This includes Running Club before school.  Details of clubs will be sent out the first week back.  </a:t>
            </a:r>
            <a:r>
              <a:rPr lang="en-GB" altLang="en-US" b="1" dirty="0">
                <a:latin typeface="Segoe UI" panose="020B0502040204020203" pitchFamily="34" charset="0"/>
                <a:ea typeface="MS Mincho" panose="02020609040205080304" pitchFamily="49" charset="-128"/>
                <a:cs typeface="Segoe UI" panose="020B0502040204020203" pitchFamily="34" charset="0"/>
              </a:rPr>
              <a:t>Please note, we will not be accepting bookings for clubs until we return to school </a:t>
            </a:r>
            <a:r>
              <a:rPr lang="en-GB" altLang="en-US" b="1">
                <a:latin typeface="Segoe UI" panose="020B0502040204020203" pitchFamily="34" charset="0"/>
                <a:ea typeface="MS Mincho" panose="02020609040205080304" pitchFamily="49" charset="-128"/>
                <a:cs typeface="Segoe UI" panose="020B0502040204020203" pitchFamily="34" charset="0"/>
              </a:rPr>
              <a:t>in January and </a:t>
            </a:r>
            <a:r>
              <a:rPr lang="en-GB" altLang="en-US" b="1" dirty="0">
                <a:latin typeface="Segoe UI" panose="020B0502040204020203" pitchFamily="34" charset="0"/>
                <a:ea typeface="MS Mincho" panose="02020609040205080304" pitchFamily="49" charset="-128"/>
                <a:cs typeface="Segoe UI" panose="020B0502040204020203" pitchFamily="34" charset="0"/>
              </a:rPr>
              <a:t>the list has been distributed. </a:t>
            </a:r>
            <a:endParaRPr lang="en-GB" altLang="en-US" sz="2400" dirty="0"/>
          </a:p>
          <a:p>
            <a:pPr marL="0" lvl="0" indent="0" eaLnBrk="0" fontAlgn="base" hangingPunct="0">
              <a:lnSpc>
                <a:spcPct val="100000"/>
              </a:lnSpc>
              <a:spcBef>
                <a:spcPct val="0"/>
              </a:spcBef>
              <a:spcAft>
                <a:spcPct val="0"/>
              </a:spcAft>
              <a:buNone/>
            </a:pPr>
            <a:r>
              <a:rPr lang="en-GB" altLang="en-US" sz="3600" b="1" dirty="0">
                <a:solidFill>
                  <a:srgbClr val="4472C4"/>
                </a:solidFill>
                <a:latin typeface="Segoe UI" panose="020B0502040204020203" pitchFamily="34" charset="0"/>
                <a:ea typeface="Times New Roman" panose="02020603050405020304" pitchFamily="18" charset="0"/>
                <a:cs typeface="Segoe UI" panose="020B0502040204020203" pitchFamily="34" charset="0"/>
              </a:rPr>
              <a:t>Educational Visits – Spring Term</a:t>
            </a:r>
            <a:endParaRPr lang="en-GB" altLang="en-US" sz="2400" dirty="0"/>
          </a:p>
          <a:p>
            <a:pPr marL="0" lvl="0" indent="0" eaLnBrk="0" fontAlgn="base" hangingPunct="0">
              <a:lnSpc>
                <a:spcPct val="100000"/>
              </a:lnSpc>
              <a:spcBef>
                <a:spcPct val="0"/>
              </a:spcBef>
              <a:spcAft>
                <a:spcPct val="0"/>
              </a:spcAft>
              <a:buNone/>
            </a:pPr>
            <a:r>
              <a:rPr lang="en-GB" altLang="en-US" dirty="0">
                <a:latin typeface="Segoe UI" panose="020B0502040204020203" pitchFamily="34" charset="0"/>
                <a:ea typeface="Times New Roman" panose="02020603050405020304" pitchFamily="18" charset="0"/>
                <a:cs typeface="Segoe UI" panose="020B0502040204020203" pitchFamily="34" charset="0"/>
              </a:rPr>
              <a:t>As outlined on the previous slide, there are plans afoot for visits and/or visitors for each class next term.  In addition, Oak class will be visiting Sheffield Arena on </a:t>
            </a:r>
            <a:r>
              <a:rPr lang="en-GB" altLang="en-US" b="1" dirty="0">
                <a:solidFill>
                  <a:srgbClr val="FF0000"/>
                </a:solidFill>
                <a:latin typeface="Segoe UI" panose="020B0502040204020203" pitchFamily="34" charset="0"/>
                <a:ea typeface="Times New Roman" panose="02020603050405020304" pitchFamily="18" charset="0"/>
                <a:cs typeface="Segoe UI" panose="020B0502040204020203" pitchFamily="34" charset="0"/>
              </a:rPr>
              <a:t>Tuesday 9 January </a:t>
            </a:r>
            <a:r>
              <a:rPr lang="en-GB" altLang="en-US" dirty="0">
                <a:latin typeface="Segoe UI" panose="020B0502040204020203" pitchFamily="34" charset="0"/>
                <a:ea typeface="Times New Roman" panose="02020603050405020304" pitchFamily="18" charset="0"/>
                <a:cs typeface="Segoe UI" panose="020B0502040204020203" pitchFamily="34" charset="0"/>
              </a:rPr>
              <a:t>for Young Voices – thanks to CHASA for funding the cost of the travel for this! </a:t>
            </a:r>
            <a:endParaRPr lang="en-GB" dirty="0"/>
          </a:p>
        </p:txBody>
      </p:sp>
    </p:spTree>
    <p:extLst>
      <p:ext uri="{BB962C8B-B14F-4D97-AF65-F5344CB8AC3E}">
        <p14:creationId xmlns:p14="http://schemas.microsoft.com/office/powerpoint/2010/main" val="105450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32680</TotalTime>
  <Words>1545</Words>
  <Application>Microsoft Office PowerPoint</Application>
  <PresentationFormat>Widescreen</PresentationFormat>
  <Paragraphs>151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Mincho</vt:lpstr>
      <vt:lpstr>Arial</vt:lpstr>
      <vt:lpstr>Calibri</vt:lpstr>
      <vt:lpstr>Calibri Light</vt:lpstr>
      <vt:lpstr>Segoe  </vt:lpstr>
      <vt:lpstr>Segoe UI</vt:lpstr>
      <vt:lpstr>Times New Roman</vt:lpstr>
      <vt:lpstr>Office Theme</vt:lpstr>
      <vt:lpstr>Crayke Chronicle</vt:lpstr>
      <vt:lpstr>Message from the Headteacher</vt:lpstr>
      <vt:lpstr>News from school this week</vt:lpstr>
      <vt:lpstr>Safeguarding Update – Online Safety </vt:lpstr>
      <vt:lpstr>Reindeer Rush – this afternoon!</vt:lpstr>
      <vt:lpstr>PowerPoint Presentation</vt:lpstr>
      <vt:lpstr>PowerPoint Presentation</vt:lpstr>
      <vt:lpstr> School reopens to pupils on Tuesday 9 January.  We look forward to an exciting term with each class focussing on the following themes and enquiry questions in their learning:            </vt:lpstr>
      <vt:lpstr>Information for Spring Term 2024</vt:lpstr>
      <vt:lpstr>Awards in School This Week</vt:lpstr>
      <vt:lpstr>PE Kits w/c 8 January 2024</vt:lpstr>
      <vt:lpstr>Attendance and Punctuality</vt:lpstr>
      <vt:lpstr>PowerPoint Presentation</vt:lpstr>
      <vt:lpstr>Church News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517</cp:revision>
  <cp:lastPrinted>2023-10-13T15:27:51Z</cp:lastPrinted>
  <dcterms:created xsi:type="dcterms:W3CDTF">2023-07-26T15:44:08Z</dcterms:created>
  <dcterms:modified xsi:type="dcterms:W3CDTF">2023-12-22T10:42:01Z</dcterms:modified>
</cp:coreProperties>
</file>