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379" r:id="rId4"/>
    <p:sldId id="391" r:id="rId5"/>
    <p:sldId id="397" r:id="rId6"/>
    <p:sldId id="393" r:id="rId7"/>
    <p:sldId id="297" r:id="rId8"/>
    <p:sldId id="303" r:id="rId9"/>
    <p:sldId id="356" r:id="rId10"/>
    <p:sldId id="388" r:id="rId11"/>
    <p:sldId id="389" r:id="rId12"/>
    <p:sldId id="257" r:id="rId13"/>
    <p:sldId id="275" r:id="rId14"/>
    <p:sldId id="259" r:id="rId15"/>
    <p:sldId id="260" r:id="rId16"/>
    <p:sldId id="263" r:id="rId17"/>
    <p:sldId id="261" r:id="rId18"/>
    <p:sldId id="381" r:id="rId19"/>
    <p:sldId id="396" r:id="rId20"/>
    <p:sldId id="395" r:id="rId21"/>
  </p:sldIdLst>
  <p:sldSz cx="12192000" cy="6858000"/>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431C-65A1-4EE5-8C2D-6BC370879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88F9E0-CFAA-492F-BC26-5338AAD5F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5AA159-B96A-4898-A9F3-B6662ECE942C}"/>
              </a:ext>
            </a:extLst>
          </p:cNvPr>
          <p:cNvSpPr>
            <a:spLocks noGrp="1"/>
          </p:cNvSpPr>
          <p:nvPr>
            <p:ph type="dt" sz="half" idx="10"/>
          </p:nvPr>
        </p:nvSpPr>
        <p:spPr/>
        <p:txBody>
          <a:bodyPr/>
          <a:lstStyle/>
          <a:p>
            <a:fld id="{CF316339-6BD3-4C78-B363-21AAFF672C1E}" type="datetimeFigureOut">
              <a:rPr lang="en-GB" smtClean="0"/>
              <a:t>08/12/2023</a:t>
            </a:fld>
            <a:endParaRPr lang="en-GB"/>
          </a:p>
        </p:txBody>
      </p:sp>
      <p:sp>
        <p:nvSpPr>
          <p:cNvPr id="5" name="Footer Placeholder 4">
            <a:extLst>
              <a:ext uri="{FF2B5EF4-FFF2-40B4-BE49-F238E27FC236}">
                <a16:creationId xmlns:a16="http://schemas.microsoft.com/office/drawing/2014/main" id="{352C4CBD-80A6-472F-9DE8-93F4A2C717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57516-13E0-4443-BC44-F743E2A83B4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98115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E46C-2D78-4ED7-8565-ABFF98D891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B6440B-1A16-4A0D-BE02-4E8CC0F8C3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69BC49-73AA-45AB-AA9D-72BA48E071DA}"/>
              </a:ext>
            </a:extLst>
          </p:cNvPr>
          <p:cNvSpPr>
            <a:spLocks noGrp="1"/>
          </p:cNvSpPr>
          <p:nvPr>
            <p:ph type="dt" sz="half" idx="10"/>
          </p:nvPr>
        </p:nvSpPr>
        <p:spPr/>
        <p:txBody>
          <a:bodyPr/>
          <a:lstStyle/>
          <a:p>
            <a:fld id="{CF316339-6BD3-4C78-B363-21AAFF672C1E}" type="datetimeFigureOut">
              <a:rPr lang="en-GB" smtClean="0"/>
              <a:t>08/12/2023</a:t>
            </a:fld>
            <a:endParaRPr lang="en-GB"/>
          </a:p>
        </p:txBody>
      </p:sp>
      <p:sp>
        <p:nvSpPr>
          <p:cNvPr id="5" name="Footer Placeholder 4">
            <a:extLst>
              <a:ext uri="{FF2B5EF4-FFF2-40B4-BE49-F238E27FC236}">
                <a16:creationId xmlns:a16="http://schemas.microsoft.com/office/drawing/2014/main" id="{7C6305CA-1A96-44FA-95B1-58220B2504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00CADA-0616-4DB9-885C-5E69C3352021}"/>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53622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22AE3-5EED-4F67-BEB6-1262923A96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560B6E-D43E-4380-841E-EC6185E120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28B338-1E14-4E73-A058-A917645F0F2E}"/>
              </a:ext>
            </a:extLst>
          </p:cNvPr>
          <p:cNvSpPr>
            <a:spLocks noGrp="1"/>
          </p:cNvSpPr>
          <p:nvPr>
            <p:ph type="dt" sz="half" idx="10"/>
          </p:nvPr>
        </p:nvSpPr>
        <p:spPr/>
        <p:txBody>
          <a:bodyPr/>
          <a:lstStyle/>
          <a:p>
            <a:fld id="{CF316339-6BD3-4C78-B363-21AAFF672C1E}" type="datetimeFigureOut">
              <a:rPr lang="en-GB" smtClean="0"/>
              <a:t>08/12/2023</a:t>
            </a:fld>
            <a:endParaRPr lang="en-GB"/>
          </a:p>
        </p:txBody>
      </p:sp>
      <p:sp>
        <p:nvSpPr>
          <p:cNvPr id="5" name="Footer Placeholder 4">
            <a:extLst>
              <a:ext uri="{FF2B5EF4-FFF2-40B4-BE49-F238E27FC236}">
                <a16:creationId xmlns:a16="http://schemas.microsoft.com/office/drawing/2014/main" id="{935D1B1F-D2EC-4BA2-9042-7AE1D9FC5F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5B2C1B-FCAB-497A-9814-590C0E90420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2936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E4FC-7F08-4D68-9764-A88B54D6E0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A41EE6-FD9C-43AC-9AB9-9E275306A0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AA3F6A-7B21-4AAB-9E75-64166FFE3B02}"/>
              </a:ext>
            </a:extLst>
          </p:cNvPr>
          <p:cNvSpPr>
            <a:spLocks noGrp="1"/>
          </p:cNvSpPr>
          <p:nvPr>
            <p:ph type="dt" sz="half" idx="10"/>
          </p:nvPr>
        </p:nvSpPr>
        <p:spPr/>
        <p:txBody>
          <a:bodyPr/>
          <a:lstStyle/>
          <a:p>
            <a:fld id="{CF316339-6BD3-4C78-B363-21AAFF672C1E}" type="datetimeFigureOut">
              <a:rPr lang="en-GB" smtClean="0"/>
              <a:t>08/12/2023</a:t>
            </a:fld>
            <a:endParaRPr lang="en-GB"/>
          </a:p>
        </p:txBody>
      </p:sp>
      <p:sp>
        <p:nvSpPr>
          <p:cNvPr id="5" name="Footer Placeholder 4">
            <a:extLst>
              <a:ext uri="{FF2B5EF4-FFF2-40B4-BE49-F238E27FC236}">
                <a16:creationId xmlns:a16="http://schemas.microsoft.com/office/drawing/2014/main" id="{09D43B61-B964-4365-A8E6-5EFD54E0EC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C7D61D-4EB8-4981-93BD-4D84EC9B05A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61134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CF41-CA4E-4369-AE75-40ACB8EDB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1F85A3-283D-4590-9D6D-56410E247A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0B2D66-6315-4583-A3DC-9C89D286C1AD}"/>
              </a:ext>
            </a:extLst>
          </p:cNvPr>
          <p:cNvSpPr>
            <a:spLocks noGrp="1"/>
          </p:cNvSpPr>
          <p:nvPr>
            <p:ph type="dt" sz="half" idx="10"/>
          </p:nvPr>
        </p:nvSpPr>
        <p:spPr/>
        <p:txBody>
          <a:bodyPr/>
          <a:lstStyle/>
          <a:p>
            <a:fld id="{CF316339-6BD3-4C78-B363-21AAFF672C1E}" type="datetimeFigureOut">
              <a:rPr lang="en-GB" smtClean="0"/>
              <a:t>08/12/2023</a:t>
            </a:fld>
            <a:endParaRPr lang="en-GB"/>
          </a:p>
        </p:txBody>
      </p:sp>
      <p:sp>
        <p:nvSpPr>
          <p:cNvPr id="5" name="Footer Placeholder 4">
            <a:extLst>
              <a:ext uri="{FF2B5EF4-FFF2-40B4-BE49-F238E27FC236}">
                <a16:creationId xmlns:a16="http://schemas.microsoft.com/office/drawing/2014/main" id="{9E00FF3C-6074-4CB9-B583-AF274A5387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837FF2-2EC8-4AD2-8834-005AA6B6D237}"/>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7380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6CBF-4EF8-4CB3-AE1B-685C6B890E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2F163D-9AEA-49F2-A48A-563808670A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61DD2F-73F4-4E65-8376-0899291099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F8980E-1C8A-4EF2-A9E8-B305FA015C2F}"/>
              </a:ext>
            </a:extLst>
          </p:cNvPr>
          <p:cNvSpPr>
            <a:spLocks noGrp="1"/>
          </p:cNvSpPr>
          <p:nvPr>
            <p:ph type="dt" sz="half" idx="10"/>
          </p:nvPr>
        </p:nvSpPr>
        <p:spPr/>
        <p:txBody>
          <a:bodyPr/>
          <a:lstStyle/>
          <a:p>
            <a:fld id="{CF316339-6BD3-4C78-B363-21AAFF672C1E}" type="datetimeFigureOut">
              <a:rPr lang="en-GB" smtClean="0"/>
              <a:t>08/12/2023</a:t>
            </a:fld>
            <a:endParaRPr lang="en-GB"/>
          </a:p>
        </p:txBody>
      </p:sp>
      <p:sp>
        <p:nvSpPr>
          <p:cNvPr id="6" name="Footer Placeholder 5">
            <a:extLst>
              <a:ext uri="{FF2B5EF4-FFF2-40B4-BE49-F238E27FC236}">
                <a16:creationId xmlns:a16="http://schemas.microsoft.com/office/drawing/2014/main" id="{3182B9AE-0992-4D6A-9885-F0790F0D93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1676A9-8C25-422D-A9CD-4432EAD02A7C}"/>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9196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4F6F-BA7D-41B3-BFC8-BF64BA2511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71F15B-7F2A-4CFD-A86A-136F792D9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EAEB19-F3E6-4973-B2CF-AF65EE8D73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668C4C-A5B7-4279-814C-66FD51BB4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F18908-1299-4DB1-BEA4-7DEE18EABC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0022D0-BE3A-429B-BD52-D61BF2FC7F95}"/>
              </a:ext>
            </a:extLst>
          </p:cNvPr>
          <p:cNvSpPr>
            <a:spLocks noGrp="1"/>
          </p:cNvSpPr>
          <p:nvPr>
            <p:ph type="dt" sz="half" idx="10"/>
          </p:nvPr>
        </p:nvSpPr>
        <p:spPr/>
        <p:txBody>
          <a:bodyPr/>
          <a:lstStyle/>
          <a:p>
            <a:fld id="{CF316339-6BD3-4C78-B363-21AAFF672C1E}" type="datetimeFigureOut">
              <a:rPr lang="en-GB" smtClean="0"/>
              <a:t>08/12/2023</a:t>
            </a:fld>
            <a:endParaRPr lang="en-GB"/>
          </a:p>
        </p:txBody>
      </p:sp>
      <p:sp>
        <p:nvSpPr>
          <p:cNvPr id="8" name="Footer Placeholder 7">
            <a:extLst>
              <a:ext uri="{FF2B5EF4-FFF2-40B4-BE49-F238E27FC236}">
                <a16:creationId xmlns:a16="http://schemas.microsoft.com/office/drawing/2014/main" id="{14B0B042-E0A7-4019-B46C-34579B1141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598C49-46C4-4B13-A837-FF31204CCEE3}"/>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65137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5511-A293-4CB9-B71B-404B33508E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2DA16E-F066-4471-AA68-6B5D0F74CDCD}"/>
              </a:ext>
            </a:extLst>
          </p:cNvPr>
          <p:cNvSpPr>
            <a:spLocks noGrp="1"/>
          </p:cNvSpPr>
          <p:nvPr>
            <p:ph type="dt" sz="half" idx="10"/>
          </p:nvPr>
        </p:nvSpPr>
        <p:spPr/>
        <p:txBody>
          <a:bodyPr/>
          <a:lstStyle/>
          <a:p>
            <a:fld id="{CF316339-6BD3-4C78-B363-21AAFF672C1E}" type="datetimeFigureOut">
              <a:rPr lang="en-GB" smtClean="0"/>
              <a:t>08/12/2023</a:t>
            </a:fld>
            <a:endParaRPr lang="en-GB"/>
          </a:p>
        </p:txBody>
      </p:sp>
      <p:sp>
        <p:nvSpPr>
          <p:cNvPr id="4" name="Footer Placeholder 3">
            <a:extLst>
              <a:ext uri="{FF2B5EF4-FFF2-40B4-BE49-F238E27FC236}">
                <a16:creationId xmlns:a16="http://schemas.microsoft.com/office/drawing/2014/main" id="{D52398B1-DD34-4E6C-80E6-2080431260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3A01FA-CF32-422A-9E3B-201FF67D9A8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266093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8E24AE-61B9-4B3C-9CEF-8031B6C729FB}"/>
              </a:ext>
            </a:extLst>
          </p:cNvPr>
          <p:cNvSpPr>
            <a:spLocks noGrp="1"/>
          </p:cNvSpPr>
          <p:nvPr>
            <p:ph type="dt" sz="half" idx="10"/>
          </p:nvPr>
        </p:nvSpPr>
        <p:spPr/>
        <p:txBody>
          <a:bodyPr/>
          <a:lstStyle/>
          <a:p>
            <a:fld id="{CF316339-6BD3-4C78-B363-21AAFF672C1E}" type="datetimeFigureOut">
              <a:rPr lang="en-GB" smtClean="0"/>
              <a:t>08/12/2023</a:t>
            </a:fld>
            <a:endParaRPr lang="en-GB"/>
          </a:p>
        </p:txBody>
      </p:sp>
      <p:sp>
        <p:nvSpPr>
          <p:cNvPr id="3" name="Footer Placeholder 2">
            <a:extLst>
              <a:ext uri="{FF2B5EF4-FFF2-40B4-BE49-F238E27FC236}">
                <a16:creationId xmlns:a16="http://schemas.microsoft.com/office/drawing/2014/main" id="{FE61CF29-6028-407E-AAA5-618AD284C5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7354F1-2BB7-4A53-90C2-D4FE76BE5C65}"/>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70948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3380-90F7-4ABF-A173-CEA66C8A9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521C8E-979A-4C0B-98F1-F4A9475E0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FCCFA0-6950-494D-8B73-11B1A88F1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597309-04EA-4F69-984E-531140802D5F}"/>
              </a:ext>
            </a:extLst>
          </p:cNvPr>
          <p:cNvSpPr>
            <a:spLocks noGrp="1"/>
          </p:cNvSpPr>
          <p:nvPr>
            <p:ph type="dt" sz="half" idx="10"/>
          </p:nvPr>
        </p:nvSpPr>
        <p:spPr/>
        <p:txBody>
          <a:bodyPr/>
          <a:lstStyle/>
          <a:p>
            <a:fld id="{CF316339-6BD3-4C78-B363-21AAFF672C1E}" type="datetimeFigureOut">
              <a:rPr lang="en-GB" smtClean="0"/>
              <a:t>08/12/2023</a:t>
            </a:fld>
            <a:endParaRPr lang="en-GB"/>
          </a:p>
        </p:txBody>
      </p:sp>
      <p:sp>
        <p:nvSpPr>
          <p:cNvPr id="6" name="Footer Placeholder 5">
            <a:extLst>
              <a:ext uri="{FF2B5EF4-FFF2-40B4-BE49-F238E27FC236}">
                <a16:creationId xmlns:a16="http://schemas.microsoft.com/office/drawing/2014/main" id="{AD4CA9E0-98D1-4D31-B7F1-3DF4FA5A2E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47FD88-A26E-4B47-A665-5E7BEBEB13F4}"/>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94262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05E0-DF3C-480C-9995-578EC1776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556E6B-1DE7-44BA-A270-36EFDE89C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85BE3E-44C0-433A-8C88-69A8FFE2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C147D-AEF1-4788-9174-E50A1007B7AC}"/>
              </a:ext>
            </a:extLst>
          </p:cNvPr>
          <p:cNvSpPr>
            <a:spLocks noGrp="1"/>
          </p:cNvSpPr>
          <p:nvPr>
            <p:ph type="dt" sz="half" idx="10"/>
          </p:nvPr>
        </p:nvSpPr>
        <p:spPr/>
        <p:txBody>
          <a:bodyPr/>
          <a:lstStyle/>
          <a:p>
            <a:fld id="{CF316339-6BD3-4C78-B363-21AAFF672C1E}" type="datetimeFigureOut">
              <a:rPr lang="en-GB" smtClean="0"/>
              <a:t>08/12/2023</a:t>
            </a:fld>
            <a:endParaRPr lang="en-GB"/>
          </a:p>
        </p:txBody>
      </p:sp>
      <p:sp>
        <p:nvSpPr>
          <p:cNvPr id="6" name="Footer Placeholder 5">
            <a:extLst>
              <a:ext uri="{FF2B5EF4-FFF2-40B4-BE49-F238E27FC236}">
                <a16:creationId xmlns:a16="http://schemas.microsoft.com/office/drawing/2014/main" id="{B1B0973C-C09D-425A-B5DD-BAA137149F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DEB463-20D6-4FCE-A011-0E4E08F1FC2F}"/>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38474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3D1FF-DEAC-4159-805A-CA70F9A2C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43B525-9B25-4258-B52F-93CFF2566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D631-CB7F-41E2-8CA2-1827E924BE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16339-6BD3-4C78-B363-21AAFF672C1E}" type="datetimeFigureOut">
              <a:rPr lang="en-GB" smtClean="0"/>
              <a:t>08/12/2023</a:t>
            </a:fld>
            <a:endParaRPr lang="en-GB"/>
          </a:p>
        </p:txBody>
      </p:sp>
      <p:sp>
        <p:nvSpPr>
          <p:cNvPr id="5" name="Footer Placeholder 4">
            <a:extLst>
              <a:ext uri="{FF2B5EF4-FFF2-40B4-BE49-F238E27FC236}">
                <a16:creationId xmlns:a16="http://schemas.microsoft.com/office/drawing/2014/main" id="{9F1D1A0C-8973-4CB5-8E02-18B635D10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90C288-4960-4DE9-969A-79270648D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76686-BBAB-4A37-B3F9-A94111B2A7A5}" type="slidenum">
              <a:rPr lang="en-GB" smtClean="0"/>
              <a:t>‹#›</a:t>
            </a:fld>
            <a:endParaRPr lang="en-GB"/>
          </a:p>
        </p:txBody>
      </p:sp>
    </p:spTree>
    <p:extLst>
      <p:ext uri="{BB962C8B-B14F-4D97-AF65-F5344CB8AC3E}">
        <p14:creationId xmlns:p14="http://schemas.microsoft.com/office/powerpoint/2010/main" val="38520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justgiving.com/page/craykeprimaryreindeerrush"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mailto:admin@crayke.n-yorks.sch.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www.yourschoollottery.co.uk/cause-data/69fff70b-431f-48e4-b699-e0d3389bbf96/leaflets/d7233b89-b7f2-4e62-b690-8a7a7513f27b/ysl_ps5vr2_nov23%20-%20digital.pdf?updated=638340265128170000" TargetMode="External"/><Relationship Id="rId4" Type="http://schemas.openxmlformats.org/officeDocument/2006/relationships/hyperlink" Target="https://www.yourschoollottery.co.uk/cause-data/69fff70b-431f-48e4-b699-e0d3389bbf96/leaflets/8123681c-4783-4f35-bd8e-7ba7fd3db3b7/support_our_school_2019%20-%20digital.pdf?updated=63834090858630000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crayke-home-and-school-association.sumupstore.com/"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0.xml"/><Relationship Id="rId7" Type="http://schemas.openxmlformats.org/officeDocument/2006/relationships/slide" Target="slide1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2.png"/><Relationship Id="rId5" Type="http://schemas.openxmlformats.org/officeDocument/2006/relationships/slide" Target="slide13.xml"/><Relationship Id="rId10" Type="http://schemas.openxmlformats.org/officeDocument/2006/relationships/slide" Target="slide20.xml"/><Relationship Id="rId4" Type="http://schemas.openxmlformats.org/officeDocument/2006/relationships/slide" Target="slide12.xml"/><Relationship Id="rId9" Type="http://schemas.openxmlformats.org/officeDocument/2006/relationships/slide" Target="slide1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655D-5585-4CB6-A4D8-BC01571E04E8}"/>
              </a:ext>
            </a:extLst>
          </p:cNvPr>
          <p:cNvSpPr>
            <a:spLocks noGrp="1"/>
          </p:cNvSpPr>
          <p:nvPr>
            <p:ph type="ctrTitle"/>
          </p:nvPr>
        </p:nvSpPr>
        <p:spPr>
          <a:xfrm>
            <a:off x="1523999" y="1717964"/>
            <a:ext cx="9144000" cy="1136217"/>
          </a:xfrm>
        </p:spPr>
        <p:txBody>
          <a:bodyPr/>
          <a:lstStyle/>
          <a:p>
            <a:r>
              <a:rPr lang="en-GB" b="1" dirty="0">
                <a:solidFill>
                  <a:srgbClr val="0070C0"/>
                </a:solidFill>
                <a:latin typeface="Segoe  "/>
              </a:rPr>
              <a:t>Crayke Chronicle</a:t>
            </a:r>
          </a:p>
        </p:txBody>
      </p:sp>
      <p:sp>
        <p:nvSpPr>
          <p:cNvPr id="3" name="Subtitle 2">
            <a:extLst>
              <a:ext uri="{FF2B5EF4-FFF2-40B4-BE49-F238E27FC236}">
                <a16:creationId xmlns:a16="http://schemas.microsoft.com/office/drawing/2014/main" id="{AED3ED4D-37AD-4B8D-9CED-AC044069D60E}"/>
              </a:ext>
            </a:extLst>
          </p:cNvPr>
          <p:cNvSpPr>
            <a:spLocks noGrp="1"/>
          </p:cNvSpPr>
          <p:nvPr>
            <p:ph type="subTitle" idx="1"/>
          </p:nvPr>
        </p:nvSpPr>
        <p:spPr>
          <a:xfrm>
            <a:off x="1523999" y="3602037"/>
            <a:ext cx="9513455" cy="2133599"/>
          </a:xfrm>
        </p:spPr>
        <p:txBody>
          <a:bodyPr>
            <a:normAutofit fontScale="85000" lnSpcReduction="10000"/>
          </a:bodyPr>
          <a:lstStyle/>
          <a:p>
            <a:r>
              <a:rPr lang="en-GB" b="1" dirty="0">
                <a:solidFill>
                  <a:srgbClr val="0070C0"/>
                </a:solidFill>
                <a:latin typeface="Segoe  "/>
              </a:rPr>
              <a:t>FOLLOW YOUR PATHWAY AND WE GROW TOGETHER WITH CONFIDENCE</a:t>
            </a:r>
            <a:endParaRPr lang="en-GB" dirty="0">
              <a:solidFill>
                <a:srgbClr val="0070C0"/>
              </a:solidFill>
              <a:latin typeface="Segoe  "/>
            </a:endParaRPr>
          </a:p>
          <a:p>
            <a:endParaRPr lang="en-GB" i="1" dirty="0">
              <a:solidFill>
                <a:srgbClr val="0070C0"/>
              </a:solidFill>
              <a:latin typeface="Segoe  "/>
            </a:endParaRPr>
          </a:p>
          <a:p>
            <a:r>
              <a:rPr lang="en-GB" i="1" dirty="0">
                <a:solidFill>
                  <a:srgbClr val="0070C0"/>
                </a:solidFill>
                <a:latin typeface="Segoe  "/>
              </a:rPr>
              <a:t>You did not choose me, I chose you that you might </a:t>
            </a:r>
            <a:r>
              <a:rPr lang="en-GB" b="1" i="1" dirty="0">
                <a:solidFill>
                  <a:srgbClr val="0070C0"/>
                </a:solidFill>
                <a:latin typeface="Segoe  "/>
              </a:rPr>
              <a:t>go and bear fruit, fruit that will last</a:t>
            </a:r>
            <a:r>
              <a:rPr lang="en-GB" i="1" dirty="0">
                <a:solidFill>
                  <a:srgbClr val="0070C0"/>
                </a:solidFill>
                <a:latin typeface="Segoe  "/>
              </a:rPr>
              <a:t> so that whatever you ask in my name the Father will give you.</a:t>
            </a:r>
            <a:r>
              <a:rPr lang="en-GB" dirty="0">
                <a:solidFill>
                  <a:srgbClr val="0070C0"/>
                </a:solidFill>
                <a:latin typeface="Segoe  "/>
              </a:rPr>
              <a:t>    John 15:16</a:t>
            </a:r>
          </a:p>
          <a:p>
            <a:endParaRPr lang="en-GB" b="1" i="1" dirty="0">
              <a:solidFill>
                <a:srgbClr val="FFFF00"/>
              </a:solidFill>
              <a:latin typeface="Segoe UI" panose="020B0502040204020203" pitchFamily="34" charset="0"/>
              <a:cs typeface="Segoe UI" panose="020B0502040204020203" pitchFamily="34" charset="0"/>
            </a:endParaRPr>
          </a:p>
          <a:p>
            <a:r>
              <a:rPr lang="en-GB" b="1" i="1" dirty="0">
                <a:solidFill>
                  <a:srgbClr val="FFFF00"/>
                </a:solidFill>
                <a:latin typeface="Segoe UI" panose="020B0502040204020203" pitchFamily="34" charset="0"/>
                <a:cs typeface="Segoe UI" panose="020B0502040204020203" pitchFamily="34" charset="0"/>
              </a:rPr>
              <a:t>Respect</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00B050"/>
                </a:solidFill>
                <a:latin typeface="Segoe UI" panose="020B0502040204020203" pitchFamily="34" charset="0"/>
                <a:cs typeface="Segoe UI" panose="020B0502040204020203" pitchFamily="34" charset="0"/>
              </a:rPr>
              <a:t>Friendship</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FF0000"/>
                </a:solidFill>
                <a:latin typeface="Segoe UI" panose="020B0502040204020203" pitchFamily="34" charset="0"/>
                <a:cs typeface="Segoe UI" panose="020B0502040204020203" pitchFamily="34" charset="0"/>
              </a:rPr>
              <a:t>Forgiveness</a:t>
            </a:r>
            <a:r>
              <a:rPr lang="en-GB" b="1" i="1" dirty="0">
                <a:solidFill>
                  <a:schemeClr val="accent1"/>
                </a:solidFill>
                <a:latin typeface="Segoe UI" panose="020B0502040204020203" pitchFamily="34" charset="0"/>
                <a:cs typeface="Segoe UI" panose="020B0502040204020203" pitchFamily="34" charset="0"/>
              </a:rPr>
              <a:t>  	     Determination</a:t>
            </a:r>
            <a:endParaRPr lang="en-GB" dirty="0"/>
          </a:p>
        </p:txBody>
      </p:sp>
      <p:pic>
        <p:nvPicPr>
          <p:cNvPr id="4" name="Picture 3">
            <a:extLst>
              <a:ext uri="{FF2B5EF4-FFF2-40B4-BE49-F238E27FC236}">
                <a16:creationId xmlns:a16="http://schemas.microsoft.com/office/drawing/2014/main" id="{096CBB75-AAFA-4509-99A8-2761882D65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4632" y="236104"/>
            <a:ext cx="1028700" cy="1028700"/>
          </a:xfrm>
          <a:prstGeom prst="rect">
            <a:avLst/>
          </a:prstGeom>
          <a:noFill/>
          <a:ln>
            <a:noFill/>
          </a:ln>
        </p:spPr>
      </p:pic>
      <p:sp>
        <p:nvSpPr>
          <p:cNvPr id="5" name="TextBox 4">
            <a:extLst>
              <a:ext uri="{FF2B5EF4-FFF2-40B4-BE49-F238E27FC236}">
                <a16:creationId xmlns:a16="http://schemas.microsoft.com/office/drawing/2014/main" id="{5ADD7183-3E39-4258-8123-BF928B571C85}"/>
              </a:ext>
            </a:extLst>
          </p:cNvPr>
          <p:cNvSpPr txBox="1"/>
          <p:nvPr/>
        </p:nvSpPr>
        <p:spPr>
          <a:xfrm>
            <a:off x="6533322" y="381122"/>
            <a:ext cx="5454546" cy="369332"/>
          </a:xfrm>
          <a:prstGeom prst="rect">
            <a:avLst/>
          </a:prstGeom>
          <a:noFill/>
        </p:spPr>
        <p:txBody>
          <a:bodyPr wrap="square" rtlCol="0">
            <a:spAutoFit/>
          </a:bodyPr>
          <a:lstStyle/>
          <a:p>
            <a:r>
              <a:rPr lang="en-US" b="1" dirty="0"/>
              <a:t> Issue: </a:t>
            </a:r>
            <a:r>
              <a:rPr lang="en-US" dirty="0"/>
              <a:t>#13</a:t>
            </a:r>
            <a:r>
              <a:rPr lang="en-US" b="1" dirty="0"/>
              <a:t>   Term: </a:t>
            </a:r>
            <a:r>
              <a:rPr lang="en-US" dirty="0"/>
              <a:t>Autumn</a:t>
            </a:r>
            <a:r>
              <a:rPr lang="en-US" b="1" dirty="0"/>
              <a:t>     Date: </a:t>
            </a:r>
            <a:r>
              <a:rPr lang="en-US" dirty="0"/>
              <a:t>8 December 2023</a:t>
            </a:r>
            <a:endParaRPr lang="en-GB" dirty="0"/>
          </a:p>
        </p:txBody>
      </p:sp>
    </p:spTree>
    <p:extLst>
      <p:ext uri="{BB962C8B-B14F-4D97-AF65-F5344CB8AC3E}">
        <p14:creationId xmlns:p14="http://schemas.microsoft.com/office/powerpoint/2010/main" val="325299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6966-8533-46C4-9160-C461A36DFD13}"/>
              </a:ext>
            </a:extLst>
          </p:cNvPr>
          <p:cNvSpPr>
            <a:spLocks noGrp="1"/>
          </p:cNvSpPr>
          <p:nvPr>
            <p:ph type="title"/>
          </p:nvPr>
        </p:nvSpPr>
        <p:spPr/>
        <p:txBody>
          <a:bodyPr/>
          <a:lstStyle/>
          <a:p>
            <a:r>
              <a:rPr lang="en-GB" b="1" dirty="0">
                <a:solidFill>
                  <a:schemeClr val="accent1"/>
                </a:solidFill>
              </a:rPr>
              <a:t>Upcoming Events  </a:t>
            </a:r>
            <a:br>
              <a:rPr lang="en-GB" b="1" dirty="0">
                <a:solidFill>
                  <a:schemeClr val="accent1"/>
                </a:solidFill>
              </a:rPr>
            </a:br>
            <a:r>
              <a:rPr lang="en-GB" b="1" dirty="0">
                <a:solidFill>
                  <a:schemeClr val="accent1"/>
                </a:solidFill>
              </a:rPr>
              <a:t>Reindeer Rush – Friday 22 December</a:t>
            </a:r>
          </a:p>
        </p:txBody>
      </p:sp>
      <p:sp>
        <p:nvSpPr>
          <p:cNvPr id="3" name="TextBox 2">
            <a:extLst>
              <a:ext uri="{FF2B5EF4-FFF2-40B4-BE49-F238E27FC236}">
                <a16:creationId xmlns:a16="http://schemas.microsoft.com/office/drawing/2014/main" id="{61A17FB7-24E8-4CFD-A44F-4CE639F8842D}"/>
              </a:ext>
            </a:extLst>
          </p:cNvPr>
          <p:cNvSpPr txBox="1"/>
          <p:nvPr/>
        </p:nvSpPr>
        <p:spPr>
          <a:xfrm>
            <a:off x="565981" y="1690688"/>
            <a:ext cx="11109184" cy="2308324"/>
          </a:xfrm>
          <a:prstGeom prst="rect">
            <a:avLst/>
          </a:prstGeom>
          <a:noFill/>
        </p:spPr>
        <p:txBody>
          <a:bodyPr wrap="square" rtlCol="0">
            <a:spAutoFit/>
          </a:bodyPr>
          <a:lstStyle/>
          <a:p>
            <a:r>
              <a:rPr lang="en-GB" dirty="0"/>
              <a:t>After the success of last year’s event, we have decided to raise money again this year for St Leonard’s Hospice by having a Reindeer Rush running event on the final day of term.  The children will be provided with antlers to run in and will be tasked with chasing Father Christmas around the grounds ! We’re also hopeful that York Mix will be coming to lead the warmup prior to the event. </a:t>
            </a:r>
          </a:p>
          <a:p>
            <a:r>
              <a:rPr lang="en-GB" dirty="0"/>
              <a:t>If you wish to provide a donation, we would be very grateful if you could do so by clicking this link:</a:t>
            </a:r>
          </a:p>
          <a:p>
            <a:r>
              <a:rPr lang="en-GB" dirty="0">
                <a:hlinkClick r:id="rId2"/>
              </a:rPr>
              <a:t>http://www.justgiving.com/page/craykeprimaryreindeerrush</a:t>
            </a:r>
            <a:r>
              <a:rPr lang="en-GB" dirty="0"/>
              <a:t> </a:t>
            </a:r>
          </a:p>
          <a:p>
            <a:endParaRPr lang="en-GB" dirty="0"/>
          </a:p>
          <a:p>
            <a:pPr fontAlgn="base"/>
            <a:endParaRPr lang="en-GB" dirty="0">
              <a:solidFill>
                <a:srgbClr val="FF0000"/>
              </a:solidFill>
            </a:endParaRPr>
          </a:p>
        </p:txBody>
      </p:sp>
      <p:pic>
        <p:nvPicPr>
          <p:cNvPr id="4" name="Picture 3">
            <a:extLst>
              <a:ext uri="{FF2B5EF4-FFF2-40B4-BE49-F238E27FC236}">
                <a16:creationId xmlns:a16="http://schemas.microsoft.com/office/drawing/2014/main" id="{D2BAF759-0D30-4B69-B47A-E41593827161}"/>
              </a:ext>
            </a:extLst>
          </p:cNvPr>
          <p:cNvPicPr>
            <a:picLocks noChangeAspect="1"/>
          </p:cNvPicPr>
          <p:nvPr/>
        </p:nvPicPr>
        <p:blipFill>
          <a:blip r:embed="rId3"/>
          <a:stretch>
            <a:fillRect/>
          </a:stretch>
        </p:blipFill>
        <p:spPr>
          <a:xfrm>
            <a:off x="3291171" y="3556979"/>
            <a:ext cx="5609658" cy="2935896"/>
          </a:xfrm>
          <a:prstGeom prst="rect">
            <a:avLst/>
          </a:prstGeom>
        </p:spPr>
      </p:pic>
    </p:spTree>
    <p:extLst>
      <p:ext uri="{BB962C8B-B14F-4D97-AF65-F5344CB8AC3E}">
        <p14:creationId xmlns:p14="http://schemas.microsoft.com/office/powerpoint/2010/main" val="826904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6966-8533-46C4-9160-C461A36DFD13}"/>
              </a:ext>
            </a:extLst>
          </p:cNvPr>
          <p:cNvSpPr>
            <a:spLocks noGrp="1"/>
          </p:cNvSpPr>
          <p:nvPr>
            <p:ph type="title"/>
          </p:nvPr>
        </p:nvSpPr>
        <p:spPr>
          <a:xfrm>
            <a:off x="1015976" y="269600"/>
            <a:ext cx="10515600" cy="1325563"/>
          </a:xfrm>
        </p:spPr>
        <p:txBody>
          <a:bodyPr/>
          <a:lstStyle/>
          <a:p>
            <a:r>
              <a:rPr lang="en-GB" b="1" dirty="0">
                <a:solidFill>
                  <a:schemeClr val="accent1"/>
                </a:solidFill>
              </a:rPr>
              <a:t>Upcoming Events – </a:t>
            </a:r>
            <a:r>
              <a:rPr lang="en-GB" b="1" dirty="0" err="1">
                <a:solidFill>
                  <a:schemeClr val="accent1"/>
                </a:solidFill>
              </a:rPr>
              <a:t>Christmas@Crayke</a:t>
            </a:r>
            <a:r>
              <a:rPr lang="en-GB" b="1" dirty="0">
                <a:solidFill>
                  <a:schemeClr val="accent1"/>
                </a:solidFill>
              </a:rPr>
              <a:t> 2023</a:t>
            </a:r>
          </a:p>
        </p:txBody>
      </p:sp>
      <p:sp>
        <p:nvSpPr>
          <p:cNvPr id="3" name="TextBox 2">
            <a:extLst>
              <a:ext uri="{FF2B5EF4-FFF2-40B4-BE49-F238E27FC236}">
                <a16:creationId xmlns:a16="http://schemas.microsoft.com/office/drawing/2014/main" id="{61A17FB7-24E8-4CFD-A44F-4CE639F8842D}"/>
              </a:ext>
            </a:extLst>
          </p:cNvPr>
          <p:cNvSpPr txBox="1"/>
          <p:nvPr/>
        </p:nvSpPr>
        <p:spPr>
          <a:xfrm>
            <a:off x="565981" y="1690688"/>
            <a:ext cx="11109184" cy="646331"/>
          </a:xfrm>
          <a:prstGeom prst="rect">
            <a:avLst/>
          </a:prstGeom>
          <a:noFill/>
        </p:spPr>
        <p:txBody>
          <a:bodyPr wrap="square" rtlCol="0">
            <a:spAutoFit/>
          </a:bodyPr>
          <a:lstStyle/>
          <a:p>
            <a:endParaRPr lang="en-GB" dirty="0"/>
          </a:p>
          <a:p>
            <a:pPr fontAlgn="base"/>
            <a:endParaRPr lang="en-GB" dirty="0">
              <a:solidFill>
                <a:srgbClr val="FF0000"/>
              </a:solidFill>
            </a:endParaRPr>
          </a:p>
        </p:txBody>
      </p:sp>
      <p:graphicFrame>
        <p:nvGraphicFramePr>
          <p:cNvPr id="4" name="Table 3">
            <a:extLst>
              <a:ext uri="{FF2B5EF4-FFF2-40B4-BE49-F238E27FC236}">
                <a16:creationId xmlns:a16="http://schemas.microsoft.com/office/drawing/2014/main" id="{5A9D44F1-E3B4-4395-8A56-28F0DC655DB6}"/>
              </a:ext>
            </a:extLst>
          </p:cNvPr>
          <p:cNvGraphicFramePr>
            <a:graphicFrameLocks noGrp="1"/>
          </p:cNvGraphicFramePr>
          <p:nvPr>
            <p:extLst>
              <p:ext uri="{D42A27DB-BD31-4B8C-83A1-F6EECF244321}">
                <p14:modId xmlns:p14="http://schemas.microsoft.com/office/powerpoint/2010/main" val="1617758792"/>
              </p:ext>
            </p:extLst>
          </p:nvPr>
        </p:nvGraphicFramePr>
        <p:xfrm>
          <a:off x="516835" y="1407563"/>
          <a:ext cx="11321220" cy="4953000"/>
        </p:xfrm>
        <a:graphic>
          <a:graphicData uri="http://schemas.openxmlformats.org/drawingml/2006/table">
            <a:tbl>
              <a:tblPr firstRow="1" bandRow="1">
                <a:tableStyleId>{5C22544A-7EE6-4342-B048-85BDC9FD1C3A}</a:tableStyleId>
              </a:tblPr>
              <a:tblGrid>
                <a:gridCol w="2830305">
                  <a:extLst>
                    <a:ext uri="{9D8B030D-6E8A-4147-A177-3AD203B41FA5}">
                      <a16:colId xmlns:a16="http://schemas.microsoft.com/office/drawing/2014/main" val="319088545"/>
                    </a:ext>
                  </a:extLst>
                </a:gridCol>
                <a:gridCol w="1427385">
                  <a:extLst>
                    <a:ext uri="{9D8B030D-6E8A-4147-A177-3AD203B41FA5}">
                      <a16:colId xmlns:a16="http://schemas.microsoft.com/office/drawing/2014/main" val="1003758416"/>
                    </a:ext>
                  </a:extLst>
                </a:gridCol>
                <a:gridCol w="3171038">
                  <a:extLst>
                    <a:ext uri="{9D8B030D-6E8A-4147-A177-3AD203B41FA5}">
                      <a16:colId xmlns:a16="http://schemas.microsoft.com/office/drawing/2014/main" val="1498259731"/>
                    </a:ext>
                  </a:extLst>
                </a:gridCol>
                <a:gridCol w="3892492">
                  <a:extLst>
                    <a:ext uri="{9D8B030D-6E8A-4147-A177-3AD203B41FA5}">
                      <a16:colId xmlns:a16="http://schemas.microsoft.com/office/drawing/2014/main" val="731028974"/>
                    </a:ext>
                  </a:extLst>
                </a:gridCol>
              </a:tblGrid>
              <a:tr h="370840">
                <a:tc>
                  <a:txBody>
                    <a:bodyPr/>
                    <a:lstStyle/>
                    <a:p>
                      <a:pPr algn="ctr">
                        <a:spcAft>
                          <a:spcPts val="0"/>
                        </a:spcAft>
                      </a:pPr>
                      <a:r>
                        <a:rPr lang="en-GB" sz="1200" b="1" dirty="0">
                          <a:solidFill>
                            <a:schemeClr val="bg1"/>
                          </a:solidFill>
                          <a:effectLst/>
                          <a:latin typeface="Segoe UI" panose="020B0502040204020203" pitchFamily="34" charset="0"/>
                          <a:ea typeface="MS Mincho" panose="02020609040205080304" pitchFamily="49" charset="-128"/>
                          <a:cs typeface="Times New Roman" panose="02020603050405020304" pitchFamily="18" charset="0"/>
                        </a:rPr>
                        <a:t>Date</a:t>
                      </a:r>
                      <a:endParaRPr lang="en-GB"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GB" sz="1200" b="1" dirty="0">
                          <a:solidFill>
                            <a:schemeClr val="bg1"/>
                          </a:solidFill>
                          <a:effectLst/>
                          <a:latin typeface="Segoe UI" panose="020B0502040204020203" pitchFamily="34" charset="0"/>
                          <a:ea typeface="MS Mincho" panose="02020609040205080304" pitchFamily="49" charset="-128"/>
                          <a:cs typeface="Times New Roman" panose="02020603050405020304" pitchFamily="18" charset="0"/>
                        </a:rPr>
                        <a:t>Time</a:t>
                      </a:r>
                      <a:endParaRPr lang="en-GB"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GB" sz="1200" b="1" dirty="0">
                          <a:solidFill>
                            <a:schemeClr val="bg1"/>
                          </a:solidFill>
                          <a:effectLst/>
                          <a:latin typeface="Segoe UI" panose="020B0502040204020203" pitchFamily="34" charset="0"/>
                          <a:ea typeface="MS Mincho" panose="02020609040205080304" pitchFamily="49" charset="-128"/>
                          <a:cs typeface="Times New Roman" panose="02020603050405020304" pitchFamily="18" charset="0"/>
                        </a:rPr>
                        <a:t>Event</a:t>
                      </a:r>
                      <a:endParaRPr lang="en-GB"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en-GB" sz="1200" b="1" dirty="0">
                          <a:solidFill>
                            <a:schemeClr val="bg1"/>
                          </a:solidFill>
                          <a:effectLst/>
                          <a:latin typeface="Segoe UI" panose="020B0502040204020203" pitchFamily="34" charset="0"/>
                          <a:ea typeface="MS Mincho" panose="02020609040205080304" pitchFamily="49" charset="-128"/>
                          <a:cs typeface="Times New Roman" panose="02020603050405020304" pitchFamily="18" charset="0"/>
                        </a:rPr>
                        <a:t>What we need from you as parents</a:t>
                      </a:r>
                      <a:endParaRPr lang="en-GB"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765959926"/>
                  </a:ext>
                </a:extLst>
              </a:tr>
              <a:tr h="370840">
                <a:tc>
                  <a:txBody>
                    <a:bodyPr/>
                    <a:lstStyle/>
                    <a:p>
                      <a:pPr>
                        <a:spcAft>
                          <a:spcPts val="0"/>
                        </a:spcAft>
                      </a:pP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Monday 11 December</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b="1">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b="1"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Christmas cards</a:t>
                      </a: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 can be brought in from today</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Please ensure that Christmas cards are clearly labelled with first name, surname and class to ensure safe delivery to the correct recipient.</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907949039"/>
                  </a:ext>
                </a:extLst>
              </a:tr>
              <a:tr h="370840">
                <a:tc>
                  <a:txBody>
                    <a:bodyPr/>
                    <a:lstStyle/>
                    <a:p>
                      <a:pPr>
                        <a:spcAft>
                          <a:spcPts val="0"/>
                        </a:spcAft>
                      </a:pP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Tuesday 12 December</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9:30am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b="1">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Nativity </a:t>
                      </a:r>
                      <a:r>
                        <a:rPr lang="en-GB" sz="120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Dress Rehearsal</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All children involved need their costumes ready before today.</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79294838"/>
                  </a:ext>
                </a:extLst>
              </a:tr>
              <a:tr h="370840">
                <a:tc>
                  <a:txBody>
                    <a:bodyPr/>
                    <a:lstStyle/>
                    <a:p>
                      <a:pPr>
                        <a:spcAft>
                          <a:spcPts val="0"/>
                        </a:spcAft>
                      </a:pP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Wednesday 13 December</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9:30am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20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20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2:15pm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b="1">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Nativity Performance 1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200" b="1">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200" b="1">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Nativity Performance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Book your tickets!</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000796643"/>
                  </a:ext>
                </a:extLst>
              </a:tr>
              <a:tr h="370840">
                <a:tc>
                  <a:txBody>
                    <a:bodyPr/>
                    <a:lstStyle/>
                    <a:p>
                      <a:pPr>
                        <a:spcAft>
                          <a:spcPts val="0"/>
                        </a:spcAft>
                      </a:pP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Tuesday 19 December</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12pm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b="1">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Christmas Lunch</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20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If your child normally has a packed lunch and would like Christmas Lunch please contact Mrs Bacon on admin@ by Friday 8 December at 3.30pm</a:t>
                      </a:r>
                    </a:p>
                    <a:p>
                      <a:pPr>
                        <a:spcAft>
                          <a:spcPts val="0"/>
                        </a:spcAft>
                      </a:pP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In the event of dietary requirements, a form will require completion prior to the event.</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840664379"/>
                  </a:ext>
                </a:extLst>
              </a:tr>
              <a:tr h="370840">
                <a:tc>
                  <a:txBody>
                    <a:bodyPr/>
                    <a:lstStyle/>
                    <a:p>
                      <a:pPr>
                        <a:spcAft>
                          <a:spcPts val="0"/>
                        </a:spcAft>
                      </a:pP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Tuesday 19 December</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pm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b="1">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Christmas Party</a:t>
                      </a:r>
                      <a:r>
                        <a:rPr lang="en-GB" sz="120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 afternoon</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20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Come to school wearing party outfits.</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792244167"/>
                  </a:ext>
                </a:extLst>
              </a:tr>
              <a:tr h="370840">
                <a:tc>
                  <a:txBody>
                    <a:bodyPr/>
                    <a:lstStyle/>
                    <a:p>
                      <a:pPr>
                        <a:spcAft>
                          <a:spcPts val="0"/>
                        </a:spcAft>
                      </a:pP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Friday 22 December</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b="1">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 </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b="1"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Christmas Jumper Day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200" b="1"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endParaRPr lang="en-GB" sz="1200" b="1"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endParaRPr>
                    </a:p>
                    <a:p>
                      <a:pPr>
                        <a:spcAft>
                          <a:spcPts val="0"/>
                        </a:spcAft>
                      </a:pPr>
                      <a:r>
                        <a:rPr lang="en-GB" sz="1200" b="1"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Christmas Carol Concert</a:t>
                      </a: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200" b="1"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Reindeer Rush </a:t>
                      </a: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afternoon</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200" b="1" dirty="0">
                          <a:solidFill>
                            <a:srgbClr val="FF0000"/>
                          </a:solidFill>
                          <a:effectLst/>
                          <a:latin typeface="Segoe UI" panose="020B0502040204020203" pitchFamily="34" charset="0"/>
                          <a:ea typeface="MS Mincho" panose="02020609040205080304" pitchFamily="49" charset="-128"/>
                          <a:cs typeface="Times New Roman" panose="02020603050405020304" pitchFamily="18" charset="0"/>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200" b="1" dirty="0">
                          <a:solidFill>
                            <a:srgbClr val="FF0000"/>
                          </a:solidFill>
                          <a:effectLst/>
                          <a:latin typeface="Segoe UI" panose="020B0502040204020203" pitchFamily="34" charset="0"/>
                          <a:ea typeface="MS Mincho" panose="02020609040205080304" pitchFamily="49" charset="-128"/>
                          <a:cs typeface="Times New Roman" panose="02020603050405020304" pitchFamily="18" charset="0"/>
                        </a:rPr>
                        <a:t>End of term</a:t>
                      </a:r>
                      <a:r>
                        <a:rPr lang="en-GB" sz="1200" dirty="0">
                          <a:solidFill>
                            <a:srgbClr val="FF0000"/>
                          </a:solidFill>
                          <a:effectLst/>
                          <a:latin typeface="Segoe UI" panose="020B0502040204020203" pitchFamily="34" charset="0"/>
                          <a:ea typeface="MS Mincho" panose="02020609040205080304" pitchFamily="49" charset="-128"/>
                          <a:cs typeface="Times New Roman" panose="02020603050405020304" pitchFamily="18" charset="0"/>
                        </a:rPr>
                        <a:t> -2:30pm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Children are welcome to wear non-uniform and Christmas jumpers.</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200" b="1"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Parents and carers are welcome to meet us at church for a service at 11am.</a:t>
                      </a:r>
                    </a:p>
                    <a:p>
                      <a:pPr>
                        <a:spcAft>
                          <a:spcPts val="0"/>
                        </a:spcAft>
                      </a:pPr>
                      <a:endPar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endParaRPr>
                    </a:p>
                    <a:p>
                      <a:pPr>
                        <a:spcAft>
                          <a:spcPts val="0"/>
                        </a:spcAft>
                      </a:pP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Please ensure appropriate footwear for running outside.</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200" dirty="0">
                          <a:solidFill>
                            <a:srgbClr val="006600"/>
                          </a:solidFill>
                          <a:effectLst/>
                          <a:latin typeface="Segoe UI" panose="020B0502040204020203" pitchFamily="34" charset="0"/>
                          <a:ea typeface="MS Mincho" panose="02020609040205080304" pitchFamily="49" charset="-128"/>
                          <a:cs typeface="Times New Roman" panose="02020603050405020304" pitchFamily="18" charset="0"/>
                        </a:rPr>
                        <a:t>Sponsorship information sent separately.</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224154482"/>
                  </a:ext>
                </a:extLst>
              </a:tr>
            </a:tbl>
          </a:graphicData>
        </a:graphic>
      </p:graphicFrame>
      <p:sp>
        <p:nvSpPr>
          <p:cNvPr id="5" name="Rectangle 2">
            <a:extLst>
              <a:ext uri="{FF2B5EF4-FFF2-40B4-BE49-F238E27FC236}">
                <a16:creationId xmlns:a16="http://schemas.microsoft.com/office/drawing/2014/main" id="{7A0DB942-382E-4EB8-A9B4-770195630001}"/>
              </a:ext>
            </a:extLst>
          </p:cNvPr>
          <p:cNvSpPr>
            <a:spLocks noChangeArrowheads="1"/>
          </p:cNvSpPr>
          <p:nvPr/>
        </p:nvSpPr>
        <p:spPr bwMode="auto">
          <a:xfrm>
            <a:off x="26774"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3" name="Picture 1">
            <a:extLst>
              <a:ext uri="{FF2B5EF4-FFF2-40B4-BE49-F238E27FC236}">
                <a16:creationId xmlns:a16="http://schemas.microsoft.com/office/drawing/2014/main" id="{623E01EA-50BA-47F9-8CEA-0275DAD05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18" y="238292"/>
            <a:ext cx="771525" cy="571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extLst>
              <a:ext uri="{FF2B5EF4-FFF2-40B4-BE49-F238E27FC236}">
                <a16:creationId xmlns:a16="http://schemas.microsoft.com/office/drawing/2014/main" id="{8EC5134D-3769-4B60-8713-B8A2FA7CE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7188" y="299317"/>
            <a:ext cx="771525"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054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ECF8-9452-4BD9-861B-89436BDFB714}"/>
              </a:ext>
            </a:extLst>
          </p:cNvPr>
          <p:cNvSpPr>
            <a:spLocks noGrp="1"/>
          </p:cNvSpPr>
          <p:nvPr>
            <p:ph type="title"/>
          </p:nvPr>
        </p:nvSpPr>
        <p:spPr/>
        <p:txBody>
          <a:bodyPr/>
          <a:lstStyle/>
          <a:p>
            <a:r>
              <a:rPr lang="en-GB" b="1" dirty="0">
                <a:solidFill>
                  <a:srgbClr val="0070C0"/>
                </a:solidFill>
                <a:latin typeface="Segoe  "/>
              </a:rPr>
              <a:t>Awards in School This Week</a:t>
            </a:r>
          </a:p>
        </p:txBody>
      </p:sp>
      <p:graphicFrame>
        <p:nvGraphicFramePr>
          <p:cNvPr id="4" name="Table 3">
            <a:extLst>
              <a:ext uri="{FF2B5EF4-FFF2-40B4-BE49-F238E27FC236}">
                <a16:creationId xmlns:a16="http://schemas.microsoft.com/office/drawing/2014/main" id="{99AC8AD3-AE16-4ED4-9DC3-822274D2E689}"/>
              </a:ext>
            </a:extLst>
          </p:cNvPr>
          <p:cNvGraphicFramePr>
            <a:graphicFrameLocks noGrp="1"/>
          </p:cNvGraphicFramePr>
          <p:nvPr>
            <p:extLst>
              <p:ext uri="{D42A27DB-BD31-4B8C-83A1-F6EECF244321}">
                <p14:modId xmlns:p14="http://schemas.microsoft.com/office/powerpoint/2010/main" val="1689509465"/>
              </p:ext>
            </p:extLst>
          </p:nvPr>
        </p:nvGraphicFramePr>
        <p:xfrm>
          <a:off x="302004" y="1995810"/>
          <a:ext cx="11367081" cy="242346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712623989"/>
                    </a:ext>
                  </a:extLst>
                </a:gridCol>
                <a:gridCol w="2273416">
                  <a:extLst>
                    <a:ext uri="{9D8B030D-6E8A-4147-A177-3AD203B41FA5}">
                      <a16:colId xmlns:a16="http://schemas.microsoft.com/office/drawing/2014/main" val="2973566520"/>
                    </a:ext>
                  </a:extLst>
                </a:gridCol>
                <a:gridCol w="2486746">
                  <a:extLst>
                    <a:ext uri="{9D8B030D-6E8A-4147-A177-3AD203B41FA5}">
                      <a16:colId xmlns:a16="http://schemas.microsoft.com/office/drawing/2014/main" val="653362783"/>
                    </a:ext>
                  </a:extLst>
                </a:gridCol>
                <a:gridCol w="2060087">
                  <a:extLst>
                    <a:ext uri="{9D8B030D-6E8A-4147-A177-3AD203B41FA5}">
                      <a16:colId xmlns:a16="http://schemas.microsoft.com/office/drawing/2014/main" val="3689442591"/>
                    </a:ext>
                  </a:extLst>
                </a:gridCol>
                <a:gridCol w="2273416">
                  <a:extLst>
                    <a:ext uri="{9D8B030D-6E8A-4147-A177-3AD203B41FA5}">
                      <a16:colId xmlns:a16="http://schemas.microsoft.com/office/drawing/2014/main" val="2910945454"/>
                    </a:ext>
                  </a:extLst>
                </a:gridCol>
              </a:tblGrid>
              <a:tr h="594463">
                <a:tc>
                  <a:txBody>
                    <a:bodyPr/>
                    <a:lstStyle/>
                    <a:p>
                      <a:endParaRPr lang="en-GB" dirty="0"/>
                    </a:p>
                  </a:txBody>
                  <a:tcPr/>
                </a:tc>
                <a:tc>
                  <a:txBody>
                    <a:bodyPr/>
                    <a:lstStyle/>
                    <a:p>
                      <a:pPr algn="ctr"/>
                      <a:r>
                        <a:rPr lang="en-GB" dirty="0"/>
                        <a:t>Apple</a:t>
                      </a:r>
                    </a:p>
                  </a:txBody>
                  <a:tcPr/>
                </a:tc>
                <a:tc>
                  <a:txBody>
                    <a:bodyPr/>
                    <a:lstStyle/>
                    <a:p>
                      <a:pPr algn="ctr"/>
                      <a:r>
                        <a:rPr lang="en-GB" dirty="0"/>
                        <a:t>Beech</a:t>
                      </a:r>
                    </a:p>
                  </a:txBody>
                  <a:tcPr/>
                </a:tc>
                <a:tc>
                  <a:txBody>
                    <a:bodyPr/>
                    <a:lstStyle/>
                    <a:p>
                      <a:pPr algn="ctr"/>
                      <a:r>
                        <a:rPr lang="en-GB" dirty="0"/>
                        <a:t>Holly</a:t>
                      </a:r>
                    </a:p>
                  </a:txBody>
                  <a:tcPr/>
                </a:tc>
                <a:tc>
                  <a:txBody>
                    <a:bodyPr/>
                    <a:lstStyle/>
                    <a:p>
                      <a:pPr algn="ctr"/>
                      <a:r>
                        <a:rPr lang="en-GB" dirty="0"/>
                        <a:t>Oak</a:t>
                      </a:r>
                    </a:p>
                  </a:txBody>
                  <a:tcPr/>
                </a:tc>
                <a:extLst>
                  <a:ext uri="{0D108BD9-81ED-4DB2-BD59-A6C34878D82A}">
                    <a16:rowId xmlns:a16="http://schemas.microsoft.com/office/drawing/2014/main" val="860757442"/>
                  </a:ext>
                </a:extLst>
              </a:tr>
              <a:tr h="594463">
                <a:tc rowSpan="2">
                  <a:txBody>
                    <a:bodyPr/>
                    <a:lstStyle/>
                    <a:p>
                      <a:r>
                        <a:rPr lang="en-GB" b="1" dirty="0"/>
                        <a:t>Stars of the Week</a:t>
                      </a:r>
                    </a:p>
                  </a:txBody>
                  <a:tcPr>
                    <a:solidFill>
                      <a:schemeClr val="accent1">
                        <a:lumMod val="20000"/>
                        <a:lumOff val="80000"/>
                      </a:schemeClr>
                    </a:solidFill>
                  </a:tcPr>
                </a:tc>
                <a:tc rowSpan="2">
                  <a:txBody>
                    <a:bodyPr/>
                    <a:lstStyle/>
                    <a:p>
                      <a:pPr algn="ctr"/>
                      <a:endParaRPr lang="en-GB" dirty="0"/>
                    </a:p>
                    <a:p>
                      <a:pPr algn="ctr"/>
                      <a:r>
                        <a:rPr lang="en-GB" dirty="0"/>
                        <a:t>Ben Cheetham</a:t>
                      </a:r>
                    </a:p>
                  </a:txBody>
                  <a:tcPr>
                    <a:solidFill>
                      <a:schemeClr val="accent1">
                        <a:lumMod val="20000"/>
                        <a:lumOff val="80000"/>
                      </a:schemeClr>
                    </a:solidFill>
                  </a:tcPr>
                </a:tc>
                <a:tc>
                  <a:txBody>
                    <a:bodyPr/>
                    <a:lstStyle/>
                    <a:p>
                      <a:pPr algn="ctr"/>
                      <a:r>
                        <a:rPr lang="en-GB" dirty="0"/>
                        <a:t>Sophy Triffitt</a:t>
                      </a:r>
                    </a:p>
                  </a:txBody>
                  <a:tcPr>
                    <a:solidFill>
                      <a:schemeClr val="accent1">
                        <a:lumMod val="20000"/>
                        <a:lumOff val="80000"/>
                      </a:schemeClr>
                    </a:solidFill>
                  </a:tcPr>
                </a:tc>
                <a:tc>
                  <a:txBody>
                    <a:bodyPr/>
                    <a:lstStyle/>
                    <a:p>
                      <a:pPr algn="ctr"/>
                      <a:r>
                        <a:rPr lang="en-GB" dirty="0"/>
                        <a:t>Olive Beeson</a:t>
                      </a:r>
                    </a:p>
                  </a:txBody>
                  <a:tcPr>
                    <a:solidFill>
                      <a:schemeClr val="accent1">
                        <a:lumMod val="20000"/>
                        <a:lumOff val="80000"/>
                      </a:schemeClr>
                    </a:solidFill>
                  </a:tcPr>
                </a:tc>
                <a:tc>
                  <a:txBody>
                    <a:bodyPr/>
                    <a:lstStyle/>
                    <a:p>
                      <a:pPr algn="ctr"/>
                      <a:r>
                        <a:rPr lang="en-GB" dirty="0"/>
                        <a:t>Isabelle Sargent</a:t>
                      </a:r>
                    </a:p>
                  </a:txBody>
                  <a:tcPr>
                    <a:solidFill>
                      <a:schemeClr val="accent1">
                        <a:lumMod val="20000"/>
                        <a:lumOff val="80000"/>
                      </a:schemeClr>
                    </a:solidFill>
                  </a:tcPr>
                </a:tc>
                <a:extLst>
                  <a:ext uri="{0D108BD9-81ED-4DB2-BD59-A6C34878D82A}">
                    <a16:rowId xmlns:a16="http://schemas.microsoft.com/office/drawing/2014/main" val="964532015"/>
                  </a:ext>
                </a:extLst>
              </a:tr>
              <a:tr h="594463">
                <a:tc vMerge="1">
                  <a:txBody>
                    <a:bodyPr/>
                    <a:lstStyle/>
                    <a:p>
                      <a:endParaRPr lang="en-GB" dirty="0"/>
                    </a:p>
                  </a:txBody>
                  <a:tcPr/>
                </a:tc>
                <a:tc vMerge="1">
                  <a:txBody>
                    <a:bodyPr/>
                    <a:lstStyle/>
                    <a:p>
                      <a:endParaRPr lang="en-GB" dirty="0"/>
                    </a:p>
                  </a:txBody>
                  <a:tcPr/>
                </a:tc>
                <a:tc>
                  <a:txBody>
                    <a:bodyPr/>
                    <a:lstStyle/>
                    <a:p>
                      <a:pPr algn="ctr"/>
                      <a:r>
                        <a:rPr lang="en-GB" dirty="0"/>
                        <a:t>Gem Champion</a:t>
                      </a:r>
                    </a:p>
                  </a:txBody>
                  <a:tcPr>
                    <a:solidFill>
                      <a:schemeClr val="accent1">
                        <a:lumMod val="20000"/>
                        <a:lumOff val="80000"/>
                      </a:schemeClr>
                    </a:solidFill>
                  </a:tcPr>
                </a:tc>
                <a:tc>
                  <a:txBody>
                    <a:bodyPr/>
                    <a:lstStyle/>
                    <a:p>
                      <a:pPr algn="ctr"/>
                      <a:r>
                        <a:rPr lang="en-GB" dirty="0"/>
                        <a:t>Grace Dawson</a:t>
                      </a:r>
                    </a:p>
                  </a:txBody>
                  <a:tcPr>
                    <a:solidFill>
                      <a:schemeClr val="accent1">
                        <a:lumMod val="20000"/>
                        <a:lumOff val="80000"/>
                      </a:schemeClr>
                    </a:solidFill>
                  </a:tcPr>
                </a:tc>
                <a:tc>
                  <a:txBody>
                    <a:bodyPr/>
                    <a:lstStyle/>
                    <a:p>
                      <a:pPr algn="ctr"/>
                      <a:r>
                        <a:rPr lang="en-GB" dirty="0"/>
                        <a:t>Sam Stubbins</a:t>
                      </a:r>
                    </a:p>
                  </a:txBody>
                  <a:tcPr>
                    <a:solidFill>
                      <a:schemeClr val="accent1">
                        <a:lumMod val="20000"/>
                        <a:lumOff val="80000"/>
                      </a:schemeClr>
                    </a:solidFill>
                  </a:tcPr>
                </a:tc>
                <a:extLst>
                  <a:ext uri="{0D108BD9-81ED-4DB2-BD59-A6C34878D82A}">
                    <a16:rowId xmlns:a16="http://schemas.microsoft.com/office/drawing/2014/main" val="3946535011"/>
                  </a:ext>
                </a:extLst>
              </a:tr>
              <a:tr h="594463">
                <a:tc>
                  <a:txBody>
                    <a:bodyPr/>
                    <a:lstStyle/>
                    <a:p>
                      <a:r>
                        <a:rPr lang="en-GB" b="1" dirty="0"/>
                        <a:t>Gold Awards </a:t>
                      </a:r>
                    </a:p>
                    <a:p>
                      <a:r>
                        <a:rPr lang="en-GB" b="1" dirty="0"/>
                        <a:t>for Sport</a:t>
                      </a:r>
                    </a:p>
                  </a:txBody>
                  <a:tcPr>
                    <a:solidFill>
                      <a:schemeClr val="accent1">
                        <a:lumMod val="20000"/>
                        <a:lumOff val="80000"/>
                      </a:schemeClr>
                    </a:solidFill>
                  </a:tcPr>
                </a:tc>
                <a:tc>
                  <a:txBody>
                    <a:bodyPr/>
                    <a:lstStyle/>
                    <a:p>
                      <a:pPr algn="ctr"/>
                      <a:r>
                        <a:rPr lang="en-GB" dirty="0" err="1"/>
                        <a:t>Lyuba</a:t>
                      </a:r>
                      <a:r>
                        <a:rPr lang="en-GB" dirty="0"/>
                        <a:t> Hobson</a:t>
                      </a:r>
                    </a:p>
                  </a:txBody>
                  <a:tcPr>
                    <a:solidFill>
                      <a:schemeClr val="accent1">
                        <a:lumMod val="20000"/>
                        <a:lumOff val="80000"/>
                      </a:schemeClr>
                    </a:solidFill>
                  </a:tcPr>
                </a:tc>
                <a:tc>
                  <a:txBody>
                    <a:bodyPr/>
                    <a:lstStyle/>
                    <a:p>
                      <a:pPr algn="ctr"/>
                      <a:r>
                        <a:rPr lang="en-GB" dirty="0"/>
                        <a:t>Esmond Tsang</a:t>
                      </a:r>
                    </a:p>
                  </a:txBody>
                  <a:tcPr>
                    <a:solidFill>
                      <a:schemeClr val="accent1">
                        <a:lumMod val="20000"/>
                        <a:lumOff val="80000"/>
                      </a:schemeClr>
                    </a:solidFill>
                  </a:tcPr>
                </a:tc>
                <a:tc>
                  <a:txBody>
                    <a:bodyPr/>
                    <a:lstStyle/>
                    <a:p>
                      <a:pPr algn="ctr"/>
                      <a:r>
                        <a:rPr lang="en-GB" dirty="0"/>
                        <a:t>Harry Lord</a:t>
                      </a:r>
                    </a:p>
                  </a:txBody>
                  <a:tcPr>
                    <a:solidFill>
                      <a:schemeClr val="accent1">
                        <a:lumMod val="20000"/>
                        <a:lumOff val="80000"/>
                      </a:schemeClr>
                    </a:solidFill>
                  </a:tcPr>
                </a:tc>
                <a:tc>
                  <a:txBody>
                    <a:bodyPr/>
                    <a:lstStyle/>
                    <a:p>
                      <a:pPr algn="ctr"/>
                      <a:r>
                        <a:rPr lang="en-GB" sz="1800" dirty="0"/>
                        <a:t>Isla Howland</a:t>
                      </a:r>
                    </a:p>
                  </a:txBody>
                  <a:tcPr>
                    <a:solidFill>
                      <a:schemeClr val="accent1">
                        <a:lumMod val="20000"/>
                        <a:lumOff val="80000"/>
                      </a:schemeClr>
                    </a:solidFill>
                  </a:tcPr>
                </a:tc>
                <a:extLst>
                  <a:ext uri="{0D108BD9-81ED-4DB2-BD59-A6C34878D82A}">
                    <a16:rowId xmlns:a16="http://schemas.microsoft.com/office/drawing/2014/main" val="611890926"/>
                  </a:ext>
                </a:extLst>
              </a:tr>
            </a:tbl>
          </a:graphicData>
        </a:graphic>
      </p:graphicFrame>
    </p:spTree>
    <p:extLst>
      <p:ext uri="{BB962C8B-B14F-4D97-AF65-F5344CB8AC3E}">
        <p14:creationId xmlns:p14="http://schemas.microsoft.com/office/powerpoint/2010/main" val="1002461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5D17-D34E-436A-95F0-B17DE46B2F6B}"/>
              </a:ext>
            </a:extLst>
          </p:cNvPr>
          <p:cNvSpPr>
            <a:spLocks noGrp="1"/>
          </p:cNvSpPr>
          <p:nvPr>
            <p:ph type="title"/>
          </p:nvPr>
        </p:nvSpPr>
        <p:spPr/>
        <p:txBody>
          <a:bodyPr/>
          <a:lstStyle/>
          <a:p>
            <a:r>
              <a:rPr lang="en-GB" b="1" dirty="0">
                <a:solidFill>
                  <a:srgbClr val="0070C0"/>
                </a:solidFill>
                <a:latin typeface="Segoe  "/>
              </a:rPr>
              <a:t>Team Points</a:t>
            </a:r>
            <a:endParaRPr lang="en-GB" dirty="0"/>
          </a:p>
        </p:txBody>
      </p:sp>
      <p:graphicFrame>
        <p:nvGraphicFramePr>
          <p:cNvPr id="3" name="Table 2">
            <a:extLst>
              <a:ext uri="{FF2B5EF4-FFF2-40B4-BE49-F238E27FC236}">
                <a16:creationId xmlns:a16="http://schemas.microsoft.com/office/drawing/2014/main" id="{F02C1B1A-9294-4801-A223-C8FF475F589E}"/>
              </a:ext>
            </a:extLst>
          </p:cNvPr>
          <p:cNvGraphicFramePr>
            <a:graphicFrameLocks noGrp="1"/>
          </p:cNvGraphicFramePr>
          <p:nvPr>
            <p:extLst>
              <p:ext uri="{D42A27DB-BD31-4B8C-83A1-F6EECF244321}">
                <p14:modId xmlns:p14="http://schemas.microsoft.com/office/powerpoint/2010/main" val="3672667006"/>
              </p:ext>
            </p:extLst>
          </p:nvPr>
        </p:nvGraphicFramePr>
        <p:xfrm>
          <a:off x="2032000" y="2078683"/>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21731535"/>
                    </a:ext>
                  </a:extLst>
                </a:gridCol>
                <a:gridCol w="4064000">
                  <a:extLst>
                    <a:ext uri="{9D8B030D-6E8A-4147-A177-3AD203B41FA5}">
                      <a16:colId xmlns:a16="http://schemas.microsoft.com/office/drawing/2014/main" val="477815127"/>
                    </a:ext>
                  </a:extLst>
                </a:gridCol>
              </a:tblGrid>
              <a:tr h="370840">
                <a:tc>
                  <a:txBody>
                    <a:bodyPr/>
                    <a:lstStyle/>
                    <a:p>
                      <a:r>
                        <a:rPr lang="en-GB" dirty="0"/>
                        <a:t>Team</a:t>
                      </a:r>
                    </a:p>
                  </a:txBody>
                  <a:tcPr/>
                </a:tc>
                <a:tc>
                  <a:txBody>
                    <a:bodyPr/>
                    <a:lstStyle/>
                    <a:p>
                      <a:r>
                        <a:rPr lang="en-GB" dirty="0"/>
                        <a:t>Points</a:t>
                      </a:r>
                    </a:p>
                  </a:txBody>
                  <a:tcPr/>
                </a:tc>
                <a:extLst>
                  <a:ext uri="{0D108BD9-81ED-4DB2-BD59-A6C34878D82A}">
                    <a16:rowId xmlns:a16="http://schemas.microsoft.com/office/drawing/2014/main" val="694617373"/>
                  </a:ext>
                </a:extLst>
              </a:tr>
              <a:tr h="370840">
                <a:tc>
                  <a:txBody>
                    <a:bodyPr/>
                    <a:lstStyle/>
                    <a:p>
                      <a:r>
                        <a:rPr lang="en-GB" dirty="0">
                          <a:solidFill>
                            <a:srgbClr val="FF0000"/>
                          </a:solidFill>
                        </a:rPr>
                        <a:t>Red</a:t>
                      </a:r>
                    </a:p>
                  </a:txBody>
                  <a:tcPr/>
                </a:tc>
                <a:tc>
                  <a:txBody>
                    <a:bodyPr/>
                    <a:lstStyle/>
                    <a:p>
                      <a:r>
                        <a:rPr lang="en-GB" dirty="0"/>
                        <a:t>896</a:t>
                      </a:r>
                    </a:p>
                  </a:txBody>
                  <a:tcPr/>
                </a:tc>
                <a:extLst>
                  <a:ext uri="{0D108BD9-81ED-4DB2-BD59-A6C34878D82A}">
                    <a16:rowId xmlns:a16="http://schemas.microsoft.com/office/drawing/2014/main" val="1505806640"/>
                  </a:ext>
                </a:extLst>
              </a:tr>
              <a:tr h="370840">
                <a:tc>
                  <a:txBody>
                    <a:bodyPr/>
                    <a:lstStyle/>
                    <a:p>
                      <a:r>
                        <a:rPr lang="en-GB" dirty="0">
                          <a:solidFill>
                            <a:schemeClr val="accent1"/>
                          </a:solidFill>
                        </a:rPr>
                        <a:t>Blue</a:t>
                      </a:r>
                    </a:p>
                  </a:txBody>
                  <a:tcPr/>
                </a:tc>
                <a:tc>
                  <a:txBody>
                    <a:bodyPr/>
                    <a:lstStyle/>
                    <a:p>
                      <a:r>
                        <a:rPr lang="en-GB" dirty="0"/>
                        <a:t>753</a:t>
                      </a:r>
                    </a:p>
                  </a:txBody>
                  <a:tcPr/>
                </a:tc>
                <a:extLst>
                  <a:ext uri="{0D108BD9-81ED-4DB2-BD59-A6C34878D82A}">
                    <a16:rowId xmlns:a16="http://schemas.microsoft.com/office/drawing/2014/main" val="747584618"/>
                  </a:ext>
                </a:extLst>
              </a:tr>
              <a:tr h="370840">
                <a:tc>
                  <a:txBody>
                    <a:bodyPr/>
                    <a:lstStyle/>
                    <a:p>
                      <a:r>
                        <a:rPr lang="en-GB" dirty="0">
                          <a:solidFill>
                            <a:srgbClr val="00B050"/>
                          </a:solidFill>
                        </a:rPr>
                        <a:t>Green</a:t>
                      </a:r>
                    </a:p>
                  </a:txBody>
                  <a:tcPr/>
                </a:tc>
                <a:tc>
                  <a:txBody>
                    <a:bodyPr/>
                    <a:lstStyle/>
                    <a:p>
                      <a:r>
                        <a:rPr lang="en-GB" dirty="0"/>
                        <a:t>742</a:t>
                      </a:r>
                    </a:p>
                  </a:txBody>
                  <a:tcPr/>
                </a:tc>
                <a:extLst>
                  <a:ext uri="{0D108BD9-81ED-4DB2-BD59-A6C34878D82A}">
                    <a16:rowId xmlns:a16="http://schemas.microsoft.com/office/drawing/2014/main" val="4093545337"/>
                  </a:ext>
                </a:extLst>
              </a:tr>
              <a:tr h="370840">
                <a:tc>
                  <a:txBody>
                    <a:bodyPr/>
                    <a:lstStyle/>
                    <a:p>
                      <a:r>
                        <a:rPr lang="en-GB" dirty="0">
                          <a:solidFill>
                            <a:srgbClr val="FFFF00"/>
                          </a:solidFill>
                        </a:rPr>
                        <a:t>Yellow</a:t>
                      </a:r>
                    </a:p>
                  </a:txBody>
                  <a:tcPr/>
                </a:tc>
                <a:tc>
                  <a:txBody>
                    <a:bodyPr/>
                    <a:lstStyle/>
                    <a:p>
                      <a:r>
                        <a:rPr lang="en-GB" dirty="0"/>
                        <a:t>731</a:t>
                      </a:r>
                    </a:p>
                  </a:txBody>
                  <a:tcPr/>
                </a:tc>
                <a:extLst>
                  <a:ext uri="{0D108BD9-81ED-4DB2-BD59-A6C34878D82A}">
                    <a16:rowId xmlns:a16="http://schemas.microsoft.com/office/drawing/2014/main" val="4283979554"/>
                  </a:ext>
                </a:extLst>
              </a:tr>
            </a:tbl>
          </a:graphicData>
        </a:graphic>
      </p:graphicFrame>
      <p:sp>
        <p:nvSpPr>
          <p:cNvPr id="4" name="TextBox 3">
            <a:extLst>
              <a:ext uri="{FF2B5EF4-FFF2-40B4-BE49-F238E27FC236}">
                <a16:creationId xmlns:a16="http://schemas.microsoft.com/office/drawing/2014/main" id="{ECAE4ED4-40F2-4BF3-8605-324FB4EB3DB6}"/>
              </a:ext>
            </a:extLst>
          </p:cNvPr>
          <p:cNvSpPr txBox="1"/>
          <p:nvPr/>
        </p:nvSpPr>
        <p:spPr>
          <a:xfrm>
            <a:off x="4790113" y="4253218"/>
            <a:ext cx="2608213" cy="369332"/>
          </a:xfrm>
          <a:prstGeom prst="rect">
            <a:avLst/>
          </a:prstGeom>
          <a:noFill/>
        </p:spPr>
        <p:txBody>
          <a:bodyPr wrap="square" rtlCol="0">
            <a:spAutoFit/>
          </a:bodyPr>
          <a:lstStyle/>
          <a:p>
            <a:r>
              <a:rPr lang="en-GB" dirty="0"/>
              <a:t>Well done </a:t>
            </a:r>
            <a:r>
              <a:rPr lang="en-GB" b="1" dirty="0">
                <a:solidFill>
                  <a:srgbClr val="FF0000"/>
                </a:solidFill>
              </a:rPr>
              <a:t>RED</a:t>
            </a:r>
            <a:r>
              <a:rPr lang="en-GB" dirty="0"/>
              <a:t> team!</a:t>
            </a:r>
          </a:p>
        </p:txBody>
      </p:sp>
    </p:spTree>
    <p:extLst>
      <p:ext uri="{BB962C8B-B14F-4D97-AF65-F5344CB8AC3E}">
        <p14:creationId xmlns:p14="http://schemas.microsoft.com/office/powerpoint/2010/main" val="2044337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313511F-11F6-4236-AF7E-7A2BDEE75249}"/>
              </a:ext>
            </a:extLst>
          </p:cNvPr>
          <p:cNvSpPr>
            <a:spLocks noGrp="1"/>
          </p:cNvSpPr>
          <p:nvPr>
            <p:ph idx="1"/>
          </p:nvPr>
        </p:nvSpPr>
        <p:spPr/>
        <p:txBody>
          <a:bodyPr>
            <a:normAutofit fontScale="92500"/>
          </a:bodyPr>
          <a:lstStyle/>
          <a:p>
            <a:endParaRPr lang="en-GB" dirty="0"/>
          </a:p>
          <a:p>
            <a:endParaRPr lang="en-GB" dirty="0"/>
          </a:p>
          <a:p>
            <a:endParaRPr lang="en-GB" dirty="0"/>
          </a:p>
          <a:p>
            <a:pPr marL="0" indent="0">
              <a:buNone/>
            </a:pPr>
            <a:endParaRPr lang="en-GB" dirty="0"/>
          </a:p>
          <a:p>
            <a:pPr marL="0" indent="0">
              <a:buNone/>
            </a:pPr>
            <a:r>
              <a:rPr lang="en-GB" dirty="0"/>
              <a:t>Apple: Children in Apple Class need to bring their Forest School kit in each </a:t>
            </a:r>
            <a:r>
              <a:rPr lang="en-GB" dirty="0">
                <a:solidFill>
                  <a:srgbClr val="FF0000"/>
                </a:solidFill>
              </a:rPr>
              <a:t>Friday</a:t>
            </a:r>
            <a:r>
              <a:rPr lang="en-GB" dirty="0"/>
              <a:t>. Please send their PE kit in on Monday as children will change for PE in school. They will bring PE kits home for washing periodically.  </a:t>
            </a:r>
          </a:p>
          <a:p>
            <a:pPr marL="0" indent="0" fontAlgn="base">
              <a:buNone/>
            </a:pPr>
            <a:r>
              <a:rPr lang="en-GB" b="1" dirty="0"/>
              <a:t>Please ensure that on PE days, the children wear their hoodies, school jumpers or cardigans alongside white or blue t-shirts and black or navy shorts or jogging bottoms.</a:t>
            </a:r>
            <a:endParaRPr lang="en-GB" dirty="0"/>
          </a:p>
          <a:p>
            <a:endParaRPr lang="en-GB" dirty="0"/>
          </a:p>
        </p:txBody>
      </p:sp>
      <p:sp>
        <p:nvSpPr>
          <p:cNvPr id="2" name="Title 1">
            <a:extLst>
              <a:ext uri="{FF2B5EF4-FFF2-40B4-BE49-F238E27FC236}">
                <a16:creationId xmlns:a16="http://schemas.microsoft.com/office/drawing/2014/main" id="{22D0EE4E-BAE3-4814-A0DC-66AE83BB76F8}"/>
              </a:ext>
            </a:extLst>
          </p:cNvPr>
          <p:cNvSpPr>
            <a:spLocks noGrp="1"/>
          </p:cNvSpPr>
          <p:nvPr>
            <p:ph type="title"/>
          </p:nvPr>
        </p:nvSpPr>
        <p:spPr/>
        <p:txBody>
          <a:bodyPr/>
          <a:lstStyle/>
          <a:p>
            <a:r>
              <a:rPr lang="en-GB" b="1" dirty="0">
                <a:solidFill>
                  <a:schemeClr val="accent1"/>
                </a:solidFill>
                <a:latin typeface="Segoe  "/>
              </a:rPr>
              <a:t>PE Kits w/c 11 December 2023</a:t>
            </a:r>
          </a:p>
        </p:txBody>
      </p:sp>
      <p:graphicFrame>
        <p:nvGraphicFramePr>
          <p:cNvPr id="3" name="Table 2">
            <a:extLst>
              <a:ext uri="{FF2B5EF4-FFF2-40B4-BE49-F238E27FC236}">
                <a16:creationId xmlns:a16="http://schemas.microsoft.com/office/drawing/2014/main" id="{1459CF87-41B5-4B59-B3D8-602A48BA8160}"/>
              </a:ext>
            </a:extLst>
          </p:cNvPr>
          <p:cNvGraphicFramePr>
            <a:graphicFrameLocks noGrp="1"/>
          </p:cNvGraphicFramePr>
          <p:nvPr>
            <p:extLst>
              <p:ext uri="{D42A27DB-BD31-4B8C-83A1-F6EECF244321}">
                <p14:modId xmlns:p14="http://schemas.microsoft.com/office/powerpoint/2010/main" val="3416010943"/>
              </p:ext>
            </p:extLst>
          </p:nvPr>
        </p:nvGraphicFramePr>
        <p:xfrm>
          <a:off x="1889387" y="1825625"/>
          <a:ext cx="8128002" cy="148336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982694366"/>
                    </a:ext>
                  </a:extLst>
                </a:gridCol>
                <a:gridCol w="1354667">
                  <a:extLst>
                    <a:ext uri="{9D8B030D-6E8A-4147-A177-3AD203B41FA5}">
                      <a16:colId xmlns:a16="http://schemas.microsoft.com/office/drawing/2014/main" val="3604755761"/>
                    </a:ext>
                  </a:extLst>
                </a:gridCol>
                <a:gridCol w="1354667">
                  <a:extLst>
                    <a:ext uri="{9D8B030D-6E8A-4147-A177-3AD203B41FA5}">
                      <a16:colId xmlns:a16="http://schemas.microsoft.com/office/drawing/2014/main" val="3275141048"/>
                    </a:ext>
                  </a:extLst>
                </a:gridCol>
                <a:gridCol w="1354667">
                  <a:extLst>
                    <a:ext uri="{9D8B030D-6E8A-4147-A177-3AD203B41FA5}">
                      <a16:colId xmlns:a16="http://schemas.microsoft.com/office/drawing/2014/main" val="126600969"/>
                    </a:ext>
                  </a:extLst>
                </a:gridCol>
                <a:gridCol w="1354667">
                  <a:extLst>
                    <a:ext uri="{9D8B030D-6E8A-4147-A177-3AD203B41FA5}">
                      <a16:colId xmlns:a16="http://schemas.microsoft.com/office/drawing/2014/main" val="1318239413"/>
                    </a:ext>
                  </a:extLst>
                </a:gridCol>
                <a:gridCol w="1354667">
                  <a:extLst>
                    <a:ext uri="{9D8B030D-6E8A-4147-A177-3AD203B41FA5}">
                      <a16:colId xmlns:a16="http://schemas.microsoft.com/office/drawing/2014/main" val="159172132"/>
                    </a:ext>
                  </a:extLst>
                </a:gridCol>
              </a:tblGrid>
              <a:tr h="370840">
                <a:tc>
                  <a:txBody>
                    <a:bodyPr/>
                    <a:lstStyle/>
                    <a:p>
                      <a:pPr algn="ctr"/>
                      <a:endParaRPr lang="en-GB" dirty="0"/>
                    </a:p>
                  </a:txBody>
                  <a:tcPr/>
                </a:tc>
                <a:tc>
                  <a:txBody>
                    <a:bodyPr/>
                    <a:lstStyle/>
                    <a:p>
                      <a:pPr algn="ctr"/>
                      <a:r>
                        <a:rPr lang="en-GB" dirty="0"/>
                        <a:t>Monday</a:t>
                      </a:r>
                    </a:p>
                  </a:txBody>
                  <a:tcPr/>
                </a:tc>
                <a:tc>
                  <a:txBody>
                    <a:bodyPr/>
                    <a:lstStyle/>
                    <a:p>
                      <a:pPr algn="ctr"/>
                      <a:r>
                        <a:rPr lang="en-GB" dirty="0"/>
                        <a:t>Tuesday</a:t>
                      </a:r>
                    </a:p>
                  </a:txBody>
                  <a:tcPr/>
                </a:tc>
                <a:tc>
                  <a:txBody>
                    <a:bodyPr/>
                    <a:lstStyle/>
                    <a:p>
                      <a:pPr algn="ctr"/>
                      <a:r>
                        <a:rPr lang="en-GB" dirty="0"/>
                        <a:t>Wednesday</a:t>
                      </a:r>
                    </a:p>
                  </a:txBody>
                  <a:tcPr/>
                </a:tc>
                <a:tc>
                  <a:txBody>
                    <a:bodyPr/>
                    <a:lstStyle/>
                    <a:p>
                      <a:pPr algn="ctr"/>
                      <a:r>
                        <a:rPr lang="en-GB" dirty="0"/>
                        <a:t>Thursday</a:t>
                      </a:r>
                    </a:p>
                  </a:txBody>
                  <a:tcPr/>
                </a:tc>
                <a:tc>
                  <a:txBody>
                    <a:bodyPr/>
                    <a:lstStyle/>
                    <a:p>
                      <a:pPr algn="ctr"/>
                      <a:r>
                        <a:rPr lang="en-GB" dirty="0"/>
                        <a:t>Friday</a:t>
                      </a:r>
                    </a:p>
                  </a:txBody>
                  <a:tcPr/>
                </a:tc>
                <a:extLst>
                  <a:ext uri="{0D108BD9-81ED-4DB2-BD59-A6C34878D82A}">
                    <a16:rowId xmlns:a16="http://schemas.microsoft.com/office/drawing/2014/main" val="2737305729"/>
                  </a:ext>
                </a:extLst>
              </a:tr>
              <a:tr h="370840">
                <a:tc>
                  <a:txBody>
                    <a:bodyPr/>
                    <a:lstStyle/>
                    <a:p>
                      <a:pPr algn="ctr"/>
                      <a:r>
                        <a:rPr lang="en-GB" dirty="0"/>
                        <a:t>Beech</a:t>
                      </a:r>
                    </a:p>
                  </a:txBody>
                  <a:tcPr/>
                </a:tc>
                <a:tc>
                  <a:txBody>
                    <a:bodyPr/>
                    <a:lstStyle/>
                    <a:p>
                      <a:pPr algn="ctr"/>
                      <a:endParaRPr lang="en-GB" dirty="0">
                        <a:solidFill>
                          <a:srgbClr val="FF0000"/>
                        </a:solidFill>
                      </a:endParaRPr>
                    </a:p>
                  </a:txBody>
                  <a:tcPr/>
                </a:tc>
                <a:tc>
                  <a:txBody>
                    <a:bodyPr/>
                    <a:lstStyle/>
                    <a:p>
                      <a:pPr algn="ctr"/>
                      <a:endParaRPr lang="en-GB" dirty="0"/>
                    </a:p>
                  </a:txBody>
                  <a:tcPr/>
                </a:tc>
                <a:tc>
                  <a:txBody>
                    <a:bodyPr/>
                    <a:lstStyle/>
                    <a:p>
                      <a:pPr algn="ctr"/>
                      <a:endParaRPr lang="en-GB"/>
                    </a:p>
                  </a:txBody>
                  <a:tcPr/>
                </a:tc>
                <a:tc>
                  <a:txBody>
                    <a:bodyPr/>
                    <a:lstStyle/>
                    <a:p>
                      <a:pPr algn="ctr"/>
                      <a:r>
                        <a:rPr lang="en-GB" dirty="0"/>
                        <a:t>X</a:t>
                      </a:r>
                    </a:p>
                  </a:txBody>
                  <a:tcPr/>
                </a:tc>
                <a:tc>
                  <a:txBody>
                    <a:bodyPr/>
                    <a:lstStyle/>
                    <a:p>
                      <a:pPr algn="ctr"/>
                      <a:r>
                        <a:rPr lang="en-GB" dirty="0"/>
                        <a:t>X</a:t>
                      </a:r>
                    </a:p>
                  </a:txBody>
                  <a:tcPr/>
                </a:tc>
                <a:extLst>
                  <a:ext uri="{0D108BD9-81ED-4DB2-BD59-A6C34878D82A}">
                    <a16:rowId xmlns:a16="http://schemas.microsoft.com/office/drawing/2014/main" val="726796407"/>
                  </a:ext>
                </a:extLst>
              </a:tr>
              <a:tr h="370840">
                <a:tc>
                  <a:txBody>
                    <a:bodyPr/>
                    <a:lstStyle/>
                    <a:p>
                      <a:pPr algn="ctr"/>
                      <a:r>
                        <a:rPr lang="en-GB" dirty="0"/>
                        <a:t>Holly</a:t>
                      </a:r>
                    </a:p>
                  </a:txBody>
                  <a:tcPr/>
                </a:tc>
                <a:tc>
                  <a:txBody>
                    <a:bodyPr/>
                    <a:lstStyle/>
                    <a:p>
                      <a:pPr algn="ctr"/>
                      <a:endParaRPr lang="en-GB" dirty="0">
                        <a:solidFill>
                          <a:srgbClr val="FF0000"/>
                        </a:solidFill>
                      </a:endParaRPr>
                    </a:p>
                  </a:txBody>
                  <a:tcPr/>
                </a:tc>
                <a:tc>
                  <a:txBody>
                    <a:bodyPr/>
                    <a:lstStyle/>
                    <a:p>
                      <a:pPr algn="ctr"/>
                      <a:r>
                        <a:rPr lang="en-GB" dirty="0"/>
                        <a:t>X</a:t>
                      </a:r>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a:t>X</a:t>
                      </a:r>
                    </a:p>
                  </a:txBody>
                  <a:tcPr/>
                </a:tc>
                <a:extLst>
                  <a:ext uri="{0D108BD9-81ED-4DB2-BD59-A6C34878D82A}">
                    <a16:rowId xmlns:a16="http://schemas.microsoft.com/office/drawing/2014/main" val="119406266"/>
                  </a:ext>
                </a:extLst>
              </a:tr>
              <a:tr h="370840">
                <a:tc>
                  <a:txBody>
                    <a:bodyPr/>
                    <a:lstStyle/>
                    <a:p>
                      <a:pPr algn="ctr"/>
                      <a:r>
                        <a:rPr lang="en-GB" dirty="0"/>
                        <a:t>Oak</a:t>
                      </a:r>
                    </a:p>
                  </a:txBody>
                  <a:tcPr/>
                </a:tc>
                <a:tc>
                  <a:txBody>
                    <a:bodyPr/>
                    <a:lstStyle/>
                    <a:p>
                      <a:pPr algn="ctr"/>
                      <a:endParaRPr lang="en-GB" dirty="0">
                        <a:solidFill>
                          <a:srgbClr val="FF0000"/>
                        </a:solidFill>
                      </a:endParaRPr>
                    </a:p>
                  </a:txBody>
                  <a:tcPr/>
                </a:tc>
                <a:tc>
                  <a:txBody>
                    <a:bodyPr/>
                    <a:lstStyle/>
                    <a:p>
                      <a:pPr algn="ctr"/>
                      <a:endParaRPr lang="en-GB" dirty="0">
                        <a:solidFill>
                          <a:srgbClr val="FF0000"/>
                        </a:solidFill>
                      </a:endParaRPr>
                    </a:p>
                  </a:txBody>
                  <a:tcPr/>
                </a:tc>
                <a:tc>
                  <a:txBody>
                    <a:bodyPr/>
                    <a:lstStyle/>
                    <a:p>
                      <a:pPr algn="ctr"/>
                      <a:endParaRPr lang="en-GB" dirty="0"/>
                    </a:p>
                  </a:txBody>
                  <a:tcPr/>
                </a:tc>
                <a:tc>
                  <a:txBody>
                    <a:bodyPr/>
                    <a:lstStyle/>
                    <a:p>
                      <a:pPr algn="ctr"/>
                      <a:r>
                        <a:rPr lang="en-GB" dirty="0"/>
                        <a:t>X</a:t>
                      </a:r>
                    </a:p>
                  </a:txBody>
                  <a:tcPr/>
                </a:tc>
                <a:tc>
                  <a:txBody>
                    <a:bodyPr/>
                    <a:lstStyle/>
                    <a:p>
                      <a:pPr algn="ctr"/>
                      <a:r>
                        <a:rPr lang="en-GB" dirty="0"/>
                        <a:t>X</a:t>
                      </a:r>
                    </a:p>
                  </a:txBody>
                  <a:tcPr/>
                </a:tc>
                <a:extLst>
                  <a:ext uri="{0D108BD9-81ED-4DB2-BD59-A6C34878D82A}">
                    <a16:rowId xmlns:a16="http://schemas.microsoft.com/office/drawing/2014/main" val="1289729854"/>
                  </a:ext>
                </a:extLst>
              </a:tr>
            </a:tbl>
          </a:graphicData>
        </a:graphic>
      </p:graphicFrame>
    </p:spTree>
    <p:extLst>
      <p:ext uri="{BB962C8B-B14F-4D97-AF65-F5344CB8AC3E}">
        <p14:creationId xmlns:p14="http://schemas.microsoft.com/office/powerpoint/2010/main" val="1114108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B0F4-0795-44FB-B560-0FCA67081CC8}"/>
              </a:ext>
            </a:extLst>
          </p:cNvPr>
          <p:cNvSpPr>
            <a:spLocks noGrp="1"/>
          </p:cNvSpPr>
          <p:nvPr>
            <p:ph type="title"/>
          </p:nvPr>
        </p:nvSpPr>
        <p:spPr/>
        <p:txBody>
          <a:bodyPr/>
          <a:lstStyle/>
          <a:p>
            <a:r>
              <a:rPr lang="en-GB" b="1" dirty="0">
                <a:solidFill>
                  <a:srgbClr val="0070C0"/>
                </a:solidFill>
                <a:latin typeface="Segoe  "/>
              </a:rPr>
              <a:t>Attendance and Punctuality</a:t>
            </a:r>
          </a:p>
        </p:txBody>
      </p:sp>
      <p:graphicFrame>
        <p:nvGraphicFramePr>
          <p:cNvPr id="4" name="Content Placeholder 3">
            <a:extLst>
              <a:ext uri="{FF2B5EF4-FFF2-40B4-BE49-F238E27FC236}">
                <a16:creationId xmlns:a16="http://schemas.microsoft.com/office/drawing/2014/main" id="{87C9748E-1AB4-475B-B0D7-66E8FF037C57}"/>
              </a:ext>
            </a:extLst>
          </p:cNvPr>
          <p:cNvGraphicFramePr>
            <a:graphicFrameLocks noGrp="1"/>
          </p:cNvGraphicFramePr>
          <p:nvPr>
            <p:ph idx="1"/>
            <p:extLst>
              <p:ext uri="{D42A27DB-BD31-4B8C-83A1-F6EECF244321}">
                <p14:modId xmlns:p14="http://schemas.microsoft.com/office/powerpoint/2010/main" val="1479016591"/>
              </p:ext>
            </p:extLst>
          </p:nvPr>
        </p:nvGraphicFramePr>
        <p:xfrm>
          <a:off x="838200" y="1724246"/>
          <a:ext cx="10515600" cy="1854200"/>
        </p:xfrm>
        <a:graphic>
          <a:graphicData uri="http://schemas.openxmlformats.org/drawingml/2006/table">
            <a:tbl>
              <a:tblPr firstRow="1" bandRow="1">
                <a:tableStyleId>{5C22544A-7EE6-4342-B048-85BDC9FD1C3A}</a:tableStyleId>
              </a:tblPr>
              <a:tblGrid>
                <a:gridCol w="1636552">
                  <a:extLst>
                    <a:ext uri="{9D8B030D-6E8A-4147-A177-3AD203B41FA5}">
                      <a16:colId xmlns:a16="http://schemas.microsoft.com/office/drawing/2014/main" val="342491336"/>
                    </a:ext>
                  </a:extLst>
                </a:gridCol>
                <a:gridCol w="3875714">
                  <a:extLst>
                    <a:ext uri="{9D8B030D-6E8A-4147-A177-3AD203B41FA5}">
                      <a16:colId xmlns:a16="http://schemas.microsoft.com/office/drawing/2014/main" val="2041675329"/>
                    </a:ext>
                  </a:extLst>
                </a:gridCol>
                <a:gridCol w="5003334">
                  <a:extLst>
                    <a:ext uri="{9D8B030D-6E8A-4147-A177-3AD203B41FA5}">
                      <a16:colId xmlns:a16="http://schemas.microsoft.com/office/drawing/2014/main" val="2477756465"/>
                    </a:ext>
                  </a:extLst>
                </a:gridCol>
              </a:tblGrid>
              <a:tr h="370840">
                <a:tc>
                  <a:txBody>
                    <a:bodyPr/>
                    <a:lstStyle/>
                    <a:p>
                      <a:endParaRPr lang="en-GB" dirty="0"/>
                    </a:p>
                  </a:txBody>
                  <a:tcPr/>
                </a:tc>
                <a:tc>
                  <a:txBody>
                    <a:bodyPr/>
                    <a:lstStyle/>
                    <a:p>
                      <a:r>
                        <a:rPr lang="en-GB" dirty="0"/>
                        <a:t>Attendance </a:t>
                      </a:r>
                    </a:p>
                  </a:txBody>
                  <a:tcPr/>
                </a:tc>
                <a:tc>
                  <a:txBody>
                    <a:bodyPr/>
                    <a:lstStyle/>
                    <a:p>
                      <a:r>
                        <a:rPr lang="en-GB" dirty="0"/>
                        <a:t>Punctuality </a:t>
                      </a:r>
                    </a:p>
                  </a:txBody>
                  <a:tcPr/>
                </a:tc>
                <a:extLst>
                  <a:ext uri="{0D108BD9-81ED-4DB2-BD59-A6C34878D82A}">
                    <a16:rowId xmlns:a16="http://schemas.microsoft.com/office/drawing/2014/main" val="1864883430"/>
                  </a:ext>
                </a:extLst>
              </a:tr>
              <a:tr h="370840">
                <a:tc>
                  <a:txBody>
                    <a:bodyPr/>
                    <a:lstStyle/>
                    <a:p>
                      <a:r>
                        <a:rPr lang="en-GB" dirty="0"/>
                        <a:t>Apple</a:t>
                      </a:r>
                    </a:p>
                  </a:txBody>
                  <a:tcPr/>
                </a:tc>
                <a:tc>
                  <a:txBody>
                    <a:bodyPr/>
                    <a:lstStyle/>
                    <a:p>
                      <a:r>
                        <a:rPr lang="en-GB" dirty="0">
                          <a:solidFill>
                            <a:srgbClr val="FF0000"/>
                          </a:solidFill>
                        </a:rPr>
                        <a:t>95.4%</a:t>
                      </a:r>
                    </a:p>
                  </a:txBody>
                  <a:tcPr/>
                </a:tc>
                <a:tc>
                  <a:txBody>
                    <a:bodyPr/>
                    <a:lstStyle/>
                    <a:p>
                      <a:r>
                        <a:rPr lang="en-GB" dirty="0">
                          <a:solidFill>
                            <a:srgbClr val="00B050"/>
                          </a:solidFill>
                        </a:rPr>
                        <a:t>0 lates</a:t>
                      </a:r>
                    </a:p>
                  </a:txBody>
                  <a:tcPr/>
                </a:tc>
                <a:extLst>
                  <a:ext uri="{0D108BD9-81ED-4DB2-BD59-A6C34878D82A}">
                    <a16:rowId xmlns:a16="http://schemas.microsoft.com/office/drawing/2014/main" val="2756590272"/>
                  </a:ext>
                </a:extLst>
              </a:tr>
              <a:tr h="370840">
                <a:tc>
                  <a:txBody>
                    <a:bodyPr/>
                    <a:lstStyle/>
                    <a:p>
                      <a:r>
                        <a:rPr lang="en-GB" dirty="0"/>
                        <a:t>Beech</a:t>
                      </a:r>
                    </a:p>
                  </a:txBody>
                  <a:tcPr/>
                </a:tc>
                <a:tc>
                  <a:txBody>
                    <a:bodyPr/>
                    <a:lstStyle/>
                    <a:p>
                      <a:r>
                        <a:rPr lang="en-GB" dirty="0">
                          <a:solidFill>
                            <a:srgbClr val="FF0000"/>
                          </a:solidFill>
                        </a:rPr>
                        <a:t>97.6%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2 lates (2 children)</a:t>
                      </a:r>
                    </a:p>
                  </a:txBody>
                  <a:tcPr/>
                </a:tc>
                <a:extLst>
                  <a:ext uri="{0D108BD9-81ED-4DB2-BD59-A6C34878D82A}">
                    <a16:rowId xmlns:a16="http://schemas.microsoft.com/office/drawing/2014/main" val="1360890696"/>
                  </a:ext>
                </a:extLst>
              </a:tr>
              <a:tr h="370840">
                <a:tc>
                  <a:txBody>
                    <a:bodyPr/>
                    <a:lstStyle/>
                    <a:p>
                      <a:r>
                        <a:rPr lang="en-GB" dirty="0"/>
                        <a:t>Holly</a:t>
                      </a:r>
                    </a:p>
                  </a:txBody>
                  <a:tcPr/>
                </a:tc>
                <a:tc>
                  <a:txBody>
                    <a:bodyPr/>
                    <a:lstStyle/>
                    <a:p>
                      <a:r>
                        <a:rPr lang="en-GB" dirty="0">
                          <a:solidFill>
                            <a:srgbClr val="FF0000"/>
                          </a:solidFill>
                        </a:rPr>
                        <a:t>90%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3 lates (3 children)</a:t>
                      </a:r>
                    </a:p>
                  </a:txBody>
                  <a:tcPr/>
                </a:tc>
                <a:extLst>
                  <a:ext uri="{0D108BD9-81ED-4DB2-BD59-A6C34878D82A}">
                    <a16:rowId xmlns:a16="http://schemas.microsoft.com/office/drawing/2014/main" val="3177642592"/>
                  </a:ext>
                </a:extLst>
              </a:tr>
              <a:tr h="370840">
                <a:tc>
                  <a:txBody>
                    <a:bodyPr/>
                    <a:lstStyle/>
                    <a:p>
                      <a:r>
                        <a:rPr lang="en-GB" dirty="0"/>
                        <a:t>Oak</a:t>
                      </a:r>
                    </a:p>
                  </a:txBody>
                  <a:tcPr/>
                </a:tc>
                <a:tc>
                  <a:txBody>
                    <a:bodyPr/>
                    <a:lstStyle/>
                    <a:p>
                      <a:r>
                        <a:rPr lang="en-GB" dirty="0">
                          <a:solidFill>
                            <a:srgbClr val="FF0000"/>
                          </a:solidFill>
                        </a:rPr>
                        <a:t>86.5%</a:t>
                      </a:r>
                    </a:p>
                  </a:txBody>
                  <a:tcPr/>
                </a:tc>
                <a:tc>
                  <a:txBody>
                    <a:bodyPr/>
                    <a:lstStyle/>
                    <a:p>
                      <a:r>
                        <a:rPr lang="en-GB" dirty="0">
                          <a:solidFill>
                            <a:srgbClr val="FF0000"/>
                          </a:solidFill>
                        </a:rPr>
                        <a:t>1 late</a:t>
                      </a:r>
                    </a:p>
                  </a:txBody>
                  <a:tcPr/>
                </a:tc>
                <a:extLst>
                  <a:ext uri="{0D108BD9-81ED-4DB2-BD59-A6C34878D82A}">
                    <a16:rowId xmlns:a16="http://schemas.microsoft.com/office/drawing/2014/main" val="2545361833"/>
                  </a:ext>
                </a:extLst>
              </a:tr>
            </a:tbl>
          </a:graphicData>
        </a:graphic>
      </p:graphicFrame>
      <p:pic>
        <p:nvPicPr>
          <p:cNvPr id="6" name="Picture 5">
            <a:extLst>
              <a:ext uri="{FF2B5EF4-FFF2-40B4-BE49-F238E27FC236}">
                <a16:creationId xmlns:a16="http://schemas.microsoft.com/office/drawing/2014/main" id="{244D5C25-0FFE-460C-9360-C1E286178B39}"/>
              </a:ext>
            </a:extLst>
          </p:cNvPr>
          <p:cNvPicPr>
            <a:picLocks noChangeAspect="1"/>
          </p:cNvPicPr>
          <p:nvPr/>
        </p:nvPicPr>
        <p:blipFill>
          <a:blip r:embed="rId2"/>
          <a:stretch>
            <a:fillRect/>
          </a:stretch>
        </p:blipFill>
        <p:spPr>
          <a:xfrm>
            <a:off x="4514629" y="3881245"/>
            <a:ext cx="3162741" cy="2753109"/>
          </a:xfrm>
          <a:prstGeom prst="rect">
            <a:avLst/>
          </a:prstGeom>
        </p:spPr>
      </p:pic>
      <p:pic>
        <p:nvPicPr>
          <p:cNvPr id="7" name="Picture 6">
            <a:extLst>
              <a:ext uri="{FF2B5EF4-FFF2-40B4-BE49-F238E27FC236}">
                <a16:creationId xmlns:a16="http://schemas.microsoft.com/office/drawing/2014/main" id="{0160A37F-C1CE-4060-B274-4CD4734CE11B}"/>
              </a:ext>
            </a:extLst>
          </p:cNvPr>
          <p:cNvPicPr>
            <a:picLocks noChangeAspect="1"/>
          </p:cNvPicPr>
          <p:nvPr/>
        </p:nvPicPr>
        <p:blipFill>
          <a:blip r:embed="rId3"/>
          <a:stretch>
            <a:fillRect/>
          </a:stretch>
        </p:blipFill>
        <p:spPr>
          <a:xfrm>
            <a:off x="8014630" y="3881245"/>
            <a:ext cx="3200847" cy="2743583"/>
          </a:xfrm>
          <a:prstGeom prst="rect">
            <a:avLst/>
          </a:prstGeom>
        </p:spPr>
      </p:pic>
      <p:sp>
        <p:nvSpPr>
          <p:cNvPr id="8" name="TextBox 7">
            <a:extLst>
              <a:ext uri="{FF2B5EF4-FFF2-40B4-BE49-F238E27FC236}">
                <a16:creationId xmlns:a16="http://schemas.microsoft.com/office/drawing/2014/main" id="{9F79D336-FC8D-4452-94CD-44BC9E5041BD}"/>
              </a:ext>
            </a:extLst>
          </p:cNvPr>
          <p:cNvSpPr txBox="1"/>
          <p:nvPr/>
        </p:nvSpPr>
        <p:spPr>
          <a:xfrm>
            <a:off x="905163" y="1388825"/>
            <a:ext cx="6644929" cy="369332"/>
          </a:xfrm>
          <a:prstGeom prst="rect">
            <a:avLst/>
          </a:prstGeom>
          <a:noFill/>
        </p:spPr>
        <p:txBody>
          <a:bodyPr wrap="square" rtlCol="0">
            <a:spAutoFit/>
          </a:bodyPr>
          <a:lstStyle/>
          <a:p>
            <a:r>
              <a:rPr lang="en-GB" dirty="0"/>
              <a:t>This week’s attendance figures: </a:t>
            </a:r>
            <a:r>
              <a:rPr lang="en-GB" b="1" dirty="0">
                <a:solidFill>
                  <a:srgbClr val="FF0000"/>
                </a:solidFill>
              </a:rPr>
              <a:t>92%</a:t>
            </a:r>
            <a:r>
              <a:rPr lang="en-GB" dirty="0"/>
              <a:t> 	School Target: </a:t>
            </a:r>
            <a:r>
              <a:rPr lang="en-GB" b="1" dirty="0"/>
              <a:t>96%</a:t>
            </a:r>
          </a:p>
        </p:txBody>
      </p:sp>
      <p:sp>
        <p:nvSpPr>
          <p:cNvPr id="3" name="Explosion: 14 Points 2">
            <a:extLst>
              <a:ext uri="{FF2B5EF4-FFF2-40B4-BE49-F238E27FC236}">
                <a16:creationId xmlns:a16="http://schemas.microsoft.com/office/drawing/2014/main" id="{420F9BC2-851E-4936-A0B6-C9D94DD12B47}"/>
              </a:ext>
            </a:extLst>
          </p:cNvPr>
          <p:cNvSpPr/>
          <p:nvPr/>
        </p:nvSpPr>
        <p:spPr>
          <a:xfrm>
            <a:off x="0" y="3429000"/>
            <a:ext cx="4907560" cy="3282193"/>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Please try to arrive at school on time – it is really important for a smooth, settled start to the day</a:t>
            </a:r>
          </a:p>
        </p:txBody>
      </p:sp>
    </p:spTree>
    <p:extLst>
      <p:ext uri="{BB962C8B-B14F-4D97-AF65-F5344CB8AC3E}">
        <p14:creationId xmlns:p14="http://schemas.microsoft.com/office/powerpoint/2010/main" val="578276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9C30-1177-40E9-BA4D-82735B5934B7}"/>
              </a:ext>
            </a:extLst>
          </p:cNvPr>
          <p:cNvSpPr>
            <a:spLocks noGrp="1"/>
          </p:cNvSpPr>
          <p:nvPr>
            <p:ph type="title"/>
          </p:nvPr>
        </p:nvSpPr>
        <p:spPr>
          <a:xfrm>
            <a:off x="838200" y="237070"/>
            <a:ext cx="10515600" cy="767389"/>
          </a:xfrm>
        </p:spPr>
        <p:txBody>
          <a:bodyPr>
            <a:normAutofit/>
          </a:bodyPr>
          <a:lstStyle/>
          <a:p>
            <a:r>
              <a:rPr lang="en-GB" sz="4000" b="1" dirty="0">
                <a:solidFill>
                  <a:schemeClr val="accent1"/>
                </a:solidFill>
                <a:latin typeface="Segoe  "/>
              </a:rPr>
              <a:t>Extra Curricular Clubs - Autumn</a:t>
            </a:r>
          </a:p>
        </p:txBody>
      </p:sp>
      <p:sp>
        <p:nvSpPr>
          <p:cNvPr id="3" name="Content Placeholder 2">
            <a:extLst>
              <a:ext uri="{FF2B5EF4-FFF2-40B4-BE49-F238E27FC236}">
                <a16:creationId xmlns:a16="http://schemas.microsoft.com/office/drawing/2014/main" id="{DBF17CA5-9FE1-4BBF-8740-FE4503EBD7F4}"/>
              </a:ext>
            </a:extLst>
          </p:cNvPr>
          <p:cNvSpPr>
            <a:spLocks noGrp="1"/>
          </p:cNvSpPr>
          <p:nvPr>
            <p:ph idx="1"/>
          </p:nvPr>
        </p:nvSpPr>
        <p:spPr>
          <a:xfrm>
            <a:off x="838200" y="905951"/>
            <a:ext cx="10515600" cy="4351338"/>
          </a:xfrm>
        </p:spPr>
        <p:txBody>
          <a:bodyPr/>
          <a:lstStyle/>
          <a:p>
            <a:pPr marL="0" indent="0">
              <a:buNone/>
            </a:pPr>
            <a:r>
              <a:rPr lang="en-GB" sz="1200" dirty="0"/>
              <a:t>Some clubs have limited capacity and places will be allocated on a first come first served basis. In the event of a club being fully booked, your child’s name will be added to a waiting list and you will be advised if a place becomes available.  Booking is not required for before school or lunchtime clubs.  For after school clubs run by school staff (denoted with *) please email Mrs Bacon on </a:t>
            </a:r>
            <a:r>
              <a:rPr lang="en-GB" sz="1200" u="sng" dirty="0">
                <a:hlinkClick r:id="rId2"/>
              </a:rPr>
              <a:t>admin@crayke.n-yorks.sch.uk</a:t>
            </a:r>
            <a:r>
              <a:rPr lang="en-GB" sz="1200" dirty="0"/>
              <a:t> to book a place.  </a:t>
            </a:r>
          </a:p>
          <a:p>
            <a:pPr marL="0" indent="0">
              <a:buNone/>
            </a:pPr>
            <a:r>
              <a:rPr lang="en-GB" sz="1200" b="1" dirty="0">
                <a:solidFill>
                  <a:schemeClr val="accent1"/>
                </a:solidFill>
              </a:rPr>
              <a:t>Before School:</a:t>
            </a:r>
          </a:p>
          <a:p>
            <a:pPr marL="0" indent="0">
              <a:buNone/>
            </a:pPr>
            <a:endParaRPr lang="en-GB" dirty="0"/>
          </a:p>
          <a:p>
            <a:pPr marL="0" indent="0">
              <a:buNone/>
            </a:pPr>
            <a:endParaRPr lang="en-GB" sz="1200" b="1" dirty="0">
              <a:solidFill>
                <a:schemeClr val="accent1"/>
              </a:solidFill>
            </a:endParaRPr>
          </a:p>
          <a:p>
            <a:pPr marL="0" indent="0">
              <a:buNone/>
            </a:pPr>
            <a:r>
              <a:rPr lang="en-GB" sz="1200" b="1" dirty="0">
                <a:solidFill>
                  <a:schemeClr val="accent1"/>
                </a:solidFill>
              </a:rPr>
              <a:t>After School:</a:t>
            </a:r>
          </a:p>
          <a:p>
            <a:pPr marL="0" indent="0">
              <a:buNone/>
            </a:pPr>
            <a:endParaRPr lang="en-GB" dirty="0"/>
          </a:p>
        </p:txBody>
      </p:sp>
      <p:pic>
        <p:nvPicPr>
          <p:cNvPr id="5" name="Picture 4">
            <a:extLst>
              <a:ext uri="{FF2B5EF4-FFF2-40B4-BE49-F238E27FC236}">
                <a16:creationId xmlns:a16="http://schemas.microsoft.com/office/drawing/2014/main" id="{5990E4C4-C829-4C88-8E16-0AF106C81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9405" y="1482894"/>
            <a:ext cx="2301130" cy="1531297"/>
          </a:xfrm>
          <a:prstGeom prst="rect">
            <a:avLst/>
          </a:prstGeom>
        </p:spPr>
      </p:pic>
      <p:graphicFrame>
        <p:nvGraphicFramePr>
          <p:cNvPr id="11" name="Table 10">
            <a:extLst>
              <a:ext uri="{FF2B5EF4-FFF2-40B4-BE49-F238E27FC236}">
                <a16:creationId xmlns:a16="http://schemas.microsoft.com/office/drawing/2014/main" id="{672AD6E1-006C-48C9-84BB-BA35E14E9408}"/>
              </a:ext>
            </a:extLst>
          </p:cNvPr>
          <p:cNvGraphicFramePr>
            <a:graphicFrameLocks noGrp="1"/>
          </p:cNvGraphicFramePr>
          <p:nvPr>
            <p:extLst>
              <p:ext uri="{D42A27DB-BD31-4B8C-83A1-F6EECF244321}">
                <p14:modId xmlns:p14="http://schemas.microsoft.com/office/powerpoint/2010/main" val="2277019974"/>
              </p:ext>
            </p:extLst>
          </p:nvPr>
        </p:nvGraphicFramePr>
        <p:xfrm>
          <a:off x="2100802" y="1554308"/>
          <a:ext cx="5087620" cy="814847"/>
        </p:xfrm>
        <a:graphic>
          <a:graphicData uri="http://schemas.openxmlformats.org/drawingml/2006/table">
            <a:tbl>
              <a:tblPr firstRow="1" firstCol="1" bandRow="1">
                <a:tableStyleId>{5C22544A-7EE6-4342-B048-85BDC9FD1C3A}</a:tableStyleId>
              </a:tblPr>
              <a:tblGrid>
                <a:gridCol w="1695450">
                  <a:extLst>
                    <a:ext uri="{9D8B030D-6E8A-4147-A177-3AD203B41FA5}">
                      <a16:colId xmlns:a16="http://schemas.microsoft.com/office/drawing/2014/main" val="4178893622"/>
                    </a:ext>
                  </a:extLst>
                </a:gridCol>
                <a:gridCol w="1696085">
                  <a:extLst>
                    <a:ext uri="{9D8B030D-6E8A-4147-A177-3AD203B41FA5}">
                      <a16:colId xmlns:a16="http://schemas.microsoft.com/office/drawing/2014/main" val="139304064"/>
                    </a:ext>
                  </a:extLst>
                </a:gridCol>
                <a:gridCol w="1696085">
                  <a:extLst>
                    <a:ext uri="{9D8B030D-6E8A-4147-A177-3AD203B41FA5}">
                      <a16:colId xmlns:a16="http://schemas.microsoft.com/office/drawing/2014/main" val="4236329336"/>
                    </a:ext>
                  </a:extLst>
                </a:gridCol>
              </a:tblGrid>
              <a:tr h="135422">
                <a:tc>
                  <a:txBody>
                    <a:bodyPr/>
                    <a:lstStyle/>
                    <a:p>
                      <a:pPr algn="ctr">
                        <a:spcAft>
                          <a:spcPts val="1200"/>
                        </a:spcAft>
                      </a:pPr>
                      <a:r>
                        <a:rPr lang="en-GB" sz="1200" dirty="0">
                          <a:effectLst/>
                        </a:rPr>
                        <a:t>Club</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Day and Time</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a:effectLst/>
                        </a:rPr>
                        <a:t>Group</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922771854"/>
                  </a:ext>
                </a:extLst>
              </a:tr>
              <a:tr h="631967">
                <a:tc>
                  <a:txBody>
                    <a:bodyPr/>
                    <a:lstStyle/>
                    <a:p>
                      <a:pPr algn="ctr">
                        <a:spcAft>
                          <a:spcPts val="1200"/>
                        </a:spcAft>
                      </a:pPr>
                      <a:r>
                        <a:rPr lang="en-GB" sz="1200" dirty="0">
                          <a:effectLst/>
                        </a:rPr>
                        <a:t>Run a Mile</a:t>
                      </a:r>
                    </a:p>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GB" sz="1200">
                          <a:effectLst/>
                        </a:rPr>
                        <a:t>Monday, Tuesday Thursday &amp; Friday</a:t>
                      </a:r>
                    </a:p>
                    <a:p>
                      <a:pPr algn="ctr">
                        <a:spcAft>
                          <a:spcPts val="0"/>
                        </a:spcAft>
                      </a:pPr>
                      <a:r>
                        <a:rPr lang="en-GB" sz="1200">
                          <a:effectLst/>
                        </a:rPr>
                        <a:t>8:30am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All welcome – parents and carers included!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04439454"/>
                  </a:ext>
                </a:extLst>
              </a:tr>
            </a:tbl>
          </a:graphicData>
        </a:graphic>
      </p:graphicFrame>
      <p:graphicFrame>
        <p:nvGraphicFramePr>
          <p:cNvPr id="4" name="Table 3">
            <a:extLst>
              <a:ext uri="{FF2B5EF4-FFF2-40B4-BE49-F238E27FC236}">
                <a16:creationId xmlns:a16="http://schemas.microsoft.com/office/drawing/2014/main" id="{EC400B68-F033-4693-8A1E-BA520891CDCB}"/>
              </a:ext>
            </a:extLst>
          </p:cNvPr>
          <p:cNvGraphicFramePr>
            <a:graphicFrameLocks noGrp="1"/>
          </p:cNvGraphicFramePr>
          <p:nvPr>
            <p:extLst>
              <p:ext uri="{D42A27DB-BD31-4B8C-83A1-F6EECF244321}">
                <p14:modId xmlns:p14="http://schemas.microsoft.com/office/powerpoint/2010/main" val="1801244073"/>
              </p:ext>
            </p:extLst>
          </p:nvPr>
        </p:nvGraphicFramePr>
        <p:xfrm>
          <a:off x="2100802" y="2575121"/>
          <a:ext cx="6918036" cy="3630190"/>
        </p:xfrm>
        <a:graphic>
          <a:graphicData uri="http://schemas.openxmlformats.org/drawingml/2006/table">
            <a:tbl>
              <a:tblPr firstRow="1" bandRow="1">
                <a:tableStyleId>{5C22544A-7EE6-4342-B048-85BDC9FD1C3A}</a:tableStyleId>
              </a:tblPr>
              <a:tblGrid>
                <a:gridCol w="1102562">
                  <a:extLst>
                    <a:ext uri="{9D8B030D-6E8A-4147-A177-3AD203B41FA5}">
                      <a16:colId xmlns:a16="http://schemas.microsoft.com/office/drawing/2014/main" val="2217749763"/>
                    </a:ext>
                  </a:extLst>
                </a:gridCol>
                <a:gridCol w="2803486">
                  <a:extLst>
                    <a:ext uri="{9D8B030D-6E8A-4147-A177-3AD203B41FA5}">
                      <a16:colId xmlns:a16="http://schemas.microsoft.com/office/drawing/2014/main" val="3368354452"/>
                    </a:ext>
                  </a:extLst>
                </a:gridCol>
                <a:gridCol w="3011988">
                  <a:extLst>
                    <a:ext uri="{9D8B030D-6E8A-4147-A177-3AD203B41FA5}">
                      <a16:colId xmlns:a16="http://schemas.microsoft.com/office/drawing/2014/main" val="2279467736"/>
                    </a:ext>
                  </a:extLst>
                </a:gridCol>
              </a:tblGrid>
              <a:tr h="541389">
                <a:tc>
                  <a:txBody>
                    <a:bodyPr/>
                    <a:lstStyle/>
                    <a:p>
                      <a:r>
                        <a:rPr lang="en-GB" dirty="0"/>
                        <a:t>Day</a:t>
                      </a:r>
                    </a:p>
                  </a:txBody>
                  <a:tcPr/>
                </a:tc>
                <a:tc gridSpan="2">
                  <a:txBody>
                    <a:bodyPr/>
                    <a:lstStyle/>
                    <a:p>
                      <a:pPr algn="ctr"/>
                      <a:r>
                        <a:rPr lang="en-GB" dirty="0"/>
                        <a:t>Club</a:t>
                      </a:r>
                    </a:p>
                  </a:txBody>
                  <a:tcPr/>
                </a:tc>
                <a:tc hMerge="1">
                  <a:txBody>
                    <a:bodyPr/>
                    <a:lstStyle/>
                    <a:p>
                      <a:endParaRPr lang="en-GB" dirty="0"/>
                    </a:p>
                  </a:txBody>
                  <a:tcPr/>
                </a:tc>
                <a:extLst>
                  <a:ext uri="{0D108BD9-81ED-4DB2-BD59-A6C34878D82A}">
                    <a16:rowId xmlns:a16="http://schemas.microsoft.com/office/drawing/2014/main" val="1188950722"/>
                  </a:ext>
                </a:extLst>
              </a:tr>
              <a:tr h="757681">
                <a:tc>
                  <a:txBody>
                    <a:bodyPr/>
                    <a:lstStyle/>
                    <a:p>
                      <a:r>
                        <a:rPr lang="en-GB" sz="1200" dirty="0"/>
                        <a:t>Monday</a:t>
                      </a:r>
                    </a:p>
                  </a:txBody>
                  <a:tcPr/>
                </a:tc>
                <a:tc>
                  <a:txBody>
                    <a:bodyPr/>
                    <a:lstStyle/>
                    <a:p>
                      <a:r>
                        <a:rPr lang="en-GB" sz="1200" b="1" kern="1200" dirty="0">
                          <a:solidFill>
                            <a:schemeClr val="dk1"/>
                          </a:solidFill>
                          <a:effectLst/>
                          <a:latin typeface="+mn-lt"/>
                          <a:ea typeface="+mn-ea"/>
                          <a:cs typeface="+mn-cs"/>
                        </a:rPr>
                        <a:t>Craft* </a:t>
                      </a:r>
                      <a:r>
                        <a:rPr lang="en-GB" sz="1200" kern="1200" dirty="0">
                          <a:solidFill>
                            <a:schemeClr val="dk1"/>
                          </a:solidFill>
                          <a:effectLst/>
                          <a:latin typeface="+mn-lt"/>
                          <a:ea typeface="+mn-ea"/>
                          <a:cs typeface="+mn-cs"/>
                        </a:rPr>
                        <a:t>(£10 pay via ParentPay)</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Mrs Seligman</a:t>
                      </a:r>
                      <a:endParaRPr lang="en-GB" sz="1200" dirty="0"/>
                    </a:p>
                  </a:txBody>
                  <a:tcPr/>
                </a:tc>
                <a:tc>
                  <a:txBody>
                    <a:bodyPr/>
                    <a:lstStyle/>
                    <a:p>
                      <a:r>
                        <a:rPr lang="en-GB" sz="1200" b="1" dirty="0"/>
                        <a:t>Coding* </a:t>
                      </a:r>
                    </a:p>
                    <a:p>
                      <a:r>
                        <a:rPr lang="en-GB" sz="1200" dirty="0"/>
                        <a:t>3:30pm – 4:15pm</a:t>
                      </a:r>
                    </a:p>
                    <a:p>
                      <a:r>
                        <a:rPr lang="en-GB" sz="1200" dirty="0"/>
                        <a:t>Years 3-6</a:t>
                      </a:r>
                    </a:p>
                    <a:p>
                      <a:r>
                        <a:rPr lang="en-GB" sz="1200" dirty="0"/>
                        <a:t>Mr Brown </a:t>
                      </a:r>
                    </a:p>
                  </a:txBody>
                  <a:tcPr/>
                </a:tc>
                <a:extLst>
                  <a:ext uri="{0D108BD9-81ED-4DB2-BD59-A6C34878D82A}">
                    <a16:rowId xmlns:a16="http://schemas.microsoft.com/office/drawing/2014/main" val="1683891791"/>
                  </a:ext>
                </a:extLst>
              </a:tr>
              <a:tr h="757681">
                <a:tc>
                  <a:txBody>
                    <a:bodyPr/>
                    <a:lstStyle/>
                    <a:p>
                      <a:r>
                        <a:rPr lang="en-GB" sz="1200" dirty="0"/>
                        <a:t>Tuesday</a:t>
                      </a:r>
                    </a:p>
                  </a:txBody>
                  <a:tcPr/>
                </a:tc>
                <a:tc>
                  <a:txBody>
                    <a:bodyPr/>
                    <a:lstStyle/>
                    <a:p>
                      <a:r>
                        <a:rPr lang="en-GB" sz="1200" b="1" kern="1200" dirty="0">
                          <a:solidFill>
                            <a:schemeClr val="dk1"/>
                          </a:solidFill>
                          <a:effectLst/>
                          <a:latin typeface="+mn-lt"/>
                          <a:ea typeface="+mn-ea"/>
                          <a:cs typeface="+mn-cs"/>
                        </a:rPr>
                        <a:t>Multi-Sports </a:t>
                      </a:r>
                      <a:r>
                        <a:rPr lang="en-GB" sz="1200" kern="1200" dirty="0">
                          <a:solidFill>
                            <a:schemeClr val="dk1"/>
                          </a:solidFill>
                          <a:effectLst/>
                          <a:latin typeface="+mn-lt"/>
                          <a:ea typeface="+mn-ea"/>
                          <a:cs typeface="+mn-cs"/>
                        </a:rPr>
                        <a:t>(fee paid direct) </a:t>
                      </a:r>
                    </a:p>
                    <a:p>
                      <a:r>
                        <a:rPr lang="en-GB" sz="1200" kern="1200" dirty="0">
                          <a:solidFill>
                            <a:schemeClr val="dk1"/>
                          </a:solidFill>
                          <a:effectLst/>
                          <a:latin typeface="+mn-lt"/>
                          <a:ea typeface="+mn-ea"/>
                          <a:cs typeface="+mn-cs"/>
                        </a:rPr>
                        <a:t>3:30 – 4:30pm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Mark Cromack</a:t>
                      </a:r>
                      <a:r>
                        <a:rPr lang="en-GB" sz="1200" b="1" kern="1200" dirty="0">
                          <a:solidFill>
                            <a:schemeClr val="dk1"/>
                          </a:solidFill>
                          <a:effectLst/>
                          <a:latin typeface="+mn-lt"/>
                          <a:ea typeface="+mn-ea"/>
                          <a:cs typeface="+mn-cs"/>
                        </a:rPr>
                        <a:t> </a:t>
                      </a:r>
                      <a:endParaRPr lang="en-GB" sz="1200" dirty="0"/>
                    </a:p>
                  </a:txBody>
                  <a:tcPr/>
                </a:tc>
                <a:tc>
                  <a:txBody>
                    <a:bodyPr/>
                    <a:lstStyle/>
                    <a:p>
                      <a:endParaRPr lang="en-GB" sz="1200" dirty="0"/>
                    </a:p>
                  </a:txBody>
                  <a:tcPr/>
                </a:tc>
                <a:extLst>
                  <a:ext uri="{0D108BD9-81ED-4DB2-BD59-A6C34878D82A}">
                    <a16:rowId xmlns:a16="http://schemas.microsoft.com/office/drawing/2014/main" val="576618621"/>
                  </a:ext>
                </a:extLst>
              </a:tr>
              <a:tr h="757681">
                <a:tc>
                  <a:txBody>
                    <a:bodyPr/>
                    <a:lstStyle/>
                    <a:p>
                      <a:r>
                        <a:rPr lang="en-GB" sz="1200" dirty="0"/>
                        <a:t>Wednesday</a:t>
                      </a:r>
                    </a:p>
                  </a:txBody>
                  <a:tcPr/>
                </a:tc>
                <a:tc>
                  <a:txBody>
                    <a:bodyPr/>
                    <a:lstStyle/>
                    <a:p>
                      <a:r>
                        <a:rPr lang="en-GB" sz="1200" b="1" kern="1200" dirty="0">
                          <a:solidFill>
                            <a:schemeClr val="dk1"/>
                          </a:solidFill>
                          <a:effectLst/>
                          <a:latin typeface="+mn-lt"/>
                          <a:ea typeface="+mn-ea"/>
                          <a:cs typeface="+mn-cs"/>
                        </a:rPr>
                        <a:t>Junior Duke*</a:t>
                      </a:r>
                      <a:r>
                        <a:rPr lang="en-GB" sz="1200" kern="1200" dirty="0">
                          <a:solidFill>
                            <a:schemeClr val="dk1"/>
                          </a:solidFill>
                          <a:effectLst/>
                          <a:latin typeface="+mn-lt"/>
                          <a:ea typeface="+mn-ea"/>
                          <a:cs typeface="+mn-cs"/>
                        </a:rPr>
                        <a:t> (£10 pay via ParentPay)</a:t>
                      </a:r>
                    </a:p>
                    <a:p>
                      <a:r>
                        <a:rPr lang="en-GB" sz="1200" kern="1200" dirty="0">
                          <a:solidFill>
                            <a:schemeClr val="dk1"/>
                          </a:solidFill>
                          <a:effectLst/>
                          <a:latin typeface="+mn-lt"/>
                          <a:ea typeface="+mn-ea"/>
                          <a:cs typeface="+mn-cs"/>
                        </a:rPr>
                        <a:t>3:30pm – 4:15pm</a:t>
                      </a:r>
                    </a:p>
                    <a:p>
                      <a:r>
                        <a:rPr lang="en-GB" sz="1200" kern="1200" dirty="0">
                          <a:solidFill>
                            <a:schemeClr val="dk1"/>
                          </a:solidFill>
                          <a:effectLst/>
                          <a:latin typeface="+mn-lt"/>
                          <a:ea typeface="+mn-ea"/>
                          <a:cs typeface="+mn-cs"/>
                        </a:rPr>
                        <a:t>Year 3/4 </a:t>
                      </a:r>
                    </a:p>
                    <a:p>
                      <a:r>
                        <a:rPr lang="en-GB" sz="1200" kern="1200" dirty="0">
                          <a:solidFill>
                            <a:schemeClr val="dk1"/>
                          </a:solidFill>
                          <a:effectLst/>
                          <a:latin typeface="+mn-lt"/>
                          <a:ea typeface="+mn-ea"/>
                          <a:cs typeface="+mn-cs"/>
                        </a:rPr>
                        <a:t>Mrs Helfferich</a:t>
                      </a:r>
                      <a:endParaRPr lang="en-GB" sz="1200" dirty="0"/>
                    </a:p>
                  </a:txBody>
                  <a:tcPr/>
                </a:tc>
                <a:tc>
                  <a:txBody>
                    <a:bodyPr/>
                    <a:lstStyle/>
                    <a:p>
                      <a:endParaRPr lang="en-GB" sz="1200" i="0" dirty="0"/>
                    </a:p>
                  </a:txBody>
                  <a:tcPr/>
                </a:tc>
                <a:extLst>
                  <a:ext uri="{0D108BD9-81ED-4DB2-BD59-A6C34878D82A}">
                    <a16:rowId xmlns:a16="http://schemas.microsoft.com/office/drawing/2014/main" val="61531645"/>
                  </a:ext>
                </a:extLst>
              </a:tr>
              <a:tr h="619921">
                <a:tc>
                  <a:txBody>
                    <a:bodyPr/>
                    <a:lstStyle/>
                    <a:p>
                      <a:r>
                        <a:rPr lang="en-GB" sz="1200" dirty="0"/>
                        <a:t>Thursday</a:t>
                      </a:r>
                    </a:p>
                  </a:txBody>
                  <a:tcPr/>
                </a:tc>
                <a:tc>
                  <a:txBody>
                    <a:bodyPr/>
                    <a:lstStyle/>
                    <a:p>
                      <a:r>
                        <a:rPr lang="en-GB" sz="1200" dirty="0"/>
                        <a:t>Chess Club has now finished for this term</a:t>
                      </a:r>
                    </a:p>
                  </a:txBody>
                  <a:tcPr/>
                </a:tc>
                <a:tc>
                  <a:txBody>
                    <a:bodyPr/>
                    <a:lstStyle/>
                    <a:p>
                      <a:endParaRPr lang="en-GB" sz="1200" dirty="0"/>
                    </a:p>
                  </a:txBody>
                  <a:tcPr/>
                </a:tc>
                <a:extLst>
                  <a:ext uri="{0D108BD9-81ED-4DB2-BD59-A6C34878D82A}">
                    <a16:rowId xmlns:a16="http://schemas.microsoft.com/office/drawing/2014/main" val="2592778931"/>
                  </a:ext>
                </a:extLst>
              </a:tr>
            </a:tbl>
          </a:graphicData>
        </a:graphic>
      </p:graphicFrame>
      <p:sp>
        <p:nvSpPr>
          <p:cNvPr id="7" name="TextBox 6">
            <a:extLst>
              <a:ext uri="{FF2B5EF4-FFF2-40B4-BE49-F238E27FC236}">
                <a16:creationId xmlns:a16="http://schemas.microsoft.com/office/drawing/2014/main" id="{AAFA2ED9-E26F-43C5-949C-3E9BFEB5E38C}"/>
              </a:ext>
            </a:extLst>
          </p:cNvPr>
          <p:cNvSpPr txBox="1"/>
          <p:nvPr/>
        </p:nvSpPr>
        <p:spPr>
          <a:xfrm>
            <a:off x="9350830" y="3210918"/>
            <a:ext cx="2301130" cy="3416320"/>
          </a:xfrm>
          <a:prstGeom prst="rect">
            <a:avLst/>
          </a:prstGeom>
          <a:noFill/>
          <a:ln w="76200">
            <a:solidFill>
              <a:srgbClr val="FF0000"/>
            </a:solidFill>
          </a:ln>
        </p:spPr>
        <p:txBody>
          <a:bodyPr wrap="square" rtlCol="0">
            <a:spAutoFit/>
          </a:bodyPr>
          <a:lstStyle/>
          <a:p>
            <a:r>
              <a:rPr lang="en-GB" dirty="0"/>
              <a:t>NB: Clubs will not run during the last week of term so the last sessions will be during w/c 11 December 2023. </a:t>
            </a:r>
          </a:p>
          <a:p>
            <a:r>
              <a:rPr lang="en-GB" dirty="0"/>
              <a:t>Further information will follow about the arrangements for booking clubs in the Spring Term in due course.</a:t>
            </a:r>
          </a:p>
        </p:txBody>
      </p:sp>
    </p:spTree>
    <p:extLst>
      <p:ext uri="{BB962C8B-B14F-4D97-AF65-F5344CB8AC3E}">
        <p14:creationId xmlns:p14="http://schemas.microsoft.com/office/powerpoint/2010/main" val="3802330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565DE0-C996-4207-AA7D-9B0495B0B876}"/>
              </a:ext>
            </a:extLst>
          </p:cNvPr>
          <p:cNvPicPr/>
          <p:nvPr/>
        </p:nvPicPr>
        <p:blipFill>
          <a:blip r:embed="rId2">
            <a:extLst>
              <a:ext uri="{28A0092B-C50C-407E-A947-70E740481C1C}">
                <a14:useLocalDpi xmlns:a14="http://schemas.microsoft.com/office/drawing/2010/main" val="0"/>
              </a:ext>
            </a:extLst>
          </a:blip>
          <a:srcRect t="15063" b="22720"/>
          <a:stretch>
            <a:fillRect/>
          </a:stretch>
        </p:blipFill>
        <p:spPr bwMode="auto">
          <a:xfrm>
            <a:off x="234192" y="272642"/>
            <a:ext cx="3829050" cy="1114425"/>
          </a:xfrm>
          <a:prstGeom prst="rect">
            <a:avLst/>
          </a:prstGeom>
          <a:noFill/>
          <a:ln>
            <a:noFill/>
          </a:ln>
        </p:spPr>
      </p:pic>
      <p:pic>
        <p:nvPicPr>
          <p:cNvPr id="2" name="Picture 1">
            <a:extLst>
              <a:ext uri="{FF2B5EF4-FFF2-40B4-BE49-F238E27FC236}">
                <a16:creationId xmlns:a16="http://schemas.microsoft.com/office/drawing/2014/main" id="{5F5B0F60-7FBC-4C21-8B75-F6F1D94B4AFC}"/>
              </a:ext>
            </a:extLst>
          </p:cNvPr>
          <p:cNvPicPr>
            <a:picLocks noChangeAspect="1"/>
          </p:cNvPicPr>
          <p:nvPr/>
        </p:nvPicPr>
        <p:blipFill>
          <a:blip r:embed="rId3"/>
          <a:stretch>
            <a:fillRect/>
          </a:stretch>
        </p:blipFill>
        <p:spPr>
          <a:xfrm>
            <a:off x="5982719" y="1428471"/>
            <a:ext cx="5410955" cy="4001058"/>
          </a:xfrm>
          <a:prstGeom prst="rect">
            <a:avLst/>
          </a:prstGeom>
        </p:spPr>
      </p:pic>
      <p:sp>
        <p:nvSpPr>
          <p:cNvPr id="5" name="Rectangle 4">
            <a:extLst>
              <a:ext uri="{FF2B5EF4-FFF2-40B4-BE49-F238E27FC236}">
                <a16:creationId xmlns:a16="http://schemas.microsoft.com/office/drawing/2014/main" id="{92743CBE-93FD-4C87-B00C-D5ECD574353E}"/>
              </a:ext>
            </a:extLst>
          </p:cNvPr>
          <p:cNvSpPr/>
          <p:nvPr/>
        </p:nvSpPr>
        <p:spPr>
          <a:xfrm>
            <a:off x="798326" y="1917901"/>
            <a:ext cx="4753761" cy="3416320"/>
          </a:xfrm>
          <a:prstGeom prst="rect">
            <a:avLst/>
          </a:prstGeom>
        </p:spPr>
        <p:txBody>
          <a:bodyPr wrap="square">
            <a:spAutoFit/>
          </a:bodyPr>
          <a:lstStyle/>
          <a:p>
            <a:pPr fontAlgn="base"/>
            <a:r>
              <a:rPr lang="en-GB" dirty="0">
                <a:solidFill>
                  <a:srgbClr val="000000"/>
                </a:solidFill>
                <a:latin typeface="Aptos"/>
              </a:rPr>
              <a:t>CHASA Christmas stalls have been run at Huby, Outwood Easingwold School and the </a:t>
            </a:r>
            <a:r>
              <a:rPr lang="en-GB" dirty="0" err="1">
                <a:solidFill>
                  <a:srgbClr val="000000"/>
                </a:solidFill>
                <a:latin typeface="Aptos"/>
              </a:rPr>
              <a:t>Galtres</a:t>
            </a:r>
            <a:r>
              <a:rPr lang="en-GB" dirty="0">
                <a:solidFill>
                  <a:srgbClr val="000000"/>
                </a:solidFill>
                <a:latin typeface="Aptos"/>
              </a:rPr>
              <a:t> Centre fairs.  The combined stalls raised just over £300 for school.  A big thank you to all the people who contributed to these and who helped on the stalls</a:t>
            </a:r>
            <a:br>
              <a:rPr lang="en-GB" dirty="0">
                <a:solidFill>
                  <a:srgbClr val="000000"/>
                </a:solidFill>
                <a:latin typeface="Aptos"/>
              </a:rPr>
            </a:br>
            <a:endParaRPr lang="en-GB" dirty="0">
              <a:solidFill>
                <a:srgbClr val="242424"/>
              </a:solidFill>
              <a:latin typeface="Segoe UI" panose="020B0502040204020203" pitchFamily="34" charset="0"/>
            </a:endParaRPr>
          </a:p>
          <a:p>
            <a:pPr fontAlgn="base"/>
            <a:r>
              <a:rPr lang="en-GB" dirty="0">
                <a:solidFill>
                  <a:srgbClr val="000000"/>
                </a:solidFill>
                <a:latin typeface="Aptos"/>
              </a:rPr>
              <a:t>We have leftover hot chocolate reindeer cones and crocheted chocolate orange Santa hats left, which we will be selling at the tuck shop today.</a:t>
            </a:r>
            <a:endParaRPr lang="en-GB" dirty="0">
              <a:solidFill>
                <a:srgbClr val="242424"/>
              </a:solidFill>
              <a:latin typeface="Segoe UI" panose="020B0502040204020203" pitchFamily="34" charset="0"/>
            </a:endParaRPr>
          </a:p>
          <a:p>
            <a:br>
              <a:rPr lang="en-GB" dirty="0"/>
            </a:br>
            <a:endParaRPr lang="en-GB" dirty="0"/>
          </a:p>
        </p:txBody>
      </p:sp>
    </p:spTree>
    <p:extLst>
      <p:ext uri="{BB962C8B-B14F-4D97-AF65-F5344CB8AC3E}">
        <p14:creationId xmlns:p14="http://schemas.microsoft.com/office/powerpoint/2010/main" val="2454046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FB91281-0CB7-4300-A74F-062F8E695FDB}"/>
              </a:ext>
            </a:extLst>
          </p:cNvPr>
          <p:cNvPicPr>
            <a:picLocks noGrp="1" noChangeAspect="1"/>
          </p:cNvPicPr>
          <p:nvPr>
            <p:ph idx="1"/>
          </p:nvPr>
        </p:nvPicPr>
        <p:blipFill>
          <a:blip r:embed="rId2"/>
          <a:stretch>
            <a:fillRect/>
          </a:stretch>
        </p:blipFill>
        <p:spPr>
          <a:xfrm>
            <a:off x="8056013" y="322927"/>
            <a:ext cx="3743846" cy="5262132"/>
          </a:xfrm>
          <a:prstGeom prst="rect">
            <a:avLst/>
          </a:prstGeom>
        </p:spPr>
      </p:pic>
      <p:pic>
        <p:nvPicPr>
          <p:cNvPr id="4" name="Picture 3">
            <a:extLst>
              <a:ext uri="{FF2B5EF4-FFF2-40B4-BE49-F238E27FC236}">
                <a16:creationId xmlns:a16="http://schemas.microsoft.com/office/drawing/2014/main" id="{F87739B0-541C-4641-9D5F-9D31F1F3179A}"/>
              </a:ext>
            </a:extLst>
          </p:cNvPr>
          <p:cNvPicPr>
            <a:picLocks noChangeAspect="1"/>
          </p:cNvPicPr>
          <p:nvPr/>
        </p:nvPicPr>
        <p:blipFill>
          <a:blip r:embed="rId3"/>
          <a:stretch>
            <a:fillRect/>
          </a:stretch>
        </p:blipFill>
        <p:spPr>
          <a:xfrm>
            <a:off x="3866107" y="322927"/>
            <a:ext cx="3743847" cy="5334744"/>
          </a:xfrm>
          <a:prstGeom prst="rect">
            <a:avLst/>
          </a:prstGeom>
        </p:spPr>
      </p:pic>
      <p:sp>
        <p:nvSpPr>
          <p:cNvPr id="6" name="Rectangle 5">
            <a:extLst>
              <a:ext uri="{FF2B5EF4-FFF2-40B4-BE49-F238E27FC236}">
                <a16:creationId xmlns:a16="http://schemas.microsoft.com/office/drawing/2014/main" id="{ED0BBF6E-073A-4D69-A92B-A6F8EB93C6F0}"/>
              </a:ext>
            </a:extLst>
          </p:cNvPr>
          <p:cNvSpPr/>
          <p:nvPr/>
        </p:nvSpPr>
        <p:spPr>
          <a:xfrm>
            <a:off x="318051" y="5688085"/>
            <a:ext cx="6096000" cy="1200329"/>
          </a:xfrm>
          <a:prstGeom prst="rect">
            <a:avLst/>
          </a:prstGeom>
        </p:spPr>
        <p:txBody>
          <a:bodyPr>
            <a:spAutoFit/>
          </a:bodyPr>
          <a:lstStyle/>
          <a:p>
            <a:r>
              <a:rPr lang="en-GB" dirty="0">
                <a:hlinkClick r:id="rId4"/>
              </a:rPr>
              <a:t>https://www.yourschoollottery.co.uk/cause-data/69fff70b-431f-48e4-b699-e0d3389bbf96/leaflets/8123681c-4783-4f35-bd8e-7ba7fd3db3b7/support_our_school_2019%20-%20digital.pdf?updated=638340908586300000</a:t>
            </a:r>
            <a:r>
              <a:rPr lang="en-GB" dirty="0"/>
              <a:t> </a:t>
            </a:r>
          </a:p>
        </p:txBody>
      </p:sp>
      <p:sp>
        <p:nvSpPr>
          <p:cNvPr id="7" name="Rectangle 6">
            <a:extLst>
              <a:ext uri="{FF2B5EF4-FFF2-40B4-BE49-F238E27FC236}">
                <a16:creationId xmlns:a16="http://schemas.microsoft.com/office/drawing/2014/main" id="{1C3FC17D-3374-499A-A868-D4EF2EE520AC}"/>
              </a:ext>
            </a:extLst>
          </p:cNvPr>
          <p:cNvSpPr/>
          <p:nvPr/>
        </p:nvSpPr>
        <p:spPr>
          <a:xfrm>
            <a:off x="6096000" y="5657671"/>
            <a:ext cx="6096000" cy="1200329"/>
          </a:xfrm>
          <a:prstGeom prst="rect">
            <a:avLst/>
          </a:prstGeom>
        </p:spPr>
        <p:txBody>
          <a:bodyPr>
            <a:spAutoFit/>
          </a:bodyPr>
          <a:lstStyle/>
          <a:p>
            <a:r>
              <a:rPr lang="en-GB" dirty="0">
                <a:hlinkClick r:id="rId5"/>
              </a:rPr>
              <a:t>https://www.yourschoollottery.co.uk/cause-data/69fff70b-431f-48e4-b699-e0d3389bbf96/leaflets/d7233b89-b7f2-4e62-b690-8a7a7513f27b/ysl_ps5vr2_nov23%20-%20digital.pdf?updated=638340265128170000</a:t>
            </a:r>
            <a:r>
              <a:rPr lang="en-GB" dirty="0"/>
              <a:t> </a:t>
            </a:r>
          </a:p>
        </p:txBody>
      </p:sp>
      <p:pic>
        <p:nvPicPr>
          <p:cNvPr id="8" name="Picture 7">
            <a:extLst>
              <a:ext uri="{FF2B5EF4-FFF2-40B4-BE49-F238E27FC236}">
                <a16:creationId xmlns:a16="http://schemas.microsoft.com/office/drawing/2014/main" id="{88CF0620-48C0-4AB9-81D6-F43468D24A6F}"/>
              </a:ext>
            </a:extLst>
          </p:cNvPr>
          <p:cNvPicPr/>
          <p:nvPr/>
        </p:nvPicPr>
        <p:blipFill>
          <a:blip r:embed="rId6">
            <a:extLst>
              <a:ext uri="{28A0092B-C50C-407E-A947-70E740481C1C}">
                <a14:useLocalDpi xmlns:a14="http://schemas.microsoft.com/office/drawing/2010/main" val="0"/>
              </a:ext>
            </a:extLst>
          </a:blip>
          <a:srcRect t="15063" b="22720"/>
          <a:stretch>
            <a:fillRect/>
          </a:stretch>
        </p:blipFill>
        <p:spPr bwMode="auto">
          <a:xfrm rot="20744895">
            <a:off x="177163" y="1148683"/>
            <a:ext cx="3829050" cy="1114425"/>
          </a:xfrm>
          <a:prstGeom prst="rect">
            <a:avLst/>
          </a:prstGeom>
          <a:noFill/>
          <a:ln>
            <a:noFill/>
          </a:ln>
        </p:spPr>
      </p:pic>
      <p:sp>
        <p:nvSpPr>
          <p:cNvPr id="2" name="TextBox 1">
            <a:extLst>
              <a:ext uri="{FF2B5EF4-FFF2-40B4-BE49-F238E27FC236}">
                <a16:creationId xmlns:a16="http://schemas.microsoft.com/office/drawing/2014/main" id="{7F5795CD-8121-4475-8831-0ACB39ACAD1E}"/>
              </a:ext>
            </a:extLst>
          </p:cNvPr>
          <p:cNvSpPr txBox="1"/>
          <p:nvPr/>
        </p:nvSpPr>
        <p:spPr>
          <a:xfrm>
            <a:off x="461394" y="3036815"/>
            <a:ext cx="2734812" cy="923330"/>
          </a:xfrm>
          <a:prstGeom prst="rect">
            <a:avLst/>
          </a:prstGeom>
          <a:noFill/>
        </p:spPr>
        <p:txBody>
          <a:bodyPr wrap="square" rtlCol="0">
            <a:spAutoFit/>
          </a:bodyPr>
          <a:lstStyle/>
          <a:p>
            <a:r>
              <a:rPr lang="en-GB" dirty="0"/>
              <a:t>For further details and to sign up, please click on the links below!</a:t>
            </a:r>
          </a:p>
        </p:txBody>
      </p:sp>
    </p:spTree>
    <p:extLst>
      <p:ext uri="{BB962C8B-B14F-4D97-AF65-F5344CB8AC3E}">
        <p14:creationId xmlns:p14="http://schemas.microsoft.com/office/powerpoint/2010/main" val="3496350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D16C1A-EA20-4FC2-B770-28D3632A5309}"/>
              </a:ext>
            </a:extLst>
          </p:cNvPr>
          <p:cNvPicPr>
            <a:picLocks noChangeAspect="1"/>
          </p:cNvPicPr>
          <p:nvPr/>
        </p:nvPicPr>
        <p:blipFill>
          <a:blip r:embed="rId2"/>
          <a:stretch>
            <a:fillRect/>
          </a:stretch>
        </p:blipFill>
        <p:spPr>
          <a:xfrm>
            <a:off x="6204097" y="182562"/>
            <a:ext cx="3645123" cy="6492875"/>
          </a:xfrm>
          <a:prstGeom prst="rect">
            <a:avLst/>
          </a:prstGeom>
        </p:spPr>
      </p:pic>
      <p:pic>
        <p:nvPicPr>
          <p:cNvPr id="5" name="Picture 4">
            <a:extLst>
              <a:ext uri="{FF2B5EF4-FFF2-40B4-BE49-F238E27FC236}">
                <a16:creationId xmlns:a16="http://schemas.microsoft.com/office/drawing/2014/main" id="{9AA93E94-0407-4CDB-AA4E-969C173A7246}"/>
              </a:ext>
            </a:extLst>
          </p:cNvPr>
          <p:cNvPicPr/>
          <p:nvPr/>
        </p:nvPicPr>
        <p:blipFill>
          <a:blip r:embed="rId3">
            <a:extLst>
              <a:ext uri="{28A0092B-C50C-407E-A947-70E740481C1C}">
                <a14:useLocalDpi xmlns:a14="http://schemas.microsoft.com/office/drawing/2010/main" val="0"/>
              </a:ext>
            </a:extLst>
          </a:blip>
          <a:srcRect t="15063" b="22720"/>
          <a:stretch>
            <a:fillRect/>
          </a:stretch>
        </p:blipFill>
        <p:spPr bwMode="auto">
          <a:xfrm>
            <a:off x="234192" y="272642"/>
            <a:ext cx="3829050" cy="1114425"/>
          </a:xfrm>
          <a:prstGeom prst="rect">
            <a:avLst/>
          </a:prstGeom>
          <a:noFill/>
          <a:ln>
            <a:noFill/>
          </a:ln>
        </p:spPr>
      </p:pic>
      <p:sp>
        <p:nvSpPr>
          <p:cNvPr id="2" name="Rectangle 1">
            <a:extLst>
              <a:ext uri="{FF2B5EF4-FFF2-40B4-BE49-F238E27FC236}">
                <a16:creationId xmlns:a16="http://schemas.microsoft.com/office/drawing/2014/main" id="{CA166AC1-3332-452B-B5E8-3CD90EA8C598}"/>
              </a:ext>
            </a:extLst>
          </p:cNvPr>
          <p:cNvSpPr/>
          <p:nvPr/>
        </p:nvSpPr>
        <p:spPr>
          <a:xfrm>
            <a:off x="824917" y="2367439"/>
            <a:ext cx="5055766" cy="1754326"/>
          </a:xfrm>
          <a:prstGeom prst="rect">
            <a:avLst/>
          </a:prstGeom>
        </p:spPr>
        <p:txBody>
          <a:bodyPr wrap="square">
            <a:spAutoFit/>
          </a:bodyPr>
          <a:lstStyle/>
          <a:p>
            <a:r>
              <a:rPr lang="en-GB" dirty="0"/>
              <a:t>Please return your Rainbow Raffle tickets to school by Monday 11th December ready for the big draw on Wednesday. </a:t>
            </a:r>
          </a:p>
          <a:p>
            <a:endParaRPr lang="en-GB" dirty="0"/>
          </a:p>
          <a:p>
            <a:r>
              <a:rPr lang="en-GB" dirty="0"/>
              <a:t>Tickets also available online: </a:t>
            </a:r>
            <a:r>
              <a:rPr lang="en-GB" dirty="0">
                <a:hlinkClick r:id="rId4"/>
              </a:rPr>
              <a:t>https://crayke-home-and-school-association.sumupstore.com</a:t>
            </a:r>
            <a:r>
              <a:rPr lang="en-GB" dirty="0"/>
              <a:t> </a:t>
            </a:r>
          </a:p>
        </p:txBody>
      </p:sp>
    </p:spTree>
    <p:extLst>
      <p:ext uri="{BB962C8B-B14F-4D97-AF65-F5344CB8AC3E}">
        <p14:creationId xmlns:p14="http://schemas.microsoft.com/office/powerpoint/2010/main" val="2187893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4633-BD26-4DE1-9E77-7831A57A661E}"/>
              </a:ext>
            </a:extLst>
          </p:cNvPr>
          <p:cNvSpPr>
            <a:spLocks noGrp="1"/>
          </p:cNvSpPr>
          <p:nvPr>
            <p:ph type="title"/>
          </p:nvPr>
        </p:nvSpPr>
        <p:spPr/>
        <p:txBody>
          <a:bodyPr/>
          <a:lstStyle/>
          <a:p>
            <a:r>
              <a:rPr lang="en-GB" b="1" dirty="0">
                <a:solidFill>
                  <a:srgbClr val="0070C0"/>
                </a:solidFill>
                <a:latin typeface="Segoe  "/>
              </a:rPr>
              <a:t>In our newsletter this week…</a:t>
            </a:r>
            <a:endParaRPr lang="en-GB" dirty="0"/>
          </a:p>
        </p:txBody>
      </p:sp>
      <p:sp>
        <p:nvSpPr>
          <p:cNvPr id="3" name="TextBox 2">
            <a:extLst>
              <a:ext uri="{FF2B5EF4-FFF2-40B4-BE49-F238E27FC236}">
                <a16:creationId xmlns:a16="http://schemas.microsoft.com/office/drawing/2014/main" id="{78E49EB9-A3B5-4301-935A-999833F8686D}"/>
              </a:ext>
            </a:extLst>
          </p:cNvPr>
          <p:cNvSpPr txBox="1"/>
          <p:nvPr/>
        </p:nvSpPr>
        <p:spPr>
          <a:xfrm>
            <a:off x="838200" y="1206921"/>
            <a:ext cx="10515600" cy="3970318"/>
          </a:xfrm>
          <a:prstGeom prst="rect">
            <a:avLst/>
          </a:prstGeom>
          <a:noFill/>
        </p:spPr>
        <p:txBody>
          <a:bodyPr wrap="square" rtlCol="0">
            <a:spAutoFit/>
          </a:bodyPr>
          <a:lstStyle/>
          <a:p>
            <a:endParaRPr lang="en-GB" dirty="0"/>
          </a:p>
          <a:p>
            <a:r>
              <a:rPr lang="en-GB" dirty="0"/>
              <a:t>…</a:t>
            </a:r>
            <a:r>
              <a:rPr lang="en-GB" dirty="0">
                <a:hlinkClick r:id="rId2" action="ppaction://hlinksldjump"/>
              </a:rPr>
              <a:t>News from school </a:t>
            </a:r>
            <a:r>
              <a:rPr lang="en-GB" dirty="0"/>
              <a:t>this week including Christmas preparations and class news.</a:t>
            </a:r>
          </a:p>
          <a:p>
            <a:r>
              <a:rPr lang="en-GB" dirty="0"/>
              <a:t>…Find out about </a:t>
            </a:r>
            <a:r>
              <a:rPr lang="en-GB" dirty="0">
                <a:solidFill>
                  <a:srgbClr val="FF0000"/>
                </a:solidFill>
                <a:hlinkClick r:id="rId3" action="ppaction://hlinksldjump"/>
              </a:rPr>
              <a:t>upcoming events </a:t>
            </a:r>
            <a:r>
              <a:rPr lang="en-GB" dirty="0"/>
              <a:t>before the end of term</a:t>
            </a:r>
          </a:p>
          <a:p>
            <a:endParaRPr lang="en-GB" dirty="0"/>
          </a:p>
          <a:p>
            <a:r>
              <a:rPr lang="en-GB" dirty="0"/>
              <a:t>Our regular items then follow:</a:t>
            </a:r>
          </a:p>
          <a:p>
            <a:endParaRPr lang="en-GB" dirty="0"/>
          </a:p>
          <a:p>
            <a:r>
              <a:rPr lang="en-GB" dirty="0"/>
              <a:t>…</a:t>
            </a:r>
            <a:r>
              <a:rPr lang="en-GB" dirty="0">
                <a:hlinkClick r:id="rId4" action="ppaction://hlinksldjump"/>
              </a:rPr>
              <a:t>Awards in school</a:t>
            </a:r>
            <a:endParaRPr lang="en-GB" dirty="0"/>
          </a:p>
          <a:p>
            <a:r>
              <a:rPr lang="en-GB" dirty="0"/>
              <a:t>…</a:t>
            </a:r>
            <a:r>
              <a:rPr lang="en-GB" dirty="0">
                <a:hlinkClick r:id="rId5" action="ppaction://hlinksldjump"/>
              </a:rPr>
              <a:t>Team Points</a:t>
            </a:r>
            <a:endParaRPr lang="en-GB" dirty="0"/>
          </a:p>
          <a:p>
            <a:r>
              <a:rPr lang="en-GB" dirty="0"/>
              <a:t>…</a:t>
            </a:r>
            <a:r>
              <a:rPr lang="en-GB" dirty="0">
                <a:hlinkClick r:id="rId6" action="ppaction://hlinksldjump"/>
              </a:rPr>
              <a:t>PE Kits next week</a:t>
            </a:r>
            <a:endParaRPr lang="en-GB" dirty="0"/>
          </a:p>
          <a:p>
            <a:r>
              <a:rPr lang="en-GB" dirty="0"/>
              <a:t>…</a:t>
            </a:r>
            <a:r>
              <a:rPr lang="en-GB" dirty="0">
                <a:hlinkClick r:id="rId7" action="ppaction://hlinksldjump"/>
              </a:rPr>
              <a:t>Attendance and Punctuality</a:t>
            </a:r>
            <a:endParaRPr lang="en-GB" dirty="0"/>
          </a:p>
          <a:p>
            <a:r>
              <a:rPr lang="en-GB" dirty="0"/>
              <a:t>…</a:t>
            </a:r>
            <a:r>
              <a:rPr lang="en-GB" dirty="0">
                <a:hlinkClick r:id="rId8" action="ppaction://hlinksldjump"/>
              </a:rPr>
              <a:t>Extra curricular clubs </a:t>
            </a:r>
            <a:endParaRPr lang="en-GB" b="1" dirty="0"/>
          </a:p>
          <a:p>
            <a:r>
              <a:rPr lang="en-GB" dirty="0"/>
              <a:t>…</a:t>
            </a:r>
            <a:r>
              <a:rPr lang="en-GB" dirty="0">
                <a:hlinkClick r:id="rId9" action="ppaction://hlinksldjump"/>
              </a:rPr>
              <a:t>CHASA news</a:t>
            </a:r>
            <a:endParaRPr lang="en-GB" dirty="0"/>
          </a:p>
          <a:p>
            <a:r>
              <a:rPr lang="en-GB" dirty="0"/>
              <a:t>…</a:t>
            </a:r>
            <a:r>
              <a:rPr lang="en-GB" dirty="0">
                <a:hlinkClick r:id="rId10" action="ppaction://hlinksldjump"/>
              </a:rPr>
              <a:t>Church news</a:t>
            </a:r>
            <a:endParaRPr lang="en-GB" dirty="0"/>
          </a:p>
          <a:p>
            <a:endParaRPr lang="en-GB" dirty="0"/>
          </a:p>
        </p:txBody>
      </p:sp>
      <p:pic>
        <p:nvPicPr>
          <p:cNvPr id="6" name="Picture 5">
            <a:extLst>
              <a:ext uri="{FF2B5EF4-FFF2-40B4-BE49-F238E27FC236}">
                <a16:creationId xmlns:a16="http://schemas.microsoft.com/office/drawing/2014/main" id="{01054BC2-074C-48A9-83EC-BDD0DEFA2408}"/>
              </a:ext>
            </a:extLst>
          </p:cNvPr>
          <p:cNvPicPr>
            <a:picLocks noChangeAspect="1"/>
          </p:cNvPicPr>
          <p:nvPr/>
        </p:nvPicPr>
        <p:blipFill>
          <a:blip r:embed="rId11"/>
          <a:stretch>
            <a:fillRect/>
          </a:stretch>
        </p:blipFill>
        <p:spPr>
          <a:xfrm>
            <a:off x="5082892" y="2934640"/>
            <a:ext cx="5096586" cy="2800741"/>
          </a:xfrm>
          <a:prstGeom prst="rect">
            <a:avLst/>
          </a:prstGeom>
        </p:spPr>
      </p:pic>
    </p:spTree>
    <p:extLst>
      <p:ext uri="{BB962C8B-B14F-4D97-AF65-F5344CB8AC3E}">
        <p14:creationId xmlns:p14="http://schemas.microsoft.com/office/powerpoint/2010/main" val="2151067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6B4A-A711-4864-84F8-66A38F411EF2}"/>
              </a:ext>
            </a:extLst>
          </p:cNvPr>
          <p:cNvSpPr>
            <a:spLocks noGrp="1"/>
          </p:cNvSpPr>
          <p:nvPr>
            <p:ph type="title"/>
          </p:nvPr>
        </p:nvSpPr>
        <p:spPr/>
        <p:txBody>
          <a:bodyPr/>
          <a:lstStyle/>
          <a:p>
            <a:r>
              <a:rPr lang="en-GB" b="1" dirty="0">
                <a:solidFill>
                  <a:schemeClr val="accent1"/>
                </a:solidFill>
              </a:rPr>
              <a:t>Church News</a:t>
            </a:r>
          </a:p>
        </p:txBody>
      </p:sp>
      <p:pic>
        <p:nvPicPr>
          <p:cNvPr id="4" name="Picture 3">
            <a:extLst>
              <a:ext uri="{FF2B5EF4-FFF2-40B4-BE49-F238E27FC236}">
                <a16:creationId xmlns:a16="http://schemas.microsoft.com/office/drawing/2014/main" id="{B359E7E8-8928-4DC9-9B70-CB0613052A69}"/>
              </a:ext>
            </a:extLst>
          </p:cNvPr>
          <p:cNvPicPr>
            <a:picLocks noChangeAspect="1"/>
          </p:cNvPicPr>
          <p:nvPr/>
        </p:nvPicPr>
        <p:blipFill>
          <a:blip r:embed="rId2"/>
          <a:stretch>
            <a:fillRect/>
          </a:stretch>
        </p:blipFill>
        <p:spPr>
          <a:xfrm>
            <a:off x="4187687" y="365125"/>
            <a:ext cx="4751356" cy="6452459"/>
          </a:xfrm>
          <a:prstGeom prst="rect">
            <a:avLst/>
          </a:prstGeom>
        </p:spPr>
      </p:pic>
    </p:spTree>
    <p:extLst>
      <p:ext uri="{BB962C8B-B14F-4D97-AF65-F5344CB8AC3E}">
        <p14:creationId xmlns:p14="http://schemas.microsoft.com/office/powerpoint/2010/main" val="3050989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8FA07-227D-4132-8183-3BFE5CCD3B91}"/>
              </a:ext>
            </a:extLst>
          </p:cNvPr>
          <p:cNvSpPr>
            <a:spLocks noGrp="1"/>
          </p:cNvSpPr>
          <p:nvPr>
            <p:ph idx="1"/>
          </p:nvPr>
        </p:nvSpPr>
        <p:spPr>
          <a:xfrm>
            <a:off x="838200" y="1174459"/>
            <a:ext cx="10515600" cy="5410899"/>
          </a:xfrm>
        </p:spPr>
        <p:txBody>
          <a:bodyPr>
            <a:normAutofit/>
          </a:bodyPr>
          <a:lstStyle/>
          <a:p>
            <a:pPr marL="0" indent="0">
              <a:buNone/>
            </a:pPr>
            <a:r>
              <a:rPr lang="en-GB" dirty="0"/>
              <a:t>We’re all super excited for the pantomime this afternoon (oh yes we are!) – photos to follow next week. Thank you so much to CHASA for funding this opportunity and to the Sports Hall for providing the venue.</a:t>
            </a:r>
          </a:p>
          <a:p>
            <a:pPr marL="0" indent="0">
              <a:buNone/>
            </a:pPr>
            <a:endParaRPr lang="en-GB" dirty="0"/>
          </a:p>
          <a:p>
            <a:pPr marL="0" indent="0">
              <a:buNone/>
            </a:pPr>
            <a:r>
              <a:rPr lang="en-GB" dirty="0"/>
              <a:t>Read on to find out about what’s been happening in school this week and to see what exciting things we have in store for the rest of the term.</a:t>
            </a:r>
          </a:p>
          <a:p>
            <a:pPr marL="0" indent="0">
              <a:buNone/>
            </a:pPr>
            <a:endParaRPr lang="en-GB" dirty="0"/>
          </a:p>
          <a:p>
            <a:pPr marL="0" indent="0">
              <a:buNone/>
            </a:pPr>
            <a:r>
              <a:rPr lang="en-GB" dirty="0"/>
              <a:t>Have a lovely weekend!</a:t>
            </a:r>
          </a:p>
          <a:p>
            <a:pPr marL="0" indent="0" algn="r">
              <a:buNone/>
            </a:pPr>
            <a:r>
              <a:rPr lang="en-GB" dirty="0"/>
              <a:t>Judi Jackson</a:t>
            </a:r>
          </a:p>
          <a:p>
            <a:pPr marL="0" indent="0" algn="r">
              <a:buNone/>
            </a:pPr>
            <a:r>
              <a:rPr lang="en-GB" dirty="0"/>
              <a:t>Headteacher</a:t>
            </a:r>
          </a:p>
          <a:p>
            <a:pPr marL="0" indent="0">
              <a:buNone/>
            </a:pPr>
            <a:endParaRPr lang="en-GB" dirty="0"/>
          </a:p>
        </p:txBody>
      </p:sp>
      <p:sp>
        <p:nvSpPr>
          <p:cNvPr id="4" name="Title 1">
            <a:extLst>
              <a:ext uri="{FF2B5EF4-FFF2-40B4-BE49-F238E27FC236}">
                <a16:creationId xmlns:a16="http://schemas.microsoft.com/office/drawing/2014/main" id="{38A03E3B-77C7-4F85-BB5B-3C937E946B68}"/>
              </a:ext>
            </a:extLst>
          </p:cNvPr>
          <p:cNvSpPr txBox="1">
            <a:spLocks noGrp="1"/>
          </p:cNvSpPr>
          <p:nvPr>
            <p:ph type="title"/>
          </p:nvPr>
        </p:nvSpPr>
        <p:spPr>
          <a:xfrm>
            <a:off x="838200" y="837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News from school this week</a:t>
            </a:r>
          </a:p>
        </p:txBody>
      </p:sp>
    </p:spTree>
    <p:extLst>
      <p:ext uri="{BB962C8B-B14F-4D97-AF65-F5344CB8AC3E}">
        <p14:creationId xmlns:p14="http://schemas.microsoft.com/office/powerpoint/2010/main" val="3949280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8FA07-227D-4132-8183-3BFE5CCD3B91}"/>
              </a:ext>
            </a:extLst>
          </p:cNvPr>
          <p:cNvSpPr>
            <a:spLocks noGrp="1"/>
          </p:cNvSpPr>
          <p:nvPr>
            <p:ph idx="1"/>
          </p:nvPr>
        </p:nvSpPr>
        <p:spPr>
          <a:xfrm>
            <a:off x="838200" y="1523621"/>
            <a:ext cx="5721991" cy="4351338"/>
          </a:xfrm>
        </p:spPr>
        <p:txBody>
          <a:bodyPr>
            <a:normAutofit lnSpcReduction="10000"/>
          </a:bodyPr>
          <a:lstStyle/>
          <a:p>
            <a:pPr marL="0" indent="0">
              <a:buNone/>
            </a:pPr>
            <a:r>
              <a:rPr lang="en-GB" b="1" dirty="0"/>
              <a:t>Christmas Tree Decoration</a:t>
            </a:r>
          </a:p>
          <a:p>
            <a:pPr marL="0" indent="0">
              <a:buNone/>
            </a:pPr>
            <a:r>
              <a:rPr lang="en-GB" dirty="0"/>
              <a:t>Staff and children gathered for the annual Christmas tree decoration event earlier this week. The decorations look spectacular and we are grateful to Newburgh Priory for the donation of the tree. Thank you to our oldest pupils, who were charged with putting the star atop the tree and switching the lights on!</a:t>
            </a:r>
          </a:p>
          <a:p>
            <a:pPr marL="0" indent="0">
              <a:buNone/>
            </a:pPr>
            <a:r>
              <a:rPr lang="en-GB" b="1" dirty="0"/>
              <a:t> </a:t>
            </a:r>
            <a:endParaRPr lang="en-GB" dirty="0"/>
          </a:p>
          <a:p>
            <a:pPr marL="0" indent="0">
              <a:buNone/>
            </a:pPr>
            <a:endParaRPr lang="en-GB" dirty="0"/>
          </a:p>
        </p:txBody>
      </p:sp>
      <p:sp>
        <p:nvSpPr>
          <p:cNvPr id="4" name="Title 1">
            <a:extLst>
              <a:ext uri="{FF2B5EF4-FFF2-40B4-BE49-F238E27FC236}">
                <a16:creationId xmlns:a16="http://schemas.microsoft.com/office/drawing/2014/main" id="{38A03E3B-77C7-4F85-BB5B-3C937E946B68}"/>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News from school this week</a:t>
            </a:r>
          </a:p>
        </p:txBody>
      </p:sp>
      <p:pic>
        <p:nvPicPr>
          <p:cNvPr id="5" name="Picture 4">
            <a:extLst>
              <a:ext uri="{FF2B5EF4-FFF2-40B4-BE49-F238E27FC236}">
                <a16:creationId xmlns:a16="http://schemas.microsoft.com/office/drawing/2014/main" id="{AE5AEB27-0215-453A-89CF-0D2811657CC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9779" y="365125"/>
            <a:ext cx="2723515" cy="2178050"/>
          </a:xfrm>
          <a:prstGeom prst="rect">
            <a:avLst/>
          </a:prstGeom>
          <a:noFill/>
          <a:ln>
            <a:noFill/>
          </a:ln>
        </p:spPr>
      </p:pic>
      <p:pic>
        <p:nvPicPr>
          <p:cNvPr id="6" name="Picture 5">
            <a:extLst>
              <a:ext uri="{FF2B5EF4-FFF2-40B4-BE49-F238E27FC236}">
                <a16:creationId xmlns:a16="http://schemas.microsoft.com/office/drawing/2014/main" id="{5A98E84F-27BB-4D6E-9B5C-0BC025CDAB6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0191" y="2412179"/>
            <a:ext cx="2723515" cy="1964958"/>
          </a:xfrm>
          <a:prstGeom prst="rect">
            <a:avLst/>
          </a:prstGeom>
          <a:noFill/>
          <a:ln>
            <a:noFill/>
          </a:ln>
        </p:spPr>
      </p:pic>
      <p:pic>
        <p:nvPicPr>
          <p:cNvPr id="2" name="Picture 1">
            <a:extLst>
              <a:ext uri="{FF2B5EF4-FFF2-40B4-BE49-F238E27FC236}">
                <a16:creationId xmlns:a16="http://schemas.microsoft.com/office/drawing/2014/main" id="{DB2E10CA-D072-4290-942F-575D0B9C7DEB}"/>
              </a:ext>
            </a:extLst>
          </p:cNvPr>
          <p:cNvPicPr>
            <a:picLocks noChangeAspect="1"/>
          </p:cNvPicPr>
          <p:nvPr/>
        </p:nvPicPr>
        <p:blipFill>
          <a:blip r:embed="rId4"/>
          <a:stretch>
            <a:fillRect/>
          </a:stretch>
        </p:blipFill>
        <p:spPr>
          <a:xfrm>
            <a:off x="8369838" y="4246140"/>
            <a:ext cx="3415640" cy="2405274"/>
          </a:xfrm>
          <a:prstGeom prst="rect">
            <a:avLst/>
          </a:prstGeom>
        </p:spPr>
      </p:pic>
    </p:spTree>
    <p:extLst>
      <p:ext uri="{BB962C8B-B14F-4D97-AF65-F5344CB8AC3E}">
        <p14:creationId xmlns:p14="http://schemas.microsoft.com/office/powerpoint/2010/main" val="408211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8FA07-227D-4132-8183-3BFE5CCD3B91}"/>
              </a:ext>
            </a:extLst>
          </p:cNvPr>
          <p:cNvSpPr>
            <a:spLocks noGrp="1"/>
          </p:cNvSpPr>
          <p:nvPr>
            <p:ph idx="1"/>
          </p:nvPr>
        </p:nvSpPr>
        <p:spPr>
          <a:xfrm>
            <a:off x="838200" y="1523621"/>
            <a:ext cx="10109433" cy="3711109"/>
          </a:xfrm>
        </p:spPr>
        <p:txBody>
          <a:bodyPr>
            <a:normAutofit fontScale="85000" lnSpcReduction="20000"/>
          </a:bodyPr>
          <a:lstStyle/>
          <a:p>
            <a:pPr marL="0" indent="0">
              <a:buNone/>
            </a:pPr>
            <a:r>
              <a:rPr lang="en-GB" b="1" dirty="0"/>
              <a:t>Club News – Junior Duke</a:t>
            </a:r>
          </a:p>
          <a:p>
            <a:pPr marL="0" indent="0">
              <a:buNone/>
            </a:pPr>
            <a:r>
              <a:rPr lang="en-GB" dirty="0"/>
              <a:t>This week some of the children performed CPR. We talked about assessing for danger, checking for a response either by gently shaking or by speaking to them. The importance of checking their airways then look to see if they are still breathing. We talked about how important it is to call for help, get someone to bring the defib and to call the emergency services. </a:t>
            </a:r>
          </a:p>
          <a:p>
            <a:pPr marL="0" indent="0">
              <a:buNone/>
            </a:pPr>
            <a:r>
              <a:rPr lang="en-GB" dirty="0"/>
              <a:t>Next week is our last session on First Aid. We will be using a special app - I will post details about this so you can try out the app at home.</a:t>
            </a:r>
          </a:p>
          <a:p>
            <a:pPr marL="0" indent="0">
              <a:buNone/>
            </a:pPr>
            <a:r>
              <a:rPr lang="en-GB" dirty="0"/>
              <a:t>We are looking forward to next term’s challenges.</a:t>
            </a:r>
          </a:p>
          <a:p>
            <a:pPr marL="0" indent="0">
              <a:buNone/>
            </a:pPr>
            <a:r>
              <a:rPr lang="en-GB" i="1" dirty="0"/>
              <a:t>Mrs Helfferich</a:t>
            </a:r>
          </a:p>
          <a:p>
            <a:pPr marL="0" indent="0">
              <a:buNone/>
            </a:pPr>
            <a:r>
              <a:rPr lang="en-GB" b="1" dirty="0"/>
              <a:t> </a:t>
            </a:r>
            <a:endParaRPr lang="en-GB" dirty="0"/>
          </a:p>
          <a:p>
            <a:pPr marL="0" indent="0">
              <a:buNone/>
            </a:pPr>
            <a:endParaRPr lang="en-GB" dirty="0"/>
          </a:p>
        </p:txBody>
      </p:sp>
      <p:sp>
        <p:nvSpPr>
          <p:cNvPr id="4" name="Title 1">
            <a:extLst>
              <a:ext uri="{FF2B5EF4-FFF2-40B4-BE49-F238E27FC236}">
                <a16:creationId xmlns:a16="http://schemas.microsoft.com/office/drawing/2014/main" id="{38A03E3B-77C7-4F85-BB5B-3C937E946B68}"/>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News from school this week</a:t>
            </a:r>
          </a:p>
        </p:txBody>
      </p:sp>
      <p:pic>
        <p:nvPicPr>
          <p:cNvPr id="2" name="Picture 1">
            <a:extLst>
              <a:ext uri="{FF2B5EF4-FFF2-40B4-BE49-F238E27FC236}">
                <a16:creationId xmlns:a16="http://schemas.microsoft.com/office/drawing/2014/main" id="{98873FF3-0069-4E3A-8851-6DC864D0E5AC}"/>
              </a:ext>
            </a:extLst>
          </p:cNvPr>
          <p:cNvPicPr>
            <a:picLocks noChangeAspect="1"/>
          </p:cNvPicPr>
          <p:nvPr/>
        </p:nvPicPr>
        <p:blipFill>
          <a:blip r:embed="rId2"/>
          <a:stretch>
            <a:fillRect/>
          </a:stretch>
        </p:blipFill>
        <p:spPr>
          <a:xfrm>
            <a:off x="2950386" y="4809216"/>
            <a:ext cx="5687219" cy="1752845"/>
          </a:xfrm>
          <a:prstGeom prst="rect">
            <a:avLst/>
          </a:prstGeom>
        </p:spPr>
      </p:pic>
    </p:spTree>
    <p:extLst>
      <p:ext uri="{BB962C8B-B14F-4D97-AF65-F5344CB8AC3E}">
        <p14:creationId xmlns:p14="http://schemas.microsoft.com/office/powerpoint/2010/main" val="3508240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8FA07-227D-4132-8183-3BFE5CCD3B91}"/>
              </a:ext>
            </a:extLst>
          </p:cNvPr>
          <p:cNvSpPr>
            <a:spLocks noGrp="1"/>
          </p:cNvSpPr>
          <p:nvPr>
            <p:ph idx="1"/>
          </p:nvPr>
        </p:nvSpPr>
        <p:spPr>
          <a:xfrm>
            <a:off x="838200" y="1523621"/>
            <a:ext cx="10515600" cy="4351338"/>
          </a:xfrm>
        </p:spPr>
        <p:txBody>
          <a:bodyPr>
            <a:normAutofit fontScale="92500" lnSpcReduction="10000"/>
          </a:bodyPr>
          <a:lstStyle/>
          <a:p>
            <a:pPr marL="0" indent="0" algn="ctr">
              <a:buNone/>
            </a:pPr>
            <a:r>
              <a:rPr lang="en-GB" b="1" dirty="0"/>
              <a:t>REMINDER: Club News</a:t>
            </a:r>
            <a:endParaRPr lang="en-GB" dirty="0"/>
          </a:p>
          <a:p>
            <a:pPr marL="0" indent="0">
              <a:buNone/>
            </a:pPr>
            <a:r>
              <a:rPr lang="en-GB" dirty="0"/>
              <a:t>Please note that </a:t>
            </a:r>
            <a:r>
              <a:rPr lang="en-GB" b="1" dirty="0"/>
              <a:t>ALL clubs will conclude during next week and there will be NO clubs during the last week of term</a:t>
            </a:r>
            <a:r>
              <a:rPr lang="en-GB" dirty="0"/>
              <a:t>.  Clubs will resume in the New Year.  This includes both before school and after school clubs, with the exception of Tiddlywinks wraparound club. This will remain open until the end of term, except for on the last day of term when there will be no after school club due to our earlier finish at 2:30pm.  </a:t>
            </a:r>
          </a:p>
          <a:p>
            <a:pPr marL="0" indent="0">
              <a:buNone/>
            </a:pPr>
            <a:r>
              <a:rPr lang="en-GB" dirty="0"/>
              <a:t>In the Spring Term, priority will be given to pupils who were unable to access clubs this term.  In some cases, we may need to limit the number of clubs attended by pupils in order to ensure fairness for all. </a:t>
            </a:r>
          </a:p>
          <a:p>
            <a:pPr marL="0" indent="0">
              <a:buNone/>
            </a:pPr>
            <a:r>
              <a:rPr lang="en-GB" dirty="0"/>
              <a:t>Thank you to all the staff who have run clubs this term.</a:t>
            </a:r>
          </a:p>
        </p:txBody>
      </p:sp>
      <p:sp>
        <p:nvSpPr>
          <p:cNvPr id="4" name="Title 1">
            <a:extLst>
              <a:ext uri="{FF2B5EF4-FFF2-40B4-BE49-F238E27FC236}">
                <a16:creationId xmlns:a16="http://schemas.microsoft.com/office/drawing/2014/main" id="{38A03E3B-77C7-4F85-BB5B-3C937E946B68}"/>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News from school this week</a:t>
            </a:r>
          </a:p>
        </p:txBody>
      </p:sp>
    </p:spTree>
    <p:extLst>
      <p:ext uri="{BB962C8B-B14F-4D97-AF65-F5344CB8AC3E}">
        <p14:creationId xmlns:p14="http://schemas.microsoft.com/office/powerpoint/2010/main" val="3515607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7CDCDE-1B99-4632-A568-D4217707842B}"/>
              </a:ext>
            </a:extLst>
          </p:cNvPr>
          <p:cNvPicPr>
            <a:picLocks noChangeAspect="1"/>
          </p:cNvPicPr>
          <p:nvPr/>
        </p:nvPicPr>
        <p:blipFill>
          <a:blip r:embed="rId2"/>
          <a:stretch>
            <a:fillRect/>
          </a:stretch>
        </p:blipFill>
        <p:spPr>
          <a:xfrm>
            <a:off x="2487594" y="3548164"/>
            <a:ext cx="2346777" cy="2758959"/>
          </a:xfrm>
          <a:prstGeom prst="rect">
            <a:avLst/>
          </a:prstGeom>
        </p:spPr>
      </p:pic>
      <p:sp>
        <p:nvSpPr>
          <p:cNvPr id="3" name="Content Placeholder 2">
            <a:extLst>
              <a:ext uri="{FF2B5EF4-FFF2-40B4-BE49-F238E27FC236}">
                <a16:creationId xmlns:a16="http://schemas.microsoft.com/office/drawing/2014/main" id="{3D06D89C-BCFD-429E-A228-DBFB1616AB34}"/>
              </a:ext>
            </a:extLst>
          </p:cNvPr>
          <p:cNvSpPr>
            <a:spLocks noGrp="1"/>
          </p:cNvSpPr>
          <p:nvPr>
            <p:ph idx="1"/>
          </p:nvPr>
        </p:nvSpPr>
        <p:spPr>
          <a:xfrm>
            <a:off x="4910278" y="1550462"/>
            <a:ext cx="6692509" cy="4351338"/>
          </a:xfrm>
        </p:spPr>
        <p:txBody>
          <a:bodyPr>
            <a:normAutofit/>
          </a:bodyPr>
          <a:lstStyle/>
          <a:p>
            <a:pPr marL="0" indent="0">
              <a:buNone/>
            </a:pPr>
            <a:r>
              <a:rPr lang="en-GB" dirty="0"/>
              <a:t>Apple Class had lots and lots of fun decorating their class Christmas tree this week. You might just be able to spot it under all the tinsel! </a:t>
            </a:r>
          </a:p>
          <a:p>
            <a:pPr marL="0" indent="0">
              <a:buNone/>
            </a:pPr>
            <a:r>
              <a:rPr lang="en-GB" dirty="0"/>
              <a:t>It looks a little different today as the children arrived at school to find it covered in pants… those elves have been busy overnight!</a:t>
            </a:r>
          </a:p>
          <a:p>
            <a:pPr marL="0" indent="0">
              <a:buNone/>
            </a:pPr>
            <a:endParaRPr lang="en-GB" dirty="0"/>
          </a:p>
        </p:txBody>
      </p:sp>
      <p:sp>
        <p:nvSpPr>
          <p:cNvPr id="4" name="Title 1">
            <a:extLst>
              <a:ext uri="{FF2B5EF4-FFF2-40B4-BE49-F238E27FC236}">
                <a16:creationId xmlns:a16="http://schemas.microsoft.com/office/drawing/2014/main" id="{C0905568-35C5-49D3-9DB4-E9452B555EB9}"/>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a:t>
            </a:r>
            <a:r>
              <a:rPr lang="en-GB" b="1" dirty="0">
                <a:solidFill>
                  <a:srgbClr val="00B050"/>
                </a:solidFill>
                <a:latin typeface="Segoe  "/>
              </a:rPr>
              <a:t>APPLE</a:t>
            </a:r>
            <a:endParaRPr lang="en-GB" dirty="0">
              <a:solidFill>
                <a:srgbClr val="00B050"/>
              </a:solidFill>
            </a:endParaRPr>
          </a:p>
        </p:txBody>
      </p:sp>
      <p:pic>
        <p:nvPicPr>
          <p:cNvPr id="5" name="Picture 4">
            <a:extLst>
              <a:ext uri="{FF2B5EF4-FFF2-40B4-BE49-F238E27FC236}">
                <a16:creationId xmlns:a16="http://schemas.microsoft.com/office/drawing/2014/main" id="{ECEE1C84-1416-42B1-A599-5583E7CA8B7C}"/>
              </a:ext>
            </a:extLst>
          </p:cNvPr>
          <p:cNvPicPr>
            <a:picLocks noChangeAspect="1"/>
          </p:cNvPicPr>
          <p:nvPr/>
        </p:nvPicPr>
        <p:blipFill>
          <a:blip r:embed="rId3"/>
          <a:stretch>
            <a:fillRect/>
          </a:stretch>
        </p:blipFill>
        <p:spPr>
          <a:xfrm>
            <a:off x="10866293" y="5495636"/>
            <a:ext cx="1131994" cy="1181211"/>
          </a:xfrm>
          <a:prstGeom prst="rect">
            <a:avLst/>
          </a:prstGeom>
        </p:spPr>
      </p:pic>
      <p:pic>
        <p:nvPicPr>
          <p:cNvPr id="7" name="Picture 6">
            <a:extLst>
              <a:ext uri="{FF2B5EF4-FFF2-40B4-BE49-F238E27FC236}">
                <a16:creationId xmlns:a16="http://schemas.microsoft.com/office/drawing/2014/main" id="{2AB4DBD2-9E7A-4DB5-8F08-6C71EDCA36A0}"/>
              </a:ext>
            </a:extLst>
          </p:cNvPr>
          <p:cNvPicPr>
            <a:picLocks noChangeAspect="1"/>
          </p:cNvPicPr>
          <p:nvPr/>
        </p:nvPicPr>
        <p:blipFill>
          <a:blip r:embed="rId4"/>
          <a:stretch>
            <a:fillRect/>
          </a:stretch>
        </p:blipFill>
        <p:spPr>
          <a:xfrm>
            <a:off x="579020" y="1430456"/>
            <a:ext cx="2346778" cy="2554316"/>
          </a:xfrm>
          <a:prstGeom prst="rect">
            <a:avLst/>
          </a:prstGeom>
        </p:spPr>
      </p:pic>
    </p:spTree>
    <p:extLst>
      <p:ext uri="{BB962C8B-B14F-4D97-AF65-F5344CB8AC3E}">
        <p14:creationId xmlns:p14="http://schemas.microsoft.com/office/powerpoint/2010/main" val="97812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4B59F6-70BB-4ADE-99FD-65EC24883534}"/>
              </a:ext>
            </a:extLst>
          </p:cNvPr>
          <p:cNvSpPr txBox="1">
            <a:spLocks/>
          </p:cNvSpPr>
          <p:nvPr/>
        </p:nvSpPr>
        <p:spPr>
          <a:xfrm>
            <a:off x="757637" y="500062"/>
            <a:ext cx="120719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 </a:t>
            </a:r>
            <a:r>
              <a:rPr lang="en-GB" b="1" dirty="0">
                <a:solidFill>
                  <a:srgbClr val="FF0000"/>
                </a:solidFill>
                <a:latin typeface="Segoe  "/>
              </a:rPr>
              <a:t>HOLLY</a:t>
            </a:r>
            <a:r>
              <a:rPr lang="en-GB" b="1" dirty="0">
                <a:solidFill>
                  <a:srgbClr val="0070C0"/>
                </a:solidFill>
                <a:latin typeface="Segoe  "/>
              </a:rPr>
              <a:t> </a:t>
            </a:r>
            <a:endParaRPr lang="en-GB" sz="4000" dirty="0"/>
          </a:p>
        </p:txBody>
      </p:sp>
      <p:pic>
        <p:nvPicPr>
          <p:cNvPr id="5" name="Picture 4">
            <a:extLst>
              <a:ext uri="{FF2B5EF4-FFF2-40B4-BE49-F238E27FC236}">
                <a16:creationId xmlns:a16="http://schemas.microsoft.com/office/drawing/2014/main" id="{3FFAB42D-DB9D-4CF0-B256-4877B2757936}"/>
              </a:ext>
            </a:extLst>
          </p:cNvPr>
          <p:cNvPicPr>
            <a:picLocks noChangeAspect="1"/>
          </p:cNvPicPr>
          <p:nvPr/>
        </p:nvPicPr>
        <p:blipFill>
          <a:blip r:embed="rId2"/>
          <a:stretch>
            <a:fillRect/>
          </a:stretch>
        </p:blipFill>
        <p:spPr>
          <a:xfrm>
            <a:off x="10742468" y="5569672"/>
            <a:ext cx="1366405" cy="1214582"/>
          </a:xfrm>
          <a:prstGeom prst="rect">
            <a:avLst/>
          </a:prstGeom>
        </p:spPr>
      </p:pic>
      <p:sp>
        <p:nvSpPr>
          <p:cNvPr id="8" name="TextBox 7">
            <a:extLst>
              <a:ext uri="{FF2B5EF4-FFF2-40B4-BE49-F238E27FC236}">
                <a16:creationId xmlns:a16="http://schemas.microsoft.com/office/drawing/2014/main" id="{1BCEA45E-FEC4-4255-A94C-C211A79C77BF}"/>
              </a:ext>
            </a:extLst>
          </p:cNvPr>
          <p:cNvSpPr txBox="1"/>
          <p:nvPr/>
        </p:nvSpPr>
        <p:spPr>
          <a:xfrm>
            <a:off x="6549372" y="3884103"/>
            <a:ext cx="3825380" cy="1754326"/>
          </a:xfrm>
          <a:prstGeom prst="rect">
            <a:avLst/>
          </a:prstGeom>
          <a:noFill/>
        </p:spPr>
        <p:txBody>
          <a:bodyPr wrap="square" rtlCol="0">
            <a:spAutoFit/>
          </a:bodyPr>
          <a:lstStyle/>
          <a:p>
            <a:r>
              <a:rPr lang="en-GB" dirty="0">
                <a:solidFill>
                  <a:schemeClr val="accent1"/>
                </a:solidFill>
              </a:rPr>
              <a:t>Design Technology</a:t>
            </a:r>
          </a:p>
          <a:p>
            <a:endParaRPr lang="en-GB" dirty="0"/>
          </a:p>
          <a:p>
            <a:r>
              <a:rPr lang="en-GB" dirty="0"/>
              <a:t>We are making free-standing frame structures exploring stability in DT (structures: pavilions)</a:t>
            </a:r>
          </a:p>
          <a:p>
            <a:r>
              <a:rPr lang="en-GB" i="1" dirty="0"/>
              <a:t>Mrs Chandler</a:t>
            </a:r>
          </a:p>
        </p:txBody>
      </p:sp>
      <p:pic>
        <p:nvPicPr>
          <p:cNvPr id="2" name="Picture 1">
            <a:extLst>
              <a:ext uri="{FF2B5EF4-FFF2-40B4-BE49-F238E27FC236}">
                <a16:creationId xmlns:a16="http://schemas.microsoft.com/office/drawing/2014/main" id="{5D8E225E-A994-4EDC-A266-3BE2704D2D03}"/>
              </a:ext>
            </a:extLst>
          </p:cNvPr>
          <p:cNvPicPr>
            <a:picLocks noChangeAspect="1"/>
          </p:cNvPicPr>
          <p:nvPr/>
        </p:nvPicPr>
        <p:blipFill>
          <a:blip r:embed="rId3"/>
          <a:stretch>
            <a:fillRect/>
          </a:stretch>
        </p:blipFill>
        <p:spPr>
          <a:xfrm>
            <a:off x="6385408" y="563487"/>
            <a:ext cx="5048955" cy="3134162"/>
          </a:xfrm>
          <a:prstGeom prst="rect">
            <a:avLst/>
          </a:prstGeom>
        </p:spPr>
      </p:pic>
      <p:pic>
        <p:nvPicPr>
          <p:cNvPr id="3" name="Picture 2">
            <a:extLst>
              <a:ext uri="{FF2B5EF4-FFF2-40B4-BE49-F238E27FC236}">
                <a16:creationId xmlns:a16="http://schemas.microsoft.com/office/drawing/2014/main" id="{8DAA8618-61DB-4C70-8BF0-E052681E6759}"/>
              </a:ext>
            </a:extLst>
          </p:cNvPr>
          <p:cNvPicPr>
            <a:picLocks noChangeAspect="1"/>
          </p:cNvPicPr>
          <p:nvPr/>
        </p:nvPicPr>
        <p:blipFill>
          <a:blip r:embed="rId4"/>
          <a:stretch>
            <a:fillRect/>
          </a:stretch>
        </p:blipFill>
        <p:spPr>
          <a:xfrm>
            <a:off x="561963" y="2090142"/>
            <a:ext cx="5639587" cy="4267796"/>
          </a:xfrm>
          <a:prstGeom prst="rect">
            <a:avLst/>
          </a:prstGeom>
        </p:spPr>
      </p:pic>
    </p:spTree>
    <p:extLst>
      <p:ext uri="{BB962C8B-B14F-4D97-AF65-F5344CB8AC3E}">
        <p14:creationId xmlns:p14="http://schemas.microsoft.com/office/powerpoint/2010/main" val="838861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3271-5208-473B-8DD6-2894A2331B90}"/>
              </a:ext>
            </a:extLst>
          </p:cNvPr>
          <p:cNvSpPr>
            <a:spLocks noGrp="1"/>
          </p:cNvSpPr>
          <p:nvPr>
            <p:ph type="title"/>
          </p:nvPr>
        </p:nvSpPr>
        <p:spPr>
          <a:xfrm>
            <a:off x="838200" y="365125"/>
            <a:ext cx="10515600" cy="1325563"/>
          </a:xfrm>
        </p:spPr>
        <p:txBody>
          <a:bodyPr/>
          <a:lstStyle/>
          <a:p>
            <a:r>
              <a:rPr lang="en-GB" b="1" dirty="0">
                <a:solidFill>
                  <a:srgbClr val="0070C0"/>
                </a:solidFill>
                <a:latin typeface="Segoe  "/>
              </a:rPr>
              <a:t>Class News - </a:t>
            </a:r>
            <a:r>
              <a:rPr lang="en-GB" b="1" dirty="0">
                <a:solidFill>
                  <a:srgbClr val="7030A0"/>
                </a:solidFill>
                <a:latin typeface="Segoe  "/>
              </a:rPr>
              <a:t>OAK</a:t>
            </a:r>
            <a:br>
              <a:rPr lang="en-GB" dirty="0">
                <a:solidFill>
                  <a:srgbClr val="7030A0"/>
                </a:solidFill>
              </a:rPr>
            </a:br>
            <a:endParaRPr lang="en-GB" dirty="0"/>
          </a:p>
        </p:txBody>
      </p:sp>
      <p:pic>
        <p:nvPicPr>
          <p:cNvPr id="7" name="Picture 6">
            <a:extLst>
              <a:ext uri="{FF2B5EF4-FFF2-40B4-BE49-F238E27FC236}">
                <a16:creationId xmlns:a16="http://schemas.microsoft.com/office/drawing/2014/main" id="{814FE737-416A-4B05-B5F7-0EBD446B8361}"/>
              </a:ext>
            </a:extLst>
          </p:cNvPr>
          <p:cNvPicPr>
            <a:picLocks noChangeAspect="1"/>
          </p:cNvPicPr>
          <p:nvPr/>
        </p:nvPicPr>
        <p:blipFill>
          <a:blip r:embed="rId2"/>
          <a:stretch>
            <a:fillRect/>
          </a:stretch>
        </p:blipFill>
        <p:spPr>
          <a:xfrm>
            <a:off x="10873139" y="5377253"/>
            <a:ext cx="1172613" cy="1325563"/>
          </a:xfrm>
          <a:prstGeom prst="rect">
            <a:avLst/>
          </a:prstGeom>
        </p:spPr>
      </p:pic>
      <p:pic>
        <p:nvPicPr>
          <p:cNvPr id="5" name="Picture 4">
            <a:extLst>
              <a:ext uri="{FF2B5EF4-FFF2-40B4-BE49-F238E27FC236}">
                <a16:creationId xmlns:a16="http://schemas.microsoft.com/office/drawing/2014/main" id="{9F554A02-8C53-4C48-93FA-08C65CD42815}"/>
              </a:ext>
            </a:extLst>
          </p:cNvPr>
          <p:cNvPicPr>
            <a:picLocks noChangeAspect="1"/>
          </p:cNvPicPr>
          <p:nvPr/>
        </p:nvPicPr>
        <p:blipFill>
          <a:blip r:embed="rId3"/>
          <a:stretch>
            <a:fillRect/>
          </a:stretch>
        </p:blipFill>
        <p:spPr>
          <a:xfrm>
            <a:off x="450628" y="2403540"/>
            <a:ext cx="7360802" cy="4089335"/>
          </a:xfrm>
          <a:prstGeom prst="rect">
            <a:avLst/>
          </a:prstGeom>
        </p:spPr>
      </p:pic>
      <p:pic>
        <p:nvPicPr>
          <p:cNvPr id="8" name="Picture 7">
            <a:extLst>
              <a:ext uri="{FF2B5EF4-FFF2-40B4-BE49-F238E27FC236}">
                <a16:creationId xmlns:a16="http://schemas.microsoft.com/office/drawing/2014/main" id="{3C6166D2-A42F-47A9-ABA3-AC299A13FFF5}"/>
              </a:ext>
            </a:extLst>
          </p:cNvPr>
          <p:cNvPicPr>
            <a:picLocks noChangeAspect="1"/>
          </p:cNvPicPr>
          <p:nvPr/>
        </p:nvPicPr>
        <p:blipFill>
          <a:blip r:embed="rId4"/>
          <a:stretch>
            <a:fillRect/>
          </a:stretch>
        </p:blipFill>
        <p:spPr>
          <a:xfrm>
            <a:off x="7985804" y="365125"/>
            <a:ext cx="3666504" cy="4217014"/>
          </a:xfrm>
          <a:prstGeom prst="rect">
            <a:avLst/>
          </a:prstGeom>
        </p:spPr>
      </p:pic>
      <p:sp>
        <p:nvSpPr>
          <p:cNvPr id="9" name="TextBox 8">
            <a:extLst>
              <a:ext uri="{FF2B5EF4-FFF2-40B4-BE49-F238E27FC236}">
                <a16:creationId xmlns:a16="http://schemas.microsoft.com/office/drawing/2014/main" id="{913D6D9B-A52A-4D24-8EAF-00EC0A75C926}"/>
              </a:ext>
            </a:extLst>
          </p:cNvPr>
          <p:cNvSpPr txBox="1"/>
          <p:nvPr/>
        </p:nvSpPr>
        <p:spPr>
          <a:xfrm>
            <a:off x="327171" y="1098958"/>
            <a:ext cx="6769915" cy="923330"/>
          </a:xfrm>
          <a:prstGeom prst="rect">
            <a:avLst/>
          </a:prstGeom>
          <a:noFill/>
        </p:spPr>
        <p:txBody>
          <a:bodyPr wrap="square" rtlCol="0">
            <a:spAutoFit/>
          </a:bodyPr>
          <a:lstStyle/>
          <a:p>
            <a:r>
              <a:rPr lang="en-GB" dirty="0"/>
              <a:t>Oak Class had a wonderful day preparing a Greek themed three course meal as part of their Design Technology unit. </a:t>
            </a:r>
          </a:p>
          <a:p>
            <a:r>
              <a:rPr lang="en-GB" i="1" dirty="0"/>
              <a:t>Miss Walker</a:t>
            </a:r>
          </a:p>
        </p:txBody>
      </p:sp>
    </p:spTree>
    <p:extLst>
      <p:ext uri="{BB962C8B-B14F-4D97-AF65-F5344CB8AC3E}">
        <p14:creationId xmlns:p14="http://schemas.microsoft.com/office/powerpoint/2010/main" val="3194777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29688</TotalTime>
  <Words>1652</Words>
  <Application>Microsoft Office PowerPoint</Application>
  <PresentationFormat>Widescreen</PresentationFormat>
  <Paragraphs>229</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MS Mincho</vt:lpstr>
      <vt:lpstr>Aptos</vt:lpstr>
      <vt:lpstr>Arial</vt:lpstr>
      <vt:lpstr>Calibri</vt:lpstr>
      <vt:lpstr>Calibri Light</vt:lpstr>
      <vt:lpstr>Cambria</vt:lpstr>
      <vt:lpstr>Segoe  </vt:lpstr>
      <vt:lpstr>Segoe UI</vt:lpstr>
      <vt:lpstr>Times New Roman</vt:lpstr>
      <vt:lpstr>Office Theme</vt:lpstr>
      <vt:lpstr>Crayke Chronicle</vt:lpstr>
      <vt:lpstr>In our newsletter this week…</vt:lpstr>
      <vt:lpstr>News from school this week</vt:lpstr>
      <vt:lpstr>News from school this week</vt:lpstr>
      <vt:lpstr>News from school this week</vt:lpstr>
      <vt:lpstr>News from school this week</vt:lpstr>
      <vt:lpstr>PowerPoint Presentation</vt:lpstr>
      <vt:lpstr>PowerPoint Presentation</vt:lpstr>
      <vt:lpstr>Class News - OAK </vt:lpstr>
      <vt:lpstr>Upcoming Events   Reindeer Rush – Friday 22 December</vt:lpstr>
      <vt:lpstr>Upcoming Events – Christmas@Crayke 2023</vt:lpstr>
      <vt:lpstr>Awards in School This Week</vt:lpstr>
      <vt:lpstr>Team Points</vt:lpstr>
      <vt:lpstr>PE Kits w/c 11 December 2023</vt:lpstr>
      <vt:lpstr>Attendance and Punctuality</vt:lpstr>
      <vt:lpstr>Extra Curricular Clubs - Autumn</vt:lpstr>
      <vt:lpstr>PowerPoint Presentation</vt:lpstr>
      <vt:lpstr>PowerPoint Presentation</vt:lpstr>
      <vt:lpstr>PowerPoint Presentation</vt:lpstr>
      <vt:lpstr>Church News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Crayke Headteacher</dc:creator>
  <cp:lastModifiedBy>Crayke Admin</cp:lastModifiedBy>
  <cp:revision>475</cp:revision>
  <cp:lastPrinted>2023-10-13T15:27:51Z</cp:lastPrinted>
  <dcterms:created xsi:type="dcterms:W3CDTF">2023-07-26T15:44:08Z</dcterms:created>
  <dcterms:modified xsi:type="dcterms:W3CDTF">2023-12-08T12:12:11Z</dcterms:modified>
</cp:coreProperties>
</file>