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9" r:id="rId3"/>
    <p:sldId id="396" r:id="rId4"/>
    <p:sldId id="391" r:id="rId5"/>
    <p:sldId id="402" r:id="rId6"/>
    <p:sldId id="403" r:id="rId7"/>
    <p:sldId id="400" r:id="rId8"/>
    <p:sldId id="404" r:id="rId9"/>
    <p:sldId id="297" r:id="rId10"/>
    <p:sldId id="263" r:id="rId11"/>
    <p:sldId id="398" r:id="rId12"/>
    <p:sldId id="259" r:id="rId13"/>
    <p:sldId id="260" r:id="rId14"/>
    <p:sldId id="399" r:id="rId15"/>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12/01/2024</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12/01/2024</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12/01/2024</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12/01/2024</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12/01/2024</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12/01/2024</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12/01/2024</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12/01/2024</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12/01/2024</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12/01/2024</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12/01/2024</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12/01/2024</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craykeschool.org/wp-content/uploads/2023/10/drivers.jp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craykeschool.org/classes/class-1/" TargetMode="External"/><Relationship Id="rId7" Type="http://schemas.openxmlformats.org/officeDocument/2006/relationships/image" Target="../media/image4.png"/><Relationship Id="rId2" Type="http://schemas.openxmlformats.org/officeDocument/2006/relationships/hyperlink" Target="https://craykeschool.org/curriculum/overview-intent/" TargetMode="External"/><Relationship Id="rId1" Type="http://schemas.openxmlformats.org/officeDocument/2006/relationships/slideLayout" Target="../slideLayouts/slideLayout2.xml"/><Relationship Id="rId6" Type="http://schemas.openxmlformats.org/officeDocument/2006/relationships/hyperlink" Target="https://craykeschool.org/classes/class-4/" TargetMode="External"/><Relationship Id="rId5" Type="http://schemas.openxmlformats.org/officeDocument/2006/relationships/hyperlink" Target="https://craykeschool.org/classes/class-3/" TargetMode="External"/><Relationship Id="rId4" Type="http://schemas.openxmlformats.org/officeDocument/2006/relationships/hyperlink" Target="https://craykeschool.org/classes/class-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533322" y="381122"/>
            <a:ext cx="5454546" cy="369332"/>
          </a:xfrm>
          <a:prstGeom prst="rect">
            <a:avLst/>
          </a:prstGeom>
          <a:noFill/>
        </p:spPr>
        <p:txBody>
          <a:bodyPr wrap="square" rtlCol="0">
            <a:spAutoFit/>
          </a:bodyPr>
          <a:lstStyle/>
          <a:p>
            <a:r>
              <a:rPr lang="en-US" b="1" dirty="0"/>
              <a:t> Issue: </a:t>
            </a:r>
            <a:r>
              <a:rPr lang="en-US" dirty="0"/>
              <a:t>#1</a:t>
            </a:r>
            <a:r>
              <a:rPr lang="en-US" b="1" dirty="0"/>
              <a:t>   Term: </a:t>
            </a:r>
            <a:r>
              <a:rPr lang="en-US" dirty="0"/>
              <a:t>Spring</a:t>
            </a:r>
            <a:r>
              <a:rPr lang="en-US" b="1" dirty="0"/>
              <a:t>     Date: </a:t>
            </a:r>
            <a:r>
              <a:rPr lang="en-US" dirty="0"/>
              <a:t>12 January 2024</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Spring</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405" y="1482894"/>
            <a:ext cx="2301130" cy="1531297"/>
          </a:xfrm>
          <a:prstGeom prst="rect">
            <a:avLst/>
          </a:prstGeom>
        </p:spPr>
      </p:pic>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nvPr>
        </p:nvGraphicFramePr>
        <p:xfrm>
          <a:off x="2100802" y="2583809"/>
          <a:ext cx="6918036" cy="4197869"/>
        </p:xfrm>
        <a:graphic>
          <a:graphicData uri="http://schemas.openxmlformats.org/drawingml/2006/table">
            <a:tbl>
              <a:tblPr firstRow="1" bandRow="1">
                <a:tableStyleId>{5C22544A-7EE6-4342-B048-85BDC9FD1C3A}</a:tableStyleId>
              </a:tblPr>
              <a:tblGrid>
                <a:gridCol w="1120570">
                  <a:extLst>
                    <a:ext uri="{9D8B030D-6E8A-4147-A177-3AD203B41FA5}">
                      <a16:colId xmlns:a16="http://schemas.microsoft.com/office/drawing/2014/main" val="2217749763"/>
                    </a:ext>
                  </a:extLst>
                </a:gridCol>
                <a:gridCol w="2541865">
                  <a:extLst>
                    <a:ext uri="{9D8B030D-6E8A-4147-A177-3AD203B41FA5}">
                      <a16:colId xmlns:a16="http://schemas.microsoft.com/office/drawing/2014/main" val="3368354452"/>
                    </a:ext>
                  </a:extLst>
                </a:gridCol>
                <a:gridCol w="3255601">
                  <a:extLst>
                    <a:ext uri="{9D8B030D-6E8A-4147-A177-3AD203B41FA5}">
                      <a16:colId xmlns:a16="http://schemas.microsoft.com/office/drawing/2014/main" val="2279467736"/>
                    </a:ext>
                  </a:extLst>
                </a:gridCol>
              </a:tblGrid>
              <a:tr h="540269">
                <a:tc>
                  <a:txBody>
                    <a:bodyPr/>
                    <a:lstStyle/>
                    <a:p>
                      <a:r>
                        <a:rPr lang="en-GB" dirty="0"/>
                        <a:t>Day</a:t>
                      </a:r>
                    </a:p>
                  </a:txBody>
                  <a:tcPr/>
                </a:tc>
                <a:tc gridSpan="2">
                  <a:txBody>
                    <a:bodyPr/>
                    <a:lstStyle/>
                    <a:p>
                      <a:pPr algn="ctr"/>
                      <a:r>
                        <a:rPr lang="en-GB" dirty="0"/>
                        <a:t>Club</a:t>
                      </a:r>
                    </a:p>
                  </a:txBody>
                  <a:tcPr/>
                </a:tc>
                <a:tc hMerge="1">
                  <a:txBody>
                    <a:bodyPr/>
                    <a:lstStyle/>
                    <a:p>
                      <a:endParaRPr lang="en-GB" dirty="0"/>
                    </a:p>
                  </a:txBody>
                  <a:tcPr/>
                </a:tc>
                <a:extLst>
                  <a:ext uri="{0D108BD9-81ED-4DB2-BD59-A6C34878D82A}">
                    <a16:rowId xmlns:a16="http://schemas.microsoft.com/office/drawing/2014/main" val="1188950722"/>
                  </a:ext>
                </a:extLst>
              </a:tr>
              <a:tr h="821257">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endParaRPr lang="en-GB" sz="1200" dirty="0"/>
                    </a:p>
                  </a:txBody>
                  <a:tcPr/>
                </a:tc>
                <a:extLst>
                  <a:ext uri="{0D108BD9-81ED-4DB2-BD59-A6C34878D82A}">
                    <a16:rowId xmlns:a16="http://schemas.microsoft.com/office/drawing/2014/main" val="1683891791"/>
                  </a:ext>
                </a:extLst>
              </a:tr>
              <a:tr h="821257">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1003759">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PLACES FULL FOR YEAR</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r>
                        <a:rPr lang="en-GB" sz="1200" b="1" kern="1200" dirty="0">
                          <a:solidFill>
                            <a:schemeClr val="dk1"/>
                          </a:solidFill>
                          <a:effectLst/>
                          <a:latin typeface="+mn-lt"/>
                          <a:ea typeface="+mn-ea"/>
                          <a:cs typeface="+mn-cs"/>
                        </a:rPr>
                        <a:t>Music Ensemble Club </a:t>
                      </a:r>
                      <a:r>
                        <a:rPr lang="en-GB" sz="1200" kern="1200" dirty="0">
                          <a:solidFill>
                            <a:schemeClr val="dk1"/>
                          </a:solidFill>
                          <a:effectLst/>
                          <a:latin typeface="+mn-lt"/>
                          <a:ea typeface="+mn-ea"/>
                          <a:cs typeface="+mn-cs"/>
                        </a:rPr>
                        <a:t>(£35 pay via ParentPay)</a:t>
                      </a:r>
                    </a:p>
                    <a:p>
                      <a:r>
                        <a:rPr lang="en-GB" sz="1200" kern="1200" dirty="0">
                          <a:solidFill>
                            <a:schemeClr val="dk1"/>
                          </a:solidFill>
                          <a:effectLst/>
                          <a:latin typeface="+mn-lt"/>
                          <a:ea typeface="+mn-ea"/>
                          <a:cs typeface="+mn-cs"/>
                        </a:rPr>
                        <a:t>Group 1 Jan – April / Group 2 May – July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3 - 6</a:t>
                      </a:r>
                    </a:p>
                    <a:p>
                      <a:r>
                        <a:rPr lang="en-GB" sz="1200" i="0" kern="1200" dirty="0">
                          <a:solidFill>
                            <a:schemeClr val="dk1"/>
                          </a:solidFill>
                          <a:effectLst/>
                          <a:latin typeface="+mn-lt"/>
                          <a:ea typeface="+mn-ea"/>
                          <a:cs typeface="+mn-cs"/>
                        </a:rPr>
                        <a:t>Laarni Leggatt, SING Education</a:t>
                      </a:r>
                      <a:endParaRPr lang="en-GB" sz="1200" i="0" dirty="0"/>
                    </a:p>
                  </a:txBody>
                  <a:tcPr/>
                </a:tc>
                <a:extLst>
                  <a:ext uri="{0D108BD9-81ED-4DB2-BD59-A6C34878D82A}">
                    <a16:rowId xmlns:a16="http://schemas.microsoft.com/office/drawing/2014/main" val="61531645"/>
                  </a:ext>
                </a:extLst>
              </a:tr>
              <a:tr h="1003759">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 </a:t>
                      </a:r>
                      <a:r>
                        <a:rPr lang="en-GB" sz="1200" kern="1200" dirty="0">
                          <a:solidFill>
                            <a:schemeClr val="dk1"/>
                          </a:solidFill>
                          <a:effectLst/>
                          <a:latin typeface="+mn-lt"/>
                          <a:ea typeface="+mn-ea"/>
                          <a:cs typeface="+mn-cs"/>
                        </a:rPr>
                        <a:t>(no charge)</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2 – 6</a:t>
                      </a:r>
                    </a:p>
                    <a:p>
                      <a:r>
                        <a:rPr lang="en-GB" sz="1200" kern="1200" dirty="0">
                          <a:solidFill>
                            <a:schemeClr val="dk1"/>
                          </a:solidFill>
                          <a:effectLst/>
                          <a:latin typeface="+mn-lt"/>
                          <a:ea typeface="+mn-ea"/>
                          <a:cs typeface="+mn-cs"/>
                        </a:rPr>
                        <a:t>Mrs Seligman</a:t>
                      </a:r>
                      <a:endParaRPr lang="en-GB" sz="1200" dirty="0"/>
                    </a:p>
                    <a:p>
                      <a:endParaRPr lang="en-GB" sz="1200" dirty="0"/>
                    </a:p>
                  </a:txBody>
                  <a:tcPr/>
                </a:tc>
                <a:tc>
                  <a:txBody>
                    <a:bodyPr/>
                    <a:lstStyle/>
                    <a:p>
                      <a:r>
                        <a:rPr lang="en-GB" sz="1200" b="1" kern="1200" dirty="0">
                          <a:solidFill>
                            <a:schemeClr val="dk1"/>
                          </a:solidFill>
                          <a:effectLst/>
                          <a:latin typeface="+mn-lt"/>
                          <a:ea typeface="+mn-ea"/>
                          <a:cs typeface="+mn-cs"/>
                        </a:rPr>
                        <a:t>Science Club* </a:t>
                      </a:r>
                      <a:r>
                        <a:rPr lang="en-GB" sz="1200" kern="1200" dirty="0">
                          <a:solidFill>
                            <a:schemeClr val="dk1"/>
                          </a:solidFill>
                          <a:effectLst/>
                          <a:latin typeface="+mn-lt"/>
                          <a:ea typeface="+mn-ea"/>
                          <a:cs typeface="+mn-cs"/>
                        </a:rPr>
                        <a:t>(£8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3/4</a:t>
                      </a:r>
                    </a:p>
                    <a:p>
                      <a:r>
                        <a:rPr lang="en-GB" sz="1200" kern="1200" dirty="0">
                          <a:solidFill>
                            <a:schemeClr val="dk1"/>
                          </a:solidFill>
                          <a:effectLst/>
                          <a:latin typeface="+mn-lt"/>
                          <a:ea typeface="+mn-ea"/>
                          <a:cs typeface="+mn-cs"/>
                        </a:rPr>
                        <a:t>Mrs Dobson</a:t>
                      </a:r>
                      <a:endParaRPr lang="en-GB" sz="1200" dirty="0"/>
                    </a:p>
                  </a:txBody>
                  <a:tcPr/>
                </a:tc>
                <a:extLst>
                  <a:ext uri="{0D108BD9-81ED-4DB2-BD59-A6C34878D82A}">
                    <a16:rowId xmlns:a16="http://schemas.microsoft.com/office/drawing/2014/main" val="2592778931"/>
                  </a:ext>
                </a:extLst>
              </a:tr>
            </a:tbl>
          </a:graphicData>
        </a:graphic>
      </p:graphicFrame>
    </p:spTree>
    <p:extLst>
      <p:ext uri="{BB962C8B-B14F-4D97-AF65-F5344CB8AC3E}">
        <p14:creationId xmlns:p14="http://schemas.microsoft.com/office/powerpoint/2010/main" val="380233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3069108241"/>
              </p:ext>
            </p:extLst>
          </p:nvPr>
        </p:nvGraphicFramePr>
        <p:xfrm>
          <a:off x="302004" y="1995810"/>
          <a:ext cx="11367081" cy="42522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Sylvia </a:t>
                      </a:r>
                      <a:r>
                        <a:rPr lang="en-GB" dirty="0" err="1"/>
                        <a:t>Hunsdale</a:t>
                      </a:r>
                      <a:endParaRPr lang="en-GB" dirty="0"/>
                    </a:p>
                  </a:txBody>
                  <a:tcPr>
                    <a:solidFill>
                      <a:schemeClr val="accent1">
                        <a:lumMod val="20000"/>
                        <a:lumOff val="80000"/>
                      </a:schemeClr>
                    </a:solidFill>
                  </a:tcPr>
                </a:tc>
                <a:tc>
                  <a:txBody>
                    <a:bodyPr/>
                    <a:lstStyle/>
                    <a:p>
                      <a:pPr algn="ctr"/>
                      <a:r>
                        <a:rPr lang="en-GB" dirty="0"/>
                        <a:t>Amber Brown</a:t>
                      </a:r>
                    </a:p>
                  </a:txBody>
                  <a:tcPr>
                    <a:solidFill>
                      <a:schemeClr val="accent1">
                        <a:lumMod val="20000"/>
                        <a:lumOff val="80000"/>
                      </a:schemeClr>
                    </a:solidFill>
                  </a:tcPr>
                </a:tc>
                <a:tc>
                  <a:txBody>
                    <a:bodyPr/>
                    <a:lstStyle/>
                    <a:p>
                      <a:pPr algn="ctr"/>
                      <a:r>
                        <a:rPr lang="en-GB" dirty="0"/>
                        <a:t>Elliott Braidwood</a:t>
                      </a:r>
                    </a:p>
                  </a:txBody>
                  <a:tcPr>
                    <a:solidFill>
                      <a:schemeClr val="accent1">
                        <a:lumMod val="20000"/>
                        <a:lumOff val="80000"/>
                      </a:schemeClr>
                    </a:solidFill>
                  </a:tcPr>
                </a:tc>
                <a:tc>
                  <a:txBody>
                    <a:bodyPr/>
                    <a:lstStyle/>
                    <a:p>
                      <a:pPr algn="ctr"/>
                      <a:r>
                        <a:rPr lang="en-GB" dirty="0"/>
                        <a:t>Brooke Smith</a:t>
                      </a:r>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Milo Burnett-Armstrong</a:t>
                      </a:r>
                    </a:p>
                  </a:txBody>
                  <a:tcPr>
                    <a:solidFill>
                      <a:schemeClr val="accent1">
                        <a:lumMod val="20000"/>
                        <a:lumOff val="80000"/>
                      </a:schemeClr>
                    </a:solidFill>
                  </a:tcPr>
                </a:tc>
                <a:tc>
                  <a:txBody>
                    <a:bodyPr/>
                    <a:lstStyle/>
                    <a:p>
                      <a:pPr algn="ctr"/>
                      <a:r>
                        <a:rPr lang="en-GB" dirty="0"/>
                        <a:t>Olive Beeson</a:t>
                      </a:r>
                    </a:p>
                  </a:txBody>
                  <a:tcPr>
                    <a:solidFill>
                      <a:schemeClr val="accent1">
                        <a:lumMod val="20000"/>
                        <a:lumOff val="80000"/>
                      </a:schemeClr>
                    </a:solidFill>
                  </a:tcPr>
                </a:tc>
                <a:tc>
                  <a:txBody>
                    <a:bodyPr/>
                    <a:lstStyle/>
                    <a:p>
                      <a:pPr algn="ctr"/>
                      <a:r>
                        <a:rPr lang="en-GB" dirty="0"/>
                        <a:t>Sienna Jagger</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a:t>Lance Ward</a:t>
                      </a:r>
                    </a:p>
                  </a:txBody>
                  <a:tcPr>
                    <a:solidFill>
                      <a:schemeClr val="accent1">
                        <a:lumMod val="20000"/>
                        <a:lumOff val="80000"/>
                      </a:schemeClr>
                    </a:solidFill>
                  </a:tcPr>
                </a:tc>
                <a:tc>
                  <a:txBody>
                    <a:bodyPr/>
                    <a:lstStyle/>
                    <a:p>
                      <a:pPr algn="ctr"/>
                      <a:r>
                        <a:rPr lang="en-GB" dirty="0"/>
                        <a:t>Isla Fenton</a:t>
                      </a:r>
                    </a:p>
                  </a:txBody>
                  <a:tcPr>
                    <a:solidFill>
                      <a:schemeClr val="accent1">
                        <a:lumMod val="20000"/>
                        <a:lumOff val="80000"/>
                      </a:schemeClr>
                    </a:solidFill>
                  </a:tcPr>
                </a:tc>
                <a:tc>
                  <a:txBody>
                    <a:bodyPr/>
                    <a:lstStyle/>
                    <a:p>
                      <a:pPr algn="ctr"/>
                      <a:r>
                        <a:rPr lang="en-GB" dirty="0"/>
                        <a:t>Rosie Seligman</a:t>
                      </a:r>
                    </a:p>
                  </a:txBody>
                  <a:tcPr>
                    <a:solidFill>
                      <a:schemeClr val="accent1">
                        <a:lumMod val="20000"/>
                        <a:lumOff val="80000"/>
                      </a:schemeClr>
                    </a:solidFill>
                  </a:tcPr>
                </a:tc>
                <a:tc>
                  <a:txBody>
                    <a:bodyPr/>
                    <a:lstStyle/>
                    <a:p>
                      <a:pPr algn="ctr"/>
                      <a:r>
                        <a:rPr lang="en-GB" sz="1800" dirty="0" err="1"/>
                        <a:t>Joah</a:t>
                      </a:r>
                      <a:r>
                        <a:rPr lang="en-GB" sz="1800"/>
                        <a:t> Brown</a:t>
                      </a:r>
                      <a:endParaRPr lang="en-GB" sz="1800" dirty="0"/>
                    </a:p>
                  </a:txBody>
                  <a:tcPr>
                    <a:solidFill>
                      <a:schemeClr val="accent1">
                        <a:lumMod val="20000"/>
                        <a:lumOff val="80000"/>
                      </a:schemeClr>
                    </a:solidFill>
                  </a:tcPr>
                </a:tc>
                <a:extLst>
                  <a:ext uri="{0D108BD9-81ED-4DB2-BD59-A6C34878D82A}">
                    <a16:rowId xmlns:a16="http://schemas.microsoft.com/office/drawing/2014/main" val="611890926"/>
                  </a:ext>
                </a:extLst>
              </a:tr>
              <a:tr h="594463">
                <a:tc>
                  <a:txBody>
                    <a:bodyPr/>
                    <a:lstStyle/>
                    <a:p>
                      <a:r>
                        <a:rPr lang="en-GB" b="1" dirty="0"/>
                        <a:t>Headteacher Awards </a:t>
                      </a:r>
                      <a:r>
                        <a:rPr lang="en-GB" b="1" dirty="0">
                          <a:solidFill>
                            <a:srgbClr val="FFC000"/>
                          </a:solidFill>
                        </a:rPr>
                        <a:t>Random Act of Kindness</a:t>
                      </a:r>
                    </a:p>
                  </a:txBody>
                  <a:tcPr>
                    <a:solidFill>
                      <a:schemeClr val="accent1">
                        <a:lumMod val="20000"/>
                        <a:lumOff val="80000"/>
                      </a:schemeClr>
                    </a:solidFill>
                  </a:tcPr>
                </a:tc>
                <a:tc gridSpan="2">
                  <a:txBody>
                    <a:bodyPr/>
                    <a:lstStyle/>
                    <a:p>
                      <a:pPr algn="ctr"/>
                      <a:endParaRPr lang="en-GB" dirty="0"/>
                    </a:p>
                    <a:p>
                      <a:pPr algn="ctr"/>
                      <a:r>
                        <a:rPr lang="en-GB" dirty="0" err="1"/>
                        <a:t>Dianta</a:t>
                      </a:r>
                      <a:r>
                        <a:rPr lang="en-GB" dirty="0"/>
                        <a:t> Simpson</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tc gridSpan="2">
                  <a:txBody>
                    <a:bodyPr/>
                    <a:lstStyle/>
                    <a:p>
                      <a:pPr algn="ctr"/>
                      <a:endParaRPr lang="en-GB" dirty="0"/>
                    </a:p>
                    <a:p>
                      <a:pPr algn="ctr"/>
                      <a:r>
                        <a:rPr lang="en-GB" dirty="0"/>
                        <a:t>India Ward</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3818598996"/>
                  </a:ext>
                </a:extLst>
              </a:tr>
              <a:tr h="594463">
                <a:tc>
                  <a:txBody>
                    <a:bodyPr/>
                    <a:lstStyle/>
                    <a:p>
                      <a:r>
                        <a:rPr lang="en-GB" b="1" dirty="0">
                          <a:solidFill>
                            <a:schemeClr val="tx1"/>
                          </a:solidFill>
                        </a:rPr>
                        <a:t>Cloakroom Ninja tidiest cloakroom trophy</a:t>
                      </a:r>
                    </a:p>
                  </a:txBody>
                  <a:tcPr>
                    <a:solidFill>
                      <a:schemeClr val="accent1">
                        <a:lumMod val="20000"/>
                        <a:lumOff val="80000"/>
                      </a:schemeClr>
                    </a:solidFill>
                  </a:tcPr>
                </a:tc>
                <a:tc gridSpan="4">
                  <a:txBody>
                    <a:bodyPr/>
                    <a:lstStyle/>
                    <a:p>
                      <a:pPr algn="ctr"/>
                      <a:endParaRPr lang="en-GB" dirty="0"/>
                    </a:p>
                    <a:p>
                      <a:pPr algn="ctr"/>
                      <a:r>
                        <a:rPr lang="en-GB" dirty="0"/>
                        <a:t>Oak Class</a:t>
                      </a:r>
                    </a:p>
                  </a:txBody>
                  <a:tcPr>
                    <a:solidFill>
                      <a:schemeClr val="accent1">
                        <a:lumMod val="20000"/>
                        <a:lumOff val="80000"/>
                      </a:schemeClr>
                    </a:solidFill>
                  </a:tcPr>
                </a:tc>
                <a:tc hMerge="1">
                  <a:txBody>
                    <a:bodyPr/>
                    <a:lstStyle/>
                    <a:p>
                      <a:endParaRPr lang="en-GB"/>
                    </a:p>
                  </a:txBody>
                  <a:tcPr/>
                </a:tc>
                <a:tc hMerge="1">
                  <a:txBody>
                    <a:bodyPr/>
                    <a:lstStyle/>
                    <a:p>
                      <a:pPr algn="ctr"/>
                      <a:endParaRPr lang="en-GB" dirty="0"/>
                    </a:p>
                  </a:txBody>
                  <a:tcP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3956663532"/>
                  </a:ext>
                </a:extLst>
              </a:tr>
            </a:tbl>
          </a:graphicData>
        </a:graphic>
      </p:graphicFrame>
    </p:spTree>
    <p:extLst>
      <p:ext uri="{BB962C8B-B14F-4D97-AF65-F5344CB8AC3E}">
        <p14:creationId xmlns:p14="http://schemas.microsoft.com/office/powerpoint/2010/main" val="229690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lnSpcReduction="10000"/>
          </a:bodyPr>
          <a:lstStyle/>
          <a:p>
            <a:endParaRPr lang="en-GB" dirty="0"/>
          </a:p>
          <a:p>
            <a:endParaRPr lang="en-GB" dirty="0"/>
          </a:p>
          <a:p>
            <a:endParaRPr lang="en-GB" dirty="0"/>
          </a:p>
          <a:p>
            <a:pPr marL="0" indent="0">
              <a:buNone/>
            </a:pPr>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15 January 2024</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695358671"/>
              </p:ext>
            </p:extLst>
          </p:nvPr>
        </p:nvGraphicFramePr>
        <p:xfrm>
          <a:off x="1864686" y="1690688"/>
          <a:ext cx="8462628" cy="1498853"/>
        </p:xfrm>
        <a:graphic>
          <a:graphicData uri="http://schemas.openxmlformats.org/drawingml/2006/table">
            <a:tbl>
              <a:tblPr firstRow="1" bandRow="1">
                <a:tableStyleId>{5C22544A-7EE6-4342-B048-85BDC9FD1C3A}</a:tableStyleId>
              </a:tblPr>
              <a:tblGrid>
                <a:gridCol w="1410438">
                  <a:extLst>
                    <a:ext uri="{9D8B030D-6E8A-4147-A177-3AD203B41FA5}">
                      <a16:colId xmlns:a16="http://schemas.microsoft.com/office/drawing/2014/main" val="982694366"/>
                    </a:ext>
                  </a:extLst>
                </a:gridCol>
                <a:gridCol w="1410438">
                  <a:extLst>
                    <a:ext uri="{9D8B030D-6E8A-4147-A177-3AD203B41FA5}">
                      <a16:colId xmlns:a16="http://schemas.microsoft.com/office/drawing/2014/main" val="3604755761"/>
                    </a:ext>
                  </a:extLst>
                </a:gridCol>
                <a:gridCol w="1410438">
                  <a:extLst>
                    <a:ext uri="{9D8B030D-6E8A-4147-A177-3AD203B41FA5}">
                      <a16:colId xmlns:a16="http://schemas.microsoft.com/office/drawing/2014/main" val="3275141048"/>
                    </a:ext>
                  </a:extLst>
                </a:gridCol>
                <a:gridCol w="1410438">
                  <a:extLst>
                    <a:ext uri="{9D8B030D-6E8A-4147-A177-3AD203B41FA5}">
                      <a16:colId xmlns:a16="http://schemas.microsoft.com/office/drawing/2014/main" val="126600969"/>
                    </a:ext>
                  </a:extLst>
                </a:gridCol>
                <a:gridCol w="1410438">
                  <a:extLst>
                    <a:ext uri="{9D8B030D-6E8A-4147-A177-3AD203B41FA5}">
                      <a16:colId xmlns:a16="http://schemas.microsoft.com/office/drawing/2014/main" val="1318239413"/>
                    </a:ext>
                  </a:extLst>
                </a:gridCol>
                <a:gridCol w="1410438">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726796407"/>
                  </a:ext>
                </a:extLst>
              </a:tr>
              <a:tr h="386333">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r>
                        <a:rPr lang="en-GB" dirty="0">
                          <a:solidFill>
                            <a:schemeClr val="tx1"/>
                          </a:solidFill>
                        </a:rPr>
                        <a:t>X</a:t>
                      </a:r>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1087737409"/>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100%</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00B050"/>
                          </a:solidFill>
                        </a:rPr>
                        <a:t>94.2%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2 lates (1 child)</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87.1%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rPr>
                        <a:t>0 lates</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FF0000"/>
                          </a:solidFill>
                        </a:rPr>
                        <a:t>91%</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644929" cy="369332"/>
          </a:xfrm>
          <a:prstGeom prst="rect">
            <a:avLst/>
          </a:prstGeom>
          <a:noFill/>
        </p:spPr>
        <p:txBody>
          <a:bodyPr wrap="square" rtlCol="0">
            <a:spAutoFit/>
          </a:bodyPr>
          <a:lstStyle/>
          <a:p>
            <a:r>
              <a:rPr lang="en-GB" dirty="0"/>
              <a:t>This week’s attendance figures: </a:t>
            </a:r>
            <a:r>
              <a:rPr lang="en-GB" b="1" dirty="0">
                <a:solidFill>
                  <a:srgbClr val="FF0000"/>
                </a:solidFill>
              </a:rPr>
              <a:t>91.9%</a:t>
            </a:r>
            <a:r>
              <a:rPr lang="en-GB" dirty="0"/>
              <a:t> 	School Target: </a:t>
            </a:r>
            <a:r>
              <a:rPr lang="en-GB" b="1" dirty="0"/>
              <a:t>96%</a:t>
            </a:r>
          </a:p>
        </p:txBody>
      </p:sp>
      <p:sp>
        <p:nvSpPr>
          <p:cNvPr id="3" name="Explosion: 14 Points 2">
            <a:extLst>
              <a:ext uri="{FF2B5EF4-FFF2-40B4-BE49-F238E27FC236}">
                <a16:creationId xmlns:a16="http://schemas.microsoft.com/office/drawing/2014/main" id="{420F9BC2-851E-4936-A0B6-C9D94DD12B47}"/>
              </a:ext>
            </a:extLst>
          </p:cNvPr>
          <p:cNvSpPr/>
          <p:nvPr/>
        </p:nvSpPr>
        <p:spPr>
          <a:xfrm>
            <a:off x="0" y="3429000"/>
            <a:ext cx="4907560" cy="3282193"/>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Well done Apple Class!</a:t>
            </a:r>
          </a:p>
        </p:txBody>
      </p:sp>
    </p:spTree>
    <p:extLst>
      <p:ext uri="{BB962C8B-B14F-4D97-AF65-F5344CB8AC3E}">
        <p14:creationId xmlns:p14="http://schemas.microsoft.com/office/powerpoint/2010/main" val="57827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49B8-F294-4D2E-B2D0-8B18C52FB3B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6479F26-6FC2-4537-9155-D03334CBBD76}"/>
              </a:ext>
            </a:extLst>
          </p:cNvPr>
          <p:cNvSpPr>
            <a:spLocks noGrp="1"/>
          </p:cNvSpPr>
          <p:nvPr>
            <p:ph idx="1"/>
          </p:nvPr>
        </p:nvSpPr>
        <p:spPr/>
        <p:txBody>
          <a:bodyPr/>
          <a:lstStyle/>
          <a:p>
            <a:pPr marL="0" indent="0">
              <a:buNone/>
            </a:pPr>
            <a:r>
              <a:rPr lang="en-GB" dirty="0"/>
              <a:t>Save the Date! </a:t>
            </a:r>
          </a:p>
          <a:p>
            <a:pPr marL="0" indent="0">
              <a:buNone/>
            </a:pPr>
            <a:endParaRPr lang="en-GB" dirty="0"/>
          </a:p>
          <a:p>
            <a:pPr marL="0" indent="0">
              <a:buNone/>
            </a:pPr>
            <a:r>
              <a:rPr lang="en-GB" dirty="0"/>
              <a:t>We met this week to discuss our next event – a UV Disco! This will be held on Friday 9 February, after school, in the hall. Further details to follow.</a:t>
            </a:r>
          </a:p>
        </p:txBody>
      </p:sp>
      <p:pic>
        <p:nvPicPr>
          <p:cNvPr id="4" name="Picture 3">
            <a:extLst>
              <a:ext uri="{FF2B5EF4-FFF2-40B4-BE49-F238E27FC236}">
                <a16:creationId xmlns:a16="http://schemas.microsoft.com/office/drawing/2014/main" id="{E67D06E8-68E4-46D5-9B7B-40A38D399937}"/>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Tree>
    <p:extLst>
      <p:ext uri="{BB962C8B-B14F-4D97-AF65-F5344CB8AC3E}">
        <p14:creationId xmlns:p14="http://schemas.microsoft.com/office/powerpoint/2010/main" val="352540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023457"/>
            <a:ext cx="10990277" cy="5327009"/>
          </a:xfrm>
        </p:spPr>
        <p:txBody>
          <a:bodyPr>
            <a:noAutofit/>
          </a:bodyPr>
          <a:lstStyle/>
          <a:p>
            <a:pPr marL="0" indent="0">
              <a:buNone/>
            </a:pPr>
            <a:r>
              <a:rPr lang="en-GB" sz="2400" dirty="0"/>
              <a:t>Happy New Year!</a:t>
            </a:r>
          </a:p>
          <a:p>
            <a:pPr marL="0" indent="0">
              <a:buNone/>
            </a:pPr>
            <a:r>
              <a:rPr lang="en-GB" sz="2000" dirty="0"/>
              <a:t>I hope that everyone has had a restful holiday and adjusted to the routines of being back in school this week! Thank you once again on behalf of all the staff for your kindness and generosity with the lovely messages, cards and gifts we received at Christmas; we are very grateful.</a:t>
            </a:r>
          </a:p>
          <a:p>
            <a:pPr marL="0" indent="0">
              <a:buNone/>
            </a:pPr>
            <a:r>
              <a:rPr lang="en-GB" sz="2000" dirty="0"/>
              <a:t>The children have settled in well and made successful starts to their new learning themes.  Further details about our curriculum offer can be found within this newsletter and on our website.</a:t>
            </a:r>
          </a:p>
          <a:p>
            <a:pPr marL="0" indent="0">
              <a:buNone/>
            </a:pPr>
            <a:r>
              <a:rPr lang="en-GB" sz="2000" dirty="0"/>
              <a:t>I am pleased to see the children looking so smart and well-presented; thank you for your continued support in making sure that they are wearing the correct uniform and bring the right things to school on the right days.</a:t>
            </a:r>
          </a:p>
          <a:p>
            <a:pPr marL="0" indent="0">
              <a:buNone/>
            </a:pPr>
            <a:r>
              <a:rPr lang="en-GB" sz="2000" dirty="0"/>
              <a:t>A special mention must be made to Oak Class children who represented the school so beautifully this week at Young Voices, and who will be serving and singing at the village Seniors Lunch this afternoon.  Their behaviour and attitudes were noticed and complimented when in the wider community, which never fails to make me feel very proud indeed.  Well done Oak Class! Thank you to the adults who accompanied the visit to Sheffield Arena – Mrs Rayner, Miss Walker, Mrs Willshaw and Mrs Hayes. It was an exceptionally long day for all, especially on the first day back after the holidays, but has served to give our children an experience that they will never forget.  </a:t>
            </a:r>
          </a:p>
          <a:p>
            <a:pPr marL="0" indent="0" algn="r">
              <a:buNone/>
            </a:pPr>
            <a:r>
              <a:rPr lang="en-GB" sz="1800" dirty="0"/>
              <a:t>Judi Jackson</a:t>
            </a:r>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83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Message from the Headteacher</a:t>
            </a:r>
          </a:p>
        </p:txBody>
      </p:sp>
    </p:spTree>
    <p:extLst>
      <p:ext uri="{BB962C8B-B14F-4D97-AF65-F5344CB8AC3E}">
        <p14:creationId xmlns:p14="http://schemas.microsoft.com/office/powerpoint/2010/main" val="394928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92966DB7-A188-4CE6-AB87-6A49F66E1717}"/>
              </a:ext>
            </a:extLst>
          </p:cNvPr>
          <p:cNvSpPr>
            <a:spLocks noGrp="1" noChangeArrowheads="1"/>
          </p:cNvSpPr>
          <p:nvPr>
            <p:ph type="title"/>
          </p:nvPr>
        </p:nvSpPr>
        <p:spPr bwMode="auto">
          <a:xfrm>
            <a:off x="838200" y="1466903"/>
            <a:ext cx="10515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b="1" dirty="0">
              <a:solidFill>
                <a:srgbClr val="4472C4"/>
              </a:solidFill>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A reminder that these are the areas of focus for learning for each class this term: </a:t>
            </a:r>
            <a:br>
              <a:rPr kumimoji="0" lang="en-GB" altLang="en-U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br>
              <a:rPr kumimoji="0" lang="en-GB" altLang="en-U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endParaRPr kumimoji="0" lang="en-GB" altLang="en-U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AC1DF03A-62FC-4D03-81E1-CA4EAE56A6F4}"/>
              </a:ext>
            </a:extLst>
          </p:cNvPr>
          <p:cNvGraphicFramePr>
            <a:graphicFrameLocks noGrp="1"/>
          </p:cNvGraphicFramePr>
          <p:nvPr>
            <p:extLst>
              <p:ext uri="{D42A27DB-BD31-4B8C-83A1-F6EECF244321}">
                <p14:modId xmlns:p14="http://schemas.microsoft.com/office/powerpoint/2010/main" val="3982205054"/>
              </p:ext>
            </p:extLst>
          </p:nvPr>
        </p:nvGraphicFramePr>
        <p:xfrm>
          <a:off x="419450" y="2344468"/>
          <a:ext cx="11450972" cy="2743200"/>
        </p:xfrm>
        <a:graphic>
          <a:graphicData uri="http://schemas.openxmlformats.org/drawingml/2006/table">
            <a:tbl>
              <a:tblPr firstRow="1" bandRow="1">
                <a:tableStyleId>{5C22544A-7EE6-4342-B048-85BDC9FD1C3A}</a:tableStyleId>
              </a:tblPr>
              <a:tblGrid>
                <a:gridCol w="1023456">
                  <a:extLst>
                    <a:ext uri="{9D8B030D-6E8A-4147-A177-3AD203B41FA5}">
                      <a16:colId xmlns:a16="http://schemas.microsoft.com/office/drawing/2014/main" val="3188843646"/>
                    </a:ext>
                  </a:extLst>
                </a:gridCol>
                <a:gridCol w="2516698">
                  <a:extLst>
                    <a:ext uri="{9D8B030D-6E8A-4147-A177-3AD203B41FA5}">
                      <a16:colId xmlns:a16="http://schemas.microsoft.com/office/drawing/2014/main" val="3227886795"/>
                    </a:ext>
                  </a:extLst>
                </a:gridCol>
                <a:gridCol w="3842157">
                  <a:extLst>
                    <a:ext uri="{9D8B030D-6E8A-4147-A177-3AD203B41FA5}">
                      <a16:colId xmlns:a16="http://schemas.microsoft.com/office/drawing/2014/main" val="1162997913"/>
                    </a:ext>
                  </a:extLst>
                </a:gridCol>
                <a:gridCol w="4068661">
                  <a:extLst>
                    <a:ext uri="{9D8B030D-6E8A-4147-A177-3AD203B41FA5}">
                      <a16:colId xmlns:a16="http://schemas.microsoft.com/office/drawing/2014/main" val="1755050363"/>
                    </a:ext>
                  </a:extLst>
                </a:gridCol>
              </a:tblGrid>
              <a:tr h="370840">
                <a:tc>
                  <a:txBody>
                    <a:bodyPr/>
                    <a:lstStyle/>
                    <a:p>
                      <a:r>
                        <a:rPr lang="en-GB" dirty="0"/>
                        <a:t>Class</a:t>
                      </a:r>
                    </a:p>
                  </a:txBody>
                  <a:tcPr/>
                </a:tc>
                <a:tc>
                  <a:txBody>
                    <a:bodyPr/>
                    <a:lstStyle/>
                    <a:p>
                      <a:r>
                        <a:rPr lang="en-GB" sz="1800" dirty="0"/>
                        <a:t>Theme </a:t>
                      </a:r>
                    </a:p>
                  </a:txBody>
                  <a:tcPr/>
                </a:tc>
                <a:tc>
                  <a:txBody>
                    <a:bodyPr/>
                    <a:lstStyle/>
                    <a:p>
                      <a:r>
                        <a:rPr lang="en-GB" sz="1800" dirty="0"/>
                        <a:t>Enquiry Question</a:t>
                      </a:r>
                    </a:p>
                  </a:txBody>
                  <a:tcPr/>
                </a:tc>
                <a:tc>
                  <a:txBody>
                    <a:bodyPr/>
                    <a:lstStyle/>
                    <a:p>
                      <a:r>
                        <a:rPr lang="en-GB" sz="1800" dirty="0"/>
                        <a:t>Enrichment </a:t>
                      </a:r>
                    </a:p>
                    <a:p>
                      <a:r>
                        <a:rPr lang="en-GB" sz="1800" i="1" dirty="0"/>
                        <a:t>(Stunning Start/Marvellous Middle/Fabulous Finish)</a:t>
                      </a:r>
                      <a:endParaRPr lang="en-GB" sz="1800" dirty="0"/>
                    </a:p>
                  </a:txBody>
                  <a:tcPr/>
                </a:tc>
                <a:extLst>
                  <a:ext uri="{0D108BD9-81ED-4DB2-BD59-A6C34878D82A}">
                    <a16:rowId xmlns:a16="http://schemas.microsoft.com/office/drawing/2014/main" val="556841297"/>
                  </a:ext>
                </a:extLst>
              </a:tr>
              <a:tr h="370840">
                <a:tc>
                  <a:txBody>
                    <a:bodyPr/>
                    <a:lstStyle/>
                    <a:p>
                      <a:r>
                        <a:rPr lang="en-GB" dirty="0"/>
                        <a:t>Apple</a:t>
                      </a:r>
                    </a:p>
                  </a:txBody>
                  <a:tcPr/>
                </a:tc>
                <a:tc>
                  <a:txBody>
                    <a:bodyPr/>
                    <a:lstStyle/>
                    <a:p>
                      <a:pPr marL="342900" indent="-342900">
                        <a:buAutoNum type="arabicParenR"/>
                      </a:pPr>
                      <a:r>
                        <a:rPr lang="en-GB" sz="1200" dirty="0"/>
                        <a:t>Dinosaurs Rock!</a:t>
                      </a:r>
                    </a:p>
                    <a:p>
                      <a:pPr marL="342900" indent="-342900">
                        <a:buAutoNum type="arabicParenR"/>
                      </a:pPr>
                      <a:r>
                        <a:rPr lang="en-GB" sz="1200" dirty="0"/>
                        <a:t>Once Upon a Time</a:t>
                      </a:r>
                    </a:p>
                  </a:txBody>
                  <a:tcPr/>
                </a:tc>
                <a:tc>
                  <a:txBody>
                    <a:bodyPr/>
                    <a:lstStyle/>
                    <a:p>
                      <a:r>
                        <a:rPr lang="en-GB" sz="1200" dirty="0"/>
                        <a:t>1) Which dinosaurs lived on earth?</a:t>
                      </a:r>
                    </a:p>
                    <a:p>
                      <a:r>
                        <a:rPr lang="en-GB" sz="1200" dirty="0"/>
                        <a:t>2) What important lessons can we learn from Fairy Tales?</a:t>
                      </a:r>
                    </a:p>
                  </a:txBody>
                  <a:tcPr/>
                </a:tc>
                <a:tc>
                  <a:txBody>
                    <a:bodyPr/>
                    <a:lstStyle/>
                    <a:p>
                      <a:r>
                        <a:rPr lang="en-GB" sz="1200" dirty="0"/>
                        <a:t>1) Dinosaur day</a:t>
                      </a:r>
                    </a:p>
                    <a:p>
                      <a:r>
                        <a:rPr lang="en-GB" sz="1200" dirty="0"/>
                        <a:t>2) Author visit</a:t>
                      </a:r>
                    </a:p>
                  </a:txBody>
                  <a:tcPr/>
                </a:tc>
                <a:extLst>
                  <a:ext uri="{0D108BD9-81ED-4DB2-BD59-A6C34878D82A}">
                    <a16:rowId xmlns:a16="http://schemas.microsoft.com/office/drawing/2014/main" val="420343400"/>
                  </a:ext>
                </a:extLst>
              </a:tr>
              <a:tr h="370840">
                <a:tc>
                  <a:txBody>
                    <a:bodyPr/>
                    <a:lstStyle/>
                    <a:p>
                      <a:r>
                        <a:rPr lang="en-GB" dirty="0"/>
                        <a:t>Beech</a:t>
                      </a:r>
                    </a:p>
                  </a:txBody>
                  <a:tcPr/>
                </a:tc>
                <a:tc>
                  <a:txBody>
                    <a:bodyPr/>
                    <a:lstStyle/>
                    <a:p>
                      <a:r>
                        <a:rPr lang="en-GB" sz="1200" dirty="0"/>
                        <a:t>Oh, I do like to be beside the seaside</a:t>
                      </a:r>
                    </a:p>
                  </a:txBody>
                  <a:tcPr/>
                </a:tc>
                <a:tc>
                  <a:txBody>
                    <a:bodyPr/>
                    <a:lstStyle/>
                    <a:p>
                      <a:r>
                        <a:rPr lang="en-GB" sz="1200" dirty="0"/>
                        <a:t>What is it like beside the seaside?</a:t>
                      </a:r>
                    </a:p>
                  </a:txBody>
                  <a:tcPr/>
                </a:tc>
                <a:tc>
                  <a:txBody>
                    <a:bodyPr/>
                    <a:lstStyle/>
                    <a:p>
                      <a:r>
                        <a:rPr lang="en-GB" sz="1200" dirty="0"/>
                        <a:t>Virtual tour of the Grace Darling museum</a:t>
                      </a:r>
                    </a:p>
                    <a:p>
                      <a:endParaRPr lang="en-GB" sz="1200" dirty="0"/>
                    </a:p>
                  </a:txBody>
                  <a:tcPr/>
                </a:tc>
                <a:extLst>
                  <a:ext uri="{0D108BD9-81ED-4DB2-BD59-A6C34878D82A}">
                    <a16:rowId xmlns:a16="http://schemas.microsoft.com/office/drawing/2014/main" val="383749927"/>
                  </a:ext>
                </a:extLst>
              </a:tr>
              <a:tr h="370840">
                <a:tc>
                  <a:txBody>
                    <a:bodyPr/>
                    <a:lstStyle/>
                    <a:p>
                      <a:r>
                        <a:rPr lang="en-GB" dirty="0"/>
                        <a:t>Holly</a:t>
                      </a:r>
                    </a:p>
                  </a:txBody>
                  <a:tcPr/>
                </a:tc>
                <a:tc>
                  <a:txBody>
                    <a:bodyPr/>
                    <a:lstStyle/>
                    <a:p>
                      <a:r>
                        <a:rPr lang="en-GB" sz="1200" dirty="0"/>
                        <a:t>Tales from Dragon Mountain</a:t>
                      </a:r>
                    </a:p>
                  </a:txBody>
                  <a:tcPr/>
                </a:tc>
                <a:tc>
                  <a:txBody>
                    <a:bodyPr/>
                    <a:lstStyle/>
                    <a:p>
                      <a:r>
                        <a:rPr lang="en-GB" sz="1200" dirty="0"/>
                        <a:t>Why do people live on volcanoes and mountains?</a:t>
                      </a:r>
                    </a:p>
                  </a:txBody>
                  <a:tcPr/>
                </a:tc>
                <a:tc>
                  <a:txBody>
                    <a:bodyPr/>
                    <a:lstStyle/>
                    <a:p>
                      <a:r>
                        <a:rPr lang="en-GB" sz="1200" dirty="0"/>
                        <a:t>Volcano workshop – in school</a:t>
                      </a:r>
                    </a:p>
                    <a:p>
                      <a:endParaRPr lang="en-GB" sz="1200" dirty="0"/>
                    </a:p>
                  </a:txBody>
                  <a:tcPr/>
                </a:tc>
                <a:extLst>
                  <a:ext uri="{0D108BD9-81ED-4DB2-BD59-A6C34878D82A}">
                    <a16:rowId xmlns:a16="http://schemas.microsoft.com/office/drawing/2014/main" val="502052070"/>
                  </a:ext>
                </a:extLst>
              </a:tr>
              <a:tr h="370840">
                <a:tc>
                  <a:txBody>
                    <a:bodyPr/>
                    <a:lstStyle/>
                    <a:p>
                      <a:r>
                        <a:rPr lang="en-GB" dirty="0"/>
                        <a:t>Oak</a:t>
                      </a:r>
                    </a:p>
                  </a:txBody>
                  <a:tcPr/>
                </a:tc>
                <a:tc>
                  <a:txBody>
                    <a:bodyPr/>
                    <a:lstStyle/>
                    <a:p>
                      <a:r>
                        <a:rPr lang="en-GB" sz="1200" dirty="0"/>
                        <a:t>Into the Darkness…</a:t>
                      </a:r>
                    </a:p>
                  </a:txBody>
                  <a:tcPr/>
                </a:tc>
                <a:tc>
                  <a:txBody>
                    <a:bodyPr/>
                    <a:lstStyle/>
                    <a:p>
                      <a:r>
                        <a:rPr lang="en-GB" sz="1200" dirty="0"/>
                        <a:t>What was it like to live in the Dark Ages?</a:t>
                      </a:r>
                    </a:p>
                  </a:txBody>
                  <a:tcPr/>
                </a:tc>
                <a:tc>
                  <a:txBody>
                    <a:bodyPr/>
                    <a:lstStyle/>
                    <a:p>
                      <a:r>
                        <a:rPr lang="en-GB" sz="1200" dirty="0"/>
                        <a:t>York University visit – Astrocampus and Robotics workshop</a:t>
                      </a:r>
                    </a:p>
                    <a:p>
                      <a:endParaRPr lang="en-GB" sz="1200" dirty="0"/>
                    </a:p>
                  </a:txBody>
                  <a:tcPr/>
                </a:tc>
                <a:extLst>
                  <a:ext uri="{0D108BD9-81ED-4DB2-BD59-A6C34878D82A}">
                    <a16:rowId xmlns:a16="http://schemas.microsoft.com/office/drawing/2014/main" val="1420479667"/>
                  </a:ext>
                </a:extLst>
              </a:tr>
            </a:tbl>
          </a:graphicData>
        </a:graphic>
      </p:graphicFrame>
      <p:sp>
        <p:nvSpPr>
          <p:cNvPr id="5" name="Title 1">
            <a:extLst>
              <a:ext uri="{FF2B5EF4-FFF2-40B4-BE49-F238E27FC236}">
                <a16:creationId xmlns:a16="http://schemas.microsoft.com/office/drawing/2014/main" id="{7228F2EE-8191-4F29-9817-5DECEBF1FE0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chemeClr val="accent1"/>
                </a:solidFill>
              </a:rPr>
              <a:t>News from school this week – Curriculum Focus</a:t>
            </a:r>
            <a:endParaRPr lang="en-GB" sz="4000" b="1" dirty="0">
              <a:solidFill>
                <a:schemeClr val="accent1"/>
              </a:solidFill>
            </a:endParaRPr>
          </a:p>
        </p:txBody>
      </p:sp>
    </p:spTree>
    <p:extLst>
      <p:ext uri="{BB962C8B-B14F-4D97-AF65-F5344CB8AC3E}">
        <p14:creationId xmlns:p14="http://schemas.microsoft.com/office/powerpoint/2010/main" val="12282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1"/>
                </a:solidFill>
              </a:rPr>
              <a:t>News from school this week – Curriculum Focus</a:t>
            </a:r>
          </a:p>
        </p:txBody>
      </p:sp>
      <p:pic>
        <p:nvPicPr>
          <p:cNvPr id="1026" name="Picture 2" descr="https://craykeschool.org/wp-content/uploads/2023/10/drivers.jpg">
            <a:hlinkClick r:id="rId2"/>
            <a:extLst>
              <a:ext uri="{FF2B5EF4-FFF2-40B4-BE49-F238E27FC236}">
                <a16:creationId xmlns:a16="http://schemas.microsoft.com/office/drawing/2014/main" id="{0D940EEC-D909-413E-98C5-D3B89E86ECC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165" y="1540028"/>
            <a:ext cx="81153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57A3F44-AA8E-4455-BEB3-C6B204BB70D6}"/>
              </a:ext>
            </a:extLst>
          </p:cNvPr>
          <p:cNvPicPr>
            <a:picLocks noChangeAspect="1"/>
          </p:cNvPicPr>
          <p:nvPr/>
        </p:nvPicPr>
        <p:blipFill>
          <a:blip r:embed="rId4"/>
          <a:stretch>
            <a:fillRect/>
          </a:stretch>
        </p:blipFill>
        <p:spPr>
          <a:xfrm>
            <a:off x="8250604" y="3250209"/>
            <a:ext cx="3600231" cy="3465222"/>
          </a:xfrm>
          <a:prstGeom prst="rect">
            <a:avLst/>
          </a:prstGeom>
        </p:spPr>
      </p:pic>
    </p:spTree>
    <p:extLst>
      <p:ext uri="{BB962C8B-B14F-4D97-AF65-F5344CB8AC3E}">
        <p14:creationId xmlns:p14="http://schemas.microsoft.com/office/powerpoint/2010/main" val="408211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10151378" cy="4351338"/>
          </a:xfrm>
        </p:spPr>
        <p:txBody>
          <a:bodyPr>
            <a:normAutofit lnSpcReduction="10000"/>
          </a:bodyPr>
          <a:lstStyle/>
          <a:p>
            <a:pPr marL="0" indent="0">
              <a:buNone/>
            </a:pPr>
            <a:r>
              <a:rPr lang="en-GB" dirty="0"/>
              <a:t>This term’s Curriculum Trees have been published on the school website for you to see what the children will be learning until Easter. The trees are available on our website, both in the Curriculum Overview section here: </a:t>
            </a:r>
            <a:r>
              <a:rPr lang="en-GB" dirty="0">
                <a:hlinkClick r:id="rId2"/>
              </a:rPr>
              <a:t>https://craykeschool.org/curriculum/overview-intent/</a:t>
            </a:r>
            <a:endParaRPr lang="en-GB" dirty="0"/>
          </a:p>
          <a:p>
            <a:pPr marL="0" indent="0">
              <a:buNone/>
            </a:pPr>
            <a:r>
              <a:rPr lang="en-GB" dirty="0"/>
              <a:t> and also on the individual pages for each class: </a:t>
            </a:r>
          </a:p>
          <a:p>
            <a:pPr marL="0" indent="0">
              <a:buNone/>
            </a:pPr>
            <a:r>
              <a:rPr lang="en-GB" dirty="0"/>
              <a:t>Apple: </a:t>
            </a:r>
            <a:r>
              <a:rPr lang="en-GB" dirty="0">
                <a:hlinkClick r:id="rId3"/>
              </a:rPr>
              <a:t>https://craykeschool.org/classes/class-1/</a:t>
            </a:r>
            <a:r>
              <a:rPr lang="en-GB" dirty="0"/>
              <a:t> </a:t>
            </a:r>
          </a:p>
          <a:p>
            <a:pPr marL="0" indent="0">
              <a:buNone/>
            </a:pPr>
            <a:r>
              <a:rPr lang="en-GB" dirty="0"/>
              <a:t>Beech: </a:t>
            </a:r>
            <a:r>
              <a:rPr lang="en-GB" dirty="0">
                <a:hlinkClick r:id="rId4"/>
              </a:rPr>
              <a:t>https://craykeschool.org/classes/class-2/</a:t>
            </a:r>
            <a:r>
              <a:rPr lang="en-GB" dirty="0"/>
              <a:t> </a:t>
            </a:r>
          </a:p>
          <a:p>
            <a:pPr marL="0" indent="0">
              <a:buNone/>
            </a:pPr>
            <a:r>
              <a:rPr lang="en-GB" dirty="0"/>
              <a:t>Holly: </a:t>
            </a:r>
            <a:r>
              <a:rPr lang="en-GB" dirty="0">
                <a:hlinkClick r:id="rId5"/>
              </a:rPr>
              <a:t>https://craykeschool.org/classes/class-3/</a:t>
            </a:r>
            <a:r>
              <a:rPr lang="en-GB" dirty="0"/>
              <a:t> </a:t>
            </a:r>
          </a:p>
          <a:p>
            <a:pPr marL="0" indent="0">
              <a:buNone/>
            </a:pPr>
            <a:r>
              <a:rPr lang="en-GB" dirty="0"/>
              <a:t>Oak: </a:t>
            </a:r>
            <a:r>
              <a:rPr lang="en-GB" dirty="0">
                <a:hlinkClick r:id="rId6"/>
              </a:rPr>
              <a:t>https://craykeschool.org/classes/class-4/</a:t>
            </a:r>
            <a:r>
              <a:rPr lang="en-GB" dirty="0"/>
              <a:t> </a:t>
            </a:r>
          </a:p>
        </p:txBody>
      </p:sp>
      <p:sp>
        <p:nvSpPr>
          <p:cNvPr id="6" name="Title 1">
            <a:extLst>
              <a:ext uri="{FF2B5EF4-FFF2-40B4-BE49-F238E27FC236}">
                <a16:creationId xmlns:a16="http://schemas.microsoft.com/office/drawing/2014/main" id="{0D072C6F-8FFB-4E60-A2F0-1F0252909672}"/>
              </a:ext>
            </a:extLst>
          </p:cNvPr>
          <p:cNvSpPr txBox="1">
            <a:spLocks/>
          </p:cNvSpPr>
          <p:nvPr/>
        </p:nvSpPr>
        <p:spPr>
          <a:xfrm>
            <a:off x="838200" y="4504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1"/>
                </a:solidFill>
              </a:rPr>
              <a:t>News from school this week – Curriculum Focus</a:t>
            </a:r>
          </a:p>
        </p:txBody>
      </p:sp>
      <p:pic>
        <p:nvPicPr>
          <p:cNvPr id="7" name="Picture 6">
            <a:extLst>
              <a:ext uri="{FF2B5EF4-FFF2-40B4-BE49-F238E27FC236}">
                <a16:creationId xmlns:a16="http://schemas.microsoft.com/office/drawing/2014/main" id="{BB25D3BE-70CC-44B1-B732-1A97F438CC5D}"/>
              </a:ext>
            </a:extLst>
          </p:cNvPr>
          <p:cNvPicPr>
            <a:picLocks noChangeAspect="1"/>
          </p:cNvPicPr>
          <p:nvPr/>
        </p:nvPicPr>
        <p:blipFill>
          <a:blip r:embed="rId7"/>
          <a:stretch>
            <a:fillRect/>
          </a:stretch>
        </p:blipFill>
        <p:spPr>
          <a:xfrm rot="955139">
            <a:off x="8135828" y="3866005"/>
            <a:ext cx="3527325" cy="2437002"/>
          </a:xfrm>
          <a:prstGeom prst="rect">
            <a:avLst/>
          </a:prstGeom>
        </p:spPr>
      </p:pic>
    </p:spTree>
    <p:extLst>
      <p:ext uri="{BB962C8B-B14F-4D97-AF65-F5344CB8AC3E}">
        <p14:creationId xmlns:p14="http://schemas.microsoft.com/office/powerpoint/2010/main" val="395317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10151378" cy="4351338"/>
          </a:xfrm>
        </p:spPr>
        <p:txBody>
          <a:bodyPr>
            <a:normAutofit fontScale="85000" lnSpcReduction="20000"/>
          </a:bodyPr>
          <a:lstStyle/>
          <a:p>
            <a:pPr marL="0" indent="0">
              <a:buNone/>
            </a:pPr>
            <a:endParaRPr lang="en-GB" b="1" dirty="0"/>
          </a:p>
          <a:p>
            <a:pPr marL="0" indent="0">
              <a:buNone/>
            </a:pPr>
            <a:r>
              <a:rPr lang="en-GB" dirty="0"/>
              <a:t>We are really excited that our specialist music sessions will be starting on Wednesday next week.  The teacher will be Miss Leggatt and she will be teaching Beech, Holly and Oak class on an afternoon. Details of what the children will be learning can be found on their Curriculum Trees. </a:t>
            </a:r>
          </a:p>
          <a:p>
            <a:pPr marL="0" indent="0">
              <a:buNone/>
            </a:pPr>
            <a:r>
              <a:rPr lang="en-GB" dirty="0"/>
              <a:t>Miss Leggatt will also be offering a lunchtime choir club open to children from Y1-Y6. </a:t>
            </a:r>
          </a:p>
          <a:p>
            <a:pPr marL="0" indent="0">
              <a:buNone/>
            </a:pPr>
            <a:r>
              <a:rPr lang="en-GB" dirty="0"/>
              <a:t>After school, she will be running an ensemble group which will be open to children of all musical abilities in Key Stage 2.  The club will run twice during the remainder of the academic year (Jan – Apr and May – July) giving two groups of up to 20 children an opportunity to participate and work towards a performance for parents in the final session.  There will be a cost for this of £35 for 10 weeks.</a:t>
            </a:r>
          </a:p>
          <a:p>
            <a:pPr marL="0" indent="0">
              <a:buNone/>
            </a:pPr>
            <a:r>
              <a:rPr lang="en-GB" dirty="0"/>
              <a:t>Thank you to CHASA for funding the majority of the costs associated with this really wonderful opportunity for children in school.</a:t>
            </a:r>
          </a:p>
          <a:p>
            <a:pPr marL="0" indent="0">
              <a:buNone/>
            </a:pPr>
            <a:endParaRPr lang="en-GB" dirty="0"/>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1"/>
                </a:solidFill>
              </a:rPr>
              <a:t>News from school this week – Curriculum Focus</a:t>
            </a:r>
          </a:p>
        </p:txBody>
      </p:sp>
    </p:spTree>
    <p:extLst>
      <p:ext uri="{BB962C8B-B14F-4D97-AF65-F5344CB8AC3E}">
        <p14:creationId xmlns:p14="http://schemas.microsoft.com/office/powerpoint/2010/main" val="144261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C36C-8DA6-4A31-AC2B-05F7F9C4682E}"/>
              </a:ext>
            </a:extLst>
          </p:cNvPr>
          <p:cNvSpPr>
            <a:spLocks noGrp="1"/>
          </p:cNvSpPr>
          <p:nvPr>
            <p:ph type="title"/>
          </p:nvPr>
        </p:nvSpPr>
        <p:spPr/>
        <p:txBody>
          <a:bodyPr/>
          <a:lstStyle/>
          <a:p>
            <a:r>
              <a:rPr lang="en-GB" b="1" dirty="0">
                <a:solidFill>
                  <a:schemeClr val="accent1"/>
                </a:solidFill>
              </a:rPr>
              <a:t>News from school this week - Spellings</a:t>
            </a:r>
          </a:p>
        </p:txBody>
      </p:sp>
      <p:sp>
        <p:nvSpPr>
          <p:cNvPr id="3" name="Content Placeholder 2">
            <a:extLst>
              <a:ext uri="{FF2B5EF4-FFF2-40B4-BE49-F238E27FC236}">
                <a16:creationId xmlns:a16="http://schemas.microsoft.com/office/drawing/2014/main" id="{1C74B29A-E85F-40C0-B859-1B22A8B0114B}"/>
              </a:ext>
            </a:extLst>
          </p:cNvPr>
          <p:cNvSpPr>
            <a:spLocks noGrp="1"/>
          </p:cNvSpPr>
          <p:nvPr>
            <p:ph idx="1"/>
          </p:nvPr>
        </p:nvSpPr>
        <p:spPr/>
        <p:txBody>
          <a:bodyPr/>
          <a:lstStyle/>
          <a:p>
            <a:pPr marL="0" indent="0">
              <a:buNone/>
            </a:pPr>
            <a:r>
              <a:rPr lang="en-GB" dirty="0"/>
              <a:t>Please see the Standing Items attachment for a copy of this term’s spelling lists (Y2-6)</a:t>
            </a:r>
          </a:p>
          <a:p>
            <a:pPr marL="0" indent="0">
              <a:buNone/>
            </a:pPr>
            <a:r>
              <a:rPr lang="en-GB" dirty="0"/>
              <a:t>They are also available on the webpage for your child’s class and in their Reading Diaries.</a:t>
            </a:r>
          </a:p>
        </p:txBody>
      </p:sp>
      <p:pic>
        <p:nvPicPr>
          <p:cNvPr id="4" name="Content Placeholder 6">
            <a:extLst>
              <a:ext uri="{FF2B5EF4-FFF2-40B4-BE49-F238E27FC236}">
                <a16:creationId xmlns:a16="http://schemas.microsoft.com/office/drawing/2014/main" id="{9681B155-ACA3-4D0A-AB37-6389BEA6F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814" y="3685343"/>
            <a:ext cx="4887869" cy="2894291"/>
          </a:xfrm>
          <a:prstGeom prst="rect">
            <a:avLst/>
          </a:prstGeom>
        </p:spPr>
      </p:pic>
    </p:spTree>
    <p:extLst>
      <p:ext uri="{BB962C8B-B14F-4D97-AF65-F5344CB8AC3E}">
        <p14:creationId xmlns:p14="http://schemas.microsoft.com/office/powerpoint/2010/main" val="1830782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C36C-8DA6-4A31-AC2B-05F7F9C4682E}"/>
              </a:ext>
            </a:extLst>
          </p:cNvPr>
          <p:cNvSpPr>
            <a:spLocks noGrp="1"/>
          </p:cNvSpPr>
          <p:nvPr>
            <p:ph type="title"/>
          </p:nvPr>
        </p:nvSpPr>
        <p:spPr/>
        <p:txBody>
          <a:bodyPr/>
          <a:lstStyle/>
          <a:p>
            <a:r>
              <a:rPr lang="en-GB" b="1" dirty="0">
                <a:solidFill>
                  <a:schemeClr val="accent1"/>
                </a:solidFill>
              </a:rPr>
              <a:t>News from school this week – Reindeer Rush</a:t>
            </a:r>
          </a:p>
        </p:txBody>
      </p:sp>
      <p:sp>
        <p:nvSpPr>
          <p:cNvPr id="3" name="Content Placeholder 2">
            <a:extLst>
              <a:ext uri="{FF2B5EF4-FFF2-40B4-BE49-F238E27FC236}">
                <a16:creationId xmlns:a16="http://schemas.microsoft.com/office/drawing/2014/main" id="{1C74B29A-E85F-40C0-B859-1B22A8B0114B}"/>
              </a:ext>
            </a:extLst>
          </p:cNvPr>
          <p:cNvSpPr>
            <a:spLocks noGrp="1"/>
          </p:cNvSpPr>
          <p:nvPr>
            <p:ph idx="1"/>
          </p:nvPr>
        </p:nvSpPr>
        <p:spPr/>
        <p:txBody>
          <a:bodyPr>
            <a:normAutofit/>
          </a:bodyPr>
          <a:lstStyle/>
          <a:p>
            <a:pPr marL="0" indent="0">
              <a:buNone/>
            </a:pPr>
            <a:r>
              <a:rPr lang="en-GB" sz="2000" dirty="0"/>
              <a:t>What a great way to finish for Christmas! Thank you to everyone who sponsored our Reindeer Rush. Jasmine has sent us our certificate to let us know our final total and we await a delivery from Andy the postman . It was a windy afternoon; the field was drenched but we didn’t let that dampen our spirits. We took part in a warm up with Lenny from St Leonard’s hospice and Laura from </a:t>
            </a:r>
            <a:r>
              <a:rPr lang="en-GB" sz="2000" dirty="0" err="1"/>
              <a:t>YorkMix</a:t>
            </a:r>
            <a:r>
              <a:rPr lang="en-GB" sz="2000" dirty="0"/>
              <a:t> radio. We then went outside to walk laps of the playground. The children soon found that it was ‘snowing’, which caused great excitement.</a:t>
            </a:r>
          </a:p>
          <a:p>
            <a:pPr marL="0" indent="0">
              <a:buNone/>
            </a:pPr>
            <a:r>
              <a:rPr lang="en-GB" sz="2000" dirty="0"/>
              <a:t>Thank you to St Leonard’s and </a:t>
            </a:r>
            <a:r>
              <a:rPr lang="en-GB" sz="2000" dirty="0" err="1"/>
              <a:t>YorkMix</a:t>
            </a:r>
            <a:r>
              <a:rPr lang="en-GB" sz="2000" dirty="0"/>
              <a:t>; we love supporting you. See you in December 2024 for another fun filled afternoon!</a:t>
            </a:r>
          </a:p>
          <a:p>
            <a:pPr marL="0" indent="0">
              <a:buNone/>
            </a:pPr>
            <a:r>
              <a:rPr lang="en-GB" sz="2000" i="1" dirty="0"/>
              <a:t>Mrs Helfferich</a:t>
            </a:r>
          </a:p>
          <a:p>
            <a:pPr marL="0" indent="0">
              <a:buNone/>
            </a:pPr>
            <a:endParaRPr lang="en-GB" dirty="0"/>
          </a:p>
        </p:txBody>
      </p:sp>
      <p:pic>
        <p:nvPicPr>
          <p:cNvPr id="7" name="Picture 6">
            <a:extLst>
              <a:ext uri="{FF2B5EF4-FFF2-40B4-BE49-F238E27FC236}">
                <a16:creationId xmlns:a16="http://schemas.microsoft.com/office/drawing/2014/main" id="{F2B3E6A3-154F-4599-A2E3-3DEB43278395}"/>
              </a:ext>
            </a:extLst>
          </p:cNvPr>
          <p:cNvPicPr>
            <a:picLocks noChangeAspect="1"/>
          </p:cNvPicPr>
          <p:nvPr/>
        </p:nvPicPr>
        <p:blipFill>
          <a:blip r:embed="rId2"/>
          <a:stretch>
            <a:fillRect/>
          </a:stretch>
        </p:blipFill>
        <p:spPr>
          <a:xfrm>
            <a:off x="2776492" y="4392041"/>
            <a:ext cx="6324870" cy="1919859"/>
          </a:xfrm>
          <a:prstGeom prst="rect">
            <a:avLst/>
          </a:prstGeom>
        </p:spPr>
      </p:pic>
    </p:spTree>
    <p:extLst>
      <p:ext uri="{BB962C8B-B14F-4D97-AF65-F5344CB8AC3E}">
        <p14:creationId xmlns:p14="http://schemas.microsoft.com/office/powerpoint/2010/main" val="423911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a:xfrm>
            <a:off x="838199" y="1526796"/>
            <a:ext cx="10028093" cy="3254929"/>
          </a:xfrm>
        </p:spPr>
        <p:txBody>
          <a:bodyPr>
            <a:normAutofit fontScale="70000" lnSpcReduction="20000"/>
          </a:bodyPr>
          <a:lstStyle/>
          <a:p>
            <a:pPr marL="0" indent="0">
              <a:buNone/>
            </a:pPr>
            <a:r>
              <a:rPr lang="en-GB" dirty="0"/>
              <a:t>It might have been a four-day week but it has been action packed! We have celebrated ‘National Bubble Bath Day’, by adding bath bombs to our water tray. We have spent a lot of time in our outdoor area making Santa’s sleigh; the reindeer kept venturing off to other activities so we never actually made it back to the North Pole.</a:t>
            </a:r>
          </a:p>
          <a:p>
            <a:pPr marL="0" indent="0">
              <a:buNone/>
            </a:pPr>
            <a:r>
              <a:rPr lang="en-GB" dirty="0"/>
              <a:t>We made cards to welcome Rosie the rabbit to our classroom. We are letting her settle in before the children hold her. They are so excited, they have already shown that they are going to be very responsible owners.</a:t>
            </a:r>
          </a:p>
          <a:p>
            <a:pPr marL="0" indent="0">
              <a:buNone/>
            </a:pPr>
            <a:r>
              <a:rPr lang="en-GB" dirty="0"/>
              <a:t>We admired some indoor fireworks outside, we looked at the changing colours and the hissing snakes. </a:t>
            </a:r>
          </a:p>
          <a:p>
            <a:pPr marL="0" indent="0">
              <a:buNone/>
            </a:pPr>
            <a:r>
              <a:rPr lang="en-GB" dirty="0"/>
              <a:t>We made giant junk model dinosaurs and learnt some new dinosaur songs. We look forward to learning lots more about dinosaurs over the next half term.</a:t>
            </a:r>
          </a:p>
          <a:p>
            <a:pPr marL="0" indent="0">
              <a:buNone/>
            </a:pPr>
            <a:r>
              <a:rPr lang="en-GB" i="1" dirty="0"/>
              <a:t>Mrs Helfferich</a:t>
            </a:r>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pic>
        <p:nvPicPr>
          <p:cNvPr id="2" name="Picture 1">
            <a:extLst>
              <a:ext uri="{FF2B5EF4-FFF2-40B4-BE49-F238E27FC236}">
                <a16:creationId xmlns:a16="http://schemas.microsoft.com/office/drawing/2014/main" id="{9AB84ABD-AA86-4B3F-BCA6-B7695E8E26DA}"/>
              </a:ext>
            </a:extLst>
          </p:cNvPr>
          <p:cNvPicPr>
            <a:picLocks noChangeAspect="1"/>
          </p:cNvPicPr>
          <p:nvPr/>
        </p:nvPicPr>
        <p:blipFill>
          <a:blip r:embed="rId3"/>
          <a:stretch>
            <a:fillRect/>
          </a:stretch>
        </p:blipFill>
        <p:spPr>
          <a:xfrm>
            <a:off x="2965767" y="4381055"/>
            <a:ext cx="5772956" cy="2229161"/>
          </a:xfrm>
          <a:prstGeom prst="rect">
            <a:avLst/>
          </a:prstGeom>
        </p:spPr>
      </p:pic>
    </p:spTree>
    <p:extLst>
      <p:ext uri="{BB962C8B-B14F-4D97-AF65-F5344CB8AC3E}">
        <p14:creationId xmlns:p14="http://schemas.microsoft.com/office/powerpoint/2010/main" val="978121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32817</TotalTime>
  <Words>1626</Words>
  <Application>Microsoft Office PowerPoint</Application>
  <PresentationFormat>Widescreen</PresentationFormat>
  <Paragraphs>184</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MS Mincho</vt:lpstr>
      <vt:lpstr>Arial</vt:lpstr>
      <vt:lpstr>Calibri</vt:lpstr>
      <vt:lpstr>Calibri Light</vt:lpstr>
      <vt:lpstr>Cambria</vt:lpstr>
      <vt:lpstr>Segoe  </vt:lpstr>
      <vt:lpstr>Segoe UI</vt:lpstr>
      <vt:lpstr>Times New Roman</vt:lpstr>
      <vt:lpstr>Office Theme</vt:lpstr>
      <vt:lpstr>Crayke Chronicle</vt:lpstr>
      <vt:lpstr>Message from the Headteacher</vt:lpstr>
      <vt:lpstr> A reminder that these are the areas of focus for learning for each class this term:            </vt:lpstr>
      <vt:lpstr>News from school this week – Curriculum Focus</vt:lpstr>
      <vt:lpstr>PowerPoint Presentation</vt:lpstr>
      <vt:lpstr>News from school this week – Curriculum Focus</vt:lpstr>
      <vt:lpstr>News from school this week - Spellings</vt:lpstr>
      <vt:lpstr>News from school this week – Reindeer Rush</vt:lpstr>
      <vt:lpstr>PowerPoint Presentation</vt:lpstr>
      <vt:lpstr>Extra Curricular Clubs - Spring</vt:lpstr>
      <vt:lpstr>Awards in School This Week</vt:lpstr>
      <vt:lpstr>PE Kits w/c 15 January 2024</vt:lpstr>
      <vt:lpstr>Attendance and Punctuality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534</cp:revision>
  <cp:lastPrinted>2023-10-13T15:27:51Z</cp:lastPrinted>
  <dcterms:created xsi:type="dcterms:W3CDTF">2023-07-26T15:44:08Z</dcterms:created>
  <dcterms:modified xsi:type="dcterms:W3CDTF">2024-01-12T12:19:15Z</dcterms:modified>
</cp:coreProperties>
</file>