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9" r:id="rId3"/>
    <p:sldId id="399" r:id="rId4"/>
    <p:sldId id="402" r:id="rId5"/>
    <p:sldId id="401" r:id="rId6"/>
    <p:sldId id="297" r:id="rId7"/>
    <p:sldId id="348" r:id="rId8"/>
    <p:sldId id="303" r:id="rId9"/>
    <p:sldId id="347" r:id="rId10"/>
    <p:sldId id="263" r:id="rId11"/>
    <p:sldId id="398" r:id="rId12"/>
    <p:sldId id="259" r:id="rId13"/>
    <p:sldId id="275" r:id="rId14"/>
    <p:sldId id="260" r:id="rId15"/>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19/01/2024</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19/01/2024</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walker@crayke.n-yorks.sch.u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trockstars.com/events/events-online/nspccrocks2024/?to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#2</a:t>
            </a:r>
            <a:r>
              <a:rPr lang="en-US" b="1" dirty="0"/>
              <a:t>   Term: </a:t>
            </a:r>
            <a:r>
              <a:rPr lang="en-US" dirty="0"/>
              <a:t>Spring</a:t>
            </a:r>
            <a:r>
              <a:rPr lang="en-US" b="1" dirty="0"/>
              <a:t>     Date: </a:t>
            </a:r>
            <a:r>
              <a:rPr lang="en-US" dirty="0"/>
              <a:t>19 January 2024</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Spring</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2232002835"/>
              </p:ext>
            </p:extLst>
          </p:nvPr>
        </p:nvGraphicFramePr>
        <p:xfrm>
          <a:off x="2100802" y="2583809"/>
          <a:ext cx="6918036" cy="4197869"/>
        </p:xfrm>
        <a:graphic>
          <a:graphicData uri="http://schemas.openxmlformats.org/drawingml/2006/table">
            <a:tbl>
              <a:tblPr firstRow="1" bandRow="1">
                <a:tableStyleId>{5C22544A-7EE6-4342-B048-85BDC9FD1C3A}</a:tableStyleId>
              </a:tblPr>
              <a:tblGrid>
                <a:gridCol w="1120570">
                  <a:extLst>
                    <a:ext uri="{9D8B030D-6E8A-4147-A177-3AD203B41FA5}">
                      <a16:colId xmlns:a16="http://schemas.microsoft.com/office/drawing/2014/main" val="2217749763"/>
                    </a:ext>
                  </a:extLst>
                </a:gridCol>
                <a:gridCol w="2541865">
                  <a:extLst>
                    <a:ext uri="{9D8B030D-6E8A-4147-A177-3AD203B41FA5}">
                      <a16:colId xmlns:a16="http://schemas.microsoft.com/office/drawing/2014/main" val="3368354452"/>
                    </a:ext>
                  </a:extLst>
                </a:gridCol>
                <a:gridCol w="3255601">
                  <a:extLst>
                    <a:ext uri="{9D8B030D-6E8A-4147-A177-3AD203B41FA5}">
                      <a16:colId xmlns:a16="http://schemas.microsoft.com/office/drawing/2014/main" val="2279467736"/>
                    </a:ext>
                  </a:extLst>
                </a:gridCol>
              </a:tblGrid>
              <a:tr h="54026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821257">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1683891791"/>
                  </a:ext>
                </a:extLst>
              </a:tr>
              <a:tr h="821257">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1003759">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PLACES FULL FOR YEAR</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kern="1200" dirty="0">
                          <a:solidFill>
                            <a:schemeClr val="dk1"/>
                          </a:solidFill>
                          <a:effectLst/>
                          <a:latin typeface="+mn-lt"/>
                          <a:ea typeface="+mn-ea"/>
                          <a:cs typeface="+mn-cs"/>
                        </a:rPr>
                        <a:t>Music Ensemble Club </a:t>
                      </a:r>
                      <a:r>
                        <a:rPr lang="en-GB" sz="1200" kern="1200" dirty="0">
                          <a:solidFill>
                            <a:schemeClr val="dk1"/>
                          </a:solidFill>
                          <a:effectLst/>
                          <a:latin typeface="+mn-lt"/>
                          <a:ea typeface="+mn-ea"/>
                          <a:cs typeface="+mn-cs"/>
                        </a:rPr>
                        <a:t>(£35 pay via ParentPay)</a:t>
                      </a:r>
                    </a:p>
                    <a:p>
                      <a:r>
                        <a:rPr lang="en-GB" sz="1200" kern="1200" dirty="0">
                          <a:solidFill>
                            <a:schemeClr val="dk1"/>
                          </a:solidFill>
                          <a:effectLst/>
                          <a:latin typeface="+mn-lt"/>
                          <a:ea typeface="+mn-ea"/>
                          <a:cs typeface="+mn-cs"/>
                        </a:rPr>
                        <a:t>Group 1 Jan – April / Group 2 May – July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2 - 6</a:t>
                      </a:r>
                    </a:p>
                    <a:p>
                      <a:r>
                        <a:rPr lang="en-GB" sz="1200" i="0" kern="1200" dirty="0">
                          <a:solidFill>
                            <a:schemeClr val="dk1"/>
                          </a:solidFill>
                          <a:effectLst/>
                          <a:latin typeface="+mn-lt"/>
                          <a:ea typeface="+mn-ea"/>
                          <a:cs typeface="+mn-cs"/>
                        </a:rPr>
                        <a:t>Miss Leggatt, SING Education</a:t>
                      </a:r>
                      <a:endParaRPr lang="en-GB" sz="1200" i="0" dirty="0"/>
                    </a:p>
                  </a:txBody>
                  <a:tcPr/>
                </a:tc>
                <a:extLst>
                  <a:ext uri="{0D108BD9-81ED-4DB2-BD59-A6C34878D82A}">
                    <a16:rowId xmlns:a16="http://schemas.microsoft.com/office/drawing/2014/main" val="61531645"/>
                  </a:ext>
                </a:extLst>
              </a:tr>
              <a:tr h="1003759">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 </a:t>
                      </a:r>
                      <a:r>
                        <a:rPr lang="en-GB" sz="1200" kern="1200" dirty="0">
                          <a:solidFill>
                            <a:schemeClr val="dk1"/>
                          </a:solidFill>
                          <a:effectLst/>
                          <a:latin typeface="+mn-lt"/>
                          <a:ea typeface="+mn-ea"/>
                          <a:cs typeface="+mn-cs"/>
                        </a:rPr>
                        <a:t>(no charge)</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2 – 6</a:t>
                      </a:r>
                    </a:p>
                    <a:p>
                      <a:r>
                        <a:rPr lang="en-GB" sz="1200" kern="1200" dirty="0">
                          <a:solidFill>
                            <a:schemeClr val="dk1"/>
                          </a:solidFill>
                          <a:effectLst/>
                          <a:latin typeface="+mn-lt"/>
                          <a:ea typeface="+mn-ea"/>
                          <a:cs typeface="+mn-cs"/>
                        </a:rPr>
                        <a:t>Mrs Seligman</a:t>
                      </a:r>
                      <a:endParaRPr lang="en-GB" sz="1200" dirty="0"/>
                    </a:p>
                    <a:p>
                      <a:endParaRPr lang="en-GB" sz="1200" dirty="0"/>
                    </a:p>
                  </a:txBody>
                  <a:tcPr/>
                </a:tc>
                <a:tc>
                  <a:txBody>
                    <a:bodyPr/>
                    <a:lstStyle/>
                    <a:p>
                      <a:r>
                        <a:rPr lang="en-GB" sz="1200" b="1" kern="1200" dirty="0">
                          <a:solidFill>
                            <a:schemeClr val="dk1"/>
                          </a:solidFill>
                          <a:effectLst/>
                          <a:latin typeface="+mn-lt"/>
                          <a:ea typeface="+mn-ea"/>
                          <a:cs typeface="+mn-cs"/>
                        </a:rPr>
                        <a:t>Science Club* </a:t>
                      </a:r>
                      <a:r>
                        <a:rPr lang="en-GB" sz="1200" kern="1200" dirty="0">
                          <a:solidFill>
                            <a:schemeClr val="dk1"/>
                          </a:solidFill>
                          <a:effectLst/>
                          <a:latin typeface="+mn-lt"/>
                          <a:ea typeface="+mn-ea"/>
                          <a:cs typeface="+mn-cs"/>
                        </a:rPr>
                        <a:t>(£8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3/4/5/6</a:t>
                      </a:r>
                    </a:p>
                    <a:p>
                      <a:r>
                        <a:rPr lang="en-GB" sz="1200" kern="1200" dirty="0">
                          <a:solidFill>
                            <a:schemeClr val="dk1"/>
                          </a:solidFill>
                          <a:effectLst/>
                          <a:latin typeface="+mn-lt"/>
                          <a:ea typeface="+mn-ea"/>
                          <a:cs typeface="+mn-cs"/>
                        </a:rPr>
                        <a:t>Mrs Dobson</a:t>
                      </a:r>
                      <a:endParaRPr lang="en-GB" sz="1200" dirty="0"/>
                    </a:p>
                  </a:txBody>
                  <a:tcPr/>
                </a:tc>
                <a:extLst>
                  <a:ext uri="{0D108BD9-81ED-4DB2-BD59-A6C34878D82A}">
                    <a16:rowId xmlns:a16="http://schemas.microsoft.com/office/drawing/2014/main" val="2592778931"/>
                  </a:ext>
                </a:extLst>
              </a:tr>
            </a:tbl>
          </a:graphicData>
        </a:graphic>
      </p:graphicFrame>
    </p:spTree>
    <p:extLst>
      <p:ext uri="{BB962C8B-B14F-4D97-AF65-F5344CB8AC3E}">
        <p14:creationId xmlns:p14="http://schemas.microsoft.com/office/powerpoint/2010/main" val="380233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446755473"/>
              </p:ext>
            </p:extLst>
          </p:nvPr>
        </p:nvGraphicFramePr>
        <p:xfrm>
          <a:off x="302004" y="1995810"/>
          <a:ext cx="11367081" cy="42522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Jackson Harker</a:t>
                      </a:r>
                    </a:p>
                  </a:txBody>
                  <a:tcPr>
                    <a:solidFill>
                      <a:schemeClr val="accent1">
                        <a:lumMod val="20000"/>
                        <a:lumOff val="80000"/>
                      </a:schemeClr>
                    </a:solidFill>
                  </a:tcPr>
                </a:tc>
                <a:tc>
                  <a:txBody>
                    <a:bodyPr/>
                    <a:lstStyle/>
                    <a:p>
                      <a:pPr algn="ctr"/>
                      <a:r>
                        <a:rPr lang="en-GB" dirty="0"/>
                        <a:t>Charlotte </a:t>
                      </a:r>
                      <a:r>
                        <a:rPr lang="en-GB" dirty="0" err="1"/>
                        <a:t>Stilburn</a:t>
                      </a:r>
                      <a:endParaRPr lang="en-GB" dirty="0"/>
                    </a:p>
                  </a:txBody>
                  <a:tcPr>
                    <a:solidFill>
                      <a:schemeClr val="accent1">
                        <a:lumMod val="20000"/>
                        <a:lumOff val="80000"/>
                      </a:schemeClr>
                    </a:solidFill>
                  </a:tcPr>
                </a:tc>
                <a:tc>
                  <a:txBody>
                    <a:bodyPr/>
                    <a:lstStyle/>
                    <a:p>
                      <a:pPr algn="ctr"/>
                      <a:r>
                        <a:rPr lang="en-GB" dirty="0"/>
                        <a:t>Joshua Jefferson</a:t>
                      </a:r>
                    </a:p>
                  </a:txBody>
                  <a:tcPr>
                    <a:solidFill>
                      <a:schemeClr val="accent1">
                        <a:lumMod val="20000"/>
                        <a:lumOff val="80000"/>
                      </a:schemeClr>
                    </a:solidFill>
                  </a:tcPr>
                </a:tc>
                <a:tc>
                  <a:txBody>
                    <a:bodyPr/>
                    <a:lstStyle/>
                    <a:p>
                      <a:pPr algn="ctr"/>
                      <a:r>
                        <a:rPr lang="en-GB" dirty="0"/>
                        <a:t>Dylan </a:t>
                      </a:r>
                      <a:r>
                        <a:rPr lang="en-GB" dirty="0" err="1"/>
                        <a:t>Swiers</a:t>
                      </a:r>
                      <a:endParaRPr lang="en-GB" dirty="0"/>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Pippa Dawson</a:t>
                      </a:r>
                    </a:p>
                  </a:txBody>
                  <a:tcPr>
                    <a:solidFill>
                      <a:schemeClr val="accent1">
                        <a:lumMod val="20000"/>
                        <a:lumOff val="80000"/>
                      </a:schemeClr>
                    </a:solidFill>
                  </a:tcPr>
                </a:tc>
                <a:tc>
                  <a:txBody>
                    <a:bodyPr/>
                    <a:lstStyle/>
                    <a:p>
                      <a:pPr algn="ctr"/>
                      <a:r>
                        <a:rPr lang="en-GB" dirty="0"/>
                        <a:t>India Ward</a:t>
                      </a:r>
                    </a:p>
                  </a:txBody>
                  <a:tcPr>
                    <a:solidFill>
                      <a:schemeClr val="accent1">
                        <a:lumMod val="20000"/>
                        <a:lumOff val="80000"/>
                      </a:schemeClr>
                    </a:solidFill>
                  </a:tcPr>
                </a:tc>
                <a:tc>
                  <a:txBody>
                    <a:bodyPr/>
                    <a:lstStyle/>
                    <a:p>
                      <a:pPr algn="ctr"/>
                      <a:r>
                        <a:rPr lang="en-GB" dirty="0" err="1"/>
                        <a:t>Zhdan</a:t>
                      </a:r>
                      <a:r>
                        <a:rPr lang="en-GB" dirty="0"/>
                        <a:t> Kovalchuk</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err="1"/>
                        <a:t>Zeffy</a:t>
                      </a:r>
                      <a:r>
                        <a:rPr lang="en-GB" dirty="0"/>
                        <a:t> Copley</a:t>
                      </a:r>
                    </a:p>
                  </a:txBody>
                  <a:tcPr>
                    <a:solidFill>
                      <a:schemeClr val="accent1">
                        <a:lumMod val="20000"/>
                        <a:lumOff val="80000"/>
                      </a:schemeClr>
                    </a:solidFill>
                  </a:tcPr>
                </a:tc>
                <a:tc>
                  <a:txBody>
                    <a:bodyPr/>
                    <a:lstStyle/>
                    <a:p>
                      <a:pPr algn="ctr"/>
                      <a:r>
                        <a:rPr lang="en-GB" dirty="0"/>
                        <a:t>Henry Robinson</a:t>
                      </a:r>
                    </a:p>
                  </a:txBody>
                  <a:tcPr>
                    <a:solidFill>
                      <a:schemeClr val="accent1">
                        <a:lumMod val="20000"/>
                        <a:lumOff val="80000"/>
                      </a:schemeClr>
                    </a:solidFill>
                  </a:tcPr>
                </a:tc>
                <a:tc>
                  <a:txBody>
                    <a:bodyPr/>
                    <a:lstStyle/>
                    <a:p>
                      <a:pPr algn="ctr"/>
                      <a:r>
                        <a:rPr lang="en-GB" dirty="0"/>
                        <a:t>Keenan Lee</a:t>
                      </a:r>
                    </a:p>
                  </a:txBody>
                  <a:tcPr>
                    <a:solidFill>
                      <a:schemeClr val="accent1">
                        <a:lumMod val="20000"/>
                        <a:lumOff val="80000"/>
                      </a:schemeClr>
                    </a:solidFill>
                  </a:tcPr>
                </a:tc>
                <a:tc>
                  <a:txBody>
                    <a:bodyPr/>
                    <a:lstStyle/>
                    <a:p>
                      <a:pPr algn="ctr"/>
                      <a:r>
                        <a:rPr lang="en-GB" sz="1800" dirty="0"/>
                        <a:t>Isaac Copley</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a:t>Amber Brown</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Keenan Lee</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r h="594463">
                <a:tc>
                  <a:txBody>
                    <a:bodyPr/>
                    <a:lstStyle/>
                    <a:p>
                      <a:r>
                        <a:rPr lang="en-GB" b="1" dirty="0">
                          <a:solidFill>
                            <a:schemeClr val="tx1"/>
                          </a:solidFill>
                        </a:rPr>
                        <a:t>Cloakroom Ninja tidiest cloakroom trophy</a:t>
                      </a:r>
                    </a:p>
                  </a:txBody>
                  <a:tcPr>
                    <a:solidFill>
                      <a:schemeClr val="accent1">
                        <a:lumMod val="20000"/>
                        <a:lumOff val="80000"/>
                      </a:schemeClr>
                    </a:solidFill>
                  </a:tcPr>
                </a:tc>
                <a:tc gridSpan="4">
                  <a:txBody>
                    <a:bodyPr/>
                    <a:lstStyle/>
                    <a:p>
                      <a:pPr algn="ctr"/>
                      <a:r>
                        <a:rPr lang="en-GB" dirty="0"/>
                        <a:t>Holly Class</a:t>
                      </a:r>
                    </a:p>
                  </a:txBody>
                  <a:tcPr>
                    <a:solidFill>
                      <a:schemeClr val="accent1">
                        <a:lumMod val="20000"/>
                        <a:lumOff val="80000"/>
                      </a:schemeClr>
                    </a:solidFill>
                  </a:tcPr>
                </a:tc>
                <a:tc hMerge="1">
                  <a:txBody>
                    <a:bodyPr/>
                    <a:lstStyle/>
                    <a:p>
                      <a:endParaRPr lang="en-GB"/>
                    </a:p>
                  </a:txBody>
                  <a:tcPr/>
                </a:tc>
                <a:tc hMerge="1">
                  <a:txBody>
                    <a:bodyPr/>
                    <a:lstStyle/>
                    <a:p>
                      <a:pPr algn="ctr"/>
                      <a:endParaRPr lang="en-GB"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3956663532"/>
                  </a:ext>
                </a:extLst>
              </a:tr>
            </a:tbl>
          </a:graphicData>
        </a:graphic>
      </p:graphicFrame>
    </p:spTree>
    <p:extLst>
      <p:ext uri="{BB962C8B-B14F-4D97-AF65-F5344CB8AC3E}">
        <p14:creationId xmlns:p14="http://schemas.microsoft.com/office/powerpoint/2010/main" val="229690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22 January 2024</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3007897636"/>
              </p:ext>
            </p:extLst>
          </p:nvPr>
        </p:nvGraphicFramePr>
        <p:xfrm>
          <a:off x="1864686" y="1690688"/>
          <a:ext cx="8462628" cy="1498853"/>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86333">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r>
                        <a:rPr lang="en-GB" dirty="0">
                          <a:solidFill>
                            <a:srgbClr val="FF0000"/>
                          </a:solidFill>
                        </a:rPr>
                        <a:t>X - swim</a:t>
                      </a:r>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solidFill>
                            <a:srgbClr val="FF0000"/>
                          </a:solidFill>
                        </a:rPr>
                        <a:t>X – new day</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1304</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976</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967</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1033</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FF0000"/>
                </a:solidFill>
              </a:rPr>
              <a:t>RED</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4166009034"/>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96.9%</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FF0000"/>
                          </a:solidFill>
                        </a:rPr>
                        <a:t>92%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4 lates (4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1 late</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95.2%</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dirty="0">
                <a:solidFill>
                  <a:srgbClr val="FF0000"/>
                </a:solidFill>
              </a:rPr>
              <a:t>93.4</a:t>
            </a:r>
            <a:r>
              <a:rPr lang="en-GB" b="1" dirty="0">
                <a:solidFill>
                  <a:srgbClr val="FF0000"/>
                </a:solidFill>
              </a:rPr>
              <a:t>%</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216404"/>
            <a:ext cx="10990277" cy="5327009"/>
          </a:xfrm>
        </p:spPr>
        <p:txBody>
          <a:bodyPr>
            <a:noAutofit/>
          </a:bodyPr>
          <a:lstStyle/>
          <a:p>
            <a:pPr marL="0" indent="0">
              <a:buNone/>
            </a:pPr>
            <a:r>
              <a:rPr lang="en-GB" sz="2400" dirty="0"/>
              <a:t>It’s hard to believe that we have only been back for two weeks, given how busy we have all been in school! We have had several visitors to school since Christmas and a recurring comment is that they are so impressed with the values displayed by our children and adults around school.  </a:t>
            </a:r>
          </a:p>
          <a:p>
            <a:pPr marL="0" indent="0">
              <a:buNone/>
            </a:pPr>
            <a:r>
              <a:rPr lang="en-GB" sz="2400" dirty="0">
                <a:solidFill>
                  <a:srgbClr val="00B050"/>
                </a:solidFill>
              </a:rPr>
              <a:t>Friendship</a:t>
            </a:r>
            <a:r>
              <a:rPr lang="en-GB" sz="2400" dirty="0"/>
              <a:t>, </a:t>
            </a:r>
            <a:r>
              <a:rPr lang="en-GB" sz="2400" dirty="0">
                <a:solidFill>
                  <a:srgbClr val="FF0000"/>
                </a:solidFill>
              </a:rPr>
              <a:t>forgiveness</a:t>
            </a:r>
            <a:r>
              <a:rPr lang="en-GB" sz="2400" dirty="0"/>
              <a:t>, </a:t>
            </a:r>
            <a:r>
              <a:rPr lang="en-GB" sz="2400" dirty="0">
                <a:solidFill>
                  <a:srgbClr val="FFFF00"/>
                </a:solidFill>
              </a:rPr>
              <a:t>respect</a:t>
            </a:r>
            <a:r>
              <a:rPr lang="en-GB" sz="2400" dirty="0"/>
              <a:t> and </a:t>
            </a:r>
            <a:r>
              <a:rPr lang="en-GB" sz="2400" dirty="0">
                <a:solidFill>
                  <a:schemeClr val="accent1"/>
                </a:solidFill>
              </a:rPr>
              <a:t>determination</a:t>
            </a:r>
            <a:r>
              <a:rPr lang="en-GB" sz="2400" dirty="0"/>
              <a:t> are evident in all classes and around school and this is being noticed! </a:t>
            </a:r>
          </a:p>
          <a:p>
            <a:pPr marL="0" indent="0">
              <a:buNone/>
            </a:pPr>
            <a:r>
              <a:rPr lang="en-GB" sz="2400" dirty="0"/>
              <a:t>Our new music teacher Miss Leggatt practically jumped up and down with glee on Wednesday afternoon having taught Beech, Holly and Oak classes. Her exact words were “Your children are awesome. I am blown away by their behaviour and how well they listen!” </a:t>
            </a:r>
          </a:p>
          <a:p>
            <a:pPr marL="0" indent="0">
              <a:buNone/>
            </a:pPr>
            <a:r>
              <a:rPr lang="en-GB" sz="2400" dirty="0"/>
              <a:t>It is always so lovely to hear such positive comments from other adults – well done everyone!</a:t>
            </a:r>
            <a:endParaRPr lang="en-GB" sz="2000" dirty="0"/>
          </a:p>
          <a:p>
            <a:pPr marL="0" indent="0" algn="r">
              <a:buNone/>
            </a:pPr>
            <a:r>
              <a:rPr lang="en-GB" sz="1800" dirty="0"/>
              <a:t>Judi Jackson</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Message from the Headteacher</a:t>
            </a:r>
          </a:p>
        </p:txBody>
      </p:sp>
    </p:spTree>
    <p:extLst>
      <p:ext uri="{BB962C8B-B14F-4D97-AF65-F5344CB8AC3E}">
        <p14:creationId xmlns:p14="http://schemas.microsoft.com/office/powerpoint/2010/main" val="394928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News from school this week</a:t>
            </a:r>
          </a:p>
        </p:txBody>
      </p:sp>
      <p:sp>
        <p:nvSpPr>
          <p:cNvPr id="3" name="Content Placeholder 2">
            <a:extLst>
              <a:ext uri="{FF2B5EF4-FFF2-40B4-BE49-F238E27FC236}">
                <a16:creationId xmlns:a16="http://schemas.microsoft.com/office/drawing/2014/main" id="{962A6550-3FFF-40EB-AC59-EE143C35CDBB}"/>
              </a:ext>
            </a:extLst>
          </p:cNvPr>
          <p:cNvSpPr>
            <a:spLocks noGrp="1"/>
          </p:cNvSpPr>
          <p:nvPr>
            <p:ph idx="1"/>
          </p:nvPr>
        </p:nvSpPr>
        <p:spPr>
          <a:xfrm>
            <a:off x="838200" y="1537252"/>
            <a:ext cx="10515600" cy="4639711"/>
          </a:xfrm>
        </p:spPr>
        <p:txBody>
          <a:bodyPr>
            <a:normAutofit/>
          </a:bodyPr>
          <a:lstStyle/>
          <a:p>
            <a:pPr marL="0" indent="0" fontAlgn="base">
              <a:buNone/>
            </a:pPr>
            <a:r>
              <a:rPr lang="en-GB" i="1" dirty="0"/>
              <a:t>Message from the organisers of the Seniors’ Lunch…</a:t>
            </a:r>
          </a:p>
          <a:p>
            <a:pPr marL="0" indent="0" fontAlgn="base">
              <a:buNone/>
            </a:pPr>
            <a:r>
              <a:rPr lang="en-GB" dirty="0"/>
              <a:t>“Thank you so much for allowing the children to come down to help and sing at the seniors party on Friday.</a:t>
            </a:r>
          </a:p>
          <a:p>
            <a:pPr marL="0" indent="0" fontAlgn="base">
              <a:buNone/>
            </a:pPr>
            <a:r>
              <a:rPr lang="en-GB" dirty="0"/>
              <a:t>As always, they were a credit to the school. They freely chatted with the guests as they passed the nibbles round, very efficiently helped serve and clear away the food and delighted everyone with their beautiful singing!</a:t>
            </a:r>
          </a:p>
          <a:p>
            <a:pPr marL="0" indent="0" fontAlgn="base">
              <a:buNone/>
            </a:pPr>
            <a:r>
              <a:rPr lang="en-GB" dirty="0"/>
              <a:t>Please thank the adults who came down with them, who also helped with serving food!</a:t>
            </a:r>
          </a:p>
          <a:p>
            <a:pPr marL="0" indent="0" fontAlgn="base">
              <a:buNone/>
            </a:pPr>
            <a:r>
              <a:rPr lang="en-GB" dirty="0"/>
              <a:t>Thanks again, Fiona and Keren”</a:t>
            </a:r>
          </a:p>
          <a:p>
            <a:pPr marL="0" indent="0">
              <a:buNone/>
            </a:pPr>
            <a:endParaRPr lang="en-GB" dirty="0"/>
          </a:p>
        </p:txBody>
      </p:sp>
    </p:spTree>
    <p:extLst>
      <p:ext uri="{BB962C8B-B14F-4D97-AF65-F5344CB8AC3E}">
        <p14:creationId xmlns:p14="http://schemas.microsoft.com/office/powerpoint/2010/main" val="321900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EA29-BB77-4E40-8C53-AE88865900FE}"/>
              </a:ext>
            </a:extLst>
          </p:cNvPr>
          <p:cNvSpPr>
            <a:spLocks noGrp="1"/>
          </p:cNvSpPr>
          <p:nvPr>
            <p:ph type="title"/>
          </p:nvPr>
        </p:nvSpPr>
        <p:spPr/>
        <p:txBody>
          <a:bodyPr/>
          <a:lstStyle/>
          <a:p>
            <a:r>
              <a:rPr lang="en-GB" b="1" dirty="0">
                <a:solidFill>
                  <a:schemeClr val="accent1"/>
                </a:solidFill>
              </a:rPr>
              <a:t>News from school this week</a:t>
            </a:r>
          </a:p>
        </p:txBody>
      </p:sp>
      <p:pic>
        <p:nvPicPr>
          <p:cNvPr id="4" name="Content Placeholder 3">
            <a:extLst>
              <a:ext uri="{FF2B5EF4-FFF2-40B4-BE49-F238E27FC236}">
                <a16:creationId xmlns:a16="http://schemas.microsoft.com/office/drawing/2014/main" id="{9734E878-2905-4FB4-8A42-08539081E1A2}"/>
              </a:ext>
            </a:extLst>
          </p:cNvPr>
          <p:cNvPicPr>
            <a:picLocks noGrp="1" noChangeAspect="1"/>
          </p:cNvPicPr>
          <p:nvPr>
            <p:ph idx="1"/>
          </p:nvPr>
        </p:nvPicPr>
        <p:blipFill>
          <a:blip r:embed="rId2"/>
          <a:stretch>
            <a:fillRect/>
          </a:stretch>
        </p:blipFill>
        <p:spPr>
          <a:xfrm rot="379708">
            <a:off x="8252888" y="2562313"/>
            <a:ext cx="3610479" cy="2753109"/>
          </a:xfrm>
          <a:prstGeom prst="rect">
            <a:avLst/>
          </a:prstGeom>
        </p:spPr>
      </p:pic>
      <p:sp>
        <p:nvSpPr>
          <p:cNvPr id="5" name="Rectangle 4">
            <a:extLst>
              <a:ext uri="{FF2B5EF4-FFF2-40B4-BE49-F238E27FC236}">
                <a16:creationId xmlns:a16="http://schemas.microsoft.com/office/drawing/2014/main" id="{E67B867D-36D3-42AC-AF33-92AF8C1E4B57}"/>
              </a:ext>
            </a:extLst>
          </p:cNvPr>
          <p:cNvSpPr/>
          <p:nvPr/>
        </p:nvSpPr>
        <p:spPr>
          <a:xfrm>
            <a:off x="838200" y="1351978"/>
            <a:ext cx="7273954" cy="5262979"/>
          </a:xfrm>
          <a:prstGeom prst="rect">
            <a:avLst/>
          </a:prstGeom>
        </p:spPr>
        <p:txBody>
          <a:bodyPr wrap="square">
            <a:spAutoFit/>
          </a:bodyPr>
          <a:lstStyle/>
          <a:p>
            <a:pPr fontAlgn="base"/>
            <a:r>
              <a:rPr lang="en-GB" sz="1400" dirty="0">
                <a:solidFill>
                  <a:srgbClr val="000000"/>
                </a:solidFill>
                <a:latin typeface="Aptos"/>
              </a:rPr>
              <a:t>School Council have been busy exploring our new Big Questions. This term our questions are:</a:t>
            </a:r>
          </a:p>
          <a:p>
            <a:pPr fontAlgn="base"/>
            <a:endParaRPr lang="en-GB" sz="1400" dirty="0">
              <a:solidFill>
                <a:srgbClr val="000000"/>
              </a:solidFill>
              <a:latin typeface="Aptos"/>
            </a:endParaRPr>
          </a:p>
          <a:p>
            <a:pPr fontAlgn="base"/>
            <a:r>
              <a:rPr lang="en-GB" sz="1400" u="sng" dirty="0">
                <a:solidFill>
                  <a:srgbClr val="000000"/>
                </a:solidFill>
              </a:rPr>
              <a:t>How can we celebrate our differences?</a:t>
            </a:r>
            <a:endParaRPr lang="en-GB" sz="1400" dirty="0">
              <a:solidFill>
                <a:srgbClr val="000000"/>
              </a:solidFill>
            </a:endParaRPr>
          </a:p>
          <a:p>
            <a:pPr fontAlgn="base"/>
            <a:r>
              <a:rPr lang="en-GB" sz="1400" dirty="0">
                <a:solidFill>
                  <a:srgbClr val="000000"/>
                </a:solidFill>
              </a:rPr>
              <a:t>Last year, we showcased our amazing talents and skills as part of </a:t>
            </a:r>
            <a:r>
              <a:rPr lang="en-GB" sz="1400" dirty="0" err="1">
                <a:solidFill>
                  <a:srgbClr val="000000"/>
                </a:solidFill>
              </a:rPr>
              <a:t>Crayke's</a:t>
            </a:r>
            <a:r>
              <a:rPr lang="en-GB" sz="1400" dirty="0">
                <a:solidFill>
                  <a:srgbClr val="000000"/>
                </a:solidFill>
              </a:rPr>
              <a:t> Greatest Show. We want to put it on again this year and would love to know what you enjoyed and what we can make better.</a:t>
            </a:r>
          </a:p>
          <a:p>
            <a:pPr fontAlgn="base"/>
            <a:br>
              <a:rPr lang="en-GB" sz="1400" dirty="0">
                <a:solidFill>
                  <a:srgbClr val="000000"/>
                </a:solidFill>
              </a:rPr>
            </a:br>
            <a:r>
              <a:rPr lang="en-GB" sz="1400" u="sng" dirty="0">
                <a:solidFill>
                  <a:srgbClr val="000000"/>
                </a:solidFill>
              </a:rPr>
              <a:t>What can we call our </a:t>
            </a:r>
            <a:r>
              <a:rPr lang="en-GB" sz="1400" u="sng" dirty="0" err="1">
                <a:solidFill>
                  <a:srgbClr val="000000"/>
                </a:solidFill>
              </a:rPr>
              <a:t>teampoint</a:t>
            </a:r>
            <a:r>
              <a:rPr lang="en-GB" sz="1400" u="sng" dirty="0">
                <a:solidFill>
                  <a:srgbClr val="000000"/>
                </a:solidFill>
              </a:rPr>
              <a:t> teams?</a:t>
            </a:r>
            <a:endParaRPr lang="en-GB" sz="1400" dirty="0">
              <a:solidFill>
                <a:srgbClr val="000000"/>
              </a:solidFill>
            </a:endParaRPr>
          </a:p>
          <a:p>
            <a:pPr fontAlgn="base"/>
            <a:r>
              <a:rPr lang="en-GB" sz="1400" dirty="0">
                <a:solidFill>
                  <a:srgbClr val="000000"/>
                </a:solidFill>
              </a:rPr>
              <a:t>We want to have names for our teams that help to celebrate our learning. As a school we are focusing on exploring music in all of its different forms. We thought that musicians would be the perfect inspiration for our team names.</a:t>
            </a:r>
          </a:p>
          <a:p>
            <a:pPr fontAlgn="base"/>
            <a:endParaRPr lang="en-GB" sz="1400" dirty="0">
              <a:solidFill>
                <a:srgbClr val="000000"/>
              </a:solidFill>
            </a:endParaRPr>
          </a:p>
          <a:p>
            <a:pPr fontAlgn="base"/>
            <a:r>
              <a:rPr lang="en-GB" sz="1400" u="sng" dirty="0">
                <a:solidFill>
                  <a:srgbClr val="000000"/>
                </a:solidFill>
              </a:rPr>
              <a:t>How can you get involved?</a:t>
            </a:r>
            <a:endParaRPr lang="en-GB" sz="1400" dirty="0">
              <a:solidFill>
                <a:srgbClr val="000000"/>
              </a:solidFill>
            </a:endParaRPr>
          </a:p>
          <a:p>
            <a:pPr fontAlgn="base"/>
            <a:r>
              <a:rPr lang="en-GB" sz="1400" dirty="0">
                <a:solidFill>
                  <a:srgbClr val="000000"/>
                </a:solidFill>
              </a:rPr>
              <a:t>-If you have a favourite musician that you think we should name a team after, let us know! -We'd love for a mix of different musical styles, backgrounds and people. Think about why you think they inspire you.</a:t>
            </a:r>
          </a:p>
          <a:p>
            <a:pPr fontAlgn="base"/>
            <a:r>
              <a:rPr lang="en-GB" sz="1400" dirty="0">
                <a:solidFill>
                  <a:srgbClr val="000000"/>
                </a:solidFill>
              </a:rPr>
              <a:t>-If you have any ideas on how to make </a:t>
            </a:r>
            <a:r>
              <a:rPr lang="en-GB" sz="1400" dirty="0" err="1">
                <a:solidFill>
                  <a:srgbClr val="000000"/>
                </a:solidFill>
              </a:rPr>
              <a:t>Crayke's</a:t>
            </a:r>
            <a:r>
              <a:rPr lang="en-GB" sz="1400" dirty="0">
                <a:solidFill>
                  <a:srgbClr val="000000"/>
                </a:solidFill>
              </a:rPr>
              <a:t> Greatest Show even better this time, let us know!</a:t>
            </a:r>
          </a:p>
          <a:p>
            <a:pPr fontAlgn="base"/>
            <a:r>
              <a:rPr lang="en-GB" sz="1400" dirty="0">
                <a:solidFill>
                  <a:srgbClr val="000000"/>
                </a:solidFill>
              </a:rPr>
              <a:t>-Get thinking about what talents and skills you would like to show off and start practicing for rehearsals later in the term.</a:t>
            </a:r>
          </a:p>
          <a:p>
            <a:pPr fontAlgn="base"/>
            <a:r>
              <a:rPr lang="en-GB" sz="1400" dirty="0">
                <a:solidFill>
                  <a:srgbClr val="000000"/>
                </a:solidFill>
              </a:rPr>
              <a:t>Suggestions can go into the yellow box in the hall, pass your ideas on to your School Council representative or email Miss Walker </a:t>
            </a:r>
            <a:r>
              <a:rPr lang="en-GB" sz="1400" dirty="0">
                <a:solidFill>
                  <a:srgbClr val="000000"/>
                </a:solidFill>
                <a:hlinkClick r:id="rId3"/>
              </a:rPr>
              <a:t>ewalker@crayke.n-yorks.sch.uk</a:t>
            </a:r>
            <a:r>
              <a:rPr lang="en-GB" sz="1400" dirty="0">
                <a:solidFill>
                  <a:srgbClr val="000000"/>
                </a:solidFill>
              </a:rPr>
              <a:t>  </a:t>
            </a:r>
            <a:br>
              <a:rPr lang="en-GB" sz="1400" dirty="0">
                <a:solidFill>
                  <a:srgbClr val="000000"/>
                </a:solidFill>
              </a:rPr>
            </a:br>
            <a:endParaRPr lang="en-GB" sz="1400" dirty="0">
              <a:solidFill>
                <a:srgbClr val="000000"/>
              </a:solidFill>
            </a:endParaRPr>
          </a:p>
          <a:p>
            <a:pPr fontAlgn="base"/>
            <a:r>
              <a:rPr lang="en-GB" sz="1400" dirty="0">
                <a:solidFill>
                  <a:srgbClr val="000000"/>
                </a:solidFill>
              </a:rPr>
              <a:t>We can't wait to hear your ideas!</a:t>
            </a:r>
          </a:p>
          <a:p>
            <a:pPr fontAlgn="base"/>
            <a:r>
              <a:rPr lang="en-GB" sz="1400" i="1" dirty="0">
                <a:solidFill>
                  <a:srgbClr val="000000"/>
                </a:solidFill>
              </a:rPr>
              <a:t>Miss Walker</a:t>
            </a:r>
          </a:p>
        </p:txBody>
      </p:sp>
    </p:spTree>
    <p:extLst>
      <p:ext uri="{BB962C8B-B14F-4D97-AF65-F5344CB8AC3E}">
        <p14:creationId xmlns:p14="http://schemas.microsoft.com/office/powerpoint/2010/main" val="34674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F814-7721-430D-B587-AB68BEAD6890}"/>
              </a:ext>
            </a:extLst>
          </p:cNvPr>
          <p:cNvSpPr>
            <a:spLocks noGrp="1"/>
          </p:cNvSpPr>
          <p:nvPr>
            <p:ph type="title"/>
          </p:nvPr>
        </p:nvSpPr>
        <p:spPr/>
        <p:txBody>
          <a:bodyPr/>
          <a:lstStyle/>
          <a:p>
            <a:r>
              <a:rPr lang="en-GB" b="1" dirty="0">
                <a:solidFill>
                  <a:schemeClr val="accent1"/>
                </a:solidFill>
              </a:rPr>
              <a:t>Upcoming Events</a:t>
            </a:r>
          </a:p>
        </p:txBody>
      </p:sp>
      <p:sp>
        <p:nvSpPr>
          <p:cNvPr id="3" name="Content Placeholder 2">
            <a:extLst>
              <a:ext uri="{FF2B5EF4-FFF2-40B4-BE49-F238E27FC236}">
                <a16:creationId xmlns:a16="http://schemas.microsoft.com/office/drawing/2014/main" id="{25F5DFA0-D064-4F2B-A445-FC240209BE5A}"/>
              </a:ext>
            </a:extLst>
          </p:cNvPr>
          <p:cNvSpPr>
            <a:spLocks noGrp="1"/>
          </p:cNvSpPr>
          <p:nvPr>
            <p:ph idx="1"/>
          </p:nvPr>
        </p:nvSpPr>
        <p:spPr>
          <a:xfrm>
            <a:off x="838200" y="1601974"/>
            <a:ext cx="10515600" cy="4351338"/>
          </a:xfrm>
        </p:spPr>
        <p:txBody>
          <a:bodyPr>
            <a:normAutofit lnSpcReduction="10000"/>
          </a:bodyPr>
          <a:lstStyle/>
          <a:p>
            <a:pPr marL="0" indent="0">
              <a:buNone/>
            </a:pPr>
            <a:r>
              <a:rPr lang="en-GB" dirty="0"/>
              <a:t>On </a:t>
            </a:r>
            <a:r>
              <a:rPr lang="en-GB" dirty="0">
                <a:solidFill>
                  <a:srgbClr val="FF0000"/>
                </a:solidFill>
              </a:rPr>
              <a:t>Friday 2 February</a:t>
            </a:r>
            <a:r>
              <a:rPr lang="en-GB" dirty="0"/>
              <a:t>, we will be taking part in the NSPCC's Number Day again. Children are invited to 'dress up for digits' by coming to school dressed in non-uniform with a number on or something to count e.g. dots/stripes (please remember it is PE day so clothing still needs to be suitable for sport) During the day children will be participating in an NSPCC number activity.  KS2 pupils are invited to complete an NSPCC Rocks activity on TTRS at home:</a:t>
            </a:r>
          </a:p>
          <a:p>
            <a:pPr marL="0" indent="0" fontAlgn="base">
              <a:buNone/>
            </a:pPr>
            <a:r>
              <a:rPr lang="en-GB" dirty="0">
                <a:hlinkClick r:id="rId2"/>
              </a:rPr>
              <a:t>https://ttrockstars.com/events/events-online/nspccrocks2024/?totr</a:t>
            </a:r>
            <a:endParaRPr lang="en-GB" dirty="0"/>
          </a:p>
          <a:p>
            <a:pPr marL="0" indent="0" fontAlgn="base">
              <a:buNone/>
            </a:pPr>
            <a:r>
              <a:rPr lang="en-GB" dirty="0"/>
              <a:t>Information about how to donate to support  'Speak Out Stay Safe' and 'Childline' to follow soon.</a:t>
            </a:r>
          </a:p>
          <a:p>
            <a:pPr marL="0" indent="0" fontAlgn="base">
              <a:buNone/>
            </a:pPr>
            <a:r>
              <a:rPr lang="en-GB" i="1" dirty="0"/>
              <a:t>Mrs Chandler, Maths Subject Leader</a:t>
            </a:r>
          </a:p>
          <a:p>
            <a:pPr marL="0" indent="0">
              <a:buNone/>
            </a:pPr>
            <a:endParaRPr lang="en-GB" dirty="0"/>
          </a:p>
        </p:txBody>
      </p:sp>
      <p:pic>
        <p:nvPicPr>
          <p:cNvPr id="5" name="Picture 4">
            <a:extLst>
              <a:ext uri="{FF2B5EF4-FFF2-40B4-BE49-F238E27FC236}">
                <a16:creationId xmlns:a16="http://schemas.microsoft.com/office/drawing/2014/main" id="{90AB2331-F43E-4D8C-AF07-33E7C20F0EE9}"/>
              </a:ext>
            </a:extLst>
          </p:cNvPr>
          <p:cNvPicPr>
            <a:picLocks noChangeAspect="1"/>
          </p:cNvPicPr>
          <p:nvPr/>
        </p:nvPicPr>
        <p:blipFill>
          <a:blip r:embed="rId3"/>
          <a:stretch>
            <a:fillRect/>
          </a:stretch>
        </p:blipFill>
        <p:spPr>
          <a:xfrm>
            <a:off x="6171528" y="4999838"/>
            <a:ext cx="5266162" cy="1655279"/>
          </a:xfrm>
          <a:prstGeom prst="rect">
            <a:avLst/>
          </a:prstGeom>
        </p:spPr>
      </p:pic>
    </p:spTree>
    <p:extLst>
      <p:ext uri="{BB962C8B-B14F-4D97-AF65-F5344CB8AC3E}">
        <p14:creationId xmlns:p14="http://schemas.microsoft.com/office/powerpoint/2010/main" val="135707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pic>
        <p:nvPicPr>
          <p:cNvPr id="8" name="Content Placeholder 7">
            <a:extLst>
              <a:ext uri="{FF2B5EF4-FFF2-40B4-BE49-F238E27FC236}">
                <a16:creationId xmlns:a16="http://schemas.microsoft.com/office/drawing/2014/main" id="{1B3EA38A-D548-4B1D-A5F9-BFEFF74AA7BA}"/>
              </a:ext>
            </a:extLst>
          </p:cNvPr>
          <p:cNvPicPr>
            <a:picLocks noGrp="1" noChangeAspect="1"/>
          </p:cNvPicPr>
          <p:nvPr>
            <p:ph idx="1"/>
          </p:nvPr>
        </p:nvPicPr>
        <p:blipFill>
          <a:blip r:embed="rId3"/>
          <a:stretch>
            <a:fillRect/>
          </a:stretch>
        </p:blipFill>
        <p:spPr>
          <a:xfrm>
            <a:off x="1875836" y="1617205"/>
            <a:ext cx="8440328" cy="2486372"/>
          </a:xfrm>
          <a:prstGeom prst="rect">
            <a:avLst/>
          </a:prstGeom>
        </p:spPr>
      </p:pic>
      <p:sp>
        <p:nvSpPr>
          <p:cNvPr id="9" name="Rectangle 8">
            <a:extLst>
              <a:ext uri="{FF2B5EF4-FFF2-40B4-BE49-F238E27FC236}">
                <a16:creationId xmlns:a16="http://schemas.microsoft.com/office/drawing/2014/main" id="{F0C97B51-C0EA-48C6-8920-307B428E8884}"/>
              </a:ext>
            </a:extLst>
          </p:cNvPr>
          <p:cNvSpPr/>
          <p:nvPr/>
        </p:nvSpPr>
        <p:spPr>
          <a:xfrm>
            <a:off x="1875836" y="4363598"/>
            <a:ext cx="8440329" cy="195996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been learning all about dinosaurs!  We made dinosaur fossils using cocoa salt dough. We made some dinosaur small world environments. Due to the weather this week, we have been out exploring the snow and ice. We put dinosaurs in cold water and left them overnight. We then thought about how we could free the dinosaurs from the ice. Rosie the rabbit is settling in really well, the children are enjoying holding her.</a:t>
            </a:r>
          </a:p>
          <a:p>
            <a:pPr>
              <a:lnSpc>
                <a:spcPct val="107000"/>
              </a:lnSpc>
              <a:spcAft>
                <a:spcPts val="800"/>
              </a:spcAft>
            </a:pPr>
            <a:r>
              <a:rPr lang="en-GB" i="1" dirty="0">
                <a:latin typeface="Calibri" panose="020F0502020204030204" pitchFamily="34" charset="0"/>
                <a:ea typeface="Calibri" panose="020F0502020204030204" pitchFamily="34" charset="0"/>
                <a:cs typeface="Times New Roman" panose="02020603050405020304" pitchFamily="18" charset="0"/>
              </a:rPr>
              <a:t>Mrs Helfferich</a:t>
            </a:r>
          </a:p>
        </p:txBody>
      </p:sp>
    </p:spTree>
    <p:extLst>
      <p:ext uri="{BB962C8B-B14F-4D97-AF65-F5344CB8AC3E}">
        <p14:creationId xmlns:p14="http://schemas.microsoft.com/office/powerpoint/2010/main" val="9781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591928" y="1738205"/>
            <a:ext cx="4418517" cy="2946637"/>
          </a:xfrm>
        </p:spPr>
        <p:txBody>
          <a:bodyPr>
            <a:normAutofit fontScale="92500" lnSpcReduction="10000"/>
          </a:bodyPr>
          <a:lstStyle/>
          <a:p>
            <a:pPr marL="0" indent="0">
              <a:buNone/>
            </a:pPr>
            <a:r>
              <a:rPr lang="en-GB" sz="2700" dirty="0">
                <a:solidFill>
                  <a:schemeClr val="accent1"/>
                </a:solidFill>
              </a:rPr>
              <a:t>Art</a:t>
            </a:r>
          </a:p>
          <a:p>
            <a:pPr marL="0" indent="0">
              <a:buNone/>
            </a:pPr>
            <a:r>
              <a:rPr lang="en-GB" sz="2700" dirty="0"/>
              <a:t>Beech Class have been inspired by the artist Janice </a:t>
            </a:r>
            <a:r>
              <a:rPr lang="en-GB" sz="2700" dirty="0" err="1"/>
              <a:t>McGloine</a:t>
            </a:r>
            <a:r>
              <a:rPr lang="en-GB" sz="2700" dirty="0"/>
              <a:t>. We have created our own paintings in watercolours using her style and in particular her 'wonky houses' which we loved!</a:t>
            </a:r>
          </a:p>
          <a:p>
            <a:pPr marL="0" indent="0">
              <a:buNone/>
            </a:pPr>
            <a:r>
              <a:rPr lang="en-GB" sz="2700" dirty="0"/>
              <a:t>Mrs Dobson</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687298" y="132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77737" y="5442285"/>
            <a:ext cx="1350589" cy="1255683"/>
          </a:xfrm>
          <a:prstGeom prst="rect">
            <a:avLst/>
          </a:prstGeom>
        </p:spPr>
      </p:pic>
      <p:pic>
        <p:nvPicPr>
          <p:cNvPr id="6" name="Picture 5">
            <a:extLst>
              <a:ext uri="{FF2B5EF4-FFF2-40B4-BE49-F238E27FC236}">
                <a16:creationId xmlns:a16="http://schemas.microsoft.com/office/drawing/2014/main" id="{C086325B-B996-4A94-9F58-979B775D7FB4}"/>
              </a:ext>
            </a:extLst>
          </p:cNvPr>
          <p:cNvPicPr>
            <a:picLocks noChangeAspect="1"/>
          </p:cNvPicPr>
          <p:nvPr/>
        </p:nvPicPr>
        <p:blipFill>
          <a:blip r:embed="rId3"/>
          <a:stretch>
            <a:fillRect/>
          </a:stretch>
        </p:blipFill>
        <p:spPr>
          <a:xfrm>
            <a:off x="5383816" y="1287033"/>
            <a:ext cx="5035309" cy="3848979"/>
          </a:xfrm>
          <a:prstGeom prst="rect">
            <a:avLst/>
          </a:prstGeom>
        </p:spPr>
      </p:pic>
    </p:spTree>
    <p:extLst>
      <p:ext uri="{BB962C8B-B14F-4D97-AF65-F5344CB8AC3E}">
        <p14:creationId xmlns:p14="http://schemas.microsoft.com/office/powerpoint/2010/main" val="424260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FB17CCB4-D352-4186-9D7C-BB5AB8719589}"/>
              </a:ext>
            </a:extLst>
          </p:cNvPr>
          <p:cNvPicPr>
            <a:picLocks noGrp="1" noChangeAspect="1"/>
          </p:cNvPicPr>
          <p:nvPr>
            <p:ph idx="1"/>
          </p:nvPr>
        </p:nvPicPr>
        <p:blipFill>
          <a:blip r:embed="rId2"/>
          <a:stretch>
            <a:fillRect/>
          </a:stretch>
        </p:blipFill>
        <p:spPr>
          <a:xfrm>
            <a:off x="1585282" y="1720840"/>
            <a:ext cx="9395943" cy="1567644"/>
          </a:xfrm>
          <a:prstGeom prst="rect">
            <a:avLst/>
          </a:prstGeom>
        </p:spPr>
      </p:pic>
      <p:sp>
        <p:nvSpPr>
          <p:cNvPr id="4" name="Title 1">
            <a:extLst>
              <a:ext uri="{FF2B5EF4-FFF2-40B4-BE49-F238E27FC236}">
                <a16:creationId xmlns:a16="http://schemas.microsoft.com/office/drawing/2014/main" id="{8A4B59F6-70BB-4ADE-99FD-65EC24883534}"/>
              </a:ext>
            </a:extLst>
          </p:cNvPr>
          <p:cNvSpPr txBox="1">
            <a:spLocks/>
          </p:cNvSpPr>
          <p:nvPr/>
        </p:nvSpPr>
        <p:spPr>
          <a:xfrm>
            <a:off x="757637" y="500062"/>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r>
              <a:rPr lang="en-GB" b="1" dirty="0">
                <a:solidFill>
                  <a:srgbClr val="0070C0"/>
                </a:solidFill>
                <a:latin typeface="Segoe  "/>
              </a:rPr>
              <a:t> </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3"/>
          <a:stretch>
            <a:fillRect/>
          </a:stretch>
        </p:blipFill>
        <p:spPr>
          <a:xfrm>
            <a:off x="10742468" y="5569672"/>
            <a:ext cx="1366405" cy="1214582"/>
          </a:xfrm>
          <a:prstGeom prst="rect">
            <a:avLst/>
          </a:prstGeom>
        </p:spPr>
      </p:pic>
      <p:sp>
        <p:nvSpPr>
          <p:cNvPr id="8" name="Rectangle 7">
            <a:extLst>
              <a:ext uri="{FF2B5EF4-FFF2-40B4-BE49-F238E27FC236}">
                <a16:creationId xmlns:a16="http://schemas.microsoft.com/office/drawing/2014/main" id="{75A6F396-C82A-4AC1-8BA2-0739CF43B9C8}"/>
              </a:ext>
            </a:extLst>
          </p:cNvPr>
          <p:cNvSpPr/>
          <p:nvPr/>
        </p:nvSpPr>
        <p:spPr>
          <a:xfrm>
            <a:off x="1494638" y="3500505"/>
            <a:ext cx="9202723" cy="2585323"/>
          </a:xfrm>
          <a:prstGeom prst="rect">
            <a:avLst/>
          </a:prstGeom>
        </p:spPr>
        <p:txBody>
          <a:bodyPr wrap="square">
            <a:spAutoFit/>
          </a:bodyPr>
          <a:lstStyle/>
          <a:p>
            <a:pPr fontAlgn="base"/>
            <a:r>
              <a:rPr lang="en-GB" dirty="0">
                <a:solidFill>
                  <a:srgbClr val="000000"/>
                </a:solidFill>
                <a:latin typeface="Aptos"/>
              </a:rPr>
              <a:t>Holly class had a wonderful day on Thursday learning all about Volcanoes and Earthquakes in our 'Stunning Start' workshop. We played games, took part in a quiz show, used our acting skills and produced, directed and edited our own video (available soon on the Holly Class web page - just use your child's Google log-in details to watch!) demonstrating all that we had learnt. In Riley-Mae's own words "This has been really fun!" A huge thankyou to CHASA for funding such a great learning experience for us.</a:t>
            </a:r>
          </a:p>
          <a:p>
            <a:pPr fontAlgn="base"/>
            <a:br>
              <a:rPr lang="en-GB" dirty="0">
                <a:solidFill>
                  <a:srgbClr val="000000"/>
                </a:solidFill>
                <a:latin typeface="Aptos"/>
              </a:rPr>
            </a:br>
            <a:endParaRPr lang="en-GB" dirty="0">
              <a:solidFill>
                <a:srgbClr val="000000"/>
              </a:solidFill>
              <a:latin typeface="Aptos"/>
            </a:endParaRPr>
          </a:p>
          <a:p>
            <a:pPr fontAlgn="base"/>
            <a:r>
              <a:rPr lang="en-GB" i="1" dirty="0">
                <a:solidFill>
                  <a:srgbClr val="000000"/>
                </a:solidFill>
                <a:latin typeface="Aptos"/>
              </a:rPr>
              <a:t>Mrs Chandler</a:t>
            </a:r>
          </a:p>
        </p:txBody>
      </p:sp>
    </p:spTree>
    <p:extLst>
      <p:ext uri="{BB962C8B-B14F-4D97-AF65-F5344CB8AC3E}">
        <p14:creationId xmlns:p14="http://schemas.microsoft.com/office/powerpoint/2010/main" val="83886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sp>
        <p:nvSpPr>
          <p:cNvPr id="4" name="TextBox 3">
            <a:extLst>
              <a:ext uri="{FF2B5EF4-FFF2-40B4-BE49-F238E27FC236}">
                <a16:creationId xmlns:a16="http://schemas.microsoft.com/office/drawing/2014/main" id="{6E4259E1-6FAD-4564-9566-C8693C49E23D}"/>
              </a:ext>
            </a:extLst>
          </p:cNvPr>
          <p:cNvSpPr txBox="1"/>
          <p:nvPr/>
        </p:nvSpPr>
        <p:spPr>
          <a:xfrm>
            <a:off x="838200" y="1904301"/>
            <a:ext cx="9757095" cy="646331"/>
          </a:xfrm>
          <a:prstGeom prst="rect">
            <a:avLst/>
          </a:prstGeom>
          <a:noFill/>
        </p:spPr>
        <p:txBody>
          <a:bodyPr wrap="square" rtlCol="0">
            <a:spAutoFit/>
          </a:bodyPr>
          <a:lstStyle/>
          <a:p>
            <a:endParaRPr lang="en-GB" dirty="0"/>
          </a:p>
          <a:p>
            <a:endParaRPr lang="en-GB" dirty="0"/>
          </a:p>
        </p:txBody>
      </p:sp>
      <p:pic>
        <p:nvPicPr>
          <p:cNvPr id="8" name="Content Placeholder 3">
            <a:extLst>
              <a:ext uri="{FF2B5EF4-FFF2-40B4-BE49-F238E27FC236}">
                <a16:creationId xmlns:a16="http://schemas.microsoft.com/office/drawing/2014/main" id="{B12BF549-1E5B-43AC-A3BA-F7B7A52365F8}"/>
              </a:ext>
            </a:extLst>
          </p:cNvPr>
          <p:cNvPicPr>
            <a:picLocks noGrp="1" noChangeAspect="1"/>
          </p:cNvPicPr>
          <p:nvPr>
            <p:ph idx="1"/>
          </p:nvPr>
        </p:nvPicPr>
        <p:blipFill>
          <a:blip r:embed="rId3"/>
          <a:stretch>
            <a:fillRect/>
          </a:stretch>
        </p:blipFill>
        <p:spPr>
          <a:xfrm>
            <a:off x="838200" y="1525459"/>
            <a:ext cx="4679262" cy="3604131"/>
          </a:xfrm>
          <a:prstGeom prst="rect">
            <a:avLst/>
          </a:prstGeom>
        </p:spPr>
      </p:pic>
      <p:sp>
        <p:nvSpPr>
          <p:cNvPr id="9" name="Rectangle 8">
            <a:extLst>
              <a:ext uri="{FF2B5EF4-FFF2-40B4-BE49-F238E27FC236}">
                <a16:creationId xmlns:a16="http://schemas.microsoft.com/office/drawing/2014/main" id="{0CD7343E-45CF-4AF1-8F4A-800AF53FFCBC}"/>
              </a:ext>
            </a:extLst>
          </p:cNvPr>
          <p:cNvSpPr/>
          <p:nvPr/>
        </p:nvSpPr>
        <p:spPr>
          <a:xfrm>
            <a:off x="6096000" y="1757863"/>
            <a:ext cx="5030598" cy="3139321"/>
          </a:xfrm>
          <a:prstGeom prst="rect">
            <a:avLst/>
          </a:prstGeom>
        </p:spPr>
        <p:txBody>
          <a:bodyPr wrap="square">
            <a:spAutoFit/>
          </a:bodyPr>
          <a:lstStyle/>
          <a:p>
            <a:pPr fontAlgn="base"/>
            <a:r>
              <a:rPr lang="en-GB" dirty="0">
                <a:solidFill>
                  <a:schemeClr val="accent1"/>
                </a:solidFill>
                <a:latin typeface="Aptos"/>
              </a:rPr>
              <a:t>Oak Class - Senior Citizens' Lunch</a:t>
            </a:r>
          </a:p>
          <a:p>
            <a:pPr fontAlgn="base"/>
            <a:br>
              <a:rPr lang="en-GB" dirty="0">
                <a:solidFill>
                  <a:srgbClr val="000000"/>
                </a:solidFill>
                <a:latin typeface="Aptos"/>
              </a:rPr>
            </a:br>
            <a:endParaRPr lang="en-GB" dirty="0">
              <a:solidFill>
                <a:srgbClr val="000000"/>
              </a:solidFill>
              <a:latin typeface="Aptos"/>
            </a:endParaRPr>
          </a:p>
          <a:p>
            <a:pPr fontAlgn="base"/>
            <a:r>
              <a:rPr lang="en-GB" dirty="0">
                <a:solidFill>
                  <a:srgbClr val="000000"/>
                </a:solidFill>
                <a:latin typeface="Aptos"/>
              </a:rPr>
              <a:t>We thoroughly enjoyed attending the lunch, all the children represented Crayke School and their families wonderfully. They were polite, friendly and helpful. The lunch is always a fantastic opportunity to help our community and something we really look forward to. Well done Oak Class! </a:t>
            </a:r>
          </a:p>
          <a:p>
            <a:pPr fontAlgn="base"/>
            <a:endParaRPr lang="en-GB" dirty="0">
              <a:solidFill>
                <a:srgbClr val="000000"/>
              </a:solidFill>
              <a:latin typeface="Aptos"/>
            </a:endParaRPr>
          </a:p>
          <a:p>
            <a:pPr fontAlgn="base"/>
            <a:r>
              <a:rPr lang="en-GB" i="1" dirty="0">
                <a:solidFill>
                  <a:srgbClr val="000000"/>
                </a:solidFill>
                <a:latin typeface="Aptos"/>
              </a:rPr>
              <a:t>Miss Walker</a:t>
            </a:r>
          </a:p>
        </p:txBody>
      </p:sp>
    </p:spTree>
    <p:extLst>
      <p:ext uri="{BB962C8B-B14F-4D97-AF65-F5344CB8AC3E}">
        <p14:creationId xmlns:p14="http://schemas.microsoft.com/office/powerpoint/2010/main" val="355057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34067</TotalTime>
  <Words>1488</Words>
  <Application>Microsoft Office PowerPoint</Application>
  <PresentationFormat>Widescreen</PresentationFormat>
  <Paragraphs>178</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MS Mincho</vt:lpstr>
      <vt:lpstr>Aptos</vt:lpstr>
      <vt:lpstr>Arial</vt:lpstr>
      <vt:lpstr>Calibri</vt:lpstr>
      <vt:lpstr>Calibri Light</vt:lpstr>
      <vt:lpstr>Cambria</vt:lpstr>
      <vt:lpstr>Segoe  </vt:lpstr>
      <vt:lpstr>Segoe UI</vt:lpstr>
      <vt:lpstr>Times New Roman</vt:lpstr>
      <vt:lpstr>Office Theme</vt:lpstr>
      <vt:lpstr>Crayke Chronicle</vt:lpstr>
      <vt:lpstr>Message from the Headteacher</vt:lpstr>
      <vt:lpstr>News from school this week</vt:lpstr>
      <vt:lpstr>News from school this week</vt:lpstr>
      <vt:lpstr>Upcoming Events</vt:lpstr>
      <vt:lpstr>PowerPoint Presentation</vt:lpstr>
      <vt:lpstr>PowerPoint Presentation</vt:lpstr>
      <vt:lpstr>PowerPoint Presentation</vt:lpstr>
      <vt:lpstr>Class News - OAK </vt:lpstr>
      <vt:lpstr>Extra Curricular Clubs - Spring</vt:lpstr>
      <vt:lpstr>Awards in School This Week</vt:lpstr>
      <vt:lpstr>PE Kits w/c 22 January 2024</vt:lpstr>
      <vt:lpstr>Team Points</vt:lpstr>
      <vt:lpstr>Attendance and Punctuality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547</cp:revision>
  <cp:lastPrinted>2023-10-13T15:27:51Z</cp:lastPrinted>
  <dcterms:created xsi:type="dcterms:W3CDTF">2023-07-26T15:44:08Z</dcterms:created>
  <dcterms:modified xsi:type="dcterms:W3CDTF">2024-01-19T11:52:58Z</dcterms:modified>
</cp:coreProperties>
</file>