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9" r:id="rId3"/>
    <p:sldId id="402" r:id="rId4"/>
    <p:sldId id="407" r:id="rId5"/>
    <p:sldId id="297" r:id="rId6"/>
    <p:sldId id="348" r:id="rId7"/>
    <p:sldId id="401" r:id="rId8"/>
    <p:sldId id="405" r:id="rId9"/>
    <p:sldId id="406" r:id="rId10"/>
    <p:sldId id="263" r:id="rId11"/>
    <p:sldId id="398" r:id="rId12"/>
    <p:sldId id="259" r:id="rId13"/>
    <p:sldId id="275" r:id="rId14"/>
    <p:sldId id="260" r:id="rId15"/>
    <p:sldId id="359" r:id="rId16"/>
    <p:sldId id="404" r:id="rId17"/>
    <p:sldId id="403" r:id="rId18"/>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4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26/01/2024</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26/01/2024</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26/01/2024</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26/01/2024</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26/01/2024</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26/01/2024</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26/01/2024</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26/01/2024</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26/01/2024</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26/01/2024</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26/01/2024</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26/01/2024</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hasa@crayke.n-yorks.sch.uk" TargetMode="External"/><Relationship Id="rId2" Type="http://schemas.openxmlformats.org/officeDocument/2006/relationships/hyperlink" Target="https://crayke-home-and-school-association.sumupstore.com/product/uvalentines-disco-6-7-15pm"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hyperlink" Target="mailto:VGRIFFIN@crayke.n-yorks.sch.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orms.office.com/e/igRuxRtLq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trockstars.com/events/events-online/nspccrocks2024/?tot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533322" y="381122"/>
            <a:ext cx="5454546" cy="369332"/>
          </a:xfrm>
          <a:prstGeom prst="rect">
            <a:avLst/>
          </a:prstGeom>
          <a:noFill/>
        </p:spPr>
        <p:txBody>
          <a:bodyPr wrap="square" rtlCol="0">
            <a:spAutoFit/>
          </a:bodyPr>
          <a:lstStyle/>
          <a:p>
            <a:r>
              <a:rPr lang="en-US" b="1" dirty="0"/>
              <a:t> Issue: </a:t>
            </a:r>
            <a:r>
              <a:rPr lang="en-US" dirty="0"/>
              <a:t>#3</a:t>
            </a:r>
            <a:r>
              <a:rPr lang="en-US" b="1" dirty="0"/>
              <a:t>   Term: </a:t>
            </a:r>
            <a:r>
              <a:rPr lang="en-US" dirty="0"/>
              <a:t>Spring</a:t>
            </a:r>
            <a:r>
              <a:rPr lang="en-US" b="1" dirty="0"/>
              <a:t>     Date: </a:t>
            </a:r>
            <a:r>
              <a:rPr lang="en-US" dirty="0"/>
              <a:t>26 January 2024</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237070"/>
            <a:ext cx="10515600" cy="767389"/>
          </a:xfrm>
        </p:spPr>
        <p:txBody>
          <a:bodyPr>
            <a:normAutofit/>
          </a:bodyPr>
          <a:lstStyle/>
          <a:p>
            <a:r>
              <a:rPr lang="en-GB" sz="4000" b="1" dirty="0">
                <a:solidFill>
                  <a:schemeClr val="accent1"/>
                </a:solidFill>
                <a:latin typeface="Segoe  "/>
              </a:rPr>
              <a:t>Extra Curricular Clubs - Spring</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90595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sz="1200" b="1" dirty="0">
              <a:solidFill>
                <a:schemeClr val="accent1"/>
              </a:solidFill>
            </a:endParaRPr>
          </a:p>
          <a:p>
            <a:pPr marL="0" indent="0">
              <a:buNone/>
            </a:pPr>
            <a:r>
              <a:rPr lang="en-GB" sz="1200" b="1" dirty="0">
                <a:solidFill>
                  <a:schemeClr val="accent1"/>
                </a:solidFill>
              </a:rPr>
              <a:t>After School:</a:t>
            </a:r>
          </a:p>
          <a:p>
            <a:pPr marL="0" indent="0">
              <a:buNone/>
            </a:pPr>
            <a:endParaRPr lang="en-GB" dirty="0"/>
          </a:p>
        </p:txBody>
      </p:sp>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6403" y="3081620"/>
            <a:ext cx="2301130" cy="1531297"/>
          </a:xfrm>
          <a:prstGeom prst="rect">
            <a:avLst/>
          </a:prstGeom>
        </p:spPr>
      </p:pic>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extLst/>
          </p:nvPr>
        </p:nvGraphicFramePr>
        <p:xfrm>
          <a:off x="2100802" y="1554308"/>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ext uri="{D42A27DB-BD31-4B8C-83A1-F6EECF244321}">
                <p14:modId xmlns:p14="http://schemas.microsoft.com/office/powerpoint/2010/main" val="2049433138"/>
              </p:ext>
            </p:extLst>
          </p:nvPr>
        </p:nvGraphicFramePr>
        <p:xfrm>
          <a:off x="2100802" y="2583809"/>
          <a:ext cx="6918036" cy="4197869"/>
        </p:xfrm>
        <a:graphic>
          <a:graphicData uri="http://schemas.openxmlformats.org/drawingml/2006/table">
            <a:tbl>
              <a:tblPr firstRow="1" bandRow="1">
                <a:tableStyleId>{5C22544A-7EE6-4342-B048-85BDC9FD1C3A}</a:tableStyleId>
              </a:tblPr>
              <a:tblGrid>
                <a:gridCol w="1120570">
                  <a:extLst>
                    <a:ext uri="{9D8B030D-6E8A-4147-A177-3AD203B41FA5}">
                      <a16:colId xmlns:a16="http://schemas.microsoft.com/office/drawing/2014/main" val="2217749763"/>
                    </a:ext>
                  </a:extLst>
                </a:gridCol>
                <a:gridCol w="2541865">
                  <a:extLst>
                    <a:ext uri="{9D8B030D-6E8A-4147-A177-3AD203B41FA5}">
                      <a16:colId xmlns:a16="http://schemas.microsoft.com/office/drawing/2014/main" val="3368354452"/>
                    </a:ext>
                  </a:extLst>
                </a:gridCol>
                <a:gridCol w="3255601">
                  <a:extLst>
                    <a:ext uri="{9D8B030D-6E8A-4147-A177-3AD203B41FA5}">
                      <a16:colId xmlns:a16="http://schemas.microsoft.com/office/drawing/2014/main" val="2279467736"/>
                    </a:ext>
                  </a:extLst>
                </a:gridCol>
              </a:tblGrid>
              <a:tr h="540269">
                <a:tc>
                  <a:txBody>
                    <a:bodyPr/>
                    <a:lstStyle/>
                    <a:p>
                      <a:r>
                        <a:rPr lang="en-GB" dirty="0"/>
                        <a:t>Day</a:t>
                      </a:r>
                    </a:p>
                  </a:txBody>
                  <a:tcPr/>
                </a:tc>
                <a:tc gridSpan="2">
                  <a:txBody>
                    <a:bodyPr/>
                    <a:lstStyle/>
                    <a:p>
                      <a:pPr algn="ctr"/>
                      <a:r>
                        <a:rPr lang="en-GB" dirty="0"/>
                        <a:t>Club</a:t>
                      </a:r>
                    </a:p>
                  </a:txBody>
                  <a:tcPr/>
                </a:tc>
                <a:tc hMerge="1">
                  <a:txBody>
                    <a:bodyPr/>
                    <a:lstStyle/>
                    <a:p>
                      <a:endParaRPr lang="en-GB" dirty="0"/>
                    </a:p>
                  </a:txBody>
                  <a:tcPr/>
                </a:tc>
                <a:extLst>
                  <a:ext uri="{0D108BD9-81ED-4DB2-BD59-A6C34878D82A}">
                    <a16:rowId xmlns:a16="http://schemas.microsoft.com/office/drawing/2014/main" val="1188950722"/>
                  </a:ext>
                </a:extLst>
              </a:tr>
              <a:tr h="821257">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dirty="0"/>
                        <a:t>SATs* </a:t>
                      </a:r>
                      <a:r>
                        <a:rPr lang="en-GB" sz="1200" dirty="0"/>
                        <a:t>(no charge)</a:t>
                      </a:r>
                    </a:p>
                    <a:p>
                      <a:r>
                        <a:rPr lang="en-GB" sz="1200" dirty="0"/>
                        <a:t>3:30 – 4:15pm</a:t>
                      </a:r>
                    </a:p>
                    <a:p>
                      <a:r>
                        <a:rPr lang="en-GB" sz="1200" dirty="0"/>
                        <a:t>Year 6 </a:t>
                      </a:r>
                    </a:p>
                    <a:p>
                      <a:r>
                        <a:rPr lang="en-GB" sz="1200" dirty="0"/>
                        <a:t>Mrs Rayner</a:t>
                      </a:r>
                    </a:p>
                  </a:txBody>
                  <a:tcPr/>
                </a:tc>
                <a:extLst>
                  <a:ext uri="{0D108BD9-81ED-4DB2-BD59-A6C34878D82A}">
                    <a16:rowId xmlns:a16="http://schemas.microsoft.com/office/drawing/2014/main" val="1683891791"/>
                  </a:ext>
                </a:extLst>
              </a:tr>
              <a:tr h="821257">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Multi-Sports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tc>
                  <a:txBody>
                    <a:bodyPr/>
                    <a:lstStyle/>
                    <a:p>
                      <a:endParaRPr lang="en-GB" sz="1200" dirty="0"/>
                    </a:p>
                  </a:txBody>
                  <a:tcPr/>
                </a:tc>
                <a:extLst>
                  <a:ext uri="{0D108BD9-81ED-4DB2-BD59-A6C34878D82A}">
                    <a16:rowId xmlns:a16="http://schemas.microsoft.com/office/drawing/2014/main" val="576618621"/>
                  </a:ext>
                </a:extLst>
              </a:tr>
              <a:tr h="1003759">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PLACES FULL FOR YEAR</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tc>
                  <a:txBody>
                    <a:bodyPr/>
                    <a:lstStyle/>
                    <a:p>
                      <a:r>
                        <a:rPr lang="en-GB" sz="1200" b="1" kern="1200" dirty="0">
                          <a:solidFill>
                            <a:schemeClr val="dk1"/>
                          </a:solidFill>
                          <a:effectLst/>
                          <a:latin typeface="+mn-lt"/>
                          <a:ea typeface="+mn-ea"/>
                          <a:cs typeface="+mn-cs"/>
                        </a:rPr>
                        <a:t>Music Ensemble Club </a:t>
                      </a:r>
                      <a:r>
                        <a:rPr lang="en-GB" sz="1200" kern="1200" dirty="0">
                          <a:solidFill>
                            <a:schemeClr val="dk1"/>
                          </a:solidFill>
                          <a:effectLst/>
                          <a:latin typeface="+mn-lt"/>
                          <a:ea typeface="+mn-ea"/>
                          <a:cs typeface="+mn-cs"/>
                        </a:rPr>
                        <a:t>(£35 pay via ParentPay)</a:t>
                      </a:r>
                    </a:p>
                    <a:p>
                      <a:r>
                        <a:rPr lang="en-GB" sz="1200" kern="1200" dirty="0">
                          <a:solidFill>
                            <a:schemeClr val="dk1"/>
                          </a:solidFill>
                          <a:effectLst/>
                          <a:latin typeface="+mn-lt"/>
                          <a:ea typeface="+mn-ea"/>
                          <a:cs typeface="+mn-cs"/>
                        </a:rPr>
                        <a:t>Group 1 Jan – April / Group 2 May – July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3 - 6</a:t>
                      </a:r>
                    </a:p>
                    <a:p>
                      <a:r>
                        <a:rPr lang="en-GB" sz="1200" i="0" kern="1200" dirty="0">
                          <a:solidFill>
                            <a:schemeClr val="dk1"/>
                          </a:solidFill>
                          <a:effectLst/>
                          <a:latin typeface="+mn-lt"/>
                          <a:ea typeface="+mn-ea"/>
                          <a:cs typeface="+mn-cs"/>
                        </a:rPr>
                        <a:t>Miss Leggatt, SING Education</a:t>
                      </a:r>
                      <a:endParaRPr lang="en-GB" sz="1200" i="0" dirty="0"/>
                    </a:p>
                  </a:txBody>
                  <a:tcPr/>
                </a:tc>
                <a:extLst>
                  <a:ext uri="{0D108BD9-81ED-4DB2-BD59-A6C34878D82A}">
                    <a16:rowId xmlns:a16="http://schemas.microsoft.com/office/drawing/2014/main" val="61531645"/>
                  </a:ext>
                </a:extLst>
              </a:tr>
              <a:tr h="1003759">
                <a:tc>
                  <a:txBody>
                    <a:bodyPr/>
                    <a:lstStyle/>
                    <a:p>
                      <a:r>
                        <a:rPr lang="en-GB" sz="1200" dirty="0"/>
                        <a:t>Thursday</a:t>
                      </a:r>
                    </a:p>
                  </a:txBody>
                  <a:tcPr/>
                </a:tc>
                <a:tc>
                  <a:txBody>
                    <a:bodyPr/>
                    <a:lstStyle/>
                    <a:p>
                      <a:r>
                        <a:rPr lang="en-GB" sz="1200" b="1" kern="1200" dirty="0">
                          <a:solidFill>
                            <a:schemeClr val="dk1"/>
                          </a:solidFill>
                          <a:effectLst/>
                          <a:latin typeface="+mn-lt"/>
                          <a:ea typeface="+mn-ea"/>
                          <a:cs typeface="+mn-cs"/>
                        </a:rPr>
                        <a:t>Chess* </a:t>
                      </a:r>
                      <a:r>
                        <a:rPr lang="en-GB" sz="1200" kern="1200" dirty="0">
                          <a:solidFill>
                            <a:schemeClr val="dk1"/>
                          </a:solidFill>
                          <a:effectLst/>
                          <a:latin typeface="+mn-lt"/>
                          <a:ea typeface="+mn-ea"/>
                          <a:cs typeface="+mn-cs"/>
                        </a:rPr>
                        <a:t>(no charge)</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2 – 6</a:t>
                      </a:r>
                    </a:p>
                    <a:p>
                      <a:r>
                        <a:rPr lang="en-GB" sz="1200" kern="1200" dirty="0">
                          <a:solidFill>
                            <a:schemeClr val="dk1"/>
                          </a:solidFill>
                          <a:effectLst/>
                          <a:latin typeface="+mn-lt"/>
                          <a:ea typeface="+mn-ea"/>
                          <a:cs typeface="+mn-cs"/>
                        </a:rPr>
                        <a:t>Mrs Seligman</a:t>
                      </a:r>
                      <a:endParaRPr lang="en-GB" sz="1200" dirty="0"/>
                    </a:p>
                    <a:p>
                      <a:endParaRPr lang="en-GB" sz="1200" dirty="0"/>
                    </a:p>
                  </a:txBody>
                  <a:tcPr/>
                </a:tc>
                <a:tc>
                  <a:txBody>
                    <a:bodyPr/>
                    <a:lstStyle/>
                    <a:p>
                      <a:r>
                        <a:rPr lang="en-GB" sz="1200" b="1" kern="1200" dirty="0">
                          <a:solidFill>
                            <a:schemeClr val="dk1"/>
                          </a:solidFill>
                          <a:effectLst/>
                          <a:latin typeface="+mn-lt"/>
                          <a:ea typeface="+mn-ea"/>
                          <a:cs typeface="+mn-cs"/>
                        </a:rPr>
                        <a:t>Science Club* </a:t>
                      </a:r>
                      <a:r>
                        <a:rPr lang="en-GB" sz="1200" kern="1200" dirty="0">
                          <a:solidFill>
                            <a:schemeClr val="dk1"/>
                          </a:solidFill>
                          <a:effectLst/>
                          <a:latin typeface="+mn-lt"/>
                          <a:ea typeface="+mn-ea"/>
                          <a:cs typeface="+mn-cs"/>
                        </a:rPr>
                        <a:t>(£8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3/4</a:t>
                      </a:r>
                    </a:p>
                    <a:p>
                      <a:r>
                        <a:rPr lang="en-GB" sz="1200" kern="1200" dirty="0">
                          <a:solidFill>
                            <a:schemeClr val="dk1"/>
                          </a:solidFill>
                          <a:effectLst/>
                          <a:latin typeface="+mn-lt"/>
                          <a:ea typeface="+mn-ea"/>
                          <a:cs typeface="+mn-cs"/>
                        </a:rPr>
                        <a:t>Mrs Dobson</a:t>
                      </a:r>
                      <a:endParaRPr lang="en-GB" sz="1200" dirty="0"/>
                    </a:p>
                  </a:txBody>
                  <a:tcPr/>
                </a:tc>
                <a:extLst>
                  <a:ext uri="{0D108BD9-81ED-4DB2-BD59-A6C34878D82A}">
                    <a16:rowId xmlns:a16="http://schemas.microsoft.com/office/drawing/2014/main" val="2592778931"/>
                  </a:ext>
                </a:extLst>
              </a:tr>
            </a:tbl>
          </a:graphicData>
        </a:graphic>
      </p:graphicFrame>
      <p:sp>
        <p:nvSpPr>
          <p:cNvPr id="7" name="Arrow: Down 6">
            <a:extLst>
              <a:ext uri="{FF2B5EF4-FFF2-40B4-BE49-F238E27FC236}">
                <a16:creationId xmlns:a16="http://schemas.microsoft.com/office/drawing/2014/main" id="{54E96790-7747-4967-AD31-1874A96BEBCB}"/>
              </a:ext>
            </a:extLst>
          </p:cNvPr>
          <p:cNvSpPr/>
          <p:nvPr/>
        </p:nvSpPr>
        <p:spPr>
          <a:xfrm rot="2956347">
            <a:off x="7503610" y="1114013"/>
            <a:ext cx="1955578" cy="306687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SATs club starts </a:t>
            </a:r>
          </a:p>
          <a:p>
            <a:pPr algn="ctr"/>
            <a:r>
              <a:rPr lang="en-GB" dirty="0"/>
              <a:t>Monday 5 February!</a:t>
            </a:r>
          </a:p>
        </p:txBody>
      </p:sp>
    </p:spTree>
    <p:extLst>
      <p:ext uri="{BB962C8B-B14F-4D97-AF65-F5344CB8AC3E}">
        <p14:creationId xmlns:p14="http://schemas.microsoft.com/office/powerpoint/2010/main" val="380233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2342940758"/>
              </p:ext>
            </p:extLst>
          </p:nvPr>
        </p:nvGraphicFramePr>
        <p:xfrm>
          <a:off x="302004" y="1995810"/>
          <a:ext cx="11367081" cy="242346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r>
                        <a:rPr lang="en-GB" dirty="0"/>
                        <a:t>Mabel </a:t>
                      </a:r>
                      <a:r>
                        <a:rPr lang="en-GB"/>
                        <a:t>Ankers</a:t>
                      </a:r>
                      <a:endParaRPr lang="en-GB" dirty="0"/>
                    </a:p>
                  </a:txBody>
                  <a:tcPr>
                    <a:solidFill>
                      <a:schemeClr val="accent1">
                        <a:lumMod val="20000"/>
                        <a:lumOff val="80000"/>
                      </a:schemeClr>
                    </a:solidFill>
                  </a:tcPr>
                </a:tc>
                <a:tc>
                  <a:txBody>
                    <a:bodyPr/>
                    <a:lstStyle/>
                    <a:p>
                      <a:pPr algn="ctr"/>
                      <a:r>
                        <a:rPr lang="en-GB" dirty="0"/>
                        <a:t>Jacob Watson</a:t>
                      </a:r>
                    </a:p>
                  </a:txBody>
                  <a:tcPr>
                    <a:solidFill>
                      <a:schemeClr val="accent1">
                        <a:lumMod val="20000"/>
                        <a:lumOff val="80000"/>
                      </a:schemeClr>
                    </a:solidFill>
                  </a:tcPr>
                </a:tc>
                <a:tc>
                  <a:txBody>
                    <a:bodyPr/>
                    <a:lstStyle/>
                    <a:p>
                      <a:pPr algn="ctr"/>
                      <a:r>
                        <a:rPr lang="en-GB" dirty="0"/>
                        <a:t>Arthur Barrett</a:t>
                      </a:r>
                    </a:p>
                  </a:txBody>
                  <a:tcPr>
                    <a:solidFill>
                      <a:schemeClr val="accent1">
                        <a:lumMod val="20000"/>
                        <a:lumOff val="80000"/>
                      </a:schemeClr>
                    </a:solidFill>
                  </a:tcPr>
                </a:tc>
                <a:tc>
                  <a:txBody>
                    <a:bodyPr/>
                    <a:lstStyle/>
                    <a:p>
                      <a:pPr algn="ctr"/>
                      <a:r>
                        <a:rPr lang="en-GB" dirty="0"/>
                        <a:t>Percy </a:t>
                      </a:r>
                      <a:r>
                        <a:rPr lang="en-GB" dirty="0" err="1"/>
                        <a:t>Ollive</a:t>
                      </a:r>
                      <a:endParaRPr lang="en-GB" dirty="0"/>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a:t>Martha Seligman</a:t>
                      </a:r>
                    </a:p>
                  </a:txBody>
                  <a:tcPr>
                    <a:solidFill>
                      <a:schemeClr val="accent1">
                        <a:lumMod val="20000"/>
                        <a:lumOff val="80000"/>
                      </a:schemeClr>
                    </a:solidFill>
                  </a:tcPr>
                </a:tc>
                <a:tc>
                  <a:txBody>
                    <a:bodyPr/>
                    <a:lstStyle/>
                    <a:p>
                      <a:pPr algn="ctr"/>
                      <a:r>
                        <a:rPr lang="en-GB" dirty="0"/>
                        <a:t>Harry Lord</a:t>
                      </a:r>
                    </a:p>
                  </a:txBody>
                  <a:tcPr>
                    <a:solidFill>
                      <a:schemeClr val="accent1">
                        <a:lumMod val="20000"/>
                        <a:lumOff val="80000"/>
                      </a:schemeClr>
                    </a:solidFill>
                  </a:tcPr>
                </a:tc>
                <a:tc>
                  <a:txBody>
                    <a:bodyPr/>
                    <a:lstStyle/>
                    <a:p>
                      <a:pPr algn="ctr"/>
                      <a:r>
                        <a:rPr lang="en-GB" dirty="0"/>
                        <a:t>Brooke Smith</a:t>
                      </a:r>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a:t>Edmund Sadler</a:t>
                      </a:r>
                      <a:endParaRPr lang="en-GB" dirty="0"/>
                    </a:p>
                  </a:txBody>
                  <a:tcPr>
                    <a:solidFill>
                      <a:schemeClr val="accent1">
                        <a:lumMod val="20000"/>
                        <a:lumOff val="80000"/>
                      </a:schemeClr>
                    </a:solidFill>
                  </a:tcPr>
                </a:tc>
                <a:tc>
                  <a:txBody>
                    <a:bodyPr/>
                    <a:lstStyle/>
                    <a:p>
                      <a:pPr algn="ctr"/>
                      <a:r>
                        <a:rPr lang="en-GB" dirty="0"/>
                        <a:t>Tomas Davies</a:t>
                      </a:r>
                    </a:p>
                  </a:txBody>
                  <a:tcPr>
                    <a:solidFill>
                      <a:schemeClr val="accent1">
                        <a:lumMod val="20000"/>
                        <a:lumOff val="80000"/>
                      </a:schemeClr>
                    </a:solidFill>
                  </a:tcPr>
                </a:tc>
                <a:tc>
                  <a:txBody>
                    <a:bodyPr/>
                    <a:lstStyle/>
                    <a:p>
                      <a:pPr algn="ctr"/>
                      <a:r>
                        <a:rPr lang="en-GB" dirty="0"/>
                        <a:t>Carl </a:t>
                      </a:r>
                      <a:r>
                        <a:rPr lang="en-GB" dirty="0" err="1"/>
                        <a:t>Keaney</a:t>
                      </a:r>
                      <a:endParaRPr lang="en-GB" dirty="0"/>
                    </a:p>
                  </a:txBody>
                  <a:tcPr>
                    <a:solidFill>
                      <a:schemeClr val="accent1">
                        <a:lumMod val="20000"/>
                        <a:lumOff val="80000"/>
                      </a:schemeClr>
                    </a:solidFill>
                  </a:tcPr>
                </a:tc>
                <a:tc>
                  <a:txBody>
                    <a:bodyPr/>
                    <a:lstStyle/>
                    <a:p>
                      <a:pPr algn="ctr"/>
                      <a:r>
                        <a:rPr lang="en-GB" sz="1800" dirty="0"/>
                        <a:t>Leonard Liddell</a:t>
                      </a:r>
                    </a:p>
                  </a:txBody>
                  <a:tcPr>
                    <a:solidFill>
                      <a:schemeClr val="accent1">
                        <a:lumMod val="20000"/>
                        <a:lumOff val="80000"/>
                      </a:schemeClr>
                    </a:solidFill>
                  </a:tcPr>
                </a:tc>
                <a:extLst>
                  <a:ext uri="{0D108BD9-81ED-4DB2-BD59-A6C34878D82A}">
                    <a16:rowId xmlns:a16="http://schemas.microsoft.com/office/drawing/2014/main" val="611890926"/>
                  </a:ext>
                </a:extLst>
              </a:tr>
            </a:tbl>
          </a:graphicData>
        </a:graphic>
      </p:graphicFrame>
    </p:spTree>
    <p:extLst>
      <p:ext uri="{BB962C8B-B14F-4D97-AF65-F5344CB8AC3E}">
        <p14:creationId xmlns:p14="http://schemas.microsoft.com/office/powerpoint/2010/main" val="229690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lnSpcReduction="10000"/>
          </a:bodyPr>
          <a:lstStyle/>
          <a:p>
            <a:endParaRPr lang="en-GB" dirty="0"/>
          </a:p>
          <a:p>
            <a:endParaRPr lang="en-GB" dirty="0"/>
          </a:p>
          <a:p>
            <a:endParaRPr lang="en-GB" dirty="0"/>
          </a:p>
          <a:p>
            <a:pPr marL="0" indent="0">
              <a:buNone/>
            </a:pPr>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w/c 29 January 2024</a:t>
            </a:r>
          </a:p>
        </p:txBody>
      </p:sp>
      <p:graphicFrame>
        <p:nvGraphicFramePr>
          <p:cNvPr id="3" name="Table 2">
            <a:extLst>
              <a:ext uri="{FF2B5EF4-FFF2-40B4-BE49-F238E27FC236}">
                <a16:creationId xmlns:a16="http://schemas.microsoft.com/office/drawing/2014/main" id="{1459CF87-41B5-4B59-B3D8-602A48BA8160}"/>
              </a:ext>
            </a:extLst>
          </p:cNvPr>
          <p:cNvGraphicFramePr>
            <a:graphicFrameLocks noGrp="1"/>
          </p:cNvGraphicFramePr>
          <p:nvPr>
            <p:extLst>
              <p:ext uri="{D42A27DB-BD31-4B8C-83A1-F6EECF244321}">
                <p14:modId xmlns:p14="http://schemas.microsoft.com/office/powerpoint/2010/main" val="4080470300"/>
              </p:ext>
            </p:extLst>
          </p:nvPr>
        </p:nvGraphicFramePr>
        <p:xfrm>
          <a:off x="1864686" y="1690688"/>
          <a:ext cx="8462628" cy="1498853"/>
        </p:xfrm>
        <a:graphic>
          <a:graphicData uri="http://schemas.openxmlformats.org/drawingml/2006/table">
            <a:tbl>
              <a:tblPr firstRow="1" bandRow="1">
                <a:tableStyleId>{5C22544A-7EE6-4342-B048-85BDC9FD1C3A}</a:tableStyleId>
              </a:tblPr>
              <a:tblGrid>
                <a:gridCol w="1410438">
                  <a:extLst>
                    <a:ext uri="{9D8B030D-6E8A-4147-A177-3AD203B41FA5}">
                      <a16:colId xmlns:a16="http://schemas.microsoft.com/office/drawing/2014/main" val="982694366"/>
                    </a:ext>
                  </a:extLst>
                </a:gridCol>
                <a:gridCol w="1410438">
                  <a:extLst>
                    <a:ext uri="{9D8B030D-6E8A-4147-A177-3AD203B41FA5}">
                      <a16:colId xmlns:a16="http://schemas.microsoft.com/office/drawing/2014/main" val="3604755761"/>
                    </a:ext>
                  </a:extLst>
                </a:gridCol>
                <a:gridCol w="1410438">
                  <a:extLst>
                    <a:ext uri="{9D8B030D-6E8A-4147-A177-3AD203B41FA5}">
                      <a16:colId xmlns:a16="http://schemas.microsoft.com/office/drawing/2014/main" val="3275141048"/>
                    </a:ext>
                  </a:extLst>
                </a:gridCol>
                <a:gridCol w="1410438">
                  <a:extLst>
                    <a:ext uri="{9D8B030D-6E8A-4147-A177-3AD203B41FA5}">
                      <a16:colId xmlns:a16="http://schemas.microsoft.com/office/drawing/2014/main" val="126600969"/>
                    </a:ext>
                  </a:extLst>
                </a:gridCol>
                <a:gridCol w="1410438">
                  <a:extLst>
                    <a:ext uri="{9D8B030D-6E8A-4147-A177-3AD203B41FA5}">
                      <a16:colId xmlns:a16="http://schemas.microsoft.com/office/drawing/2014/main" val="1318239413"/>
                    </a:ext>
                  </a:extLst>
                </a:gridCol>
                <a:gridCol w="1410438">
                  <a:extLst>
                    <a:ext uri="{9D8B030D-6E8A-4147-A177-3AD203B41FA5}">
                      <a16:colId xmlns:a16="http://schemas.microsoft.com/office/drawing/2014/main" val="159172132"/>
                    </a:ext>
                  </a:extLst>
                </a:gridCol>
              </a:tblGrid>
              <a:tr h="370840">
                <a:tc>
                  <a:txBody>
                    <a:bodyPr/>
                    <a:lstStyle/>
                    <a:p>
                      <a:pPr algn="ctr"/>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2737305729"/>
                  </a:ext>
                </a:extLst>
              </a:tr>
              <a:tr h="370840">
                <a:tc>
                  <a:txBody>
                    <a:bodyPr/>
                    <a:lstStyle/>
                    <a:p>
                      <a:pPr algn="ctr"/>
                      <a:r>
                        <a:rPr lang="en-GB" dirty="0"/>
                        <a:t>Beech</a:t>
                      </a:r>
                    </a:p>
                  </a:txBody>
                  <a:tcPr/>
                </a:tc>
                <a:tc>
                  <a:txBody>
                    <a:bodyPr/>
                    <a:lstStyle/>
                    <a:p>
                      <a:pPr algn="ctr"/>
                      <a:endParaRPr lang="en-GB" dirty="0">
                        <a:solidFill>
                          <a:srgbClr val="FF0000"/>
                        </a:solidFill>
                      </a:endParaRPr>
                    </a:p>
                  </a:txBody>
                  <a:tcPr/>
                </a:tc>
                <a:tc>
                  <a:txBody>
                    <a:bodyPr/>
                    <a:lstStyle/>
                    <a:p>
                      <a:pPr algn="ctr"/>
                      <a:endParaRPr lang="en-GB" dirty="0">
                        <a:solidFill>
                          <a:schemeClr val="tx1"/>
                        </a:solidFill>
                      </a:endParaRPr>
                    </a:p>
                  </a:txBody>
                  <a:tcPr/>
                </a:tc>
                <a:tc>
                  <a:txBody>
                    <a:bodyPr/>
                    <a:lstStyle/>
                    <a:p>
                      <a:pPr algn="ctr"/>
                      <a:endParaRPr lang="en-GB">
                        <a:solidFill>
                          <a:schemeClr val="tx1"/>
                        </a:solidFill>
                      </a:endParaRPr>
                    </a:p>
                  </a:txBody>
                  <a:tcPr/>
                </a:tc>
                <a:tc>
                  <a:txBody>
                    <a:bodyPr/>
                    <a:lstStyle/>
                    <a:p>
                      <a:pPr algn="ctr"/>
                      <a:r>
                        <a:rPr lang="en-GB" dirty="0">
                          <a:solidFill>
                            <a:schemeClr val="tx1"/>
                          </a:solidFill>
                        </a:rPr>
                        <a:t>X</a:t>
                      </a:r>
                    </a:p>
                  </a:txBody>
                  <a:tcPr/>
                </a:tc>
                <a:tc>
                  <a:txBody>
                    <a:bodyPr/>
                    <a:lstStyle/>
                    <a:p>
                      <a:pPr algn="ctr"/>
                      <a:r>
                        <a:rPr lang="en-GB" dirty="0"/>
                        <a:t>X</a:t>
                      </a:r>
                    </a:p>
                  </a:txBody>
                  <a:tcPr/>
                </a:tc>
                <a:extLst>
                  <a:ext uri="{0D108BD9-81ED-4DB2-BD59-A6C34878D82A}">
                    <a16:rowId xmlns:a16="http://schemas.microsoft.com/office/drawing/2014/main" val="726796407"/>
                  </a:ext>
                </a:extLst>
              </a:tr>
              <a:tr h="386333">
                <a:tc>
                  <a:txBody>
                    <a:bodyPr/>
                    <a:lstStyle/>
                    <a:p>
                      <a:pPr algn="ctr"/>
                      <a:r>
                        <a:rPr lang="en-GB" dirty="0"/>
                        <a:t>Holly</a:t>
                      </a:r>
                    </a:p>
                  </a:txBody>
                  <a:tcPr/>
                </a:tc>
                <a:tc>
                  <a:txBody>
                    <a:bodyPr/>
                    <a:lstStyle/>
                    <a:p>
                      <a:pPr algn="ctr"/>
                      <a:endParaRPr lang="en-GB" dirty="0">
                        <a:solidFill>
                          <a:srgbClr val="FF0000"/>
                        </a:solidFill>
                      </a:endParaRPr>
                    </a:p>
                  </a:txBody>
                  <a:tcPr/>
                </a:tc>
                <a:tc>
                  <a:txBody>
                    <a:bodyPr/>
                    <a:lstStyle/>
                    <a:p>
                      <a:pPr algn="ctr"/>
                      <a:endParaRPr lang="en-GB" dirty="0">
                        <a:solidFill>
                          <a:schemeClr val="tx1"/>
                        </a:solidFill>
                      </a:endParaRPr>
                    </a:p>
                  </a:txBody>
                  <a:tcPr/>
                </a:tc>
                <a:tc>
                  <a:txBody>
                    <a:bodyPr/>
                    <a:lstStyle/>
                    <a:p>
                      <a:pPr algn="ctr"/>
                      <a:r>
                        <a:rPr lang="en-GB" dirty="0">
                          <a:solidFill>
                            <a:schemeClr val="tx1"/>
                          </a:solidFill>
                        </a:rPr>
                        <a:t>X - swim</a:t>
                      </a:r>
                    </a:p>
                  </a:txBody>
                  <a:tcPr/>
                </a:tc>
                <a:tc>
                  <a:txBody>
                    <a:bodyPr/>
                    <a:lstStyle/>
                    <a:p>
                      <a:pPr algn="ctr"/>
                      <a:endParaRPr lang="en-GB" dirty="0">
                        <a:solidFill>
                          <a:schemeClr val="tx1"/>
                        </a:solidFill>
                      </a:endParaRPr>
                    </a:p>
                  </a:txBody>
                  <a:tcPr/>
                </a:tc>
                <a:tc>
                  <a:txBody>
                    <a:bodyPr/>
                    <a:lstStyle/>
                    <a:p>
                      <a:pPr algn="ctr"/>
                      <a:r>
                        <a:rPr lang="en-GB" dirty="0"/>
                        <a:t>X</a:t>
                      </a:r>
                    </a:p>
                  </a:txBody>
                  <a:tcPr/>
                </a:tc>
                <a:extLst>
                  <a:ext uri="{0D108BD9-81ED-4DB2-BD59-A6C34878D82A}">
                    <a16:rowId xmlns:a16="http://schemas.microsoft.com/office/drawing/2014/main" val="119406266"/>
                  </a:ext>
                </a:extLst>
              </a:tr>
              <a:tr h="370840">
                <a:tc>
                  <a:txBody>
                    <a:bodyPr/>
                    <a:lstStyle/>
                    <a:p>
                      <a:pPr algn="ctr"/>
                      <a:r>
                        <a:rPr lang="en-GB" dirty="0"/>
                        <a:t>Oak</a:t>
                      </a:r>
                    </a:p>
                  </a:txBody>
                  <a:tcPr/>
                </a:tc>
                <a:tc>
                  <a:txBody>
                    <a:bodyPr/>
                    <a:lstStyle/>
                    <a:p>
                      <a:pPr algn="ctr"/>
                      <a:endParaRPr lang="en-GB" dirty="0">
                        <a:solidFill>
                          <a:srgbClr val="FF0000"/>
                        </a:solidFill>
                      </a:endParaRPr>
                    </a:p>
                  </a:txBody>
                  <a:tcPr/>
                </a:tc>
                <a:tc>
                  <a:txBody>
                    <a:bodyPr/>
                    <a:lstStyle/>
                    <a:p>
                      <a:pPr algn="ctr"/>
                      <a:r>
                        <a:rPr lang="en-GB" dirty="0">
                          <a:solidFill>
                            <a:schemeClr val="tx1"/>
                          </a:solidFill>
                        </a:rPr>
                        <a:t>X</a:t>
                      </a:r>
                    </a:p>
                  </a:txBody>
                  <a:tcPr/>
                </a:tc>
                <a:tc>
                  <a:txBody>
                    <a:bodyPr/>
                    <a:lstStyle/>
                    <a:p>
                      <a:pPr algn="ctr"/>
                      <a:endParaRPr lang="en-GB" dirty="0">
                        <a:solidFill>
                          <a:schemeClr val="tx1"/>
                        </a:solidFill>
                      </a:endParaRPr>
                    </a:p>
                  </a:txBody>
                  <a:tcPr/>
                </a:tc>
                <a:tc>
                  <a:txBody>
                    <a:bodyPr/>
                    <a:lstStyle/>
                    <a:p>
                      <a:pPr algn="ctr"/>
                      <a:endParaRPr lang="en-GB" dirty="0">
                        <a:solidFill>
                          <a:schemeClr val="tx1"/>
                        </a:solidFill>
                      </a:endParaRPr>
                    </a:p>
                  </a:txBody>
                  <a:tcPr/>
                </a:tc>
                <a:tc>
                  <a:txBody>
                    <a:bodyPr/>
                    <a:lstStyle/>
                    <a:p>
                      <a:pPr algn="ctr"/>
                      <a:r>
                        <a:rPr lang="en-GB" dirty="0"/>
                        <a:t>X</a:t>
                      </a:r>
                    </a:p>
                  </a:txBody>
                  <a:tcPr/>
                </a:tc>
                <a:extLst>
                  <a:ext uri="{0D108BD9-81ED-4DB2-BD59-A6C34878D82A}">
                    <a16:rowId xmlns:a16="http://schemas.microsoft.com/office/drawing/2014/main" val="1289729854"/>
                  </a:ext>
                </a:extLst>
              </a:tr>
            </a:tbl>
          </a:graphicData>
        </a:graphic>
      </p:graphicFrame>
    </p:spTree>
    <p:extLst>
      <p:ext uri="{BB962C8B-B14F-4D97-AF65-F5344CB8AC3E}">
        <p14:creationId xmlns:p14="http://schemas.microsoft.com/office/powerpoint/2010/main" val="111410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graphicFrame>
        <p:nvGraphicFramePr>
          <p:cNvPr id="3" name="Table 2">
            <a:extLst>
              <a:ext uri="{FF2B5EF4-FFF2-40B4-BE49-F238E27FC236}">
                <a16:creationId xmlns:a16="http://schemas.microsoft.com/office/drawing/2014/main" id="{F02C1B1A-9294-4801-A223-C8FF475F589E}"/>
              </a:ext>
            </a:extLst>
          </p:cNvPr>
          <p:cNvGraphicFramePr>
            <a:graphicFrameLocks noGrp="1"/>
          </p:cNvGraphicFramePr>
          <p:nvPr>
            <p:extLst>
              <p:ext uri="{D42A27DB-BD31-4B8C-83A1-F6EECF244321}">
                <p14:modId xmlns:p14="http://schemas.microsoft.com/office/powerpoint/2010/main" val="2239803326"/>
              </p:ext>
            </p:extLst>
          </p:nvPr>
        </p:nvGraphicFramePr>
        <p:xfrm>
          <a:off x="2032000" y="207868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21731535"/>
                    </a:ext>
                  </a:extLst>
                </a:gridCol>
                <a:gridCol w="4064000">
                  <a:extLst>
                    <a:ext uri="{9D8B030D-6E8A-4147-A177-3AD203B41FA5}">
                      <a16:colId xmlns:a16="http://schemas.microsoft.com/office/drawing/2014/main" val="477815127"/>
                    </a:ext>
                  </a:extLst>
                </a:gridCol>
              </a:tblGrid>
              <a:tr h="370840">
                <a:tc>
                  <a:txBody>
                    <a:bodyPr/>
                    <a:lstStyle/>
                    <a:p>
                      <a:r>
                        <a:rPr lang="en-GB" dirty="0"/>
                        <a:t>Team</a:t>
                      </a:r>
                    </a:p>
                  </a:txBody>
                  <a:tcPr/>
                </a:tc>
                <a:tc>
                  <a:txBody>
                    <a:bodyPr/>
                    <a:lstStyle/>
                    <a:p>
                      <a:r>
                        <a:rPr lang="en-GB" dirty="0"/>
                        <a:t>Points</a:t>
                      </a:r>
                    </a:p>
                  </a:txBody>
                  <a:tcPr/>
                </a:tc>
                <a:extLst>
                  <a:ext uri="{0D108BD9-81ED-4DB2-BD59-A6C34878D82A}">
                    <a16:rowId xmlns:a16="http://schemas.microsoft.com/office/drawing/2014/main" val="694617373"/>
                  </a:ext>
                </a:extLst>
              </a:tr>
              <a:tr h="370840">
                <a:tc>
                  <a:txBody>
                    <a:bodyPr/>
                    <a:lstStyle/>
                    <a:p>
                      <a:r>
                        <a:rPr lang="en-GB" dirty="0">
                          <a:solidFill>
                            <a:srgbClr val="FF0000"/>
                          </a:solidFill>
                        </a:rPr>
                        <a:t>Red</a:t>
                      </a:r>
                    </a:p>
                  </a:txBody>
                  <a:tcPr/>
                </a:tc>
                <a:tc>
                  <a:txBody>
                    <a:bodyPr/>
                    <a:lstStyle/>
                    <a:p>
                      <a:r>
                        <a:rPr lang="en-GB" dirty="0"/>
                        <a:t>78</a:t>
                      </a:r>
                    </a:p>
                  </a:txBody>
                  <a:tcPr/>
                </a:tc>
                <a:extLst>
                  <a:ext uri="{0D108BD9-81ED-4DB2-BD59-A6C34878D82A}">
                    <a16:rowId xmlns:a16="http://schemas.microsoft.com/office/drawing/2014/main" val="1505806640"/>
                  </a:ext>
                </a:extLst>
              </a:tr>
              <a:tr h="370840">
                <a:tc>
                  <a:txBody>
                    <a:bodyPr/>
                    <a:lstStyle/>
                    <a:p>
                      <a:r>
                        <a:rPr lang="en-GB" dirty="0">
                          <a:solidFill>
                            <a:schemeClr val="accent1"/>
                          </a:solidFill>
                        </a:rPr>
                        <a:t>Blue</a:t>
                      </a:r>
                    </a:p>
                  </a:txBody>
                  <a:tcPr/>
                </a:tc>
                <a:tc>
                  <a:txBody>
                    <a:bodyPr/>
                    <a:lstStyle/>
                    <a:p>
                      <a:r>
                        <a:rPr lang="en-GB" dirty="0"/>
                        <a:t>67</a:t>
                      </a:r>
                    </a:p>
                  </a:txBody>
                  <a:tcPr/>
                </a:tc>
                <a:extLst>
                  <a:ext uri="{0D108BD9-81ED-4DB2-BD59-A6C34878D82A}">
                    <a16:rowId xmlns:a16="http://schemas.microsoft.com/office/drawing/2014/main" val="747584618"/>
                  </a:ext>
                </a:extLst>
              </a:tr>
              <a:tr h="370840">
                <a:tc>
                  <a:txBody>
                    <a:bodyPr/>
                    <a:lstStyle/>
                    <a:p>
                      <a:r>
                        <a:rPr lang="en-GB" dirty="0">
                          <a:solidFill>
                            <a:srgbClr val="00B050"/>
                          </a:solidFill>
                        </a:rPr>
                        <a:t>Green</a:t>
                      </a:r>
                    </a:p>
                  </a:txBody>
                  <a:tcPr/>
                </a:tc>
                <a:tc>
                  <a:txBody>
                    <a:bodyPr/>
                    <a:lstStyle/>
                    <a:p>
                      <a:r>
                        <a:rPr lang="en-GB" dirty="0"/>
                        <a:t>63</a:t>
                      </a:r>
                    </a:p>
                  </a:txBody>
                  <a:tcPr/>
                </a:tc>
                <a:extLst>
                  <a:ext uri="{0D108BD9-81ED-4DB2-BD59-A6C34878D82A}">
                    <a16:rowId xmlns:a16="http://schemas.microsoft.com/office/drawing/2014/main" val="4093545337"/>
                  </a:ext>
                </a:extLst>
              </a:tr>
              <a:tr h="370840">
                <a:tc>
                  <a:txBody>
                    <a:bodyPr/>
                    <a:lstStyle/>
                    <a:p>
                      <a:r>
                        <a:rPr lang="en-GB" dirty="0">
                          <a:solidFill>
                            <a:srgbClr val="FFFF00"/>
                          </a:solidFill>
                        </a:rPr>
                        <a:t>Yellow</a:t>
                      </a:r>
                    </a:p>
                  </a:txBody>
                  <a:tcPr/>
                </a:tc>
                <a:tc>
                  <a:txBody>
                    <a:bodyPr/>
                    <a:lstStyle/>
                    <a:p>
                      <a:r>
                        <a:rPr lang="en-GB" dirty="0"/>
                        <a:t>60</a:t>
                      </a:r>
                    </a:p>
                  </a:txBody>
                  <a:tcPr/>
                </a:tc>
                <a:extLst>
                  <a:ext uri="{0D108BD9-81ED-4DB2-BD59-A6C34878D82A}">
                    <a16:rowId xmlns:a16="http://schemas.microsoft.com/office/drawing/2014/main" val="4283979554"/>
                  </a:ext>
                </a:extLst>
              </a:tr>
            </a:tbl>
          </a:graphicData>
        </a:graphic>
      </p:graphicFrame>
      <p:sp>
        <p:nvSpPr>
          <p:cNvPr id="4" name="TextBox 3">
            <a:extLst>
              <a:ext uri="{FF2B5EF4-FFF2-40B4-BE49-F238E27FC236}">
                <a16:creationId xmlns:a16="http://schemas.microsoft.com/office/drawing/2014/main" id="{ECAE4ED4-40F2-4BF3-8605-324FB4EB3DB6}"/>
              </a:ext>
            </a:extLst>
          </p:cNvPr>
          <p:cNvSpPr txBox="1"/>
          <p:nvPr/>
        </p:nvSpPr>
        <p:spPr>
          <a:xfrm>
            <a:off x="4790113" y="4253218"/>
            <a:ext cx="2608213" cy="369332"/>
          </a:xfrm>
          <a:prstGeom prst="rect">
            <a:avLst/>
          </a:prstGeom>
          <a:noFill/>
        </p:spPr>
        <p:txBody>
          <a:bodyPr wrap="square" rtlCol="0">
            <a:spAutoFit/>
          </a:bodyPr>
          <a:lstStyle/>
          <a:p>
            <a:r>
              <a:rPr lang="en-GB" dirty="0"/>
              <a:t>Well done </a:t>
            </a:r>
            <a:r>
              <a:rPr lang="en-GB" dirty="0">
                <a:solidFill>
                  <a:srgbClr val="FF0000"/>
                </a:solidFill>
              </a:rPr>
              <a:t>Red</a:t>
            </a:r>
            <a:r>
              <a:rPr lang="en-GB" dirty="0"/>
              <a:t> team!</a:t>
            </a:r>
          </a:p>
        </p:txBody>
      </p:sp>
    </p:spTree>
    <p:extLst>
      <p:ext uri="{BB962C8B-B14F-4D97-AF65-F5344CB8AC3E}">
        <p14:creationId xmlns:p14="http://schemas.microsoft.com/office/powerpoint/2010/main" val="2044337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2900076475"/>
              </p:ext>
            </p:extLst>
          </p:nvPr>
        </p:nvGraphicFramePr>
        <p:xfrm>
          <a:off x="838200" y="1724246"/>
          <a:ext cx="10515600" cy="1854200"/>
        </p:xfrm>
        <a:graphic>
          <a:graphicData uri="http://schemas.openxmlformats.org/drawingml/2006/table">
            <a:tbl>
              <a:tblPr firstRow="1" bandRow="1">
                <a:tableStyleId>{5C22544A-7EE6-4342-B048-85BDC9FD1C3A}</a:tableStyleId>
              </a:tblPr>
              <a:tblGrid>
                <a:gridCol w="1636552">
                  <a:extLst>
                    <a:ext uri="{9D8B030D-6E8A-4147-A177-3AD203B41FA5}">
                      <a16:colId xmlns:a16="http://schemas.microsoft.com/office/drawing/2014/main" val="342491336"/>
                    </a:ext>
                  </a:extLst>
                </a:gridCol>
                <a:gridCol w="3875714">
                  <a:extLst>
                    <a:ext uri="{9D8B030D-6E8A-4147-A177-3AD203B41FA5}">
                      <a16:colId xmlns:a16="http://schemas.microsoft.com/office/drawing/2014/main" val="2041675329"/>
                    </a:ext>
                  </a:extLst>
                </a:gridCol>
                <a:gridCol w="5003334">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00B050"/>
                          </a:solidFill>
                        </a:rPr>
                        <a:t>96.9%</a:t>
                      </a:r>
                    </a:p>
                  </a:txBody>
                  <a:tcPr/>
                </a:tc>
                <a:tc>
                  <a:txBody>
                    <a:bodyPr/>
                    <a:lstStyle/>
                    <a:p>
                      <a:r>
                        <a:rPr lang="en-GB" dirty="0">
                          <a:solidFill>
                            <a:srgbClr val="FF0000"/>
                          </a:solidFill>
                        </a:rPr>
                        <a:t>1 Late</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FF0000"/>
                          </a:solidFill>
                        </a:rPr>
                        <a:t>93.3%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2 </a:t>
                      </a:r>
                      <a:r>
                        <a:rPr lang="en-GB" dirty="0" err="1">
                          <a:solidFill>
                            <a:srgbClr val="FF0000"/>
                          </a:solidFill>
                        </a:rPr>
                        <a:t>Lates</a:t>
                      </a:r>
                      <a:r>
                        <a:rPr lang="en-GB" dirty="0">
                          <a:solidFill>
                            <a:srgbClr val="FF0000"/>
                          </a:solidFill>
                        </a:rPr>
                        <a:t> / 2 Children</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95.3%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1 Late</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FF0000"/>
                          </a:solidFill>
                        </a:rPr>
                        <a:t>89.2%</a:t>
                      </a:r>
                    </a:p>
                  </a:txBody>
                  <a:tcPr/>
                </a:tc>
                <a:tc>
                  <a:txBody>
                    <a:bodyPr/>
                    <a:lstStyle/>
                    <a:p>
                      <a:r>
                        <a:rPr lang="en-GB" dirty="0">
                          <a:solidFill>
                            <a:srgbClr val="FF0000"/>
                          </a:solidFill>
                        </a:rPr>
                        <a:t>1 Late</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3" y="1388825"/>
            <a:ext cx="6644929" cy="369332"/>
          </a:xfrm>
          <a:prstGeom prst="rect">
            <a:avLst/>
          </a:prstGeom>
          <a:noFill/>
        </p:spPr>
        <p:txBody>
          <a:bodyPr wrap="square" rtlCol="0">
            <a:spAutoFit/>
          </a:bodyPr>
          <a:lstStyle/>
          <a:p>
            <a:r>
              <a:rPr lang="en-GB" dirty="0"/>
              <a:t>This week’s attendance figures: </a:t>
            </a:r>
            <a:r>
              <a:rPr lang="en-GB" dirty="0">
                <a:solidFill>
                  <a:srgbClr val="FF0000"/>
                </a:solidFill>
              </a:rPr>
              <a:t>93.4</a:t>
            </a:r>
            <a:r>
              <a:rPr lang="en-GB" b="1" dirty="0">
                <a:solidFill>
                  <a:srgbClr val="FF0000"/>
                </a:solidFill>
              </a:rPr>
              <a:t>%</a:t>
            </a:r>
            <a:r>
              <a:rPr lang="en-GB" dirty="0"/>
              <a:t> 	School Target: </a:t>
            </a:r>
            <a:r>
              <a:rPr lang="en-GB" b="1" dirty="0"/>
              <a:t>96%</a:t>
            </a:r>
          </a:p>
        </p:txBody>
      </p:sp>
    </p:spTree>
    <p:extLst>
      <p:ext uri="{BB962C8B-B14F-4D97-AF65-F5344CB8AC3E}">
        <p14:creationId xmlns:p14="http://schemas.microsoft.com/office/powerpoint/2010/main" val="57827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pic>
        <p:nvPicPr>
          <p:cNvPr id="2" name="Picture 1">
            <a:extLst>
              <a:ext uri="{FF2B5EF4-FFF2-40B4-BE49-F238E27FC236}">
                <a16:creationId xmlns:a16="http://schemas.microsoft.com/office/drawing/2014/main" id="{ECB261D0-7C37-423C-A04E-0893DCE2E411}"/>
              </a:ext>
            </a:extLst>
          </p:cNvPr>
          <p:cNvPicPr>
            <a:picLocks noChangeAspect="1"/>
          </p:cNvPicPr>
          <p:nvPr/>
        </p:nvPicPr>
        <p:blipFill>
          <a:blip r:embed="rId3"/>
          <a:stretch>
            <a:fillRect/>
          </a:stretch>
        </p:blipFill>
        <p:spPr>
          <a:xfrm>
            <a:off x="7331953" y="311667"/>
            <a:ext cx="4434666" cy="5875933"/>
          </a:xfrm>
          <a:prstGeom prst="rect">
            <a:avLst/>
          </a:prstGeom>
        </p:spPr>
      </p:pic>
      <p:sp>
        <p:nvSpPr>
          <p:cNvPr id="6" name="Rectangle: Rounded Corners 5">
            <a:extLst>
              <a:ext uri="{FF2B5EF4-FFF2-40B4-BE49-F238E27FC236}">
                <a16:creationId xmlns:a16="http://schemas.microsoft.com/office/drawing/2014/main" id="{4B17A7A7-F228-42ED-91AE-D008DD484F44}"/>
              </a:ext>
            </a:extLst>
          </p:cNvPr>
          <p:cNvSpPr/>
          <p:nvPr/>
        </p:nvSpPr>
        <p:spPr>
          <a:xfrm>
            <a:off x="291548" y="1717098"/>
            <a:ext cx="3432313" cy="3423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a:t>CHASA want to make sure all children are able to attend the disco, if they want to, so alongside the standard tickets CHASA has introduced a ‘Goodwill Ticket’ (free) for those who need it and a ‘Pay It Forward’ ticket (£5) for those who would like to fund a ticket for another child.</a:t>
            </a:r>
            <a:endParaRPr lang="en-GB"/>
          </a:p>
        </p:txBody>
      </p:sp>
    </p:spTree>
    <p:extLst>
      <p:ext uri="{BB962C8B-B14F-4D97-AF65-F5344CB8AC3E}">
        <p14:creationId xmlns:p14="http://schemas.microsoft.com/office/powerpoint/2010/main" val="27271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6DBD3-1A78-4AE4-BAA3-8954BF0F97DB}"/>
              </a:ext>
            </a:extLst>
          </p:cNvPr>
          <p:cNvSpPr>
            <a:spLocks noGrp="1"/>
          </p:cNvSpPr>
          <p:nvPr>
            <p:ph idx="1"/>
          </p:nvPr>
        </p:nvSpPr>
        <p:spPr>
          <a:xfrm>
            <a:off x="838200" y="1625117"/>
            <a:ext cx="10515600" cy="3607766"/>
          </a:xfrm>
        </p:spPr>
        <p:txBody>
          <a:bodyPr>
            <a:noAutofit/>
          </a:bodyPr>
          <a:lstStyle/>
          <a:p>
            <a:pPr marL="0" indent="0" fontAlgn="base">
              <a:buNone/>
            </a:pPr>
            <a:r>
              <a:rPr lang="en-GB" sz="2000" dirty="0"/>
              <a:t>Please see flyers for details of the forthcoming CHASA school disco and luxury raffle!</a:t>
            </a:r>
            <a:br>
              <a:rPr lang="en-GB" sz="2000" dirty="0"/>
            </a:br>
            <a:r>
              <a:rPr lang="en-GB" sz="2000" dirty="0"/>
              <a:t>Additional supervisors would be grateful welcomed, please see details below if you're able to help.</a:t>
            </a:r>
            <a:br>
              <a:rPr lang="en-GB" sz="2000" dirty="0"/>
            </a:br>
            <a:r>
              <a:rPr lang="en-GB" sz="2000" dirty="0"/>
              <a:t>Tickets are available online only, please follow the link to purchase: </a:t>
            </a:r>
            <a:r>
              <a:rPr lang="en-GB" sz="2000" dirty="0">
                <a:hlinkClick r:id="rId2"/>
              </a:rPr>
              <a:t>https://crayke-home-and-school-association.sumupstore.com/product/uvalentines-disco-6-7-15pm</a:t>
            </a:r>
            <a:br>
              <a:rPr lang="en-GB" sz="2000" dirty="0"/>
            </a:br>
            <a:r>
              <a:rPr lang="en-GB" sz="2000" b="1" dirty="0"/>
              <a:t>Additional info:</a:t>
            </a:r>
            <a:br>
              <a:rPr lang="en-GB" sz="2000" dirty="0"/>
            </a:br>
            <a:r>
              <a:rPr lang="en-GB" sz="2000" dirty="0"/>
              <a:t>* Friday 9th February - same disco repeated in 2 sessions for capacity and safety reasons.</a:t>
            </a:r>
            <a:br>
              <a:rPr lang="en-GB" sz="2000" dirty="0"/>
            </a:br>
            <a:r>
              <a:rPr lang="en-GB" sz="2000" dirty="0"/>
              <a:t>* £5 donation to fund UV glow disco face paint, props, squash/ water, donut.</a:t>
            </a:r>
            <a:br>
              <a:rPr lang="en-GB" sz="2000" dirty="0"/>
            </a:br>
            <a:r>
              <a:rPr lang="en-GB" sz="2000" dirty="0"/>
              <a:t>* Please feel free to wear your own UV clothing/ tattoos/etc.</a:t>
            </a:r>
            <a:br>
              <a:rPr lang="en-GB" sz="2000" dirty="0"/>
            </a:br>
            <a:r>
              <a:rPr lang="en-GB" sz="2000" dirty="0"/>
              <a:t>* Please note purchase of this ticket constitutes the bill payer giving consent for the child named to attend the special event. </a:t>
            </a:r>
            <a:br>
              <a:rPr lang="en-GB" sz="2000" dirty="0"/>
            </a:br>
            <a:r>
              <a:rPr lang="en-GB" sz="2000" dirty="0"/>
              <a:t>* Purchase of the ticket constitutes consent for children’s faces to be painted and to use the school records for allergy and medical condition information needed to safely run the event.</a:t>
            </a:r>
            <a:br>
              <a:rPr lang="en-GB" sz="2000" dirty="0"/>
            </a:br>
            <a:r>
              <a:rPr lang="en-GB" sz="2000" dirty="0"/>
              <a:t>* Please contact CHASA: </a:t>
            </a:r>
            <a:r>
              <a:rPr lang="en-GB" sz="2000" dirty="0">
                <a:hlinkClick r:id="rId3"/>
              </a:rPr>
              <a:t>chasa@crayke.n-yorks.sch.uk</a:t>
            </a:r>
            <a:r>
              <a:rPr lang="en-GB" sz="2000" dirty="0"/>
              <a:t>  if you do not consent to your child’s face being painted.</a:t>
            </a:r>
            <a:br>
              <a:rPr lang="en-GB" sz="2000" dirty="0"/>
            </a:br>
            <a:r>
              <a:rPr lang="en-GB" sz="2000" dirty="0"/>
              <a:t>* Apple class parents are welcome to attend if you inform us </a:t>
            </a:r>
            <a:r>
              <a:rPr lang="en-GB" sz="2000" dirty="0">
                <a:hlinkClick r:id="rId3"/>
              </a:rPr>
              <a:t>chasa@crayke.n-yorks.sch.uk</a:t>
            </a:r>
            <a:r>
              <a:rPr lang="en-GB" sz="2000" dirty="0"/>
              <a:t> </a:t>
            </a:r>
            <a:br>
              <a:rPr lang="en-GB" sz="2000" dirty="0"/>
            </a:br>
            <a:r>
              <a:rPr lang="en-GB" sz="2000" dirty="0"/>
              <a:t>* Anyone wishing to volunteer please contact </a:t>
            </a:r>
            <a:r>
              <a:rPr lang="en-GB" sz="2000" dirty="0">
                <a:hlinkClick r:id="rId4"/>
              </a:rPr>
              <a:t>VGRIFFIN@crayke.n-yorks.sch.uk</a:t>
            </a:r>
            <a:r>
              <a:rPr lang="en-GB" sz="2000" dirty="0"/>
              <a:t> </a:t>
            </a:r>
            <a:br>
              <a:rPr lang="en-GB" sz="2000" dirty="0"/>
            </a:br>
            <a:endParaRPr lang="en-GB" sz="2000" dirty="0"/>
          </a:p>
          <a:p>
            <a:pPr marL="0" indent="0" fontAlgn="base">
              <a:buNone/>
            </a:pPr>
            <a:r>
              <a:rPr lang="en-GB" sz="2000" dirty="0"/>
              <a:t>Thank you for your support!  CHASA 🕺</a:t>
            </a:r>
          </a:p>
        </p:txBody>
      </p:sp>
      <p:pic>
        <p:nvPicPr>
          <p:cNvPr id="4" name="Picture 3">
            <a:extLst>
              <a:ext uri="{FF2B5EF4-FFF2-40B4-BE49-F238E27FC236}">
                <a16:creationId xmlns:a16="http://schemas.microsoft.com/office/drawing/2014/main" id="{A297C8CB-DC8C-4A03-B035-92D08CDCFFDA}"/>
              </a:ext>
            </a:extLst>
          </p:cNvPr>
          <p:cNvPicPr/>
          <p:nvPr/>
        </p:nvPicPr>
        <p:blipFill>
          <a:blip r:embed="rId5">
            <a:extLst>
              <a:ext uri="{28A0092B-C50C-407E-A947-70E740481C1C}">
                <a14:useLocalDpi xmlns:a14="http://schemas.microsoft.com/office/drawing/2010/main" val="0"/>
              </a:ext>
            </a:extLst>
          </a:blip>
          <a:srcRect t="15063" b="22720"/>
          <a:stretch>
            <a:fillRect/>
          </a:stretch>
        </p:blipFill>
        <p:spPr bwMode="auto">
          <a:xfrm>
            <a:off x="427383" y="324919"/>
            <a:ext cx="3829050" cy="1114425"/>
          </a:xfrm>
          <a:prstGeom prst="rect">
            <a:avLst/>
          </a:prstGeom>
          <a:noFill/>
          <a:ln>
            <a:noFill/>
          </a:ln>
        </p:spPr>
      </p:pic>
      <p:pic>
        <p:nvPicPr>
          <p:cNvPr id="5" name="Picture 4">
            <a:extLst>
              <a:ext uri="{FF2B5EF4-FFF2-40B4-BE49-F238E27FC236}">
                <a16:creationId xmlns:a16="http://schemas.microsoft.com/office/drawing/2014/main" id="{07BB3E5B-051A-439B-BC3E-8F47EA7F6CBE}"/>
              </a:ext>
            </a:extLst>
          </p:cNvPr>
          <p:cNvPicPr>
            <a:picLocks noChangeAspect="1"/>
          </p:cNvPicPr>
          <p:nvPr/>
        </p:nvPicPr>
        <p:blipFill>
          <a:blip r:embed="rId6"/>
          <a:stretch>
            <a:fillRect/>
          </a:stretch>
        </p:blipFill>
        <p:spPr>
          <a:xfrm rot="511377">
            <a:off x="8514269" y="430935"/>
            <a:ext cx="3181794" cy="1162212"/>
          </a:xfrm>
          <a:prstGeom prst="rect">
            <a:avLst/>
          </a:prstGeom>
        </p:spPr>
      </p:pic>
    </p:spTree>
    <p:extLst>
      <p:ext uri="{BB962C8B-B14F-4D97-AF65-F5344CB8AC3E}">
        <p14:creationId xmlns:p14="http://schemas.microsoft.com/office/powerpoint/2010/main" val="125260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3A897634-867B-439B-B8A3-82FF83B17074}"/>
              </a:ext>
            </a:extLst>
          </p:cNvPr>
          <p:cNvPicPr>
            <a:picLocks noGrp="1" noChangeAspect="1"/>
          </p:cNvPicPr>
          <p:nvPr>
            <p:ph idx="1"/>
          </p:nvPr>
        </p:nvPicPr>
        <p:blipFill>
          <a:blip r:embed="rId2"/>
          <a:stretch>
            <a:fillRect/>
          </a:stretch>
        </p:blipFill>
        <p:spPr>
          <a:xfrm>
            <a:off x="5578479" y="764731"/>
            <a:ext cx="4153724" cy="5747773"/>
          </a:xfrm>
          <a:prstGeom prst="rect">
            <a:avLst/>
          </a:prstGeom>
        </p:spPr>
      </p:pic>
      <p:pic>
        <p:nvPicPr>
          <p:cNvPr id="4" name="Picture 3">
            <a:extLst>
              <a:ext uri="{FF2B5EF4-FFF2-40B4-BE49-F238E27FC236}">
                <a16:creationId xmlns:a16="http://schemas.microsoft.com/office/drawing/2014/main" id="{38565DE0-C996-4207-AA7D-9B0495B0B876}"/>
              </a:ext>
            </a:extLst>
          </p:cNvPr>
          <p:cNvPicPr/>
          <p:nvPr/>
        </p:nvPicPr>
        <p:blipFill>
          <a:blip r:embed="rId3">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Tree>
    <p:extLst>
      <p:ext uri="{BB962C8B-B14F-4D97-AF65-F5344CB8AC3E}">
        <p14:creationId xmlns:p14="http://schemas.microsoft.com/office/powerpoint/2010/main" val="113828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83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Message from the Headteacher</a:t>
            </a:r>
          </a:p>
        </p:txBody>
      </p:sp>
      <p:sp>
        <p:nvSpPr>
          <p:cNvPr id="5" name="Content Placeholder 4">
            <a:extLst>
              <a:ext uri="{FF2B5EF4-FFF2-40B4-BE49-F238E27FC236}">
                <a16:creationId xmlns:a16="http://schemas.microsoft.com/office/drawing/2014/main" id="{D947E6AB-E7A5-4CBA-8581-F3E4084DD330}"/>
              </a:ext>
            </a:extLst>
          </p:cNvPr>
          <p:cNvSpPr>
            <a:spLocks noGrp="1"/>
          </p:cNvSpPr>
          <p:nvPr>
            <p:ph idx="1"/>
          </p:nvPr>
        </p:nvSpPr>
        <p:spPr>
          <a:xfrm>
            <a:off x="838200" y="1607616"/>
            <a:ext cx="6093383" cy="4351338"/>
          </a:xfrm>
        </p:spPr>
        <p:txBody>
          <a:bodyPr>
            <a:normAutofit fontScale="92500" lnSpcReduction="10000"/>
          </a:bodyPr>
          <a:lstStyle/>
          <a:p>
            <a:pPr marL="0" indent="0">
              <a:buNone/>
            </a:pPr>
            <a:r>
              <a:rPr lang="en-GB" dirty="0"/>
              <a:t>It was lovely to have a visit from Apple Class who proudly brought their lanterns to show me!</a:t>
            </a:r>
          </a:p>
          <a:p>
            <a:pPr marL="0" indent="0">
              <a:buNone/>
            </a:pPr>
            <a:r>
              <a:rPr lang="en-GB" dirty="0"/>
              <a:t>We would love Apple Class parents to complete this “New Starter Survey” to give us some feedback about how your child has settled in at Crayke so far: </a:t>
            </a:r>
          </a:p>
          <a:p>
            <a:pPr marL="0" indent="0">
              <a:buNone/>
            </a:pPr>
            <a:r>
              <a:rPr lang="en-GB" dirty="0">
                <a:hlinkClick r:id="rId2"/>
              </a:rPr>
              <a:t>https://forms.office.com/e/igRuxRtLqz</a:t>
            </a:r>
            <a:endParaRPr lang="en-GB" dirty="0"/>
          </a:p>
          <a:p>
            <a:pPr marL="0" indent="0">
              <a:buNone/>
            </a:pPr>
            <a:r>
              <a:rPr lang="en-GB" dirty="0"/>
              <a:t>Thanks in advance! </a:t>
            </a:r>
          </a:p>
          <a:p>
            <a:pPr marL="0" indent="0">
              <a:buNone/>
            </a:pPr>
            <a:endParaRPr lang="en-GB" dirty="0"/>
          </a:p>
          <a:p>
            <a:pPr marL="0" indent="0">
              <a:buNone/>
            </a:pPr>
            <a:r>
              <a:rPr lang="en-GB" dirty="0"/>
              <a:t>Have a lovely weekend,</a:t>
            </a:r>
          </a:p>
        </p:txBody>
      </p:sp>
      <p:pic>
        <p:nvPicPr>
          <p:cNvPr id="6" name="Picture 5">
            <a:extLst>
              <a:ext uri="{FF2B5EF4-FFF2-40B4-BE49-F238E27FC236}">
                <a16:creationId xmlns:a16="http://schemas.microsoft.com/office/drawing/2014/main" id="{6597087A-65B2-4A86-938C-E468F23D7933}"/>
              </a:ext>
            </a:extLst>
          </p:cNvPr>
          <p:cNvPicPr>
            <a:picLocks noChangeAspect="1"/>
          </p:cNvPicPr>
          <p:nvPr/>
        </p:nvPicPr>
        <p:blipFill>
          <a:blip r:embed="rId3"/>
          <a:stretch>
            <a:fillRect/>
          </a:stretch>
        </p:blipFill>
        <p:spPr>
          <a:xfrm>
            <a:off x="6931583" y="1825624"/>
            <a:ext cx="4848902" cy="3915321"/>
          </a:xfrm>
          <a:prstGeom prst="rect">
            <a:avLst/>
          </a:prstGeom>
        </p:spPr>
      </p:pic>
      <p:sp>
        <p:nvSpPr>
          <p:cNvPr id="7" name="TextBox 6">
            <a:extLst>
              <a:ext uri="{FF2B5EF4-FFF2-40B4-BE49-F238E27FC236}">
                <a16:creationId xmlns:a16="http://schemas.microsoft.com/office/drawing/2014/main" id="{F28CFFB2-4080-43CA-BB24-CFD8DED38BA3}"/>
              </a:ext>
            </a:extLst>
          </p:cNvPr>
          <p:cNvSpPr txBox="1"/>
          <p:nvPr/>
        </p:nvSpPr>
        <p:spPr>
          <a:xfrm>
            <a:off x="838200" y="5850632"/>
            <a:ext cx="2411896" cy="892552"/>
          </a:xfrm>
          <a:prstGeom prst="rect">
            <a:avLst/>
          </a:prstGeom>
          <a:noFill/>
        </p:spPr>
        <p:txBody>
          <a:bodyPr wrap="square" rtlCol="0">
            <a:spAutoFit/>
          </a:bodyPr>
          <a:lstStyle/>
          <a:p>
            <a:r>
              <a:rPr lang="en-GB" sz="2600" dirty="0">
                <a:latin typeface="Modern Love" panose="04090805081005020601" pitchFamily="82" charset="0"/>
              </a:rPr>
              <a:t>Judi Jackson</a:t>
            </a:r>
          </a:p>
          <a:p>
            <a:r>
              <a:rPr lang="en-GB" sz="2600" dirty="0"/>
              <a:t>Headteacher</a:t>
            </a:r>
          </a:p>
        </p:txBody>
      </p:sp>
    </p:spTree>
    <p:extLst>
      <p:ext uri="{BB962C8B-B14F-4D97-AF65-F5344CB8AC3E}">
        <p14:creationId xmlns:p14="http://schemas.microsoft.com/office/powerpoint/2010/main" val="394928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F6BD-5FCF-4C06-A5CB-398F562B3BEF}"/>
              </a:ext>
            </a:extLst>
          </p:cNvPr>
          <p:cNvSpPr>
            <a:spLocks noGrp="1"/>
          </p:cNvSpPr>
          <p:nvPr>
            <p:ph type="title"/>
          </p:nvPr>
        </p:nvSpPr>
        <p:spPr/>
        <p:txBody>
          <a:bodyPr/>
          <a:lstStyle/>
          <a:p>
            <a:r>
              <a:rPr lang="en-GB" b="1" dirty="0">
                <a:solidFill>
                  <a:schemeClr val="accent1"/>
                </a:solidFill>
              </a:rPr>
              <a:t>News from school this week</a:t>
            </a:r>
          </a:p>
        </p:txBody>
      </p:sp>
      <p:sp>
        <p:nvSpPr>
          <p:cNvPr id="3" name="Content Placeholder 2">
            <a:extLst>
              <a:ext uri="{FF2B5EF4-FFF2-40B4-BE49-F238E27FC236}">
                <a16:creationId xmlns:a16="http://schemas.microsoft.com/office/drawing/2014/main" id="{962A6550-3FFF-40EB-AC59-EE143C35CDBB}"/>
              </a:ext>
            </a:extLst>
          </p:cNvPr>
          <p:cNvSpPr>
            <a:spLocks noGrp="1"/>
          </p:cNvSpPr>
          <p:nvPr>
            <p:ph idx="1"/>
          </p:nvPr>
        </p:nvSpPr>
        <p:spPr>
          <a:xfrm>
            <a:off x="838200" y="1537252"/>
            <a:ext cx="10515600" cy="4639711"/>
          </a:xfrm>
        </p:spPr>
        <p:txBody>
          <a:bodyPr>
            <a:normAutofit/>
          </a:bodyPr>
          <a:lstStyle/>
          <a:p>
            <a:pPr marL="0" indent="0" fontAlgn="base">
              <a:buNone/>
            </a:pPr>
            <a:r>
              <a:rPr lang="en-GB" dirty="0">
                <a:solidFill>
                  <a:schemeClr val="accent1"/>
                </a:solidFill>
              </a:rPr>
              <a:t>Easingwold Town Band demonstration</a:t>
            </a:r>
          </a:p>
          <a:p>
            <a:pPr marL="0" indent="0" fontAlgn="base">
              <a:buNone/>
            </a:pPr>
            <a:r>
              <a:rPr lang="en-GB" dirty="0"/>
              <a:t>We were treated to a demonstration from some of the band members last Friday – the group were very impressed with the children’s musical knowledge, particularly in identifying the pieces being played. Our thanks to Bill and the team! </a:t>
            </a:r>
          </a:p>
          <a:p>
            <a:pPr marL="0" indent="0">
              <a:buNone/>
            </a:pPr>
            <a:endParaRPr lang="en-GB" dirty="0"/>
          </a:p>
        </p:txBody>
      </p:sp>
      <p:pic>
        <p:nvPicPr>
          <p:cNvPr id="4" name="Picture 3">
            <a:extLst>
              <a:ext uri="{FF2B5EF4-FFF2-40B4-BE49-F238E27FC236}">
                <a16:creationId xmlns:a16="http://schemas.microsoft.com/office/drawing/2014/main" id="{2F5F6678-DFB1-48E9-A800-89D343B80D29}"/>
              </a:ext>
            </a:extLst>
          </p:cNvPr>
          <p:cNvPicPr>
            <a:picLocks noChangeAspect="1"/>
          </p:cNvPicPr>
          <p:nvPr/>
        </p:nvPicPr>
        <p:blipFill>
          <a:blip r:embed="rId2"/>
          <a:stretch>
            <a:fillRect/>
          </a:stretch>
        </p:blipFill>
        <p:spPr>
          <a:xfrm>
            <a:off x="5058508" y="3222583"/>
            <a:ext cx="6957900" cy="3502896"/>
          </a:xfrm>
          <a:prstGeom prst="rect">
            <a:avLst/>
          </a:prstGeom>
        </p:spPr>
      </p:pic>
      <p:sp>
        <p:nvSpPr>
          <p:cNvPr id="5" name="Explosion: 14 Points 4">
            <a:extLst>
              <a:ext uri="{FF2B5EF4-FFF2-40B4-BE49-F238E27FC236}">
                <a16:creationId xmlns:a16="http://schemas.microsoft.com/office/drawing/2014/main" id="{0EBF0CC7-0B51-473B-9797-BF9461E00E7C}"/>
              </a:ext>
            </a:extLst>
          </p:cNvPr>
          <p:cNvSpPr/>
          <p:nvPr/>
        </p:nvSpPr>
        <p:spPr>
          <a:xfrm>
            <a:off x="9551503" y="4611757"/>
            <a:ext cx="2464905" cy="211372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Thank you for visiting!</a:t>
            </a:r>
          </a:p>
        </p:txBody>
      </p:sp>
    </p:spTree>
    <p:extLst>
      <p:ext uri="{BB962C8B-B14F-4D97-AF65-F5344CB8AC3E}">
        <p14:creationId xmlns:p14="http://schemas.microsoft.com/office/powerpoint/2010/main" val="336149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F6BD-5FCF-4C06-A5CB-398F562B3BEF}"/>
              </a:ext>
            </a:extLst>
          </p:cNvPr>
          <p:cNvSpPr>
            <a:spLocks noGrp="1"/>
          </p:cNvSpPr>
          <p:nvPr>
            <p:ph type="title"/>
          </p:nvPr>
        </p:nvSpPr>
        <p:spPr/>
        <p:txBody>
          <a:bodyPr/>
          <a:lstStyle/>
          <a:p>
            <a:r>
              <a:rPr lang="en-GB" b="1" dirty="0">
                <a:solidFill>
                  <a:schemeClr val="accent1"/>
                </a:solidFill>
              </a:rPr>
              <a:t>News from school this week</a:t>
            </a:r>
          </a:p>
        </p:txBody>
      </p:sp>
      <p:sp>
        <p:nvSpPr>
          <p:cNvPr id="3" name="Content Placeholder 2">
            <a:extLst>
              <a:ext uri="{FF2B5EF4-FFF2-40B4-BE49-F238E27FC236}">
                <a16:creationId xmlns:a16="http://schemas.microsoft.com/office/drawing/2014/main" id="{962A6550-3FFF-40EB-AC59-EE143C35CDBB}"/>
              </a:ext>
            </a:extLst>
          </p:cNvPr>
          <p:cNvSpPr>
            <a:spLocks noGrp="1"/>
          </p:cNvSpPr>
          <p:nvPr>
            <p:ph idx="1"/>
          </p:nvPr>
        </p:nvSpPr>
        <p:spPr>
          <a:xfrm>
            <a:off x="838200" y="1537252"/>
            <a:ext cx="6834809" cy="4639711"/>
          </a:xfrm>
        </p:spPr>
        <p:txBody>
          <a:bodyPr>
            <a:normAutofit fontScale="92500" lnSpcReduction="10000"/>
          </a:bodyPr>
          <a:lstStyle/>
          <a:p>
            <a:pPr marL="0" indent="0" fontAlgn="base">
              <a:buNone/>
            </a:pPr>
            <a:r>
              <a:rPr lang="en-GB" dirty="0">
                <a:solidFill>
                  <a:schemeClr val="accent1"/>
                </a:solidFill>
              </a:rPr>
              <a:t>Cross Country Report</a:t>
            </a:r>
          </a:p>
          <a:p>
            <a:pPr marL="0" indent="0">
              <a:buNone/>
            </a:pPr>
            <a:r>
              <a:rPr lang="en-GB" dirty="0"/>
              <a:t>KS2 Cross Country was a fantastic opportunity. The children showed great sportsmanship in cheering and supporting everyone as well as perseverance in running the many laps of the field. It was very muddy but no-one let that put them off!</a:t>
            </a:r>
          </a:p>
          <a:p>
            <a:pPr marL="0" indent="0">
              <a:buNone/>
            </a:pPr>
            <a:endParaRPr lang="en-GB" dirty="0"/>
          </a:p>
          <a:p>
            <a:pPr marL="0" indent="0">
              <a:buNone/>
            </a:pPr>
            <a:r>
              <a:rPr lang="en-GB" dirty="0"/>
              <a:t>Special mention to Mabel, who really embodied our value of friendship when she went back for someone from another school who had fallen and helped them up. We were so proud of you Mabel!</a:t>
            </a:r>
          </a:p>
        </p:txBody>
      </p:sp>
      <p:pic>
        <p:nvPicPr>
          <p:cNvPr id="5" name="Picture 4">
            <a:extLst>
              <a:ext uri="{FF2B5EF4-FFF2-40B4-BE49-F238E27FC236}">
                <a16:creationId xmlns:a16="http://schemas.microsoft.com/office/drawing/2014/main" id="{CFB47738-7A87-46F8-986E-118F24101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600000">
            <a:off x="8383889" y="1304997"/>
            <a:ext cx="3108350" cy="2314484"/>
          </a:xfrm>
          <a:prstGeom prst="rect">
            <a:avLst/>
          </a:prstGeom>
        </p:spPr>
      </p:pic>
      <p:pic>
        <p:nvPicPr>
          <p:cNvPr id="7" name="Picture 6">
            <a:extLst>
              <a:ext uri="{FF2B5EF4-FFF2-40B4-BE49-F238E27FC236}">
                <a16:creationId xmlns:a16="http://schemas.microsoft.com/office/drawing/2014/main" id="{A086D955-CE5C-4E22-8DCC-2B391C7CC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a:off x="8383888" y="3857107"/>
            <a:ext cx="3108351" cy="2331263"/>
          </a:xfrm>
          <a:prstGeom prst="rect">
            <a:avLst/>
          </a:prstGeom>
        </p:spPr>
      </p:pic>
    </p:spTree>
    <p:extLst>
      <p:ext uri="{BB962C8B-B14F-4D97-AF65-F5344CB8AC3E}">
        <p14:creationId xmlns:p14="http://schemas.microsoft.com/office/powerpoint/2010/main" val="378759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2"/>
          <a:stretch>
            <a:fillRect/>
          </a:stretch>
        </p:blipFill>
        <p:spPr>
          <a:xfrm>
            <a:off x="10866293" y="5495636"/>
            <a:ext cx="1131994" cy="1181211"/>
          </a:xfrm>
          <a:prstGeom prst="rect">
            <a:avLst/>
          </a:prstGeom>
        </p:spPr>
      </p:pic>
      <p:sp>
        <p:nvSpPr>
          <p:cNvPr id="3" name="Content Placeholder 2">
            <a:extLst>
              <a:ext uri="{FF2B5EF4-FFF2-40B4-BE49-F238E27FC236}">
                <a16:creationId xmlns:a16="http://schemas.microsoft.com/office/drawing/2014/main" id="{F9C99029-2B1F-4E3C-8B48-D6071A633B66}"/>
              </a:ext>
            </a:extLst>
          </p:cNvPr>
          <p:cNvSpPr>
            <a:spLocks noGrp="1"/>
          </p:cNvSpPr>
          <p:nvPr>
            <p:ph idx="1"/>
          </p:nvPr>
        </p:nvSpPr>
        <p:spPr/>
        <p:txBody>
          <a:bodyPr/>
          <a:lstStyle/>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This week we have been really busy with our phonics and maths. The children have been keen to write on the magic boards. We learnt about capacity this week, we filled bottles ‘full’, ‘half full’ and left one ‘empty’. Rosie is settling in really well and enjoying getting to know the children.</a:t>
            </a:r>
          </a:p>
          <a:p>
            <a:pPr marL="0" indent="0">
              <a:buNone/>
            </a:pPr>
            <a:r>
              <a:rPr lang="en-GB" sz="2400" i="1" dirty="0"/>
              <a:t>Mrs </a:t>
            </a:r>
            <a:r>
              <a:rPr lang="en-GB" sz="2400" i="1" dirty="0" err="1"/>
              <a:t>Helfferich</a:t>
            </a:r>
            <a:endParaRPr lang="en-GB" sz="2400" i="1" dirty="0"/>
          </a:p>
          <a:p>
            <a:endParaRPr lang="en-GB" dirty="0"/>
          </a:p>
        </p:txBody>
      </p:sp>
      <p:pic>
        <p:nvPicPr>
          <p:cNvPr id="7" name="Picture 6">
            <a:extLst>
              <a:ext uri="{FF2B5EF4-FFF2-40B4-BE49-F238E27FC236}">
                <a16:creationId xmlns:a16="http://schemas.microsoft.com/office/drawing/2014/main" id="{C3D28912-437A-42AA-93CC-51771EBA35F9}"/>
              </a:ext>
            </a:extLst>
          </p:cNvPr>
          <p:cNvPicPr/>
          <p:nvPr/>
        </p:nvPicPr>
        <p:blipFill rotWithShape="1">
          <a:blip r:embed="rId3" cstate="print">
            <a:extLst>
              <a:ext uri="{28A0092B-C50C-407E-A947-70E740481C1C}">
                <a14:useLocalDpi xmlns:a14="http://schemas.microsoft.com/office/drawing/2010/main" val="0"/>
              </a:ext>
            </a:extLst>
          </a:blip>
          <a:srcRect l="34821" t="3724"/>
          <a:stretch/>
        </p:blipFill>
        <p:spPr bwMode="auto">
          <a:xfrm>
            <a:off x="2536238" y="1978299"/>
            <a:ext cx="1543050" cy="1837055"/>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FA83A71-8BC1-40C8-9875-2ED3B1319A2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1603" y="1982744"/>
            <a:ext cx="1666875" cy="1856105"/>
          </a:xfrm>
          <a:prstGeom prst="rect">
            <a:avLst/>
          </a:prstGeom>
          <a:noFill/>
          <a:ln>
            <a:noFill/>
          </a:ln>
        </p:spPr>
      </p:pic>
      <p:pic>
        <p:nvPicPr>
          <p:cNvPr id="9" name="Picture 8">
            <a:extLst>
              <a:ext uri="{FF2B5EF4-FFF2-40B4-BE49-F238E27FC236}">
                <a16:creationId xmlns:a16="http://schemas.microsoft.com/office/drawing/2014/main" id="{7013A7AE-7D00-4236-BAE5-6FA9F901D20D}"/>
              </a:ext>
            </a:extLst>
          </p:cNvPr>
          <p:cNvPicPr/>
          <p:nvPr/>
        </p:nvPicPr>
        <p:blipFill rotWithShape="1">
          <a:blip r:embed="rId5" cstate="print">
            <a:extLst>
              <a:ext uri="{28A0092B-C50C-407E-A947-70E740481C1C}">
                <a14:useLocalDpi xmlns:a14="http://schemas.microsoft.com/office/drawing/2010/main" val="0"/>
              </a:ext>
            </a:extLst>
          </a:blip>
          <a:srcRect l="12822" t="12948"/>
          <a:stretch/>
        </p:blipFill>
        <p:spPr bwMode="auto">
          <a:xfrm>
            <a:off x="7790794" y="1978299"/>
            <a:ext cx="1666875" cy="18605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812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905568-35C5-49D3-9DB4-E9452B555EB9}"/>
              </a:ext>
            </a:extLst>
          </p:cNvPr>
          <p:cNvSpPr txBox="1">
            <a:spLocks/>
          </p:cNvSpPr>
          <p:nvPr/>
        </p:nvSpPr>
        <p:spPr>
          <a:xfrm>
            <a:off x="687298" y="1328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C000"/>
                </a:solidFill>
                <a:latin typeface="Segoe  "/>
              </a:rPr>
              <a:t>BEECH</a:t>
            </a:r>
            <a:endParaRPr lang="en-GB" dirty="0">
              <a:solidFill>
                <a:srgbClr val="FFC000"/>
              </a:solidFill>
            </a:endParaRPr>
          </a:p>
        </p:txBody>
      </p:sp>
      <p:pic>
        <p:nvPicPr>
          <p:cNvPr id="2" name="Picture 1">
            <a:extLst>
              <a:ext uri="{FF2B5EF4-FFF2-40B4-BE49-F238E27FC236}">
                <a16:creationId xmlns:a16="http://schemas.microsoft.com/office/drawing/2014/main" id="{8F8E553C-4809-4351-A2BC-6F9C0B262AFE}"/>
              </a:ext>
            </a:extLst>
          </p:cNvPr>
          <p:cNvPicPr>
            <a:picLocks noChangeAspect="1"/>
          </p:cNvPicPr>
          <p:nvPr/>
        </p:nvPicPr>
        <p:blipFill>
          <a:blip r:embed="rId2"/>
          <a:stretch>
            <a:fillRect/>
          </a:stretch>
        </p:blipFill>
        <p:spPr>
          <a:xfrm>
            <a:off x="10677737" y="5442285"/>
            <a:ext cx="1350589" cy="1255683"/>
          </a:xfrm>
          <a:prstGeom prst="rect">
            <a:avLst/>
          </a:prstGeom>
        </p:spPr>
      </p:pic>
      <p:sp>
        <p:nvSpPr>
          <p:cNvPr id="5" name="Rectangle 4">
            <a:extLst>
              <a:ext uri="{FF2B5EF4-FFF2-40B4-BE49-F238E27FC236}">
                <a16:creationId xmlns:a16="http://schemas.microsoft.com/office/drawing/2014/main" id="{BFFCF314-2153-46CD-88A0-8E7B0C2A29CF}"/>
              </a:ext>
            </a:extLst>
          </p:cNvPr>
          <p:cNvSpPr/>
          <p:nvPr/>
        </p:nvSpPr>
        <p:spPr>
          <a:xfrm>
            <a:off x="537165" y="1092798"/>
            <a:ext cx="6096000" cy="5632311"/>
          </a:xfrm>
          <a:prstGeom prst="rect">
            <a:avLst/>
          </a:prstGeom>
        </p:spPr>
        <p:txBody>
          <a:bodyPr>
            <a:spAutoFit/>
          </a:bodyPr>
          <a:lstStyle/>
          <a:p>
            <a:r>
              <a:rPr lang="en-GB" sz="2400" dirty="0"/>
              <a:t>On Tuesday, Beech Class had a wonderful surprise - a visit from Milo's one week old calf! It linked perfectly with our science work on animals and their basic needs to survive. We had great fun watching the calf being fed and asking lots of questions. </a:t>
            </a:r>
          </a:p>
          <a:p>
            <a:r>
              <a:rPr lang="en-GB" sz="2400" dirty="0"/>
              <a:t>We were asked to think of a name for the cow, everyone was asked to think of suggestions at home and Milo picked his 3 favourites and then we voted for our favourite - Storm!</a:t>
            </a:r>
          </a:p>
          <a:p>
            <a:r>
              <a:rPr lang="en-GB" sz="2400" dirty="0"/>
              <a:t>A huge thank you to Mr &amp; Mrs Burnett-Armstrong for providing the children with such a fantastic experience! </a:t>
            </a:r>
          </a:p>
          <a:p>
            <a:endParaRPr lang="en-GB" sz="2400" dirty="0"/>
          </a:p>
          <a:p>
            <a:r>
              <a:rPr lang="en-GB" sz="2400" dirty="0"/>
              <a:t>Mrs Dobson</a:t>
            </a:r>
          </a:p>
        </p:txBody>
      </p:sp>
      <p:pic>
        <p:nvPicPr>
          <p:cNvPr id="7" name="Picture 6">
            <a:extLst>
              <a:ext uri="{FF2B5EF4-FFF2-40B4-BE49-F238E27FC236}">
                <a16:creationId xmlns:a16="http://schemas.microsoft.com/office/drawing/2014/main" id="{347B09E0-5623-4391-84F3-2F9FEEBB6D37}"/>
              </a:ext>
            </a:extLst>
          </p:cNvPr>
          <p:cNvPicPr>
            <a:picLocks noChangeAspect="1"/>
          </p:cNvPicPr>
          <p:nvPr/>
        </p:nvPicPr>
        <p:blipFill>
          <a:blip r:embed="rId3"/>
          <a:stretch>
            <a:fillRect/>
          </a:stretch>
        </p:blipFill>
        <p:spPr>
          <a:xfrm>
            <a:off x="7641573" y="638659"/>
            <a:ext cx="3711458" cy="2811710"/>
          </a:xfrm>
          <a:prstGeom prst="rect">
            <a:avLst/>
          </a:prstGeom>
        </p:spPr>
      </p:pic>
      <p:pic>
        <p:nvPicPr>
          <p:cNvPr id="8" name="Picture 7">
            <a:extLst>
              <a:ext uri="{FF2B5EF4-FFF2-40B4-BE49-F238E27FC236}">
                <a16:creationId xmlns:a16="http://schemas.microsoft.com/office/drawing/2014/main" id="{727E1983-85BB-49F3-827B-A41376708F5C}"/>
              </a:ext>
            </a:extLst>
          </p:cNvPr>
          <p:cNvPicPr>
            <a:picLocks noChangeAspect="1"/>
          </p:cNvPicPr>
          <p:nvPr/>
        </p:nvPicPr>
        <p:blipFill>
          <a:blip r:embed="rId4"/>
          <a:stretch>
            <a:fillRect/>
          </a:stretch>
        </p:blipFill>
        <p:spPr>
          <a:xfrm>
            <a:off x="6629600" y="3547459"/>
            <a:ext cx="3848078" cy="2892034"/>
          </a:xfrm>
          <a:prstGeom prst="rect">
            <a:avLst/>
          </a:prstGeom>
        </p:spPr>
      </p:pic>
    </p:spTree>
    <p:extLst>
      <p:ext uri="{BB962C8B-B14F-4D97-AF65-F5344CB8AC3E}">
        <p14:creationId xmlns:p14="http://schemas.microsoft.com/office/powerpoint/2010/main" val="4242602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4F814-7721-430D-B587-AB68BEAD6890}"/>
              </a:ext>
            </a:extLst>
          </p:cNvPr>
          <p:cNvSpPr>
            <a:spLocks noGrp="1"/>
          </p:cNvSpPr>
          <p:nvPr>
            <p:ph type="title"/>
          </p:nvPr>
        </p:nvSpPr>
        <p:spPr/>
        <p:txBody>
          <a:bodyPr/>
          <a:lstStyle/>
          <a:p>
            <a:r>
              <a:rPr lang="en-GB" b="1" dirty="0">
                <a:solidFill>
                  <a:schemeClr val="accent1"/>
                </a:solidFill>
              </a:rPr>
              <a:t>Upcoming Events</a:t>
            </a:r>
          </a:p>
        </p:txBody>
      </p:sp>
      <p:sp>
        <p:nvSpPr>
          <p:cNvPr id="3" name="Content Placeholder 2">
            <a:extLst>
              <a:ext uri="{FF2B5EF4-FFF2-40B4-BE49-F238E27FC236}">
                <a16:creationId xmlns:a16="http://schemas.microsoft.com/office/drawing/2014/main" id="{25F5DFA0-D064-4F2B-A445-FC240209BE5A}"/>
              </a:ext>
            </a:extLst>
          </p:cNvPr>
          <p:cNvSpPr>
            <a:spLocks noGrp="1"/>
          </p:cNvSpPr>
          <p:nvPr>
            <p:ph idx="1"/>
          </p:nvPr>
        </p:nvSpPr>
        <p:spPr>
          <a:xfrm>
            <a:off x="838200" y="1601974"/>
            <a:ext cx="10515600" cy="4351338"/>
          </a:xfrm>
        </p:spPr>
        <p:txBody>
          <a:bodyPr>
            <a:normAutofit lnSpcReduction="10000"/>
          </a:bodyPr>
          <a:lstStyle/>
          <a:p>
            <a:pPr marL="0" indent="0">
              <a:buNone/>
            </a:pPr>
            <a:r>
              <a:rPr lang="en-GB" dirty="0"/>
              <a:t>On </a:t>
            </a:r>
            <a:r>
              <a:rPr lang="en-GB" dirty="0">
                <a:solidFill>
                  <a:srgbClr val="FF0000"/>
                </a:solidFill>
              </a:rPr>
              <a:t>Friday 2 February</a:t>
            </a:r>
            <a:r>
              <a:rPr lang="en-GB" dirty="0"/>
              <a:t>, we will be taking part in NSPCC's Number Day again. Children are invited to 'dress up for digits' by coming to school dressed in non-uniform with a number on or something to count e.g. dots/stripes (please remember it is PE day so clothing still needs to be suitable for sport) During the day children will be participating in an NSPCC number activity.  KS2 pupils are invited to complete an NSPCC Rocks activity on TTRS at home:</a:t>
            </a:r>
          </a:p>
          <a:p>
            <a:pPr marL="0" indent="0" fontAlgn="base">
              <a:buNone/>
            </a:pPr>
            <a:r>
              <a:rPr lang="en-GB" dirty="0">
                <a:hlinkClick r:id="rId2"/>
              </a:rPr>
              <a:t>https://ttrockstars.com/events/events-online/nspccrocks2024/?totr</a:t>
            </a:r>
            <a:endParaRPr lang="en-GB" dirty="0"/>
          </a:p>
          <a:p>
            <a:pPr marL="0" indent="0" fontAlgn="base">
              <a:buNone/>
            </a:pPr>
            <a:r>
              <a:rPr lang="en-GB" dirty="0"/>
              <a:t>Information about how to donate to support  'Speak Out Stay Safe' and 'Childline' to follow soon.</a:t>
            </a:r>
          </a:p>
          <a:p>
            <a:pPr marL="0" indent="0" fontAlgn="base">
              <a:buNone/>
            </a:pPr>
            <a:r>
              <a:rPr lang="en-GB" i="1" dirty="0"/>
              <a:t>Mrs Chandler, Maths Subject Leader</a:t>
            </a:r>
          </a:p>
          <a:p>
            <a:pPr marL="0" indent="0">
              <a:buNone/>
            </a:pPr>
            <a:endParaRPr lang="en-GB" dirty="0"/>
          </a:p>
        </p:txBody>
      </p:sp>
      <p:pic>
        <p:nvPicPr>
          <p:cNvPr id="5" name="Picture 4">
            <a:extLst>
              <a:ext uri="{FF2B5EF4-FFF2-40B4-BE49-F238E27FC236}">
                <a16:creationId xmlns:a16="http://schemas.microsoft.com/office/drawing/2014/main" id="{90AB2331-F43E-4D8C-AF07-33E7C20F0EE9}"/>
              </a:ext>
            </a:extLst>
          </p:cNvPr>
          <p:cNvPicPr>
            <a:picLocks noChangeAspect="1"/>
          </p:cNvPicPr>
          <p:nvPr/>
        </p:nvPicPr>
        <p:blipFill>
          <a:blip r:embed="rId3"/>
          <a:stretch>
            <a:fillRect/>
          </a:stretch>
        </p:blipFill>
        <p:spPr>
          <a:xfrm>
            <a:off x="6171528" y="4999838"/>
            <a:ext cx="5266162" cy="1655279"/>
          </a:xfrm>
          <a:prstGeom prst="rect">
            <a:avLst/>
          </a:prstGeom>
        </p:spPr>
      </p:pic>
    </p:spTree>
    <p:extLst>
      <p:ext uri="{BB962C8B-B14F-4D97-AF65-F5344CB8AC3E}">
        <p14:creationId xmlns:p14="http://schemas.microsoft.com/office/powerpoint/2010/main" val="135707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F6BD-5FCF-4C06-A5CB-398F562B3BEF}"/>
              </a:ext>
            </a:extLst>
          </p:cNvPr>
          <p:cNvSpPr>
            <a:spLocks noGrp="1"/>
          </p:cNvSpPr>
          <p:nvPr>
            <p:ph type="title"/>
          </p:nvPr>
        </p:nvSpPr>
        <p:spPr/>
        <p:txBody>
          <a:bodyPr/>
          <a:lstStyle/>
          <a:p>
            <a:r>
              <a:rPr lang="en-GB" b="1" dirty="0">
                <a:solidFill>
                  <a:schemeClr val="accent1"/>
                </a:solidFill>
              </a:rPr>
              <a:t>Upcoming Events</a:t>
            </a:r>
          </a:p>
        </p:txBody>
      </p:sp>
      <p:sp>
        <p:nvSpPr>
          <p:cNvPr id="3" name="Content Placeholder 2">
            <a:extLst>
              <a:ext uri="{FF2B5EF4-FFF2-40B4-BE49-F238E27FC236}">
                <a16:creationId xmlns:a16="http://schemas.microsoft.com/office/drawing/2014/main" id="{962A6550-3FFF-40EB-AC59-EE143C35CDBB}"/>
              </a:ext>
            </a:extLst>
          </p:cNvPr>
          <p:cNvSpPr>
            <a:spLocks noGrp="1"/>
          </p:cNvSpPr>
          <p:nvPr>
            <p:ph idx="1"/>
          </p:nvPr>
        </p:nvSpPr>
        <p:spPr>
          <a:xfrm>
            <a:off x="838200" y="1537252"/>
            <a:ext cx="10515600" cy="4639711"/>
          </a:xfrm>
        </p:spPr>
        <p:txBody>
          <a:bodyPr>
            <a:normAutofit fontScale="62500" lnSpcReduction="20000"/>
          </a:bodyPr>
          <a:lstStyle/>
          <a:p>
            <a:pPr marL="0" indent="0" fontAlgn="base">
              <a:buNone/>
            </a:pPr>
            <a:r>
              <a:rPr lang="en-GB" sz="3500" dirty="0">
                <a:solidFill>
                  <a:schemeClr val="accent1"/>
                </a:solidFill>
              </a:rPr>
              <a:t>Parent Meetings </a:t>
            </a:r>
          </a:p>
          <a:p>
            <a:pPr marL="0" indent="0" fontAlgn="base">
              <a:buNone/>
            </a:pPr>
            <a:r>
              <a:rPr lang="en-GB" sz="3100" dirty="0"/>
              <a:t>It’s that time of year again where we invite parents into school to learn about upcoming statutory assessments.  This year we are trialling holding these meetings at 3pm, in order to aim to maximise parental attendance before the school pick up.  Details are as follows:</a:t>
            </a:r>
          </a:p>
          <a:p>
            <a:pPr marL="0" indent="0" fontAlgn="base">
              <a:buNone/>
            </a:pPr>
            <a:endParaRPr lang="en-GB" dirty="0"/>
          </a:p>
          <a:p>
            <a:pPr marL="0" indent="0" fontAlgn="base">
              <a:buNone/>
            </a:pPr>
            <a:endParaRPr lang="en-GB" dirty="0"/>
          </a:p>
          <a:p>
            <a:pPr marL="0" indent="0" fontAlgn="base">
              <a:buNone/>
            </a:pPr>
            <a:endParaRPr lang="en-GB" dirty="0"/>
          </a:p>
          <a:p>
            <a:pPr marL="0" indent="0" fontAlgn="base">
              <a:buNone/>
            </a:pPr>
            <a:endParaRPr lang="en-GB" dirty="0"/>
          </a:p>
          <a:p>
            <a:pPr marL="0" indent="0" fontAlgn="base">
              <a:buNone/>
            </a:pPr>
            <a:endParaRPr lang="en-GB" dirty="0"/>
          </a:p>
          <a:p>
            <a:pPr marL="0" indent="0" fontAlgn="base">
              <a:buNone/>
            </a:pPr>
            <a:endParaRPr lang="en-GB" sz="2600" dirty="0"/>
          </a:p>
          <a:p>
            <a:pPr marL="0" indent="0" fontAlgn="base">
              <a:buNone/>
            </a:pPr>
            <a:endParaRPr lang="en-GB" sz="2600" dirty="0"/>
          </a:p>
          <a:p>
            <a:pPr marL="0" indent="0" fontAlgn="base">
              <a:buNone/>
            </a:pPr>
            <a:endParaRPr lang="en-GB" sz="2600" dirty="0"/>
          </a:p>
          <a:p>
            <a:pPr marL="0" indent="0" fontAlgn="base">
              <a:buNone/>
            </a:pPr>
            <a:endParaRPr lang="en-GB" sz="2600" dirty="0"/>
          </a:p>
          <a:p>
            <a:pPr marL="0" indent="0" fontAlgn="base">
              <a:buNone/>
            </a:pPr>
            <a:r>
              <a:rPr lang="en-GB" sz="3100" dirty="0"/>
              <a:t>Please note, the dates of when these assessments will be taking place (May/June 2024) are on the diary dates. It is vitally important that your children are present in school during these assessment periods.  Thank you.</a:t>
            </a:r>
          </a:p>
          <a:p>
            <a:pPr marL="0" indent="0" fontAlgn="base">
              <a:buNone/>
            </a:pPr>
            <a:endParaRPr lang="en-GB" dirty="0"/>
          </a:p>
          <a:p>
            <a:pPr marL="0" indent="0" fontAlgn="base">
              <a:buNone/>
            </a:pPr>
            <a:endParaRPr lang="en-GB" dirty="0">
              <a:solidFill>
                <a:schemeClr val="accent1"/>
              </a:solidFill>
            </a:endParaRPr>
          </a:p>
          <a:p>
            <a:pPr marL="0" indent="0">
              <a:buNone/>
            </a:pPr>
            <a:endParaRPr lang="en-GB" dirty="0"/>
          </a:p>
        </p:txBody>
      </p:sp>
      <p:graphicFrame>
        <p:nvGraphicFramePr>
          <p:cNvPr id="4" name="Table 3">
            <a:extLst>
              <a:ext uri="{FF2B5EF4-FFF2-40B4-BE49-F238E27FC236}">
                <a16:creationId xmlns:a16="http://schemas.microsoft.com/office/drawing/2014/main" id="{AF5C4AC6-F45B-4522-9F84-8D9A9DE5EB57}"/>
              </a:ext>
            </a:extLst>
          </p:cNvPr>
          <p:cNvGraphicFramePr>
            <a:graphicFrameLocks noGrp="1"/>
          </p:cNvGraphicFramePr>
          <p:nvPr>
            <p:extLst>
              <p:ext uri="{D42A27DB-BD31-4B8C-83A1-F6EECF244321}">
                <p14:modId xmlns:p14="http://schemas.microsoft.com/office/powerpoint/2010/main" val="2739534613"/>
              </p:ext>
            </p:extLst>
          </p:nvPr>
        </p:nvGraphicFramePr>
        <p:xfrm>
          <a:off x="864066" y="2862815"/>
          <a:ext cx="10489734" cy="2344234"/>
        </p:xfrm>
        <a:graphic>
          <a:graphicData uri="http://schemas.openxmlformats.org/drawingml/2006/table">
            <a:tbl>
              <a:tblPr firstRow="1" bandRow="1">
                <a:tableStyleId>{5C22544A-7EE6-4342-B048-85BDC9FD1C3A}</a:tableStyleId>
              </a:tblPr>
              <a:tblGrid>
                <a:gridCol w="2676088">
                  <a:extLst>
                    <a:ext uri="{9D8B030D-6E8A-4147-A177-3AD203B41FA5}">
                      <a16:colId xmlns:a16="http://schemas.microsoft.com/office/drawing/2014/main" val="3581601770"/>
                    </a:ext>
                  </a:extLst>
                </a:gridCol>
                <a:gridCol w="654341">
                  <a:extLst>
                    <a:ext uri="{9D8B030D-6E8A-4147-A177-3AD203B41FA5}">
                      <a16:colId xmlns:a16="http://schemas.microsoft.com/office/drawing/2014/main" val="2172942604"/>
                    </a:ext>
                  </a:extLst>
                </a:gridCol>
                <a:gridCol w="3464654">
                  <a:extLst>
                    <a:ext uri="{9D8B030D-6E8A-4147-A177-3AD203B41FA5}">
                      <a16:colId xmlns:a16="http://schemas.microsoft.com/office/drawing/2014/main" val="2220422278"/>
                    </a:ext>
                  </a:extLst>
                </a:gridCol>
                <a:gridCol w="2097247">
                  <a:extLst>
                    <a:ext uri="{9D8B030D-6E8A-4147-A177-3AD203B41FA5}">
                      <a16:colId xmlns:a16="http://schemas.microsoft.com/office/drawing/2014/main" val="3913887852"/>
                    </a:ext>
                  </a:extLst>
                </a:gridCol>
                <a:gridCol w="1597404">
                  <a:extLst>
                    <a:ext uri="{9D8B030D-6E8A-4147-A177-3AD203B41FA5}">
                      <a16:colId xmlns:a16="http://schemas.microsoft.com/office/drawing/2014/main" val="2031227706"/>
                    </a:ext>
                  </a:extLst>
                </a:gridCol>
              </a:tblGrid>
              <a:tr h="713462">
                <a:tc>
                  <a:txBody>
                    <a:bodyPr/>
                    <a:lstStyle/>
                    <a:p>
                      <a:r>
                        <a:rPr lang="en-GB" dirty="0"/>
                        <a:t>Date and time</a:t>
                      </a:r>
                    </a:p>
                  </a:txBody>
                  <a:tcPr/>
                </a:tc>
                <a:tc>
                  <a:txBody>
                    <a:bodyPr/>
                    <a:lstStyle/>
                    <a:p>
                      <a:r>
                        <a:rPr lang="en-GB" dirty="0"/>
                        <a:t>Time</a:t>
                      </a:r>
                    </a:p>
                  </a:txBody>
                  <a:tcPr/>
                </a:tc>
                <a:tc>
                  <a:txBody>
                    <a:bodyPr/>
                    <a:lstStyle/>
                    <a:p>
                      <a:r>
                        <a:rPr lang="en-GB" dirty="0"/>
                        <a:t>Focus of meeting</a:t>
                      </a:r>
                    </a:p>
                  </a:txBody>
                  <a:tcPr/>
                </a:tc>
                <a:tc>
                  <a:txBody>
                    <a:bodyPr/>
                    <a:lstStyle/>
                    <a:p>
                      <a:r>
                        <a:rPr lang="en-GB" dirty="0"/>
                        <a:t>Who’s invited</a:t>
                      </a:r>
                    </a:p>
                  </a:txBody>
                  <a:tcPr/>
                </a:tc>
                <a:tc>
                  <a:txBody>
                    <a:bodyPr/>
                    <a:lstStyle/>
                    <a:p>
                      <a:r>
                        <a:rPr lang="en-GB" dirty="0"/>
                        <a:t>Meeting led by</a:t>
                      </a:r>
                    </a:p>
                  </a:txBody>
                  <a:tcPr/>
                </a:tc>
                <a:extLst>
                  <a:ext uri="{0D108BD9-81ED-4DB2-BD59-A6C34878D82A}">
                    <a16:rowId xmlns:a16="http://schemas.microsoft.com/office/drawing/2014/main" val="2816258942"/>
                  </a:ext>
                </a:extLst>
              </a:tr>
              <a:tr h="407693">
                <a:tc>
                  <a:txBody>
                    <a:bodyPr/>
                    <a:lstStyle/>
                    <a:p>
                      <a:r>
                        <a:rPr lang="en-GB" dirty="0"/>
                        <a:t>Tuesday 6 February 2024</a:t>
                      </a:r>
                    </a:p>
                  </a:txBody>
                  <a:tcPr/>
                </a:tc>
                <a:tc>
                  <a:txBody>
                    <a:bodyPr/>
                    <a:lstStyle/>
                    <a:p>
                      <a:r>
                        <a:rPr lang="en-GB" dirty="0"/>
                        <a:t>3pm</a:t>
                      </a:r>
                    </a:p>
                  </a:txBody>
                  <a:tcPr/>
                </a:tc>
                <a:tc>
                  <a:txBody>
                    <a:bodyPr/>
                    <a:lstStyle/>
                    <a:p>
                      <a:r>
                        <a:rPr lang="en-GB" dirty="0"/>
                        <a:t>SATs</a:t>
                      </a:r>
                    </a:p>
                  </a:txBody>
                  <a:tcPr/>
                </a:tc>
                <a:tc>
                  <a:txBody>
                    <a:bodyPr/>
                    <a:lstStyle/>
                    <a:p>
                      <a:r>
                        <a:rPr lang="en-GB" dirty="0"/>
                        <a:t>Year 6 parents</a:t>
                      </a:r>
                    </a:p>
                  </a:txBody>
                  <a:tcPr/>
                </a:tc>
                <a:tc>
                  <a:txBody>
                    <a:bodyPr/>
                    <a:lstStyle/>
                    <a:p>
                      <a:r>
                        <a:rPr lang="en-GB" dirty="0"/>
                        <a:t>Mrs Rayner</a:t>
                      </a:r>
                    </a:p>
                  </a:txBody>
                  <a:tcPr/>
                </a:tc>
                <a:extLst>
                  <a:ext uri="{0D108BD9-81ED-4DB2-BD59-A6C34878D82A}">
                    <a16:rowId xmlns:a16="http://schemas.microsoft.com/office/drawing/2014/main" val="865531893"/>
                  </a:ext>
                </a:extLst>
              </a:tr>
              <a:tr h="407693">
                <a:tc>
                  <a:txBody>
                    <a:bodyPr/>
                    <a:lstStyle/>
                    <a:p>
                      <a:r>
                        <a:rPr lang="en-GB" dirty="0"/>
                        <a:t>Thursday 8 February 2024</a:t>
                      </a:r>
                    </a:p>
                  </a:txBody>
                  <a:tcPr/>
                </a:tc>
                <a:tc>
                  <a:txBody>
                    <a:bodyPr/>
                    <a:lstStyle/>
                    <a:p>
                      <a:r>
                        <a:rPr lang="en-GB" dirty="0"/>
                        <a:t>3pm</a:t>
                      </a:r>
                    </a:p>
                  </a:txBody>
                  <a:tcPr/>
                </a:tc>
                <a:tc>
                  <a:txBody>
                    <a:bodyPr/>
                    <a:lstStyle/>
                    <a:p>
                      <a:r>
                        <a:rPr lang="en-GB" dirty="0"/>
                        <a:t>Handwriting</a:t>
                      </a:r>
                    </a:p>
                  </a:txBody>
                  <a:tcPr/>
                </a:tc>
                <a:tc>
                  <a:txBody>
                    <a:bodyPr/>
                    <a:lstStyle/>
                    <a:p>
                      <a:r>
                        <a:rPr lang="en-GB" dirty="0"/>
                        <a:t>Reception parents</a:t>
                      </a:r>
                    </a:p>
                  </a:txBody>
                  <a:tcPr/>
                </a:tc>
                <a:tc>
                  <a:txBody>
                    <a:bodyPr/>
                    <a:lstStyle/>
                    <a:p>
                      <a:r>
                        <a:rPr lang="en-GB" dirty="0"/>
                        <a:t>Mrs </a:t>
                      </a:r>
                      <a:r>
                        <a:rPr lang="en-GB" dirty="0" err="1"/>
                        <a:t>Helfferich</a:t>
                      </a:r>
                      <a:endParaRPr lang="en-GB" dirty="0"/>
                    </a:p>
                  </a:txBody>
                  <a:tcPr/>
                </a:tc>
                <a:extLst>
                  <a:ext uri="{0D108BD9-81ED-4DB2-BD59-A6C34878D82A}">
                    <a16:rowId xmlns:a16="http://schemas.microsoft.com/office/drawing/2014/main" val="373660444"/>
                  </a:ext>
                </a:extLst>
              </a:tr>
              <a:tr h="407693">
                <a:tc>
                  <a:txBody>
                    <a:bodyPr/>
                    <a:lstStyle/>
                    <a:p>
                      <a:r>
                        <a:rPr lang="en-GB" dirty="0"/>
                        <a:t>Wednesday 6 March 2024</a:t>
                      </a:r>
                    </a:p>
                  </a:txBody>
                  <a:tcPr/>
                </a:tc>
                <a:tc>
                  <a:txBody>
                    <a:bodyPr/>
                    <a:lstStyle/>
                    <a:p>
                      <a:r>
                        <a:rPr lang="en-GB" dirty="0"/>
                        <a:t>3pm</a:t>
                      </a:r>
                    </a:p>
                  </a:txBody>
                  <a:tcPr/>
                </a:tc>
                <a:tc>
                  <a:txBody>
                    <a:bodyPr/>
                    <a:lstStyle/>
                    <a:p>
                      <a:r>
                        <a:rPr lang="en-GB" dirty="0"/>
                        <a:t>Phonics</a:t>
                      </a:r>
                    </a:p>
                  </a:txBody>
                  <a:tcPr/>
                </a:tc>
                <a:tc>
                  <a:txBody>
                    <a:bodyPr/>
                    <a:lstStyle/>
                    <a:p>
                      <a:r>
                        <a:rPr lang="en-GB" dirty="0"/>
                        <a:t>Year 1 parents</a:t>
                      </a:r>
                    </a:p>
                  </a:txBody>
                  <a:tcPr/>
                </a:tc>
                <a:tc>
                  <a:txBody>
                    <a:bodyPr/>
                    <a:lstStyle/>
                    <a:p>
                      <a:r>
                        <a:rPr lang="en-GB" dirty="0"/>
                        <a:t>Mrs Dobson</a:t>
                      </a:r>
                    </a:p>
                  </a:txBody>
                  <a:tcPr/>
                </a:tc>
                <a:extLst>
                  <a:ext uri="{0D108BD9-81ED-4DB2-BD59-A6C34878D82A}">
                    <a16:rowId xmlns:a16="http://schemas.microsoft.com/office/drawing/2014/main" val="3881813368"/>
                  </a:ext>
                </a:extLst>
              </a:tr>
              <a:tr h="407693">
                <a:tc>
                  <a:txBody>
                    <a:bodyPr/>
                    <a:lstStyle/>
                    <a:p>
                      <a:r>
                        <a:rPr lang="en-GB" dirty="0"/>
                        <a:t>TBC</a:t>
                      </a:r>
                    </a:p>
                  </a:txBody>
                  <a:tcPr/>
                </a:tc>
                <a:tc>
                  <a:txBody>
                    <a:bodyPr/>
                    <a:lstStyle/>
                    <a:p>
                      <a:r>
                        <a:rPr lang="en-GB" dirty="0"/>
                        <a:t>3pm</a:t>
                      </a:r>
                    </a:p>
                  </a:txBody>
                  <a:tcPr/>
                </a:tc>
                <a:tc>
                  <a:txBody>
                    <a:bodyPr/>
                    <a:lstStyle/>
                    <a:p>
                      <a:r>
                        <a:rPr lang="en-GB" dirty="0"/>
                        <a:t>Multiplication Tables Check (MTC)</a:t>
                      </a:r>
                    </a:p>
                  </a:txBody>
                  <a:tcPr/>
                </a:tc>
                <a:tc>
                  <a:txBody>
                    <a:bodyPr/>
                    <a:lstStyle/>
                    <a:p>
                      <a:r>
                        <a:rPr lang="en-GB" dirty="0"/>
                        <a:t>Year 4 parents</a:t>
                      </a:r>
                    </a:p>
                  </a:txBody>
                  <a:tcPr/>
                </a:tc>
                <a:tc>
                  <a:txBody>
                    <a:bodyPr/>
                    <a:lstStyle/>
                    <a:p>
                      <a:r>
                        <a:rPr lang="en-GB" dirty="0"/>
                        <a:t>Mrs Chandler</a:t>
                      </a:r>
                    </a:p>
                  </a:txBody>
                  <a:tcPr/>
                </a:tc>
                <a:extLst>
                  <a:ext uri="{0D108BD9-81ED-4DB2-BD59-A6C34878D82A}">
                    <a16:rowId xmlns:a16="http://schemas.microsoft.com/office/drawing/2014/main" val="320757467"/>
                  </a:ext>
                </a:extLst>
              </a:tr>
            </a:tbl>
          </a:graphicData>
        </a:graphic>
      </p:graphicFrame>
    </p:spTree>
    <p:extLst>
      <p:ext uri="{BB962C8B-B14F-4D97-AF65-F5344CB8AC3E}">
        <p14:creationId xmlns:p14="http://schemas.microsoft.com/office/powerpoint/2010/main" val="402538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4DC4-701C-406A-BF7A-F84B57D0A027}"/>
              </a:ext>
            </a:extLst>
          </p:cNvPr>
          <p:cNvSpPr>
            <a:spLocks noGrp="1"/>
          </p:cNvSpPr>
          <p:nvPr>
            <p:ph type="title"/>
          </p:nvPr>
        </p:nvSpPr>
        <p:spPr/>
        <p:txBody>
          <a:bodyPr/>
          <a:lstStyle/>
          <a:p>
            <a:r>
              <a:rPr lang="en-GB" b="1" dirty="0">
                <a:solidFill>
                  <a:schemeClr val="accent1"/>
                </a:solidFill>
              </a:rPr>
              <a:t>Upcoming Events</a:t>
            </a:r>
            <a:endParaRPr lang="en-GB" dirty="0"/>
          </a:p>
        </p:txBody>
      </p:sp>
      <p:sp>
        <p:nvSpPr>
          <p:cNvPr id="3" name="Content Placeholder 2">
            <a:extLst>
              <a:ext uri="{FF2B5EF4-FFF2-40B4-BE49-F238E27FC236}">
                <a16:creationId xmlns:a16="http://schemas.microsoft.com/office/drawing/2014/main" id="{81F7B3FD-2CAF-43CA-8590-1186F304D8C3}"/>
              </a:ext>
            </a:extLst>
          </p:cNvPr>
          <p:cNvSpPr>
            <a:spLocks noGrp="1"/>
          </p:cNvSpPr>
          <p:nvPr>
            <p:ph idx="1"/>
          </p:nvPr>
        </p:nvSpPr>
        <p:spPr>
          <a:xfrm>
            <a:off x="905312" y="1673225"/>
            <a:ext cx="9291633" cy="4117975"/>
          </a:xfrm>
        </p:spPr>
        <p:txBody>
          <a:bodyPr>
            <a:normAutofit fontScale="92500" lnSpcReduction="20000"/>
          </a:bodyPr>
          <a:lstStyle/>
          <a:p>
            <a:pPr marL="0" indent="0" algn="ctr">
              <a:buNone/>
            </a:pPr>
            <a:r>
              <a:rPr lang="en-GB" dirty="0">
                <a:solidFill>
                  <a:schemeClr val="accent1">
                    <a:lumMod val="75000"/>
                  </a:schemeClr>
                </a:solidFill>
              </a:rPr>
              <a:t>World Book Day </a:t>
            </a:r>
          </a:p>
          <a:p>
            <a:pPr marL="0" indent="0">
              <a:buNone/>
            </a:pPr>
            <a:r>
              <a:rPr lang="en-GB" sz="2600" dirty="0"/>
              <a:t>On Thursday 7</a:t>
            </a:r>
            <a:r>
              <a:rPr lang="en-GB" sz="2600" baseline="30000" dirty="0"/>
              <a:t>th</a:t>
            </a:r>
            <a:r>
              <a:rPr lang="en-GB" sz="2600" dirty="0"/>
              <a:t> March, it's World Book Day! The children will be taking part in a range of activities within school, all around the theme of 'Books: The soundtrack to our lives.’ </a:t>
            </a:r>
          </a:p>
          <a:p>
            <a:pPr marL="0" indent="0">
              <a:buNone/>
            </a:pPr>
            <a:r>
              <a:rPr lang="en-GB" sz="2600" dirty="0"/>
              <a:t>As we are promoting a love of music particularly this year at Crayke, we are inviting the children to</a:t>
            </a:r>
            <a:r>
              <a:rPr lang="en-GB" sz="2600" b="1" dirty="0"/>
              <a:t> bring in a favourite book</a:t>
            </a:r>
            <a:r>
              <a:rPr lang="en-GB" sz="2600" dirty="0"/>
              <a:t> (of any genre,) and </a:t>
            </a:r>
            <a:r>
              <a:rPr lang="en-GB" sz="2600" b="1" dirty="0"/>
              <a:t>choose at least one song</a:t>
            </a:r>
            <a:r>
              <a:rPr lang="en-GB" sz="2600" dirty="0"/>
              <a:t> that would be a suitable soundtrack to accompany the book (for example, a book about space or a story set in space might have '</a:t>
            </a:r>
            <a:r>
              <a:rPr lang="en-GB" sz="2600" dirty="0" err="1"/>
              <a:t>Starman</a:t>
            </a:r>
            <a:r>
              <a:rPr lang="en-GB" sz="2600" dirty="0"/>
              <a:t>' by David Bowie, or 'Rocket Man' by Elton John as a good accompaniment.) Children will then be able to share and discuss their soundtracks, favourite books and perhaps even have a go at creating their own soundtrack to a particular part of a story</a:t>
            </a:r>
            <a:r>
              <a:rPr lang="en-GB" sz="2600"/>
              <a:t>! </a:t>
            </a:r>
          </a:p>
          <a:p>
            <a:pPr marL="0" indent="0">
              <a:buNone/>
            </a:pPr>
            <a:r>
              <a:rPr lang="en-GB" sz="2600"/>
              <a:t>Children </a:t>
            </a:r>
            <a:r>
              <a:rPr lang="en-GB" sz="2600" dirty="0"/>
              <a:t>won't need to dress up and can come in full school uniform as normal. </a:t>
            </a:r>
          </a:p>
        </p:txBody>
      </p:sp>
      <p:sp>
        <p:nvSpPr>
          <p:cNvPr id="4" name="AutoShape 2" descr="Virtual Visits for World Book Day 2024 – Sarah Oliver">
            <a:extLst>
              <a:ext uri="{FF2B5EF4-FFF2-40B4-BE49-F238E27FC236}">
                <a16:creationId xmlns:a16="http://schemas.microsoft.com/office/drawing/2014/main" id="{0A9730CC-282E-4995-9D81-59269A18926B}"/>
              </a:ext>
            </a:extLst>
          </p:cNvPr>
          <p:cNvSpPr>
            <a:spLocks noChangeAspect="1" noChangeArrowheads="1"/>
          </p:cNvSpPr>
          <p:nvPr/>
        </p:nvSpPr>
        <p:spPr bwMode="auto">
          <a:xfrm>
            <a:off x="6010712" y="3124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D7FCC635-4BEC-437D-A58D-B40C515A1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6546" y="3977135"/>
            <a:ext cx="1762681" cy="2343713"/>
          </a:xfrm>
          <a:prstGeom prst="rect">
            <a:avLst/>
          </a:prstGeom>
        </p:spPr>
      </p:pic>
    </p:spTree>
    <p:extLst>
      <p:ext uri="{BB962C8B-B14F-4D97-AF65-F5344CB8AC3E}">
        <p14:creationId xmlns:p14="http://schemas.microsoft.com/office/powerpoint/2010/main" val="1315051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38472</TotalTime>
  <Words>1715</Words>
  <Application>Microsoft Office PowerPoint</Application>
  <PresentationFormat>Widescreen</PresentationFormat>
  <Paragraphs>211</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MS Mincho</vt:lpstr>
      <vt:lpstr>Arial</vt:lpstr>
      <vt:lpstr>Calibri</vt:lpstr>
      <vt:lpstr>Calibri Light</vt:lpstr>
      <vt:lpstr>Cambria</vt:lpstr>
      <vt:lpstr>Modern Love</vt:lpstr>
      <vt:lpstr>Segoe  </vt:lpstr>
      <vt:lpstr>Segoe UI</vt:lpstr>
      <vt:lpstr>Times New Roman</vt:lpstr>
      <vt:lpstr>Office Theme</vt:lpstr>
      <vt:lpstr>Crayke Chronicle</vt:lpstr>
      <vt:lpstr>Message from the Headteacher</vt:lpstr>
      <vt:lpstr>News from school this week</vt:lpstr>
      <vt:lpstr>News from school this week</vt:lpstr>
      <vt:lpstr>PowerPoint Presentation</vt:lpstr>
      <vt:lpstr>PowerPoint Presentation</vt:lpstr>
      <vt:lpstr>Upcoming Events</vt:lpstr>
      <vt:lpstr>Upcoming Events</vt:lpstr>
      <vt:lpstr>Upcoming Events</vt:lpstr>
      <vt:lpstr>Extra Curricular Clubs - Spring</vt:lpstr>
      <vt:lpstr>Awards in School This Week</vt:lpstr>
      <vt:lpstr>PE Kits w/c 29 January 2024</vt:lpstr>
      <vt:lpstr>Team Points</vt:lpstr>
      <vt:lpstr>Attendance and Punctuality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578</cp:revision>
  <cp:lastPrinted>2024-01-24T09:35:08Z</cp:lastPrinted>
  <dcterms:created xsi:type="dcterms:W3CDTF">2023-07-26T15:44:08Z</dcterms:created>
  <dcterms:modified xsi:type="dcterms:W3CDTF">2024-01-26T10:41:35Z</dcterms:modified>
</cp:coreProperties>
</file>