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3" r:id="rId5"/>
    <p:sldId id="260" r:id="rId6"/>
    <p:sldId id="257" r:id="rId7"/>
    <p:sldId id="268" r:id="rId8"/>
    <p:sldId id="262" r:id="rId9"/>
    <p:sldId id="263" r:id="rId10"/>
    <p:sldId id="264" r:id="rId11"/>
    <p:sldId id="265" r:id="rId12"/>
    <p:sldId id="266" r:id="rId13"/>
    <p:sldId id="26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F8ED-145E-4065-9D99-0D2682D8E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62D8D5-567F-402A-BCB3-004B26E34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F57C3-BE57-4574-8E93-475CCEB99B63}"/>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5" name="Footer Placeholder 4">
            <a:extLst>
              <a:ext uri="{FF2B5EF4-FFF2-40B4-BE49-F238E27FC236}">
                <a16:creationId xmlns:a16="http://schemas.microsoft.com/office/drawing/2014/main" id="{F31F9733-75C7-4CE1-9EB0-0ECAAE459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3B6F7-2662-454C-AA4D-98351804EF0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401138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1DC1-2196-4B9D-BC15-8A50DB0DD4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C02EB6-0A95-487F-9E34-F0F90EEEFE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E391BC-28A9-483B-B046-B81EAD6351F6}"/>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5" name="Footer Placeholder 4">
            <a:extLst>
              <a:ext uri="{FF2B5EF4-FFF2-40B4-BE49-F238E27FC236}">
                <a16:creationId xmlns:a16="http://schemas.microsoft.com/office/drawing/2014/main" id="{7B866A86-BEC5-4E8B-A6F9-733613BD9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DA580-8177-4F28-B7B2-DB90E4DC4FD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1433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5134F-680F-49C0-ACC6-41F8A694B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7A7B7-A954-440A-8A98-BCF47D60C4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0CDCD3-172B-45EC-B8FC-F07A39F4908D}"/>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5" name="Footer Placeholder 4">
            <a:extLst>
              <a:ext uri="{FF2B5EF4-FFF2-40B4-BE49-F238E27FC236}">
                <a16:creationId xmlns:a16="http://schemas.microsoft.com/office/drawing/2014/main" id="{D23019AC-C0E5-4EFB-BBFD-99F850973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97B57-27F7-41CB-A59B-D301AAFF6DB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40823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E767-5F33-43EE-93A0-AA0403035A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F6055A-0701-4DBD-8B69-E4BCA613F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FD7F0-F240-49CE-9507-E1CD55FAC8E5}"/>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5" name="Footer Placeholder 4">
            <a:extLst>
              <a:ext uri="{FF2B5EF4-FFF2-40B4-BE49-F238E27FC236}">
                <a16:creationId xmlns:a16="http://schemas.microsoft.com/office/drawing/2014/main" id="{6DE734AA-735D-4B4E-8B77-F99EADCA9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05B46-F0FC-4B0C-AA9F-8B11FD749E18}"/>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83118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06C9-90A9-4498-B5B0-08F975176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C469BA-8F6C-4180-B60B-876C290F7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A049C9-53E5-470E-A471-F60E93BEE7C0}"/>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5" name="Footer Placeholder 4">
            <a:extLst>
              <a:ext uri="{FF2B5EF4-FFF2-40B4-BE49-F238E27FC236}">
                <a16:creationId xmlns:a16="http://schemas.microsoft.com/office/drawing/2014/main" id="{14C4935E-BA5D-41CB-B507-4234A830D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659DFC-376F-46AC-B348-F31BE66F53A4}"/>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1695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6FF7-4BB7-41D4-BB58-03F4831CE9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4D904-2142-4CEC-B502-69212043A0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B4331A-86FA-467B-BEDA-6A1C4BA830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3D85D5-9CE1-43E4-A837-BE0B1893FBCB}"/>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6" name="Footer Placeholder 5">
            <a:extLst>
              <a:ext uri="{FF2B5EF4-FFF2-40B4-BE49-F238E27FC236}">
                <a16:creationId xmlns:a16="http://schemas.microsoft.com/office/drawing/2014/main" id="{E15534C3-2A47-4052-A659-E9E109B0D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E228A8-059F-485F-A643-3321C5608BA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00843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D907-FEDC-450A-9392-137B8D9A78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B1D30A-A48C-4F55-B9EE-D9A2A7617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FAB569-5555-4F54-A0C7-9BB2B5FE8F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433694-902A-45AD-B038-0EDD0D853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FC15A5-9CE5-4745-AE9D-4F99EA7CC7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F4F2BA-9386-4D8E-9FC0-EB43BED3FFE6}"/>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8" name="Footer Placeholder 7">
            <a:extLst>
              <a:ext uri="{FF2B5EF4-FFF2-40B4-BE49-F238E27FC236}">
                <a16:creationId xmlns:a16="http://schemas.microsoft.com/office/drawing/2014/main" id="{3B49C41E-91C2-44CD-8820-12CC549930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DCC4-5CBE-435F-8B3A-AB3B26770A7F}"/>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4814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E2E7-9A5E-420F-ABD3-FAD2254A40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1240E3-826D-4B0D-A293-850A96624D5D}"/>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4" name="Footer Placeholder 3">
            <a:extLst>
              <a:ext uri="{FF2B5EF4-FFF2-40B4-BE49-F238E27FC236}">
                <a16:creationId xmlns:a16="http://schemas.microsoft.com/office/drawing/2014/main" id="{A7EB4EC9-4E75-4B4A-A356-8286556B1E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D120CB-4573-45E8-A07E-9AD93857D147}"/>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21946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C64C4-6C21-4369-9828-A704E9421183}"/>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3" name="Footer Placeholder 2">
            <a:extLst>
              <a:ext uri="{FF2B5EF4-FFF2-40B4-BE49-F238E27FC236}">
                <a16:creationId xmlns:a16="http://schemas.microsoft.com/office/drawing/2014/main" id="{2724B9C6-F331-4668-9DFF-4A28B17532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6875AA-2658-4889-8C3C-68EFFF2CEAA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63047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6D05-6339-4A40-B8A2-4447CD1D9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C1B187-6786-492A-9CD0-44A57354A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AD6C7-8592-423D-B377-9DF039FF3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5CA793-B73C-4BFA-A082-CCF41EF5A158}"/>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6" name="Footer Placeholder 5">
            <a:extLst>
              <a:ext uri="{FF2B5EF4-FFF2-40B4-BE49-F238E27FC236}">
                <a16:creationId xmlns:a16="http://schemas.microsoft.com/office/drawing/2014/main" id="{AE5AC517-CD3F-4BE4-8C33-7C4C481853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63EF32-A88B-4C49-883E-12762E6263D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92711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3467-9B17-45F8-B57D-F37F4799D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E497A-941A-442B-827A-350EC677F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D9528-B7FD-4E91-91E0-3F7FABC8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9B858B-CF27-48D1-B298-2118EA24048D}"/>
              </a:ext>
            </a:extLst>
          </p:cNvPr>
          <p:cNvSpPr>
            <a:spLocks noGrp="1"/>
          </p:cNvSpPr>
          <p:nvPr>
            <p:ph type="dt" sz="half" idx="10"/>
          </p:nvPr>
        </p:nvSpPr>
        <p:spPr/>
        <p:txBody>
          <a:bodyPr/>
          <a:lstStyle/>
          <a:p>
            <a:fld id="{E5D23908-2066-465B-BEF6-7A4BEF8EC584}" type="datetimeFigureOut">
              <a:rPr lang="en-GB" smtClean="0"/>
              <a:t>12/01/2024</a:t>
            </a:fld>
            <a:endParaRPr lang="en-GB"/>
          </a:p>
        </p:txBody>
      </p:sp>
      <p:sp>
        <p:nvSpPr>
          <p:cNvPr id="6" name="Footer Placeholder 5">
            <a:extLst>
              <a:ext uri="{FF2B5EF4-FFF2-40B4-BE49-F238E27FC236}">
                <a16:creationId xmlns:a16="http://schemas.microsoft.com/office/drawing/2014/main" id="{267FF5D2-F96B-4C63-91E8-07587F33B6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433E19-8211-4FE2-86EC-D19F524B73B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78609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5D3CA-E20F-4E02-915E-EEFE516A3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AB1091-D9EB-44E1-A9CD-38F6E694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AED1C-54E6-42F6-8E67-F62975C80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23908-2066-465B-BEF6-7A4BEF8EC584}" type="datetimeFigureOut">
              <a:rPr lang="en-GB" smtClean="0"/>
              <a:t>12/01/2024</a:t>
            </a:fld>
            <a:endParaRPr lang="en-GB"/>
          </a:p>
        </p:txBody>
      </p:sp>
      <p:sp>
        <p:nvSpPr>
          <p:cNvPr id="5" name="Footer Placeholder 4">
            <a:extLst>
              <a:ext uri="{FF2B5EF4-FFF2-40B4-BE49-F238E27FC236}">
                <a16:creationId xmlns:a16="http://schemas.microsoft.com/office/drawing/2014/main" id="{86D5695A-CF70-4CF8-9F4B-F11C35C6D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B9F7BA-A27C-46F5-A7D7-F011BF3E8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4D738-66D8-4DE4-93BF-9F1586B7BFA1}" type="slidenum">
              <a:rPr lang="en-GB" smtClean="0"/>
              <a:t>‹#›</a:t>
            </a:fld>
            <a:endParaRPr lang="en-GB"/>
          </a:p>
        </p:txBody>
      </p:sp>
    </p:spTree>
    <p:extLst>
      <p:ext uri="{BB962C8B-B14F-4D97-AF65-F5344CB8AC3E}">
        <p14:creationId xmlns:p14="http://schemas.microsoft.com/office/powerpoint/2010/main" val="335565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sl@crayke.n-yorks.sch.uk" TargetMode="External"/><Relationship Id="rId2" Type="http://schemas.openxmlformats.org/officeDocument/2006/relationships/hyperlink" Target="https://craykeschool.org/safeguar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raykeschool.org/curriculu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fo.nationalonlinesafety.com/myleene-uk" TargetMode="External"/><Relationship Id="rId2" Type="http://schemas.openxmlformats.org/officeDocument/2006/relationships/hyperlink" Target="https://nationalonlinesafety.com/guid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orthyorks.gov.uk/free-school-mea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E89E9C-AEAA-4490-8797-30E350782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1" y="226323"/>
            <a:ext cx="9965635" cy="66316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F98F06A9-17E8-47B4-8C87-F9749BED0922}"/>
              </a:ext>
            </a:extLst>
          </p:cNvPr>
          <p:cNvSpPr>
            <a:spLocks noGrp="1"/>
          </p:cNvSpPr>
          <p:nvPr>
            <p:ph type="ctrTitle"/>
          </p:nvPr>
        </p:nvSpPr>
        <p:spPr>
          <a:xfrm>
            <a:off x="2014327" y="4611066"/>
            <a:ext cx="7924801" cy="1257093"/>
          </a:xfrm>
        </p:spPr>
        <p:txBody>
          <a:bodyPr/>
          <a:lstStyle/>
          <a:p>
            <a:r>
              <a:rPr lang="en-GB" b="1" dirty="0">
                <a:solidFill>
                  <a:schemeClr val="accent1"/>
                </a:solidFill>
              </a:rPr>
              <a:t>Crayke CE Primary School</a:t>
            </a:r>
          </a:p>
        </p:txBody>
      </p:sp>
      <p:sp>
        <p:nvSpPr>
          <p:cNvPr id="3" name="Subtitle 2">
            <a:extLst>
              <a:ext uri="{FF2B5EF4-FFF2-40B4-BE49-F238E27FC236}">
                <a16:creationId xmlns:a16="http://schemas.microsoft.com/office/drawing/2014/main" id="{CD2600CC-198E-4B77-825A-0102AADD19DA}"/>
              </a:ext>
            </a:extLst>
          </p:cNvPr>
          <p:cNvSpPr>
            <a:spLocks noGrp="1"/>
          </p:cNvSpPr>
          <p:nvPr>
            <p:ph type="subTitle" idx="1"/>
          </p:nvPr>
        </p:nvSpPr>
        <p:spPr>
          <a:xfrm>
            <a:off x="1404729" y="5621912"/>
            <a:ext cx="9144000" cy="1655762"/>
          </a:xfrm>
        </p:spPr>
        <p:txBody>
          <a:bodyPr/>
          <a:lstStyle/>
          <a:p>
            <a:r>
              <a:rPr lang="en-GB" b="1" dirty="0">
                <a:solidFill>
                  <a:schemeClr val="accent1"/>
                </a:solidFill>
              </a:rPr>
              <a:t>Spring Term 2024</a:t>
            </a:r>
          </a:p>
          <a:p>
            <a:r>
              <a:rPr lang="en-GB" b="1" dirty="0">
                <a:solidFill>
                  <a:schemeClr val="accent1"/>
                </a:solidFill>
              </a:rPr>
              <a:t>Crayke Chronicle - Standing Items </a:t>
            </a:r>
          </a:p>
        </p:txBody>
      </p:sp>
    </p:spTree>
    <p:extLst>
      <p:ext uri="{BB962C8B-B14F-4D97-AF65-F5344CB8AC3E}">
        <p14:creationId xmlns:p14="http://schemas.microsoft.com/office/powerpoint/2010/main" val="317287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03C0E8-26B4-4C64-B77F-505E8D8695B0}"/>
              </a:ext>
            </a:extLst>
          </p:cNvPr>
          <p:cNvSpPr>
            <a:spLocks noGrp="1"/>
          </p:cNvSpPr>
          <p:nvPr>
            <p:ph type="title"/>
          </p:nvPr>
        </p:nvSpPr>
        <p:spPr>
          <a:xfrm>
            <a:off x="838200" y="365125"/>
            <a:ext cx="10515600" cy="1325563"/>
          </a:xfrm>
        </p:spPr>
        <p:txBody>
          <a:bodyPr/>
          <a:lstStyle/>
          <a:p>
            <a:r>
              <a:rPr lang="en-GB" b="1" dirty="0">
                <a:solidFill>
                  <a:schemeClr val="accent1"/>
                </a:solidFill>
              </a:rPr>
              <a:t>Spring Term Spelling Lists – Holly Spring 1</a:t>
            </a:r>
          </a:p>
        </p:txBody>
      </p:sp>
      <p:pic>
        <p:nvPicPr>
          <p:cNvPr id="7" name="Content Placeholder 6">
            <a:extLst>
              <a:ext uri="{FF2B5EF4-FFF2-40B4-BE49-F238E27FC236}">
                <a16:creationId xmlns:a16="http://schemas.microsoft.com/office/drawing/2014/main" id="{378A928A-91AA-4F9A-8CB1-0329027F18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737" y="1825625"/>
            <a:ext cx="7348525" cy="4351338"/>
          </a:xfrm>
        </p:spPr>
      </p:pic>
    </p:spTree>
    <p:extLst>
      <p:ext uri="{BB962C8B-B14F-4D97-AF65-F5344CB8AC3E}">
        <p14:creationId xmlns:p14="http://schemas.microsoft.com/office/powerpoint/2010/main" val="338346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3AF8A1-B322-4124-A50A-D67F7CE9B55F}"/>
              </a:ext>
            </a:extLst>
          </p:cNvPr>
          <p:cNvSpPr>
            <a:spLocks noGrp="1"/>
          </p:cNvSpPr>
          <p:nvPr>
            <p:ph type="title"/>
          </p:nvPr>
        </p:nvSpPr>
        <p:spPr>
          <a:xfrm>
            <a:off x="838200" y="365125"/>
            <a:ext cx="10515600" cy="1325563"/>
          </a:xfrm>
        </p:spPr>
        <p:txBody>
          <a:bodyPr/>
          <a:lstStyle/>
          <a:p>
            <a:r>
              <a:rPr lang="en-GB" b="1" dirty="0">
                <a:solidFill>
                  <a:schemeClr val="accent1"/>
                </a:solidFill>
              </a:rPr>
              <a:t>Spring Term Spelling Lists – Holly Spring 2</a:t>
            </a:r>
          </a:p>
        </p:txBody>
      </p:sp>
      <p:pic>
        <p:nvPicPr>
          <p:cNvPr id="7" name="Content Placeholder 6">
            <a:extLst>
              <a:ext uri="{FF2B5EF4-FFF2-40B4-BE49-F238E27FC236}">
                <a16:creationId xmlns:a16="http://schemas.microsoft.com/office/drawing/2014/main" id="{B9999182-B616-4A71-B195-6BE323B09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8857" y="1825625"/>
            <a:ext cx="7514285" cy="4351338"/>
          </a:xfrm>
        </p:spPr>
      </p:pic>
    </p:spTree>
    <p:extLst>
      <p:ext uri="{BB962C8B-B14F-4D97-AF65-F5344CB8AC3E}">
        <p14:creationId xmlns:p14="http://schemas.microsoft.com/office/powerpoint/2010/main" val="121207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A8BAC0-2A37-400B-846E-29B7B746AB2D}"/>
              </a:ext>
            </a:extLst>
          </p:cNvPr>
          <p:cNvSpPr>
            <a:spLocks noGrp="1"/>
          </p:cNvSpPr>
          <p:nvPr>
            <p:ph type="title"/>
          </p:nvPr>
        </p:nvSpPr>
        <p:spPr>
          <a:xfrm>
            <a:off x="838200" y="365125"/>
            <a:ext cx="10515600" cy="1325563"/>
          </a:xfrm>
        </p:spPr>
        <p:txBody>
          <a:bodyPr/>
          <a:lstStyle/>
          <a:p>
            <a:r>
              <a:rPr lang="en-GB" b="1" dirty="0">
                <a:solidFill>
                  <a:schemeClr val="accent1"/>
                </a:solidFill>
              </a:rPr>
              <a:t>Spring Term Spelling Lists – Oak Spring 1</a:t>
            </a:r>
          </a:p>
        </p:txBody>
      </p:sp>
      <p:pic>
        <p:nvPicPr>
          <p:cNvPr id="7" name="Content Placeholder 6">
            <a:extLst>
              <a:ext uri="{FF2B5EF4-FFF2-40B4-BE49-F238E27FC236}">
                <a16:creationId xmlns:a16="http://schemas.microsoft.com/office/drawing/2014/main" id="{FDE163B2-61B5-476C-A4D5-DA751DFD6A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8579" y="1825625"/>
            <a:ext cx="7614841" cy="4351338"/>
          </a:xfrm>
        </p:spPr>
      </p:pic>
    </p:spTree>
    <p:extLst>
      <p:ext uri="{BB962C8B-B14F-4D97-AF65-F5344CB8AC3E}">
        <p14:creationId xmlns:p14="http://schemas.microsoft.com/office/powerpoint/2010/main" val="276431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699BCD-587E-4F33-B4E6-3B0D8B0E5EA5}"/>
              </a:ext>
            </a:extLst>
          </p:cNvPr>
          <p:cNvSpPr>
            <a:spLocks noGrp="1"/>
          </p:cNvSpPr>
          <p:nvPr>
            <p:ph type="title"/>
          </p:nvPr>
        </p:nvSpPr>
        <p:spPr>
          <a:xfrm>
            <a:off x="838200" y="365125"/>
            <a:ext cx="10515600" cy="1325563"/>
          </a:xfrm>
        </p:spPr>
        <p:txBody>
          <a:bodyPr/>
          <a:lstStyle/>
          <a:p>
            <a:r>
              <a:rPr lang="en-GB" b="1" dirty="0">
                <a:solidFill>
                  <a:schemeClr val="accent1"/>
                </a:solidFill>
              </a:rPr>
              <a:t>Spring Term Spelling Lists – Oak Spring 2</a:t>
            </a:r>
          </a:p>
        </p:txBody>
      </p:sp>
      <p:pic>
        <p:nvPicPr>
          <p:cNvPr id="7" name="Content Placeholder 6">
            <a:extLst>
              <a:ext uri="{FF2B5EF4-FFF2-40B4-BE49-F238E27FC236}">
                <a16:creationId xmlns:a16="http://schemas.microsoft.com/office/drawing/2014/main" id="{FA9AC7A8-CDF0-48EF-AE16-BB3500453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204" y="1825625"/>
            <a:ext cx="7299591" cy="4351338"/>
          </a:xfrm>
        </p:spPr>
      </p:pic>
    </p:spTree>
    <p:extLst>
      <p:ext uri="{BB962C8B-B14F-4D97-AF65-F5344CB8AC3E}">
        <p14:creationId xmlns:p14="http://schemas.microsoft.com/office/powerpoint/2010/main" val="51059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D35D-9DA2-4006-9D5D-5B6B72C82E88}"/>
              </a:ext>
            </a:extLst>
          </p:cNvPr>
          <p:cNvSpPr>
            <a:spLocks noGrp="1"/>
          </p:cNvSpPr>
          <p:nvPr>
            <p:ph type="title"/>
          </p:nvPr>
        </p:nvSpPr>
        <p:spPr/>
        <p:txBody>
          <a:bodyPr/>
          <a:lstStyle/>
          <a:p>
            <a:r>
              <a:rPr lang="en-GB" b="1" dirty="0">
                <a:solidFill>
                  <a:schemeClr val="accent1"/>
                </a:solidFill>
                <a:latin typeface="Segoe  "/>
              </a:rPr>
              <a:t>1 minute maths </a:t>
            </a:r>
          </a:p>
        </p:txBody>
      </p:sp>
      <p:pic>
        <p:nvPicPr>
          <p:cNvPr id="4" name="Picture 3">
            <a:extLst>
              <a:ext uri="{FF2B5EF4-FFF2-40B4-BE49-F238E27FC236}">
                <a16:creationId xmlns:a16="http://schemas.microsoft.com/office/drawing/2014/main" id="{484C119F-3537-452C-8588-8E44EF807E9B}"/>
              </a:ext>
            </a:extLst>
          </p:cNvPr>
          <p:cNvPicPr>
            <a:picLocks noChangeAspect="1"/>
          </p:cNvPicPr>
          <p:nvPr/>
        </p:nvPicPr>
        <p:blipFill>
          <a:blip r:embed="rId2"/>
          <a:stretch>
            <a:fillRect/>
          </a:stretch>
        </p:blipFill>
        <p:spPr>
          <a:xfrm>
            <a:off x="170623" y="2037474"/>
            <a:ext cx="11850754" cy="4296375"/>
          </a:xfrm>
          <a:prstGeom prst="rect">
            <a:avLst/>
          </a:prstGeom>
        </p:spPr>
      </p:pic>
      <p:pic>
        <p:nvPicPr>
          <p:cNvPr id="5" name="Picture 4">
            <a:extLst>
              <a:ext uri="{FF2B5EF4-FFF2-40B4-BE49-F238E27FC236}">
                <a16:creationId xmlns:a16="http://schemas.microsoft.com/office/drawing/2014/main" id="{3F8950D7-8E18-4410-9ADB-6074F2311D29}"/>
              </a:ext>
            </a:extLst>
          </p:cNvPr>
          <p:cNvPicPr>
            <a:picLocks noChangeAspect="1"/>
          </p:cNvPicPr>
          <p:nvPr/>
        </p:nvPicPr>
        <p:blipFill>
          <a:blip r:embed="rId3"/>
          <a:stretch>
            <a:fillRect/>
          </a:stretch>
        </p:blipFill>
        <p:spPr>
          <a:xfrm>
            <a:off x="5751443" y="59357"/>
            <a:ext cx="3237596" cy="2526594"/>
          </a:xfrm>
          <a:prstGeom prst="rect">
            <a:avLst/>
          </a:prstGeom>
        </p:spPr>
      </p:pic>
    </p:spTree>
    <p:extLst>
      <p:ext uri="{BB962C8B-B14F-4D97-AF65-F5344CB8AC3E}">
        <p14:creationId xmlns:p14="http://schemas.microsoft.com/office/powerpoint/2010/main" val="186136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A33E-ED36-4556-B63F-21E29988BAFF}"/>
              </a:ext>
            </a:extLst>
          </p:cNvPr>
          <p:cNvSpPr>
            <a:spLocks noGrp="1"/>
          </p:cNvSpPr>
          <p:nvPr>
            <p:ph type="title"/>
          </p:nvPr>
        </p:nvSpPr>
        <p:spPr/>
        <p:txBody>
          <a:bodyPr/>
          <a:lstStyle/>
          <a:p>
            <a:r>
              <a:rPr lang="en-GB" b="1" dirty="0">
                <a:solidFill>
                  <a:schemeClr val="accent1"/>
                </a:solidFill>
              </a:rPr>
              <a:t>Our Safeguarding Team</a:t>
            </a:r>
          </a:p>
        </p:txBody>
      </p:sp>
      <p:sp>
        <p:nvSpPr>
          <p:cNvPr id="3" name="Content Placeholder 2">
            <a:extLst>
              <a:ext uri="{FF2B5EF4-FFF2-40B4-BE49-F238E27FC236}">
                <a16:creationId xmlns:a16="http://schemas.microsoft.com/office/drawing/2014/main" id="{05B7F9B4-37D0-4E18-880B-F5DC9DCC1EF7}"/>
              </a:ext>
            </a:extLst>
          </p:cNvPr>
          <p:cNvSpPr>
            <a:spLocks noGrp="1"/>
          </p:cNvSpPr>
          <p:nvPr>
            <p:ph idx="1"/>
          </p:nvPr>
        </p:nvSpPr>
        <p:spPr>
          <a:xfrm>
            <a:off x="838200" y="1464906"/>
            <a:ext cx="10515600" cy="4712057"/>
          </a:xfrm>
        </p:spPr>
        <p:txBody>
          <a:bodyPr>
            <a:normAutofit fontScale="85000" lnSpcReduction="20000"/>
          </a:bodyPr>
          <a:lstStyle/>
          <a:p>
            <a:pPr marL="0" indent="0">
              <a:buNone/>
            </a:pPr>
            <a:r>
              <a:rPr lang="en-GB" dirty="0"/>
              <a:t>At Crayke, we have three members of staff and a governor who make up our Safeguarding Leadership Team.  Mrs Jackson is the Designated Safeguarding Lead, which means that she is the lead person responsible for child protection and safeguarding issues.  Mrs Rayner and Mrs Chandler are our Deputy Designated Safeguarding Leads (Deputy DSLs); a deputy DSL supports the DSL in their role of safeguarding and child protection.  Mrs Andrea Hayes is our Safeguarding Link Governor.  The role of the Safeguarding Governor is to support the DSL as well as to regularly review, ask questions and make suggestions about our safeguarding policies and procedures and to report back to the governing body.  All staff at Crayke know that safeguarding is EVERYONE’S responsibility.  Find out more on our dedicated website Safeguarding page: </a:t>
            </a:r>
            <a:r>
              <a:rPr lang="en-GB" u="sng" dirty="0">
                <a:hlinkClick r:id="rId2"/>
              </a:rPr>
              <a:t>https://craykeschool.org/safeguarding/</a:t>
            </a:r>
            <a:r>
              <a:rPr lang="en-GB" dirty="0"/>
              <a:t>    </a:t>
            </a:r>
          </a:p>
          <a:p>
            <a:pPr marL="0" indent="0">
              <a:buNone/>
            </a:pPr>
            <a:r>
              <a:rPr lang="en-GB" dirty="0"/>
              <a:t>You can also report any safeguarding concerns to our DSL email: </a:t>
            </a:r>
            <a:r>
              <a:rPr lang="en-GB" u="sng" dirty="0">
                <a:hlinkClick r:id="rId3"/>
              </a:rPr>
              <a:t>dsl@crayke.n-yorks.sch.uk</a:t>
            </a:r>
            <a:r>
              <a:rPr lang="en-GB" dirty="0"/>
              <a:t>  </a:t>
            </a:r>
          </a:p>
          <a:p>
            <a:pPr marL="0" indent="0">
              <a:buNone/>
            </a:pPr>
            <a:r>
              <a:rPr lang="en-GB" dirty="0"/>
              <a:t>Please also be aware that as a school we subscribe to Operation Encompass, whereby we are notified of any incidences of domestic violence where a pupil at our school has been present.  </a:t>
            </a:r>
          </a:p>
          <a:p>
            <a:pPr marL="0" indent="0">
              <a:buNone/>
            </a:pPr>
            <a:endParaRPr lang="en-GB" dirty="0"/>
          </a:p>
        </p:txBody>
      </p:sp>
    </p:spTree>
    <p:extLst>
      <p:ext uri="{BB962C8B-B14F-4D97-AF65-F5344CB8AC3E}">
        <p14:creationId xmlns:p14="http://schemas.microsoft.com/office/powerpoint/2010/main" val="40200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3422-C55C-4FE4-A677-261D2ECEFE8F}"/>
              </a:ext>
            </a:extLst>
          </p:cNvPr>
          <p:cNvSpPr>
            <a:spLocks noGrp="1"/>
          </p:cNvSpPr>
          <p:nvPr>
            <p:ph type="title"/>
          </p:nvPr>
        </p:nvSpPr>
        <p:spPr/>
        <p:txBody>
          <a:bodyPr/>
          <a:lstStyle/>
          <a:p>
            <a:r>
              <a:rPr lang="en-GB" b="1" dirty="0">
                <a:solidFill>
                  <a:schemeClr val="accent1"/>
                </a:solidFill>
              </a:rPr>
              <a:t>Attendance and Punctuality</a:t>
            </a:r>
          </a:p>
        </p:txBody>
      </p:sp>
      <p:sp>
        <p:nvSpPr>
          <p:cNvPr id="3" name="Content Placeholder 2">
            <a:extLst>
              <a:ext uri="{FF2B5EF4-FFF2-40B4-BE49-F238E27FC236}">
                <a16:creationId xmlns:a16="http://schemas.microsoft.com/office/drawing/2014/main" id="{01FFC4CB-7FF6-47C2-996E-727E542B68F9}"/>
              </a:ext>
            </a:extLst>
          </p:cNvPr>
          <p:cNvSpPr>
            <a:spLocks noGrp="1"/>
          </p:cNvSpPr>
          <p:nvPr>
            <p:ph idx="1"/>
          </p:nvPr>
        </p:nvSpPr>
        <p:spPr/>
        <p:txBody>
          <a:bodyPr>
            <a:normAutofit fontScale="85000" lnSpcReduction="20000"/>
          </a:bodyPr>
          <a:lstStyle/>
          <a:p>
            <a:pPr marL="0" indent="0">
              <a:buNone/>
            </a:pPr>
            <a:r>
              <a:rPr lang="en-GB" b="1" dirty="0"/>
              <a:t>Attendance</a:t>
            </a:r>
            <a:endParaRPr lang="en-GB" dirty="0"/>
          </a:p>
          <a:p>
            <a:pPr marL="0" indent="0">
              <a:buNone/>
            </a:pPr>
            <a:r>
              <a:rPr lang="en-GB" dirty="0"/>
              <a:t>We strive for high levels of attendance at school.  Please try, wherever possible, to book holidays out of term time.  The impact of even one day’s absence on your child’s learning is huge.  Also, please try to book medical appointments out of school hours if possible as this also minimises the time missed.  If your child is very unwell and unable to attend school, please inform the office by phoning </a:t>
            </a:r>
            <a:r>
              <a:rPr lang="en-GB" b="1" dirty="0"/>
              <a:t>01347 821767 no later than 9:15am</a:t>
            </a:r>
            <a:r>
              <a:rPr lang="en-GB" dirty="0"/>
              <a:t>. Thank you for your support with this important matter.   </a:t>
            </a:r>
          </a:p>
          <a:p>
            <a:pPr marL="0" indent="0">
              <a:buNone/>
            </a:pPr>
            <a:r>
              <a:rPr lang="en-GB" b="1" dirty="0"/>
              <a:t>Punctuality</a:t>
            </a:r>
            <a:endParaRPr lang="en-GB" dirty="0"/>
          </a:p>
          <a:p>
            <a:pPr marL="0" indent="0">
              <a:buNone/>
            </a:pPr>
            <a:r>
              <a:rPr lang="en-GB" dirty="0"/>
              <a:t>It is very important that the children arrive to school on time so that:</a:t>
            </a:r>
            <a:br>
              <a:rPr lang="en-GB" dirty="0"/>
            </a:br>
            <a:r>
              <a:rPr lang="en-GB" dirty="0"/>
              <a:t>1. They take part in all of the learning opportunities for the day with complete focus and without interruption from late arrivals.</a:t>
            </a:r>
            <a:br>
              <a:rPr lang="en-GB" dirty="0"/>
            </a:br>
            <a:r>
              <a:rPr lang="en-GB" dirty="0"/>
              <a:t>2. Teachers can teach the best possible lessons without complete focus and without interruption from late arrivals.</a:t>
            </a:r>
          </a:p>
          <a:p>
            <a:pPr marL="0" indent="0">
              <a:buNone/>
            </a:pPr>
            <a:endParaRPr lang="en-GB" dirty="0"/>
          </a:p>
        </p:txBody>
      </p:sp>
    </p:spTree>
    <p:extLst>
      <p:ext uri="{BB962C8B-B14F-4D97-AF65-F5344CB8AC3E}">
        <p14:creationId xmlns:p14="http://schemas.microsoft.com/office/powerpoint/2010/main" val="83424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4A8F-6046-4124-872C-FADDB1AFCD1E}"/>
              </a:ext>
            </a:extLst>
          </p:cNvPr>
          <p:cNvSpPr>
            <a:spLocks noGrp="1"/>
          </p:cNvSpPr>
          <p:nvPr>
            <p:ph type="title"/>
          </p:nvPr>
        </p:nvSpPr>
        <p:spPr/>
        <p:txBody>
          <a:bodyPr/>
          <a:lstStyle/>
          <a:p>
            <a:r>
              <a:rPr lang="en-GB" b="1" dirty="0">
                <a:solidFill>
                  <a:schemeClr val="accent1"/>
                </a:solidFill>
              </a:rPr>
              <a:t>School Website</a:t>
            </a:r>
          </a:p>
        </p:txBody>
      </p:sp>
      <p:sp>
        <p:nvSpPr>
          <p:cNvPr id="3" name="Content Placeholder 2">
            <a:extLst>
              <a:ext uri="{FF2B5EF4-FFF2-40B4-BE49-F238E27FC236}">
                <a16:creationId xmlns:a16="http://schemas.microsoft.com/office/drawing/2014/main" id="{60798B8F-EE22-4B3B-95C9-A254B1DB80A3}"/>
              </a:ext>
            </a:extLst>
          </p:cNvPr>
          <p:cNvSpPr>
            <a:spLocks noGrp="1"/>
          </p:cNvSpPr>
          <p:nvPr>
            <p:ph idx="1"/>
          </p:nvPr>
        </p:nvSpPr>
        <p:spPr/>
        <p:txBody>
          <a:bodyPr/>
          <a:lstStyle/>
          <a:p>
            <a:r>
              <a:rPr lang="en-GB" dirty="0"/>
              <a:t>Our school website contains a wealth of information on all matters relating to school life.</a:t>
            </a:r>
          </a:p>
          <a:p>
            <a:r>
              <a:rPr lang="en-GB" dirty="0"/>
              <a:t>Please visit the curriculum section here: </a:t>
            </a:r>
            <a:r>
              <a:rPr lang="en-GB" dirty="0">
                <a:hlinkClick r:id="rId2"/>
              </a:rPr>
              <a:t>https://craykeschool.org/curriculum/</a:t>
            </a:r>
            <a:r>
              <a:rPr lang="en-GB" dirty="0"/>
              <a:t> to find out more about what your child is learning in school.</a:t>
            </a:r>
          </a:p>
          <a:p>
            <a:r>
              <a:rPr lang="en-GB" dirty="0"/>
              <a:t>Please also visit the ‘Parents’ section for more information about school routines and expectations and the ‘Children’ section for other useful information.</a:t>
            </a:r>
          </a:p>
        </p:txBody>
      </p:sp>
    </p:spTree>
    <p:extLst>
      <p:ext uri="{BB962C8B-B14F-4D97-AF65-F5344CB8AC3E}">
        <p14:creationId xmlns:p14="http://schemas.microsoft.com/office/powerpoint/2010/main" val="28525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21A9-9BD4-4F82-ABE7-2B010CAAB3CB}"/>
              </a:ext>
            </a:extLst>
          </p:cNvPr>
          <p:cNvSpPr>
            <a:spLocks noGrp="1"/>
          </p:cNvSpPr>
          <p:nvPr>
            <p:ph type="title"/>
          </p:nvPr>
        </p:nvSpPr>
        <p:spPr/>
        <p:txBody>
          <a:bodyPr/>
          <a:lstStyle/>
          <a:p>
            <a:r>
              <a:rPr lang="en-GB" b="1" dirty="0">
                <a:solidFill>
                  <a:schemeClr val="accent1"/>
                </a:solidFill>
              </a:rPr>
              <a:t>Online Safety</a:t>
            </a:r>
          </a:p>
        </p:txBody>
      </p:sp>
      <p:sp>
        <p:nvSpPr>
          <p:cNvPr id="3" name="Content Placeholder 2">
            <a:extLst>
              <a:ext uri="{FF2B5EF4-FFF2-40B4-BE49-F238E27FC236}">
                <a16:creationId xmlns:a16="http://schemas.microsoft.com/office/drawing/2014/main" id="{78D91885-4399-45A6-806C-D37FF10E34E7}"/>
              </a:ext>
            </a:extLst>
          </p:cNvPr>
          <p:cNvSpPr>
            <a:spLocks noGrp="1"/>
          </p:cNvSpPr>
          <p:nvPr>
            <p:ph idx="1"/>
          </p:nvPr>
        </p:nvSpPr>
        <p:spPr>
          <a:xfrm>
            <a:off x="838200" y="1502229"/>
            <a:ext cx="10515600" cy="4674734"/>
          </a:xfrm>
        </p:spPr>
        <p:txBody>
          <a:bodyPr>
            <a:normAutofit fontScale="92500" lnSpcReduction="10000"/>
          </a:bodyPr>
          <a:lstStyle/>
          <a:p>
            <a:pPr marL="0" indent="0">
              <a:buNone/>
            </a:pPr>
            <a:r>
              <a:rPr lang="en-GB" dirty="0"/>
              <a:t>We recognise the importance of online safety and also understand that it is a fast paced, ever changing online world where parents can struggle to keep up with the technical knowledge and understanding demonstrated by their children.  The National Online Safety organisation produce guides, which we share with parents and carers regularly. These leaflets are also made available on the Online Safety section of our website.  Should you wish to access any of the other online safety parent guides available on a whole range of topics including what parents need to know about Amazon Fire Tablets, Google Chromebooks, and ways to champion equality online, please have a look at this weblink: </a:t>
            </a:r>
            <a:r>
              <a:rPr lang="en-GB" u="sng" dirty="0">
                <a:hlinkClick r:id="rId2"/>
              </a:rPr>
              <a:t>https://nationalonlinesafety.com/guides</a:t>
            </a:r>
            <a:r>
              <a:rPr lang="en-GB" dirty="0"/>
              <a:t> </a:t>
            </a:r>
          </a:p>
          <a:p>
            <a:pPr marL="0" indent="0">
              <a:buNone/>
            </a:pPr>
            <a:r>
              <a:rPr lang="en-GB" dirty="0"/>
              <a:t>Should you wish to access more information about how to support your child/ren with online safety at home, this course is available which explains in detail the risks they might be exposed to and what you can do to support them. </a:t>
            </a:r>
            <a:r>
              <a:rPr lang="en-GB" u="sng" dirty="0">
                <a:hlinkClick r:id="rId3"/>
              </a:rPr>
              <a:t>https://info.nationalonlinesafety.com/myleene-uk</a:t>
            </a:r>
            <a:r>
              <a:rPr lang="en-GB" dirty="0"/>
              <a:t> </a:t>
            </a:r>
          </a:p>
          <a:p>
            <a:pPr marL="0" indent="0">
              <a:buNone/>
            </a:pPr>
            <a:endParaRPr lang="en-GB" dirty="0"/>
          </a:p>
        </p:txBody>
      </p:sp>
    </p:spTree>
    <p:extLst>
      <p:ext uri="{BB962C8B-B14F-4D97-AF65-F5344CB8AC3E}">
        <p14:creationId xmlns:p14="http://schemas.microsoft.com/office/powerpoint/2010/main" val="219760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D176-D34D-4492-825F-443D9FCA4022}"/>
              </a:ext>
            </a:extLst>
          </p:cNvPr>
          <p:cNvSpPr>
            <a:spLocks noGrp="1"/>
          </p:cNvSpPr>
          <p:nvPr>
            <p:ph type="title"/>
          </p:nvPr>
        </p:nvSpPr>
        <p:spPr/>
        <p:txBody>
          <a:bodyPr/>
          <a:lstStyle/>
          <a:p>
            <a:r>
              <a:rPr lang="en-GB" b="1" dirty="0">
                <a:solidFill>
                  <a:schemeClr val="accent1"/>
                </a:solidFill>
              </a:rPr>
              <a:t>Cost of Living Crisis – Pupil Premium</a:t>
            </a:r>
          </a:p>
        </p:txBody>
      </p:sp>
      <p:sp>
        <p:nvSpPr>
          <p:cNvPr id="3" name="Content Placeholder 2">
            <a:extLst>
              <a:ext uri="{FF2B5EF4-FFF2-40B4-BE49-F238E27FC236}">
                <a16:creationId xmlns:a16="http://schemas.microsoft.com/office/drawing/2014/main" id="{857F95DF-C418-41A4-9704-F651051AB12C}"/>
              </a:ext>
            </a:extLst>
          </p:cNvPr>
          <p:cNvSpPr>
            <a:spLocks noGrp="1"/>
          </p:cNvSpPr>
          <p:nvPr>
            <p:ph idx="1"/>
          </p:nvPr>
        </p:nvSpPr>
        <p:spPr/>
        <p:txBody>
          <a:bodyPr>
            <a:normAutofit lnSpcReduction="10000"/>
          </a:bodyPr>
          <a:lstStyle/>
          <a:p>
            <a:r>
              <a:rPr lang="en-GB" dirty="0"/>
              <a:t>We are very aware that costs continue to rise and look set to do so for some time.  If you are encountering financial difficulties, we may be able to signpost support.  Please get in touch. </a:t>
            </a:r>
          </a:p>
          <a:p>
            <a:r>
              <a:rPr lang="en-GB" dirty="0"/>
              <a:t>If your circumstances have changed and you think your child may be eligible for free school meals, it has never been easier to apply.  There is no stigma attached to this, it is not highlighted to the children in any way, and the school gets valuable funding too.  If you would like a confidential conversation about whether you may be eligible for free school meals, please do not hesitate to speak to me.  To apply directly please use this weblink: </a:t>
            </a:r>
            <a:r>
              <a:rPr lang="en-GB" u="sng" dirty="0">
                <a:hlinkClick r:id="rId2"/>
              </a:rPr>
              <a:t>https://www.northyorks.gov.uk/free-school-meals</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9039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32D9D1-9E1D-40B7-A783-FB9AC54B0092}"/>
              </a:ext>
            </a:extLst>
          </p:cNvPr>
          <p:cNvGraphicFramePr>
            <a:graphicFrameLocks/>
          </p:cNvGraphicFramePr>
          <p:nvPr>
            <p:extLst>
              <p:ext uri="{D42A27DB-BD31-4B8C-83A1-F6EECF244321}">
                <p14:modId xmlns:p14="http://schemas.microsoft.com/office/powerpoint/2010/main" val="2501724016"/>
              </p:ext>
            </p:extLst>
          </p:nvPr>
        </p:nvGraphicFramePr>
        <p:xfrm>
          <a:off x="525764" y="70615"/>
          <a:ext cx="10681927" cy="6716770"/>
        </p:xfrm>
        <a:graphic>
          <a:graphicData uri="http://schemas.openxmlformats.org/drawingml/2006/table">
            <a:tbl>
              <a:tblPr firstRow="1" firstCol="1" bandRow="1">
                <a:tableStyleId>{5C22544A-7EE6-4342-B048-85BDC9FD1C3A}</a:tableStyleId>
              </a:tblPr>
              <a:tblGrid>
                <a:gridCol w="1319917">
                  <a:extLst>
                    <a:ext uri="{9D8B030D-6E8A-4147-A177-3AD203B41FA5}">
                      <a16:colId xmlns:a16="http://schemas.microsoft.com/office/drawing/2014/main" val="1001214173"/>
                    </a:ext>
                  </a:extLst>
                </a:gridCol>
                <a:gridCol w="2990246">
                  <a:extLst>
                    <a:ext uri="{9D8B030D-6E8A-4147-A177-3AD203B41FA5}">
                      <a16:colId xmlns:a16="http://schemas.microsoft.com/office/drawing/2014/main" val="2255155921"/>
                    </a:ext>
                  </a:extLst>
                </a:gridCol>
                <a:gridCol w="3186394">
                  <a:extLst>
                    <a:ext uri="{9D8B030D-6E8A-4147-A177-3AD203B41FA5}">
                      <a16:colId xmlns:a16="http://schemas.microsoft.com/office/drawing/2014/main" val="3894996611"/>
                    </a:ext>
                  </a:extLst>
                </a:gridCol>
                <a:gridCol w="3185370">
                  <a:extLst>
                    <a:ext uri="{9D8B030D-6E8A-4147-A177-3AD203B41FA5}">
                      <a16:colId xmlns:a16="http://schemas.microsoft.com/office/drawing/2014/main" val="1887955382"/>
                    </a:ext>
                  </a:extLst>
                </a:gridCol>
              </a:tblGrid>
              <a:tr h="560145">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SPRING TERM 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Week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Served w/c 8</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Jan, 29</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Jan,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26</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Feb &amp; 18</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Mar</a:t>
                      </a:r>
                    </a:p>
                  </a:txBody>
                  <a:tcPr marL="68580" marR="68580" marT="0" marB="0"/>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Week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Served w/c 15</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Jan, 5</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Feb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&amp; 4</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Mar</a:t>
                      </a:r>
                    </a:p>
                  </a:txBody>
                  <a:tcPr marL="68580" marR="68580" marT="0" marB="0"/>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Week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Served w/c 22</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nd</a:t>
                      </a:r>
                      <a:r>
                        <a:rPr lang="en-GB" sz="1100">
                          <a:effectLst/>
                          <a:latin typeface="Calibri" panose="020F0502020204030204" pitchFamily="34" charset="0"/>
                          <a:ea typeface="Calibri" panose="020F0502020204030204" pitchFamily="34" charset="0"/>
                          <a:cs typeface="Times New Roman" panose="02020603050405020304" pitchFamily="18" charset="0"/>
                        </a:rPr>
                        <a:t> Jan, 19</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Feb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&amp; 11</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Mar</a:t>
                      </a:r>
                    </a:p>
                  </a:txBody>
                  <a:tcPr marL="68580" marR="68580" marT="0" marB="0"/>
                </a:tc>
                <a:extLst>
                  <a:ext uri="{0D108BD9-81ED-4DB2-BD59-A6C34878D82A}">
                    <a16:rowId xmlns:a16="http://schemas.microsoft.com/office/drawing/2014/main" val="2544372357"/>
                  </a:ext>
                </a:extLst>
              </a:tr>
              <a:tr h="1107399">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Monday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Lasagne</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Broccoli &amp; Carrots</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Homemade Garlic Bread</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Cornflake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Crispie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Pizza</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Mixed Salad &amp; Grated Carrot</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Potato Wedges</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Fruit Jelly &amp; Ice-cream</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Crunchy Topped Mac &amp; Cheese</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Green Beans &amp; Sweetcorn</a:t>
                      </a:r>
                    </a:p>
                    <a:p>
                      <a:pPr algn="ct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Homebaked</a:t>
                      </a:r>
                      <a:r>
                        <a:rPr lang="en-GB" sz="1100" dirty="0">
                          <a:effectLst/>
                          <a:latin typeface="Calibri" panose="020F0502020204030204" pitchFamily="34" charset="0"/>
                          <a:ea typeface="Calibri" panose="020F0502020204030204" pitchFamily="34" charset="0"/>
                          <a:cs typeface="Times New Roman" panose="02020603050405020304" pitchFamily="18" charset="0"/>
                        </a:rPr>
                        <a:t> Garlic Bread</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Jam Doughnut Muffin</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extLst>
                  <a:ext uri="{0D108BD9-81ED-4DB2-BD59-A6C34878D82A}">
                    <a16:rowId xmlns:a16="http://schemas.microsoft.com/office/drawing/2014/main" val="155904752"/>
                  </a:ext>
                </a:extLst>
              </a:tr>
              <a:tr h="1266606">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Tuesday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Chicken Nuggets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Diced Potatoes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Peas &amp; Sweetcorn</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Homemade 50/50 Bread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Marble Berry Sponge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&amp; Custard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Meatballs in a Creamy Sauce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50/50 Rice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Carrots &amp; Broccoli</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Crusty Bread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Chocolate Sponge &amp;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Chocolate Sauce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Sausage &amp; Mashed Potato</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Gravy</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Carrots &amp; Broccoli</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Homemade 50/50 Bread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Oatie Apple Crumble &amp; Custard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extLst>
                  <a:ext uri="{0D108BD9-81ED-4DB2-BD59-A6C34878D82A}">
                    <a16:rowId xmlns:a16="http://schemas.microsoft.com/office/drawing/2014/main" val="2824742151"/>
                  </a:ext>
                </a:extLst>
              </a:tr>
              <a:tr h="1266606">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Wednesday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Roast Pork &amp; Stuffing</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Mashed Potato</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Medley of Vegetables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Gravy</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Crusty Bread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Cheese &amp; Crackers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Roast Chicken, Yorkshire Pudding &amp; Gravy</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Roast Potatoes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Medley of Vegetables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Sliced Wholemeal Bread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Orange Shortcake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Minced Beef &amp; Dumplings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Roast Potatoes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Carrots &amp; Peas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Sliced Wholemeal Bread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Chocolate Orange Mousse Pot with Melting Moment</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extLst>
                  <a:ext uri="{0D108BD9-81ED-4DB2-BD59-A6C34878D82A}">
                    <a16:rowId xmlns:a16="http://schemas.microsoft.com/office/drawing/2014/main" val="1842180215"/>
                  </a:ext>
                </a:extLst>
              </a:tr>
              <a:tr h="948193">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Thursday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Beef Chilli Wrap</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Vegetable Rice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Carrots &amp; Green Beans</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Fruity Flapjack</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Spaghetti Bolognese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Sweetcorn &amp; Green Beans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Homebaked Garlic Flatbread</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Oak &amp; Fruit Cookie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Chicken Korma &amp; 50/50 Rice</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Cauliflower &amp; Green Beans</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Naan Bread</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Cheese &amp; Biscuit</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extLst>
                  <a:ext uri="{0D108BD9-81ED-4DB2-BD59-A6C34878D82A}">
                    <a16:rowId xmlns:a16="http://schemas.microsoft.com/office/drawing/2014/main" val="2865710741"/>
                  </a:ext>
                </a:extLst>
              </a:tr>
              <a:tr h="1126512">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Friday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Battered Fish &amp; Chips with Ketchup</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Peas &amp; Sweetcorn</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Sunflower Seed Bread</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Lemon Drizzle Muffin</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Fish Star, Chips and Ketchup</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Vegetable Sticks</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Homemade 50/50 Bread</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Chocolate Berry Mousse Cake</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Fish Fingers, Chips &amp; Ketchup</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Sweetcorn &amp; Peas</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Crusty Bread</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Berry Iced Bun</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Fresh Fruit or Fruit Yoghurt</a:t>
                      </a:r>
                    </a:p>
                  </a:txBody>
                  <a:tcPr marL="68580" marR="68580" marT="0" marB="0"/>
                </a:tc>
                <a:extLst>
                  <a:ext uri="{0D108BD9-81ED-4DB2-BD59-A6C34878D82A}">
                    <a16:rowId xmlns:a16="http://schemas.microsoft.com/office/drawing/2014/main" val="2194392496"/>
                  </a:ext>
                </a:extLst>
              </a:tr>
            </a:tbl>
          </a:graphicData>
        </a:graphic>
      </p:graphicFrame>
    </p:spTree>
    <p:extLst>
      <p:ext uri="{BB962C8B-B14F-4D97-AF65-F5344CB8AC3E}">
        <p14:creationId xmlns:p14="http://schemas.microsoft.com/office/powerpoint/2010/main" val="242495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AF-0D61-4F18-B0CC-3687F758C8D6}"/>
              </a:ext>
            </a:extLst>
          </p:cNvPr>
          <p:cNvSpPr>
            <a:spLocks noGrp="1"/>
          </p:cNvSpPr>
          <p:nvPr>
            <p:ph type="title"/>
          </p:nvPr>
        </p:nvSpPr>
        <p:spPr/>
        <p:txBody>
          <a:bodyPr/>
          <a:lstStyle/>
          <a:p>
            <a:r>
              <a:rPr lang="en-GB" b="1" dirty="0">
                <a:solidFill>
                  <a:schemeClr val="accent1"/>
                </a:solidFill>
              </a:rPr>
              <a:t>Spring Term Spelling Lists – Year 2 Spring 1</a:t>
            </a:r>
          </a:p>
        </p:txBody>
      </p:sp>
      <p:pic>
        <p:nvPicPr>
          <p:cNvPr id="4" name="Picture 3">
            <a:extLst>
              <a:ext uri="{FF2B5EF4-FFF2-40B4-BE49-F238E27FC236}">
                <a16:creationId xmlns:a16="http://schemas.microsoft.com/office/drawing/2014/main" id="{933BCF3A-51A6-49B1-935B-1D08B6822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225" y="1495118"/>
            <a:ext cx="7829550" cy="4505325"/>
          </a:xfrm>
          <a:prstGeom prst="rect">
            <a:avLst/>
          </a:prstGeom>
        </p:spPr>
      </p:pic>
    </p:spTree>
    <p:extLst>
      <p:ext uri="{BB962C8B-B14F-4D97-AF65-F5344CB8AC3E}">
        <p14:creationId xmlns:p14="http://schemas.microsoft.com/office/powerpoint/2010/main" val="246805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FC0757-3281-4945-A7D8-92F5213EE5E7}"/>
              </a:ext>
            </a:extLst>
          </p:cNvPr>
          <p:cNvSpPr>
            <a:spLocks noGrp="1"/>
          </p:cNvSpPr>
          <p:nvPr>
            <p:ph type="title"/>
          </p:nvPr>
        </p:nvSpPr>
        <p:spPr>
          <a:xfrm>
            <a:off x="838200" y="365125"/>
            <a:ext cx="10515600" cy="1325563"/>
          </a:xfrm>
        </p:spPr>
        <p:txBody>
          <a:bodyPr/>
          <a:lstStyle/>
          <a:p>
            <a:r>
              <a:rPr lang="en-GB" b="1" dirty="0">
                <a:solidFill>
                  <a:schemeClr val="accent1"/>
                </a:solidFill>
              </a:rPr>
              <a:t>Spring Term Spelling Lists – Year 2 Spring 2</a:t>
            </a:r>
          </a:p>
        </p:txBody>
      </p:sp>
      <p:pic>
        <p:nvPicPr>
          <p:cNvPr id="7" name="Content Placeholder 6">
            <a:extLst>
              <a:ext uri="{FF2B5EF4-FFF2-40B4-BE49-F238E27FC236}">
                <a16:creationId xmlns:a16="http://schemas.microsoft.com/office/drawing/2014/main" id="{F30E5AE6-E6C6-4E12-AA8D-A24B287FFB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938" y="1490066"/>
            <a:ext cx="7296450" cy="4351338"/>
          </a:xfrm>
        </p:spPr>
      </p:pic>
    </p:spTree>
    <p:extLst>
      <p:ext uri="{BB962C8B-B14F-4D97-AF65-F5344CB8AC3E}">
        <p14:creationId xmlns:p14="http://schemas.microsoft.com/office/powerpoint/2010/main" val="6982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1199</Words>
  <Application>Microsoft Office PowerPoint</Application>
  <PresentationFormat>Widescreen</PresentationFormat>
  <Paragraphs>144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Segoe  </vt:lpstr>
      <vt:lpstr>Times New Roman</vt:lpstr>
      <vt:lpstr>Office Theme</vt:lpstr>
      <vt:lpstr>Crayke CE Primary School</vt:lpstr>
      <vt:lpstr>Our Safeguarding Team</vt:lpstr>
      <vt:lpstr>Attendance and Punctuality</vt:lpstr>
      <vt:lpstr>School Website</vt:lpstr>
      <vt:lpstr>Online Safety</vt:lpstr>
      <vt:lpstr>Cost of Living Crisis – Pupil Premium</vt:lpstr>
      <vt:lpstr>PowerPoint Presentation</vt:lpstr>
      <vt:lpstr>Spring Term Spelling Lists – Year 2 Spring 1</vt:lpstr>
      <vt:lpstr>Spring Term Spelling Lists – Year 2 Spring 2</vt:lpstr>
      <vt:lpstr>Spring Term Spelling Lists – Holly Spring 1</vt:lpstr>
      <vt:lpstr>Spring Term Spelling Lists – Holly Spring 2</vt:lpstr>
      <vt:lpstr>Spring Term Spelling Lists – Oak Spring 1</vt:lpstr>
      <vt:lpstr>Spring Term Spelling Lists – Oak Spring 2</vt:lpstr>
      <vt:lpstr>1 minute maths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Crayke CE Primary School</dc:title>
  <dc:creator>Crayke Headteacher</dc:creator>
  <cp:lastModifiedBy>Crayke Headteacher</cp:lastModifiedBy>
  <cp:revision>8</cp:revision>
  <dcterms:created xsi:type="dcterms:W3CDTF">2023-09-07T15:11:06Z</dcterms:created>
  <dcterms:modified xsi:type="dcterms:W3CDTF">2024-01-12T10:40:26Z</dcterms:modified>
</cp:coreProperties>
</file>