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3" r:id="rId3"/>
    <p:sldId id="294"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9B80-382C-4F71-9C1D-5360ECDE0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DA7E6F-EF83-40AB-A3A4-9F0401E73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FEDAD3-451A-4DB4-8BDE-ECB5DACC8FF1}"/>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5" name="Footer Placeholder 4">
            <a:extLst>
              <a:ext uri="{FF2B5EF4-FFF2-40B4-BE49-F238E27FC236}">
                <a16:creationId xmlns:a16="http://schemas.microsoft.com/office/drawing/2014/main" id="{0A079BDC-36F6-4A64-BFCE-EF0D4A9D8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D69E1-8AEA-4285-B805-FEC11F21C866}"/>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15303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3C43-B61C-490C-A498-A0C48B60EB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5FFA45-F3AE-4DE9-9546-76D51FF88E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50831-B8A5-415E-A568-EE75652DBF7D}"/>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5" name="Footer Placeholder 4">
            <a:extLst>
              <a:ext uri="{FF2B5EF4-FFF2-40B4-BE49-F238E27FC236}">
                <a16:creationId xmlns:a16="http://schemas.microsoft.com/office/drawing/2014/main" id="{31DD875A-8514-48B8-945D-DFA2DAE96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9AF537-FBA6-40BE-806E-008EFE6D7BBC}"/>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379554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4C6D4-1BF9-40C9-85E5-C6B82E79B2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8C469E-91D7-4A44-8CF7-9E808D6B1A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D1E00-3847-4F7D-8AEE-536E7999B3DC}"/>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5" name="Footer Placeholder 4">
            <a:extLst>
              <a:ext uri="{FF2B5EF4-FFF2-40B4-BE49-F238E27FC236}">
                <a16:creationId xmlns:a16="http://schemas.microsoft.com/office/drawing/2014/main" id="{5968D8BD-7ACC-4E6E-A939-D26530E5F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DD9FF-6E10-4A6D-842E-909735219A87}"/>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31053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6F38-5DEA-471F-9500-2F18F21394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B3595D-3B3F-45A7-8C04-AF170FB84F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36715-0D04-4F99-AEAA-3CE287F96A76}"/>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5" name="Footer Placeholder 4">
            <a:extLst>
              <a:ext uri="{FF2B5EF4-FFF2-40B4-BE49-F238E27FC236}">
                <a16:creationId xmlns:a16="http://schemas.microsoft.com/office/drawing/2014/main" id="{1B4252D0-F60B-43B6-9878-E3103F83C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D278E-A257-45F7-A875-B1B7ADE74241}"/>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71462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EDD0-16FC-4EA3-B111-3B81DC1E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00708B-91D7-405E-ACB1-F03F5D4E6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573B77-5850-4CFF-9DDB-9059194F9DA9}"/>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5" name="Footer Placeholder 4">
            <a:extLst>
              <a:ext uri="{FF2B5EF4-FFF2-40B4-BE49-F238E27FC236}">
                <a16:creationId xmlns:a16="http://schemas.microsoft.com/office/drawing/2014/main" id="{0E83A1F4-388C-4764-AD40-BC90666B4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256CE-7FFB-4543-BE10-00B10555B1E6}"/>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44537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FCAF-047D-4932-8FF7-951D59965E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E937FD-E3A9-4D84-8073-0C432BB26E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A812B2-543E-4990-BE5E-35D45A71A4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CF9EFE-0E4F-40DA-81B1-7CDE445FF7F2}"/>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6" name="Footer Placeholder 5">
            <a:extLst>
              <a:ext uri="{FF2B5EF4-FFF2-40B4-BE49-F238E27FC236}">
                <a16:creationId xmlns:a16="http://schemas.microsoft.com/office/drawing/2014/main" id="{0CA8C230-F1FD-4028-9C0A-38636922F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D79DF-F472-4802-A15A-B78AE9B8DC54}"/>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67778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33D8-FF30-430F-B2BE-B8BADC6B2C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CF15A5-BC07-4A82-B089-DB00F0C0C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10E23B-8A08-4522-B0A0-5D6626974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DC4624-F950-4D05-9807-55362E4C7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D078B8-8102-4225-BA49-D0C79931EF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D683F5-F667-40E1-92FA-36B5F469BC46}"/>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8" name="Footer Placeholder 7">
            <a:extLst>
              <a:ext uri="{FF2B5EF4-FFF2-40B4-BE49-F238E27FC236}">
                <a16:creationId xmlns:a16="http://schemas.microsoft.com/office/drawing/2014/main" id="{52B903C8-2076-46AD-B322-AB268A7325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6ED755-457C-4E6C-A39F-68C148ADA85A}"/>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155569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301D-61DC-4D3F-B837-6C5006DB93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0EEE7B-1DA4-4E48-BF30-6B8240BF271F}"/>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4" name="Footer Placeholder 3">
            <a:extLst>
              <a:ext uri="{FF2B5EF4-FFF2-40B4-BE49-F238E27FC236}">
                <a16:creationId xmlns:a16="http://schemas.microsoft.com/office/drawing/2014/main" id="{0B385967-C3F4-458F-A23B-C02A15C4B6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73041F-176E-4549-81E2-CB60DE84EF53}"/>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351760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39897-D9D9-47BD-A360-8DECA32AD082}"/>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3" name="Footer Placeholder 2">
            <a:extLst>
              <a:ext uri="{FF2B5EF4-FFF2-40B4-BE49-F238E27FC236}">
                <a16:creationId xmlns:a16="http://schemas.microsoft.com/office/drawing/2014/main" id="{CE8DB10A-9810-4275-A196-917A5D7E9C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DC853-9C03-4970-AF6B-317D821C8B76}"/>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258414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D3B0-D073-4A84-8314-20C90647A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110A1E-E33C-4524-9B8A-020C9BA34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24F30C-E318-4163-B4A8-AD66A38FB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72D10-17FA-4E1D-986B-512BF5496BCE}"/>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6" name="Footer Placeholder 5">
            <a:extLst>
              <a:ext uri="{FF2B5EF4-FFF2-40B4-BE49-F238E27FC236}">
                <a16:creationId xmlns:a16="http://schemas.microsoft.com/office/drawing/2014/main" id="{AAB49837-3D4D-4C08-AE24-EC246D9E2F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AB6179-47B8-424D-A600-153C70567F49}"/>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14468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BB59-86AE-4F1C-96CC-CF6CCEFBC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437FD2-1D34-4CCC-B73E-DD0697A89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14436-CFFA-4A3A-8211-86D903EE5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B0D46B-024B-4715-A322-4F134ABA04F7}"/>
              </a:ext>
            </a:extLst>
          </p:cNvPr>
          <p:cNvSpPr>
            <a:spLocks noGrp="1"/>
          </p:cNvSpPr>
          <p:nvPr>
            <p:ph type="dt" sz="half" idx="10"/>
          </p:nvPr>
        </p:nvSpPr>
        <p:spPr/>
        <p:txBody>
          <a:bodyPr/>
          <a:lstStyle/>
          <a:p>
            <a:fld id="{E766B4E9-6AC1-4A29-949E-48A18D0683BE}" type="datetimeFigureOut">
              <a:rPr lang="en-GB" smtClean="0"/>
              <a:t>23/02/2024</a:t>
            </a:fld>
            <a:endParaRPr lang="en-GB"/>
          </a:p>
        </p:txBody>
      </p:sp>
      <p:sp>
        <p:nvSpPr>
          <p:cNvPr id="6" name="Footer Placeholder 5">
            <a:extLst>
              <a:ext uri="{FF2B5EF4-FFF2-40B4-BE49-F238E27FC236}">
                <a16:creationId xmlns:a16="http://schemas.microsoft.com/office/drawing/2014/main" id="{421A81DD-BDBB-44D6-B669-B043DE15E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AEC793-3EE0-42F7-8BBF-A4064F0136A9}"/>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288192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2B86B-0CBB-4567-9352-84BEF7CB0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7EA242-B9B1-45F6-BF8A-A4007A38A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EB9516-890C-4377-8CF8-0300E1A07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6B4E9-6AC1-4A29-949E-48A18D0683BE}" type="datetimeFigureOut">
              <a:rPr lang="en-GB" smtClean="0"/>
              <a:t>23/02/2024</a:t>
            </a:fld>
            <a:endParaRPr lang="en-GB"/>
          </a:p>
        </p:txBody>
      </p:sp>
      <p:sp>
        <p:nvSpPr>
          <p:cNvPr id="5" name="Footer Placeholder 4">
            <a:extLst>
              <a:ext uri="{FF2B5EF4-FFF2-40B4-BE49-F238E27FC236}">
                <a16:creationId xmlns:a16="http://schemas.microsoft.com/office/drawing/2014/main" id="{6BE6DEDD-E5DB-472B-B475-6066F938A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D4EDC8-B408-4F15-815B-92E9E9D546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301BB-4616-43C0-9E1A-C85127DBDFE6}" type="slidenum">
              <a:rPr lang="en-GB" smtClean="0"/>
              <a:t>‹#›</a:t>
            </a:fld>
            <a:endParaRPr lang="en-GB"/>
          </a:p>
        </p:txBody>
      </p:sp>
    </p:spTree>
    <p:extLst>
      <p:ext uri="{BB962C8B-B14F-4D97-AF65-F5344CB8AC3E}">
        <p14:creationId xmlns:p14="http://schemas.microsoft.com/office/powerpoint/2010/main" val="212469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orthyorks.gov.uk/your-council/consultations-and-engagement/current-consultations/home-school-travel-policy-consult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C239C-8484-4DF1-A0E2-A823D6A7448D}"/>
              </a:ext>
            </a:extLst>
          </p:cNvPr>
          <p:cNvSpPr txBox="1">
            <a:spLocks/>
          </p:cNvSpPr>
          <p:nvPr/>
        </p:nvSpPr>
        <p:spPr>
          <a:xfrm>
            <a:off x="838200" y="798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Community News – 23 February 2024</a:t>
            </a:r>
          </a:p>
        </p:txBody>
      </p:sp>
      <p:sp>
        <p:nvSpPr>
          <p:cNvPr id="8" name="Content Placeholder 7">
            <a:extLst>
              <a:ext uri="{FF2B5EF4-FFF2-40B4-BE49-F238E27FC236}">
                <a16:creationId xmlns:a16="http://schemas.microsoft.com/office/drawing/2014/main" id="{B47D25F0-9FE6-4477-B3E1-DDA2DBE6766A}"/>
              </a:ext>
            </a:extLst>
          </p:cNvPr>
          <p:cNvSpPr>
            <a:spLocks noGrp="1"/>
          </p:cNvSpPr>
          <p:nvPr>
            <p:ph idx="1"/>
          </p:nvPr>
        </p:nvSpPr>
        <p:spPr>
          <a:xfrm>
            <a:off x="838200" y="1400962"/>
            <a:ext cx="10515600" cy="4776001"/>
          </a:xfrm>
        </p:spPr>
        <p:txBody>
          <a:bodyPr>
            <a:normAutofit fontScale="70000" lnSpcReduction="20000"/>
          </a:bodyPr>
          <a:lstStyle/>
          <a:p>
            <a:pPr marL="0" indent="0">
              <a:buNone/>
            </a:pPr>
            <a:r>
              <a:rPr lang="en-GB" b="1" dirty="0">
                <a:solidFill>
                  <a:srgbClr val="000000"/>
                </a:solidFill>
                <a:latin typeface="Times New Roman" panose="02020603050405020304" pitchFamily="18" charset="0"/>
              </a:rPr>
              <a:t>CRAYKE OPEN GARDENS</a:t>
            </a:r>
          </a:p>
          <a:p>
            <a:pPr marL="0" indent="0">
              <a:buNone/>
            </a:pPr>
            <a:r>
              <a:rPr lang="en-GB" b="1" dirty="0">
                <a:solidFill>
                  <a:srgbClr val="000000"/>
                </a:solidFill>
                <a:latin typeface="Times New Roman" panose="02020603050405020304" pitchFamily="18" charset="0"/>
              </a:rPr>
              <a:t>SUNDAY – 7th APRIL, 2024 - 11.00 a.m. – 5.00 p.m.</a:t>
            </a:r>
          </a:p>
          <a:p>
            <a:pPr marL="0" indent="0">
              <a:buNone/>
            </a:pPr>
            <a:r>
              <a:rPr lang="en-GB" dirty="0">
                <a:solidFill>
                  <a:srgbClr val="000000"/>
                </a:solidFill>
                <a:latin typeface="Times New Roman" panose="02020603050405020304" pitchFamily="18" charset="0"/>
              </a:rPr>
              <a:t>A fantastic day is planned for our Open Gardens Event. We have decided to keep the entrance fee at £5 for adults with accompanied under 16s free. A dozen gardens will be available to look round, one of which is the school garden and outdoor classroom, with Forest School activities. A nature hunt for children will be available in some gardens with a huge tombola at Paley Cottage. Tickets for the open gardens can be purchased at the Sports Club/Village Hall where there will also be a display showing the history of Crayke. Outside the Hall you will find wildflower seeds, seed bombs and wildflower plants and gardens plants for sale together with a display by the Woodland Trust.</a:t>
            </a:r>
          </a:p>
          <a:p>
            <a:pPr marL="0" indent="0">
              <a:buNone/>
            </a:pPr>
            <a:r>
              <a:rPr lang="en-GB" dirty="0">
                <a:solidFill>
                  <a:srgbClr val="000000"/>
                </a:solidFill>
                <a:latin typeface="Times New Roman" panose="02020603050405020304" pitchFamily="18" charset="0"/>
              </a:rPr>
              <a:t>Hot drinks, sandwiches and cakes will be served in both the Church and the Club and Easingwold Town Band will be playing on Church Hill throughout the afternoon.</a:t>
            </a:r>
          </a:p>
          <a:p>
            <a:pPr marL="0" indent="0">
              <a:buNone/>
            </a:pPr>
            <a:r>
              <a:rPr lang="en-GB" dirty="0">
                <a:solidFill>
                  <a:srgbClr val="000000"/>
                </a:solidFill>
                <a:latin typeface="Times New Roman" panose="02020603050405020304" pitchFamily="18" charset="0"/>
              </a:rPr>
              <a:t>St. Cuthbert’s Church will have designated space for prayer and private contemplation and an opportunity to offer thanks and to pray for our World. Seasonal flowers will decorate the Church and the Saxon Burial Ground area will be open for viewing.</a:t>
            </a:r>
          </a:p>
          <a:p>
            <a:pPr marL="0" indent="0">
              <a:buNone/>
            </a:pPr>
            <a:r>
              <a:rPr lang="en-GB" dirty="0">
                <a:solidFill>
                  <a:srgbClr val="000000"/>
                </a:solidFill>
                <a:latin typeface="Times New Roman" panose="02020603050405020304" pitchFamily="18" charset="0"/>
              </a:rPr>
              <a:t>In the evening from 6.30 p.m. a hot meal will be available in the Sports Club/Village Hall. Tickets MUST be purchased in advanced from John </a:t>
            </a:r>
            <a:r>
              <a:rPr lang="en-GB" dirty="0" err="1">
                <a:solidFill>
                  <a:srgbClr val="000000"/>
                </a:solidFill>
                <a:latin typeface="Times New Roman" panose="02020603050405020304" pitchFamily="18" charset="0"/>
              </a:rPr>
              <a:t>Zywica</a:t>
            </a:r>
            <a:r>
              <a:rPr lang="en-GB" dirty="0">
                <a:solidFill>
                  <a:srgbClr val="000000"/>
                </a:solidFill>
                <a:latin typeface="Times New Roman" panose="02020603050405020304" pitchFamily="18" charset="0"/>
              </a:rPr>
              <a:t> on 07557 972565 - the bar will be open.</a:t>
            </a:r>
          </a:p>
          <a:p>
            <a:endParaRPr lang="en-GB" dirty="0"/>
          </a:p>
        </p:txBody>
      </p:sp>
    </p:spTree>
    <p:extLst>
      <p:ext uri="{BB962C8B-B14F-4D97-AF65-F5344CB8AC3E}">
        <p14:creationId xmlns:p14="http://schemas.microsoft.com/office/powerpoint/2010/main" val="248432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D000-C9B9-49A3-B488-9214F3A0AB6C}"/>
              </a:ext>
            </a:extLst>
          </p:cNvPr>
          <p:cNvSpPr>
            <a:spLocks noGrp="1"/>
          </p:cNvSpPr>
          <p:nvPr>
            <p:ph type="title"/>
          </p:nvPr>
        </p:nvSpPr>
        <p:spPr/>
        <p:txBody>
          <a:bodyPr/>
          <a:lstStyle/>
          <a:p>
            <a:r>
              <a:rPr lang="en-GB" dirty="0"/>
              <a:t>North Yorkshire Council Home to School Travel Policy</a:t>
            </a:r>
          </a:p>
        </p:txBody>
      </p:sp>
      <p:sp>
        <p:nvSpPr>
          <p:cNvPr id="3" name="Content Placeholder 2">
            <a:extLst>
              <a:ext uri="{FF2B5EF4-FFF2-40B4-BE49-F238E27FC236}">
                <a16:creationId xmlns:a16="http://schemas.microsoft.com/office/drawing/2014/main" id="{18090EFC-4354-4C4A-8182-94C57DACB277}"/>
              </a:ext>
            </a:extLst>
          </p:cNvPr>
          <p:cNvSpPr>
            <a:spLocks noGrp="1"/>
          </p:cNvSpPr>
          <p:nvPr>
            <p:ph idx="1"/>
          </p:nvPr>
        </p:nvSpPr>
        <p:spPr/>
        <p:txBody>
          <a:bodyPr/>
          <a:lstStyle/>
          <a:p>
            <a:pPr marL="0" indent="0">
              <a:buNone/>
            </a:pPr>
            <a:r>
              <a:rPr lang="en-GB" dirty="0"/>
              <a:t>We have been asked to share the following information with you:</a:t>
            </a:r>
          </a:p>
          <a:p>
            <a:pPr marL="0" indent="0" algn="l">
              <a:buNone/>
            </a:pPr>
            <a:endParaRPr lang="en-GB" sz="1800" b="0" i="0" dirty="0">
              <a:solidFill>
                <a:srgbClr val="000000"/>
              </a:solidFill>
              <a:effectLst/>
              <a:latin typeface="Arial Nova" panose="020B0604020202020204" pitchFamily="34" charset="0"/>
            </a:endParaRPr>
          </a:p>
          <a:p>
            <a:pPr marL="0" indent="0" algn="l">
              <a:buNone/>
            </a:pPr>
            <a:r>
              <a:rPr lang="en-GB" sz="1800" b="0" i="0" dirty="0">
                <a:solidFill>
                  <a:srgbClr val="000000"/>
                </a:solidFill>
                <a:effectLst/>
                <a:latin typeface="Arial Nova" panose="020B0604020202020204" pitchFamily="34" charset="0"/>
              </a:rPr>
              <a:t>I write to advise you that the Council has today commenced a consultation on proposed changes to the Council’s Home to School Travel Policy.</a:t>
            </a:r>
            <a:endParaRPr lang="en-GB" sz="1800" b="0" i="0" dirty="0">
              <a:solidFill>
                <a:srgbClr val="000000"/>
              </a:solidFill>
              <a:effectLst/>
              <a:latin typeface="Trebuchet MS" panose="020B0603020202020204" pitchFamily="34" charset="0"/>
            </a:endParaRPr>
          </a:p>
          <a:p>
            <a:pPr marL="0" indent="0" algn="l">
              <a:buNone/>
            </a:pPr>
            <a:r>
              <a:rPr lang="en-GB" sz="1800" b="0" i="0" dirty="0">
                <a:solidFill>
                  <a:srgbClr val="000000"/>
                </a:solidFill>
                <a:effectLst/>
                <a:latin typeface="Arial Nova" panose="020B0604020202020204" pitchFamily="34" charset="0"/>
              </a:rPr>
              <a:t>The necessary information can be found here on the Council’s website: </a:t>
            </a:r>
            <a:r>
              <a:rPr lang="en-GB" sz="1800" b="0" i="0" dirty="0">
                <a:solidFill>
                  <a:srgbClr val="000000"/>
                </a:solidFill>
                <a:effectLst/>
                <a:latin typeface="Arial Nova" panose="020B0604020202020204" pitchFamily="34" charset="0"/>
                <a:hlinkClick r:id="rId2"/>
              </a:rPr>
              <a:t>https://www.northyorks.gov.uk/your-council/consultations-and-engagement/current-consultations/home-school-travel-policy-consultation</a:t>
            </a:r>
            <a:r>
              <a:rPr lang="en-GB" sz="1800" b="0" i="0" dirty="0">
                <a:solidFill>
                  <a:srgbClr val="000000"/>
                </a:solidFill>
                <a:effectLst/>
                <a:latin typeface="Arial Nova" panose="020B0604020202020204" pitchFamily="34" charset="0"/>
              </a:rPr>
              <a:t> , together</a:t>
            </a:r>
            <a:r>
              <a:rPr lang="en-GB" sz="1800" dirty="0">
                <a:solidFill>
                  <a:srgbClr val="000000"/>
                </a:solidFill>
                <a:latin typeface="Trebuchet MS" panose="020B0603020202020204" pitchFamily="34" charset="0"/>
              </a:rPr>
              <a:t> </a:t>
            </a:r>
            <a:r>
              <a:rPr lang="en-GB" sz="1800" b="0" i="0" dirty="0">
                <a:solidFill>
                  <a:srgbClr val="000000"/>
                </a:solidFill>
                <a:effectLst/>
                <a:latin typeface="Arial Nova" panose="020B0604020202020204" pitchFamily="34" charset="0"/>
              </a:rPr>
              <a:t>with an online survey form for your responses to the consultation and details of engagement events that will be held during the course of the consultation period.</a:t>
            </a:r>
            <a:endParaRPr lang="en-GB" sz="1800" b="0" i="0" dirty="0">
              <a:solidFill>
                <a:srgbClr val="000000"/>
              </a:solidFill>
              <a:effectLst/>
              <a:latin typeface="Trebuchet MS" panose="020B0603020202020204" pitchFamily="34" charset="0"/>
            </a:endParaRPr>
          </a:p>
          <a:p>
            <a:pPr marL="0" indent="0" algn="l">
              <a:buNone/>
            </a:pPr>
            <a:endParaRPr lang="en-GB" sz="1800" dirty="0">
              <a:solidFill>
                <a:srgbClr val="000000"/>
              </a:solidFill>
              <a:latin typeface="Trebuchet MS" panose="020B0603020202020204" pitchFamily="34" charset="0"/>
            </a:endParaRPr>
          </a:p>
          <a:p>
            <a:pPr marL="0" indent="0" algn="l">
              <a:buNone/>
            </a:pPr>
            <a:r>
              <a:rPr lang="en-GB" sz="1800" b="0" i="0" dirty="0">
                <a:solidFill>
                  <a:srgbClr val="000000"/>
                </a:solidFill>
                <a:effectLst/>
                <a:latin typeface="Arial Nova" panose="020B0604020202020204" pitchFamily="34" charset="0"/>
              </a:rPr>
              <a:t>The consultation closing date is </a:t>
            </a:r>
            <a:r>
              <a:rPr lang="en-GB" sz="1800" b="0" i="0" dirty="0">
                <a:solidFill>
                  <a:srgbClr val="FF0000"/>
                </a:solidFill>
                <a:effectLst/>
                <a:latin typeface="Arial Nova" panose="020B0604020202020204" pitchFamily="34" charset="0"/>
              </a:rPr>
              <a:t>Friday 12 April</a:t>
            </a:r>
            <a:r>
              <a:rPr lang="en-GB" sz="1800" b="0" i="0" dirty="0">
                <a:solidFill>
                  <a:srgbClr val="000000"/>
                </a:solidFill>
                <a:effectLst/>
                <a:latin typeface="Arial Nova" panose="020B0604020202020204" pitchFamily="34" charset="0"/>
              </a:rPr>
              <a:t>.</a:t>
            </a:r>
            <a:endParaRPr lang="en-GB" sz="1800" b="0" i="0" dirty="0">
              <a:solidFill>
                <a:srgbClr val="000000"/>
              </a:solidFill>
              <a:effectLst/>
              <a:latin typeface="Trebuchet MS" panose="020B0603020202020204" pitchFamily="34" charset="0"/>
            </a:endParaRPr>
          </a:p>
          <a:p>
            <a:pPr marL="0" indent="0">
              <a:buNone/>
            </a:pPr>
            <a:endParaRPr lang="en-GB" dirty="0"/>
          </a:p>
        </p:txBody>
      </p:sp>
    </p:spTree>
    <p:extLst>
      <p:ext uri="{BB962C8B-B14F-4D97-AF65-F5344CB8AC3E}">
        <p14:creationId xmlns:p14="http://schemas.microsoft.com/office/powerpoint/2010/main" val="305826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70DE2F2-E7F5-4EA1-9298-043D84445908}"/>
              </a:ext>
            </a:extLst>
          </p:cNvPr>
          <p:cNvPicPr>
            <a:picLocks noGrp="1" noChangeAspect="1"/>
          </p:cNvPicPr>
          <p:nvPr>
            <p:ph idx="1"/>
          </p:nvPr>
        </p:nvPicPr>
        <p:blipFill>
          <a:blip r:embed="rId2"/>
          <a:stretch>
            <a:fillRect/>
          </a:stretch>
        </p:blipFill>
        <p:spPr>
          <a:xfrm>
            <a:off x="8281514" y="2504839"/>
            <a:ext cx="3604572" cy="3917019"/>
          </a:xfrm>
        </p:spPr>
      </p:pic>
      <p:pic>
        <p:nvPicPr>
          <p:cNvPr id="5" name="Picture 4">
            <a:extLst>
              <a:ext uri="{FF2B5EF4-FFF2-40B4-BE49-F238E27FC236}">
                <a16:creationId xmlns:a16="http://schemas.microsoft.com/office/drawing/2014/main" id="{A7CF682B-D508-4E8D-A65E-55FF7E297B8C}"/>
              </a:ext>
            </a:extLst>
          </p:cNvPr>
          <p:cNvPicPr>
            <a:picLocks noChangeAspect="1"/>
          </p:cNvPicPr>
          <p:nvPr/>
        </p:nvPicPr>
        <p:blipFill>
          <a:blip r:embed="rId3"/>
          <a:stretch>
            <a:fillRect/>
          </a:stretch>
        </p:blipFill>
        <p:spPr>
          <a:xfrm>
            <a:off x="838200" y="348192"/>
            <a:ext cx="4526672" cy="6073666"/>
          </a:xfrm>
          <a:prstGeom prst="rect">
            <a:avLst/>
          </a:prstGeom>
        </p:spPr>
      </p:pic>
      <p:pic>
        <p:nvPicPr>
          <p:cNvPr id="7" name="Picture 6">
            <a:extLst>
              <a:ext uri="{FF2B5EF4-FFF2-40B4-BE49-F238E27FC236}">
                <a16:creationId xmlns:a16="http://schemas.microsoft.com/office/drawing/2014/main" id="{09AA348B-C1C0-4946-9DA1-8A8CBA9D6DFB}"/>
              </a:ext>
            </a:extLst>
          </p:cNvPr>
          <p:cNvPicPr>
            <a:picLocks noChangeAspect="1"/>
          </p:cNvPicPr>
          <p:nvPr/>
        </p:nvPicPr>
        <p:blipFill>
          <a:blip r:embed="rId4"/>
          <a:stretch>
            <a:fillRect/>
          </a:stretch>
        </p:blipFill>
        <p:spPr>
          <a:xfrm>
            <a:off x="5364872" y="706173"/>
            <a:ext cx="3603280" cy="2963790"/>
          </a:xfrm>
          <a:prstGeom prst="rect">
            <a:avLst/>
          </a:prstGeom>
        </p:spPr>
      </p:pic>
    </p:spTree>
    <p:extLst>
      <p:ext uri="{BB962C8B-B14F-4D97-AF65-F5344CB8AC3E}">
        <p14:creationId xmlns:p14="http://schemas.microsoft.com/office/powerpoint/2010/main" val="26104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7B34-5DE8-4E0B-86AC-7B5961BEBF0C}"/>
              </a:ext>
            </a:extLst>
          </p:cNvPr>
          <p:cNvSpPr>
            <a:spLocks noGrp="1"/>
          </p:cNvSpPr>
          <p:nvPr>
            <p:ph type="title"/>
          </p:nvPr>
        </p:nvSpPr>
        <p:spPr/>
        <p:txBody>
          <a:bodyPr/>
          <a:lstStyle/>
          <a:p>
            <a:r>
              <a:rPr lang="en-GB" dirty="0"/>
              <a:t>Easter Holiday Activities</a:t>
            </a:r>
          </a:p>
        </p:txBody>
      </p:sp>
      <p:pic>
        <p:nvPicPr>
          <p:cNvPr id="5" name="Picture 4">
            <a:extLst>
              <a:ext uri="{FF2B5EF4-FFF2-40B4-BE49-F238E27FC236}">
                <a16:creationId xmlns:a16="http://schemas.microsoft.com/office/drawing/2014/main" id="{0CF206B0-F1D6-4447-9446-B3CE9633FD27}"/>
              </a:ext>
            </a:extLst>
          </p:cNvPr>
          <p:cNvPicPr>
            <a:picLocks noChangeAspect="1"/>
          </p:cNvPicPr>
          <p:nvPr/>
        </p:nvPicPr>
        <p:blipFill>
          <a:blip r:embed="rId2"/>
          <a:stretch>
            <a:fillRect/>
          </a:stretch>
        </p:blipFill>
        <p:spPr>
          <a:xfrm>
            <a:off x="3427929" y="2006441"/>
            <a:ext cx="5166808" cy="3657917"/>
          </a:xfrm>
          <a:prstGeom prst="rect">
            <a:avLst/>
          </a:prstGeom>
        </p:spPr>
      </p:pic>
    </p:spTree>
    <p:extLst>
      <p:ext uri="{BB962C8B-B14F-4D97-AF65-F5344CB8AC3E}">
        <p14:creationId xmlns:p14="http://schemas.microsoft.com/office/powerpoint/2010/main" val="429709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6221</TotalTime>
  <Words>392</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Nova</vt:lpstr>
      <vt:lpstr>Calibri</vt:lpstr>
      <vt:lpstr>Calibri Light</vt:lpstr>
      <vt:lpstr>Times New Roman</vt:lpstr>
      <vt:lpstr>Trebuchet MS</vt:lpstr>
      <vt:lpstr>Office Theme</vt:lpstr>
      <vt:lpstr>PowerPoint Presentation</vt:lpstr>
      <vt:lpstr>North Yorkshire Council Home to School Travel Policy</vt:lpstr>
      <vt:lpstr>PowerPoint Presentation</vt:lpstr>
      <vt:lpstr>Easter Holiday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News</dc:title>
  <dc:creator>Crayke Headteacher</dc:creator>
  <cp:lastModifiedBy>Crayke Admin</cp:lastModifiedBy>
  <cp:revision>51</cp:revision>
  <dcterms:created xsi:type="dcterms:W3CDTF">2023-09-12T18:46:00Z</dcterms:created>
  <dcterms:modified xsi:type="dcterms:W3CDTF">2024-02-23T12:10:56Z</dcterms:modified>
</cp:coreProperties>
</file>