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9" r:id="rId3"/>
    <p:sldId id="399" r:id="rId4"/>
    <p:sldId id="402" r:id="rId5"/>
    <p:sldId id="409" r:id="rId6"/>
    <p:sldId id="297" r:id="rId7"/>
    <p:sldId id="303" r:id="rId8"/>
    <p:sldId id="347" r:id="rId9"/>
    <p:sldId id="405" r:id="rId10"/>
    <p:sldId id="263" r:id="rId11"/>
    <p:sldId id="407" r:id="rId12"/>
    <p:sldId id="406" r:id="rId13"/>
    <p:sldId id="398" r:id="rId14"/>
    <p:sldId id="259" r:id="rId15"/>
    <p:sldId id="275" r:id="rId16"/>
    <p:sldId id="260" r:id="rId17"/>
    <p:sldId id="359" r:id="rId18"/>
    <p:sldId id="404" r:id="rId19"/>
    <p:sldId id="403" r:id="rId20"/>
    <p:sldId id="408" r:id="rId21"/>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431C-65A1-4EE5-8C2D-6BC370879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88F9E0-CFAA-492F-BC26-5338AAD5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AA159-B96A-4898-A9F3-B6662ECE942C}"/>
              </a:ext>
            </a:extLst>
          </p:cNvPr>
          <p:cNvSpPr>
            <a:spLocks noGrp="1"/>
          </p:cNvSpPr>
          <p:nvPr>
            <p:ph type="dt" sz="half" idx="10"/>
          </p:nvPr>
        </p:nvSpPr>
        <p:spPr/>
        <p:txBody>
          <a:bodyPr/>
          <a:lstStyle/>
          <a:p>
            <a:fld id="{CF316339-6BD3-4C78-B363-21AAFF672C1E}" type="datetimeFigureOut">
              <a:rPr lang="en-GB" smtClean="0"/>
              <a:t>01/02/2024</a:t>
            </a:fld>
            <a:endParaRPr lang="en-GB"/>
          </a:p>
        </p:txBody>
      </p:sp>
      <p:sp>
        <p:nvSpPr>
          <p:cNvPr id="5" name="Footer Placeholder 4">
            <a:extLst>
              <a:ext uri="{FF2B5EF4-FFF2-40B4-BE49-F238E27FC236}">
                <a16:creationId xmlns:a16="http://schemas.microsoft.com/office/drawing/2014/main" id="{352C4CBD-80A6-472F-9DE8-93F4A2C71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57516-13E0-4443-BC44-F743E2A83B4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98115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E46C-2D78-4ED7-8565-ABFF98D89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6440B-1A16-4A0D-BE02-4E8CC0F8C3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9BC49-73AA-45AB-AA9D-72BA48E071DA}"/>
              </a:ext>
            </a:extLst>
          </p:cNvPr>
          <p:cNvSpPr>
            <a:spLocks noGrp="1"/>
          </p:cNvSpPr>
          <p:nvPr>
            <p:ph type="dt" sz="half" idx="10"/>
          </p:nvPr>
        </p:nvSpPr>
        <p:spPr/>
        <p:txBody>
          <a:bodyPr/>
          <a:lstStyle/>
          <a:p>
            <a:fld id="{CF316339-6BD3-4C78-B363-21AAFF672C1E}" type="datetimeFigureOut">
              <a:rPr lang="en-GB" smtClean="0"/>
              <a:t>01/02/2024</a:t>
            </a:fld>
            <a:endParaRPr lang="en-GB"/>
          </a:p>
        </p:txBody>
      </p:sp>
      <p:sp>
        <p:nvSpPr>
          <p:cNvPr id="5" name="Footer Placeholder 4">
            <a:extLst>
              <a:ext uri="{FF2B5EF4-FFF2-40B4-BE49-F238E27FC236}">
                <a16:creationId xmlns:a16="http://schemas.microsoft.com/office/drawing/2014/main" id="{7C6305CA-1A96-44FA-95B1-58220B250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0CADA-0616-4DB9-885C-5E69C3352021}"/>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53622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22AE3-5EED-4F67-BEB6-1262923A96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560B6E-D43E-4380-841E-EC6185E12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8B338-1E14-4E73-A058-A917645F0F2E}"/>
              </a:ext>
            </a:extLst>
          </p:cNvPr>
          <p:cNvSpPr>
            <a:spLocks noGrp="1"/>
          </p:cNvSpPr>
          <p:nvPr>
            <p:ph type="dt" sz="half" idx="10"/>
          </p:nvPr>
        </p:nvSpPr>
        <p:spPr/>
        <p:txBody>
          <a:bodyPr/>
          <a:lstStyle/>
          <a:p>
            <a:fld id="{CF316339-6BD3-4C78-B363-21AAFF672C1E}" type="datetimeFigureOut">
              <a:rPr lang="en-GB" smtClean="0"/>
              <a:t>01/02/2024</a:t>
            </a:fld>
            <a:endParaRPr lang="en-GB"/>
          </a:p>
        </p:txBody>
      </p:sp>
      <p:sp>
        <p:nvSpPr>
          <p:cNvPr id="5" name="Footer Placeholder 4">
            <a:extLst>
              <a:ext uri="{FF2B5EF4-FFF2-40B4-BE49-F238E27FC236}">
                <a16:creationId xmlns:a16="http://schemas.microsoft.com/office/drawing/2014/main" id="{935D1B1F-D2EC-4BA2-9042-7AE1D9FC5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B2C1B-FCAB-497A-9814-590C0E90420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293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E4FC-7F08-4D68-9764-A88B54D6E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41EE6-FD9C-43AC-9AB9-9E275306A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A3F6A-7B21-4AAB-9E75-64166FFE3B02}"/>
              </a:ext>
            </a:extLst>
          </p:cNvPr>
          <p:cNvSpPr>
            <a:spLocks noGrp="1"/>
          </p:cNvSpPr>
          <p:nvPr>
            <p:ph type="dt" sz="half" idx="10"/>
          </p:nvPr>
        </p:nvSpPr>
        <p:spPr/>
        <p:txBody>
          <a:bodyPr/>
          <a:lstStyle/>
          <a:p>
            <a:fld id="{CF316339-6BD3-4C78-B363-21AAFF672C1E}" type="datetimeFigureOut">
              <a:rPr lang="en-GB" smtClean="0"/>
              <a:t>01/02/2024</a:t>
            </a:fld>
            <a:endParaRPr lang="en-GB"/>
          </a:p>
        </p:txBody>
      </p:sp>
      <p:sp>
        <p:nvSpPr>
          <p:cNvPr id="5" name="Footer Placeholder 4">
            <a:extLst>
              <a:ext uri="{FF2B5EF4-FFF2-40B4-BE49-F238E27FC236}">
                <a16:creationId xmlns:a16="http://schemas.microsoft.com/office/drawing/2014/main" id="{09D43B61-B964-4365-A8E6-5EFD54E0E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7D61D-4EB8-4981-93BD-4D84EC9B05A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6113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CF41-CA4E-4369-AE75-40ACB8EDB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1F85A3-283D-4590-9D6D-56410E247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0B2D66-6315-4583-A3DC-9C89D286C1AD}"/>
              </a:ext>
            </a:extLst>
          </p:cNvPr>
          <p:cNvSpPr>
            <a:spLocks noGrp="1"/>
          </p:cNvSpPr>
          <p:nvPr>
            <p:ph type="dt" sz="half" idx="10"/>
          </p:nvPr>
        </p:nvSpPr>
        <p:spPr/>
        <p:txBody>
          <a:bodyPr/>
          <a:lstStyle/>
          <a:p>
            <a:fld id="{CF316339-6BD3-4C78-B363-21AAFF672C1E}" type="datetimeFigureOut">
              <a:rPr lang="en-GB" smtClean="0"/>
              <a:t>01/02/2024</a:t>
            </a:fld>
            <a:endParaRPr lang="en-GB"/>
          </a:p>
        </p:txBody>
      </p:sp>
      <p:sp>
        <p:nvSpPr>
          <p:cNvPr id="5" name="Footer Placeholder 4">
            <a:extLst>
              <a:ext uri="{FF2B5EF4-FFF2-40B4-BE49-F238E27FC236}">
                <a16:creationId xmlns:a16="http://schemas.microsoft.com/office/drawing/2014/main" id="{9E00FF3C-6074-4CB9-B583-AF274A538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37FF2-2EC8-4AD2-8834-005AA6B6D237}"/>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7380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CBF-4EF8-4CB3-AE1B-685C6B890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F163D-9AEA-49F2-A48A-563808670A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61DD2F-73F4-4E65-8376-089929109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F8980E-1C8A-4EF2-A9E8-B305FA015C2F}"/>
              </a:ext>
            </a:extLst>
          </p:cNvPr>
          <p:cNvSpPr>
            <a:spLocks noGrp="1"/>
          </p:cNvSpPr>
          <p:nvPr>
            <p:ph type="dt" sz="half" idx="10"/>
          </p:nvPr>
        </p:nvSpPr>
        <p:spPr/>
        <p:txBody>
          <a:bodyPr/>
          <a:lstStyle/>
          <a:p>
            <a:fld id="{CF316339-6BD3-4C78-B363-21AAFF672C1E}" type="datetimeFigureOut">
              <a:rPr lang="en-GB" smtClean="0"/>
              <a:t>01/02/2024</a:t>
            </a:fld>
            <a:endParaRPr lang="en-GB"/>
          </a:p>
        </p:txBody>
      </p:sp>
      <p:sp>
        <p:nvSpPr>
          <p:cNvPr id="6" name="Footer Placeholder 5">
            <a:extLst>
              <a:ext uri="{FF2B5EF4-FFF2-40B4-BE49-F238E27FC236}">
                <a16:creationId xmlns:a16="http://schemas.microsoft.com/office/drawing/2014/main" id="{3182B9AE-0992-4D6A-9885-F0790F0D9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676A9-8C25-422D-A9CD-4432EAD02A7C}"/>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919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F6F-BA7D-41B3-BFC8-BF64BA2511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1F15B-7F2A-4CFD-A86A-136F792D9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AEB19-F3E6-4973-B2CF-AF65EE8D73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668C4C-A5B7-4279-814C-66FD51BB4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8908-1299-4DB1-BEA4-7DEE18EABC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0022D0-BE3A-429B-BD52-D61BF2FC7F95}"/>
              </a:ext>
            </a:extLst>
          </p:cNvPr>
          <p:cNvSpPr>
            <a:spLocks noGrp="1"/>
          </p:cNvSpPr>
          <p:nvPr>
            <p:ph type="dt" sz="half" idx="10"/>
          </p:nvPr>
        </p:nvSpPr>
        <p:spPr/>
        <p:txBody>
          <a:bodyPr/>
          <a:lstStyle/>
          <a:p>
            <a:fld id="{CF316339-6BD3-4C78-B363-21AAFF672C1E}" type="datetimeFigureOut">
              <a:rPr lang="en-GB" smtClean="0"/>
              <a:t>01/02/2024</a:t>
            </a:fld>
            <a:endParaRPr lang="en-GB"/>
          </a:p>
        </p:txBody>
      </p:sp>
      <p:sp>
        <p:nvSpPr>
          <p:cNvPr id="8" name="Footer Placeholder 7">
            <a:extLst>
              <a:ext uri="{FF2B5EF4-FFF2-40B4-BE49-F238E27FC236}">
                <a16:creationId xmlns:a16="http://schemas.microsoft.com/office/drawing/2014/main" id="{14B0B042-E0A7-4019-B46C-34579B114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598C49-46C4-4B13-A837-FF31204CCEE3}"/>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65137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511-A293-4CB9-B71B-404B33508E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DA16E-F066-4471-AA68-6B5D0F74CDCD}"/>
              </a:ext>
            </a:extLst>
          </p:cNvPr>
          <p:cNvSpPr>
            <a:spLocks noGrp="1"/>
          </p:cNvSpPr>
          <p:nvPr>
            <p:ph type="dt" sz="half" idx="10"/>
          </p:nvPr>
        </p:nvSpPr>
        <p:spPr/>
        <p:txBody>
          <a:bodyPr/>
          <a:lstStyle/>
          <a:p>
            <a:fld id="{CF316339-6BD3-4C78-B363-21AAFF672C1E}" type="datetimeFigureOut">
              <a:rPr lang="en-GB" smtClean="0"/>
              <a:t>01/02/2024</a:t>
            </a:fld>
            <a:endParaRPr lang="en-GB"/>
          </a:p>
        </p:txBody>
      </p:sp>
      <p:sp>
        <p:nvSpPr>
          <p:cNvPr id="4" name="Footer Placeholder 3">
            <a:extLst>
              <a:ext uri="{FF2B5EF4-FFF2-40B4-BE49-F238E27FC236}">
                <a16:creationId xmlns:a16="http://schemas.microsoft.com/office/drawing/2014/main" id="{D52398B1-DD34-4E6C-80E6-2080431260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3A01FA-CF32-422A-9E3B-201FF67D9A8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26609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E24AE-61B9-4B3C-9CEF-8031B6C729FB}"/>
              </a:ext>
            </a:extLst>
          </p:cNvPr>
          <p:cNvSpPr>
            <a:spLocks noGrp="1"/>
          </p:cNvSpPr>
          <p:nvPr>
            <p:ph type="dt" sz="half" idx="10"/>
          </p:nvPr>
        </p:nvSpPr>
        <p:spPr/>
        <p:txBody>
          <a:bodyPr/>
          <a:lstStyle/>
          <a:p>
            <a:fld id="{CF316339-6BD3-4C78-B363-21AAFF672C1E}" type="datetimeFigureOut">
              <a:rPr lang="en-GB" smtClean="0"/>
              <a:t>01/02/2024</a:t>
            </a:fld>
            <a:endParaRPr lang="en-GB"/>
          </a:p>
        </p:txBody>
      </p:sp>
      <p:sp>
        <p:nvSpPr>
          <p:cNvPr id="3" name="Footer Placeholder 2">
            <a:extLst>
              <a:ext uri="{FF2B5EF4-FFF2-40B4-BE49-F238E27FC236}">
                <a16:creationId xmlns:a16="http://schemas.microsoft.com/office/drawing/2014/main" id="{FE61CF29-6028-407E-AAA5-618AD284C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7354F1-2BB7-4A53-90C2-D4FE76BE5C65}"/>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7094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380-90F7-4ABF-A173-CEA66C8A9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521C8E-979A-4C0B-98F1-F4A9475E0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FCCFA0-6950-494D-8B73-11B1A88F1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597309-04EA-4F69-984E-531140802D5F}"/>
              </a:ext>
            </a:extLst>
          </p:cNvPr>
          <p:cNvSpPr>
            <a:spLocks noGrp="1"/>
          </p:cNvSpPr>
          <p:nvPr>
            <p:ph type="dt" sz="half" idx="10"/>
          </p:nvPr>
        </p:nvSpPr>
        <p:spPr/>
        <p:txBody>
          <a:bodyPr/>
          <a:lstStyle/>
          <a:p>
            <a:fld id="{CF316339-6BD3-4C78-B363-21AAFF672C1E}" type="datetimeFigureOut">
              <a:rPr lang="en-GB" smtClean="0"/>
              <a:t>01/02/2024</a:t>
            </a:fld>
            <a:endParaRPr lang="en-GB"/>
          </a:p>
        </p:txBody>
      </p:sp>
      <p:sp>
        <p:nvSpPr>
          <p:cNvPr id="6" name="Footer Placeholder 5">
            <a:extLst>
              <a:ext uri="{FF2B5EF4-FFF2-40B4-BE49-F238E27FC236}">
                <a16:creationId xmlns:a16="http://schemas.microsoft.com/office/drawing/2014/main" id="{AD4CA9E0-98D1-4D31-B7F1-3DF4FA5A2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7FD88-A26E-4B47-A665-5E7BEBEB13F4}"/>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9426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05E0-DF3C-480C-9995-578EC1776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556E6B-1DE7-44BA-A270-36EFDE89C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85BE3E-44C0-433A-8C88-69A8FFE2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C147D-AEF1-4788-9174-E50A1007B7AC}"/>
              </a:ext>
            </a:extLst>
          </p:cNvPr>
          <p:cNvSpPr>
            <a:spLocks noGrp="1"/>
          </p:cNvSpPr>
          <p:nvPr>
            <p:ph type="dt" sz="half" idx="10"/>
          </p:nvPr>
        </p:nvSpPr>
        <p:spPr/>
        <p:txBody>
          <a:bodyPr/>
          <a:lstStyle/>
          <a:p>
            <a:fld id="{CF316339-6BD3-4C78-B363-21AAFF672C1E}" type="datetimeFigureOut">
              <a:rPr lang="en-GB" smtClean="0"/>
              <a:t>01/02/2024</a:t>
            </a:fld>
            <a:endParaRPr lang="en-GB"/>
          </a:p>
        </p:txBody>
      </p:sp>
      <p:sp>
        <p:nvSpPr>
          <p:cNvPr id="6" name="Footer Placeholder 5">
            <a:extLst>
              <a:ext uri="{FF2B5EF4-FFF2-40B4-BE49-F238E27FC236}">
                <a16:creationId xmlns:a16="http://schemas.microsoft.com/office/drawing/2014/main" id="{B1B0973C-C09D-425A-B5DD-BAA137149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EB463-20D6-4FCE-A011-0E4E08F1FC2F}"/>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3847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D1FF-DEAC-4159-805A-CA70F9A2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3B525-9B25-4258-B52F-93CFF2566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D631-CB7F-41E2-8CA2-1827E924B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16339-6BD3-4C78-B363-21AAFF672C1E}" type="datetimeFigureOut">
              <a:rPr lang="en-GB" smtClean="0"/>
              <a:t>01/02/2024</a:t>
            </a:fld>
            <a:endParaRPr lang="en-GB"/>
          </a:p>
        </p:txBody>
      </p:sp>
      <p:sp>
        <p:nvSpPr>
          <p:cNvPr id="5" name="Footer Placeholder 4">
            <a:extLst>
              <a:ext uri="{FF2B5EF4-FFF2-40B4-BE49-F238E27FC236}">
                <a16:creationId xmlns:a16="http://schemas.microsoft.com/office/drawing/2014/main" id="{9F1D1A0C-8973-4CB5-8E02-18B635D1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90C288-4960-4DE9-969A-79270648D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6686-BBAB-4A37-B3F9-A94111B2A7A5}" type="slidenum">
              <a:rPr lang="en-GB" smtClean="0"/>
              <a:t>‹#›</a:t>
            </a:fld>
            <a:endParaRPr lang="en-GB"/>
          </a:p>
        </p:txBody>
      </p:sp>
    </p:spTree>
    <p:extLst>
      <p:ext uri="{BB962C8B-B14F-4D97-AF65-F5344CB8AC3E}">
        <p14:creationId xmlns:p14="http://schemas.microsoft.com/office/powerpoint/2010/main" val="38520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mailto:admin@crayke.n-yorks.sch.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lrayner@crayke.n-yorks.sch.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hasa@crayke.n-yorks.sch.uk" TargetMode="External"/><Relationship Id="rId2" Type="http://schemas.openxmlformats.org/officeDocument/2006/relationships/hyperlink" Target="https://crayke-home-and-school-association.sumupstore.com/product/uvalentines-disco-6-7-15pm"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hyperlink" Target="mailto:VGRIFFIN@crayke.n-yorks.sch.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forms.office.com/e/grdHMpVbG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bylandchurches.wordpress.com/services-in-church/"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spcc.org.uk/support-us/ways-to-give/donate/"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mailto:ewalker@crayke.n-yorks.sch.uk" TargetMode="External"/><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forms.office.com/e/igRuxRtLqz"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byyt.com/"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655D-5585-4CB6-A4D8-BC01571E04E8}"/>
              </a:ext>
            </a:extLst>
          </p:cNvPr>
          <p:cNvSpPr>
            <a:spLocks noGrp="1"/>
          </p:cNvSpPr>
          <p:nvPr>
            <p:ph type="ctrTitle"/>
          </p:nvPr>
        </p:nvSpPr>
        <p:spPr>
          <a:xfrm>
            <a:off x="1523999" y="1717964"/>
            <a:ext cx="9144000" cy="1136217"/>
          </a:xfrm>
        </p:spPr>
        <p:txBody>
          <a:bodyPr/>
          <a:lstStyle/>
          <a:p>
            <a:r>
              <a:rPr lang="en-GB" b="1" dirty="0">
                <a:solidFill>
                  <a:srgbClr val="0070C0"/>
                </a:solidFill>
                <a:latin typeface="Segoe  "/>
              </a:rPr>
              <a:t>Crayke Chronicle</a:t>
            </a:r>
          </a:p>
        </p:txBody>
      </p:sp>
      <p:sp>
        <p:nvSpPr>
          <p:cNvPr id="3" name="Subtitle 2">
            <a:extLst>
              <a:ext uri="{FF2B5EF4-FFF2-40B4-BE49-F238E27FC236}">
                <a16:creationId xmlns:a16="http://schemas.microsoft.com/office/drawing/2014/main" id="{AED3ED4D-37AD-4B8D-9CED-AC044069D60E}"/>
              </a:ext>
            </a:extLst>
          </p:cNvPr>
          <p:cNvSpPr>
            <a:spLocks noGrp="1"/>
          </p:cNvSpPr>
          <p:nvPr>
            <p:ph type="subTitle" idx="1"/>
          </p:nvPr>
        </p:nvSpPr>
        <p:spPr>
          <a:xfrm>
            <a:off x="1523999" y="3602037"/>
            <a:ext cx="9513455" cy="2133599"/>
          </a:xfrm>
        </p:spPr>
        <p:txBody>
          <a:bodyPr>
            <a:normAutofit fontScale="85000" lnSpcReduction="10000"/>
          </a:bodyPr>
          <a:lstStyle/>
          <a:p>
            <a:r>
              <a:rPr lang="en-GB" b="1" dirty="0">
                <a:solidFill>
                  <a:srgbClr val="0070C0"/>
                </a:solidFill>
                <a:latin typeface="Segoe  "/>
              </a:rPr>
              <a:t>FOLLOW YOUR PATHWAY AND WE GROW TOGETHER WITH CONFIDENCE</a:t>
            </a:r>
            <a:endParaRPr lang="en-GB" dirty="0">
              <a:solidFill>
                <a:srgbClr val="0070C0"/>
              </a:solidFill>
              <a:latin typeface="Segoe  "/>
            </a:endParaRPr>
          </a:p>
          <a:p>
            <a:endParaRPr lang="en-GB" i="1" dirty="0">
              <a:solidFill>
                <a:srgbClr val="0070C0"/>
              </a:solidFill>
              <a:latin typeface="Segoe  "/>
            </a:endParaRPr>
          </a:p>
          <a:p>
            <a:r>
              <a:rPr lang="en-GB" i="1" dirty="0">
                <a:solidFill>
                  <a:srgbClr val="0070C0"/>
                </a:solidFill>
                <a:latin typeface="Segoe  "/>
              </a:rPr>
              <a:t>You did not choose me, I chose you that you might </a:t>
            </a:r>
            <a:r>
              <a:rPr lang="en-GB" b="1" i="1" dirty="0">
                <a:solidFill>
                  <a:srgbClr val="0070C0"/>
                </a:solidFill>
                <a:latin typeface="Segoe  "/>
              </a:rPr>
              <a:t>go and bear fruit, fruit that will last</a:t>
            </a:r>
            <a:r>
              <a:rPr lang="en-GB" i="1" dirty="0">
                <a:solidFill>
                  <a:srgbClr val="0070C0"/>
                </a:solidFill>
                <a:latin typeface="Segoe  "/>
              </a:rPr>
              <a:t> so that whatever you ask in my name the Father will give you.</a:t>
            </a:r>
            <a:r>
              <a:rPr lang="en-GB" dirty="0">
                <a:solidFill>
                  <a:srgbClr val="0070C0"/>
                </a:solidFill>
                <a:latin typeface="Segoe  "/>
              </a:rPr>
              <a:t>    John 15:16</a:t>
            </a:r>
          </a:p>
          <a:p>
            <a:endParaRPr lang="en-GB" b="1" i="1" dirty="0">
              <a:solidFill>
                <a:srgbClr val="FFFF00"/>
              </a:solidFill>
              <a:latin typeface="Segoe UI" panose="020B0502040204020203" pitchFamily="34" charset="0"/>
              <a:cs typeface="Segoe UI" panose="020B0502040204020203" pitchFamily="34" charset="0"/>
            </a:endParaRPr>
          </a:p>
          <a:p>
            <a:r>
              <a:rPr lang="en-GB" b="1" i="1" dirty="0">
                <a:solidFill>
                  <a:srgbClr val="FFFF00"/>
                </a:solidFill>
                <a:latin typeface="Segoe UI" panose="020B0502040204020203" pitchFamily="34" charset="0"/>
                <a:cs typeface="Segoe UI" panose="020B0502040204020203" pitchFamily="34" charset="0"/>
              </a:rPr>
              <a:t>Respect</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00B050"/>
                </a:solidFill>
                <a:latin typeface="Segoe UI" panose="020B0502040204020203" pitchFamily="34" charset="0"/>
                <a:cs typeface="Segoe UI" panose="020B0502040204020203" pitchFamily="34" charset="0"/>
              </a:rPr>
              <a:t>Friendship</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FF0000"/>
                </a:solidFill>
                <a:latin typeface="Segoe UI" panose="020B0502040204020203" pitchFamily="34" charset="0"/>
                <a:cs typeface="Segoe UI" panose="020B0502040204020203" pitchFamily="34" charset="0"/>
              </a:rPr>
              <a:t>Forgiveness</a:t>
            </a:r>
            <a:r>
              <a:rPr lang="en-GB" b="1" i="1" dirty="0">
                <a:solidFill>
                  <a:schemeClr val="accent1"/>
                </a:solidFill>
                <a:latin typeface="Segoe UI" panose="020B0502040204020203" pitchFamily="34" charset="0"/>
                <a:cs typeface="Segoe UI" panose="020B0502040204020203" pitchFamily="34" charset="0"/>
              </a:rPr>
              <a:t>  	     Determination</a:t>
            </a:r>
            <a:endParaRPr lang="en-GB" dirty="0"/>
          </a:p>
        </p:txBody>
      </p:sp>
      <p:pic>
        <p:nvPicPr>
          <p:cNvPr id="4" name="Picture 3">
            <a:extLst>
              <a:ext uri="{FF2B5EF4-FFF2-40B4-BE49-F238E27FC236}">
                <a16:creationId xmlns:a16="http://schemas.microsoft.com/office/drawing/2014/main" id="{096CBB75-AAFA-4509-99A8-2761882D65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4632" y="236104"/>
            <a:ext cx="1028700" cy="1028700"/>
          </a:xfrm>
          <a:prstGeom prst="rect">
            <a:avLst/>
          </a:prstGeom>
          <a:noFill/>
          <a:ln>
            <a:noFill/>
          </a:ln>
        </p:spPr>
      </p:pic>
      <p:sp>
        <p:nvSpPr>
          <p:cNvPr id="5" name="TextBox 4">
            <a:extLst>
              <a:ext uri="{FF2B5EF4-FFF2-40B4-BE49-F238E27FC236}">
                <a16:creationId xmlns:a16="http://schemas.microsoft.com/office/drawing/2014/main" id="{5ADD7183-3E39-4258-8123-BF928B571C85}"/>
              </a:ext>
            </a:extLst>
          </p:cNvPr>
          <p:cNvSpPr txBox="1"/>
          <p:nvPr/>
        </p:nvSpPr>
        <p:spPr>
          <a:xfrm>
            <a:off x="6533322" y="381122"/>
            <a:ext cx="5454546" cy="369332"/>
          </a:xfrm>
          <a:prstGeom prst="rect">
            <a:avLst/>
          </a:prstGeom>
          <a:noFill/>
        </p:spPr>
        <p:txBody>
          <a:bodyPr wrap="square" rtlCol="0">
            <a:spAutoFit/>
          </a:bodyPr>
          <a:lstStyle/>
          <a:p>
            <a:r>
              <a:rPr lang="en-US" b="1" dirty="0"/>
              <a:t> Issue: </a:t>
            </a:r>
            <a:r>
              <a:rPr lang="en-US" dirty="0"/>
              <a:t>#4</a:t>
            </a:r>
            <a:r>
              <a:rPr lang="en-US" b="1" dirty="0"/>
              <a:t>   Term: </a:t>
            </a:r>
            <a:r>
              <a:rPr lang="en-US" dirty="0"/>
              <a:t>Spring</a:t>
            </a:r>
            <a:r>
              <a:rPr lang="en-US" b="1" dirty="0"/>
              <a:t>     Date: </a:t>
            </a:r>
            <a:r>
              <a:rPr lang="en-US" dirty="0"/>
              <a:t>2 February 2024</a:t>
            </a:r>
            <a:endParaRPr lang="en-GB" dirty="0"/>
          </a:p>
        </p:txBody>
      </p:sp>
    </p:spTree>
    <p:extLst>
      <p:ext uri="{BB962C8B-B14F-4D97-AF65-F5344CB8AC3E}">
        <p14:creationId xmlns:p14="http://schemas.microsoft.com/office/powerpoint/2010/main" val="32529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9C30-1177-40E9-BA4D-82735B5934B7}"/>
              </a:ext>
            </a:extLst>
          </p:cNvPr>
          <p:cNvSpPr>
            <a:spLocks noGrp="1"/>
          </p:cNvSpPr>
          <p:nvPr>
            <p:ph type="title"/>
          </p:nvPr>
        </p:nvSpPr>
        <p:spPr>
          <a:xfrm>
            <a:off x="838200" y="237070"/>
            <a:ext cx="10515600" cy="767389"/>
          </a:xfrm>
        </p:spPr>
        <p:txBody>
          <a:bodyPr>
            <a:normAutofit/>
          </a:bodyPr>
          <a:lstStyle/>
          <a:p>
            <a:r>
              <a:rPr lang="en-GB" sz="4000" b="1" dirty="0">
                <a:solidFill>
                  <a:schemeClr val="accent1"/>
                </a:solidFill>
                <a:latin typeface="Segoe  "/>
              </a:rPr>
              <a:t>Extra Curricular Clubs - Spring</a:t>
            </a:r>
          </a:p>
        </p:txBody>
      </p:sp>
      <p:sp>
        <p:nvSpPr>
          <p:cNvPr id="3" name="Content Placeholder 2">
            <a:extLst>
              <a:ext uri="{FF2B5EF4-FFF2-40B4-BE49-F238E27FC236}">
                <a16:creationId xmlns:a16="http://schemas.microsoft.com/office/drawing/2014/main" id="{DBF17CA5-9FE1-4BBF-8740-FE4503EBD7F4}"/>
              </a:ext>
            </a:extLst>
          </p:cNvPr>
          <p:cNvSpPr>
            <a:spLocks noGrp="1"/>
          </p:cNvSpPr>
          <p:nvPr>
            <p:ph idx="1"/>
          </p:nvPr>
        </p:nvSpPr>
        <p:spPr>
          <a:xfrm>
            <a:off x="838200" y="905951"/>
            <a:ext cx="10515600" cy="4351338"/>
          </a:xfrm>
        </p:spPr>
        <p:txBody>
          <a:bodyPr/>
          <a:lstStyle/>
          <a:p>
            <a:pPr marL="0" indent="0">
              <a:buNone/>
            </a:pPr>
            <a:r>
              <a:rPr lang="en-GB" sz="1200" dirty="0"/>
              <a:t>Some clubs have limited capacity and places will be allocated on a first come first served basis. In the event of a club being fully booked, your child’s name will be added to a waiting list and you will be advised if a place becomes available.  Booking is not required for before school or lunchtime clubs.  For after school clubs run by school staff (denoted with *) please email Mrs Bacon on </a:t>
            </a:r>
            <a:r>
              <a:rPr lang="en-GB" sz="1200" u="sng" dirty="0">
                <a:hlinkClick r:id="rId2"/>
              </a:rPr>
              <a:t>admin@crayke.n-yorks.sch.uk</a:t>
            </a:r>
            <a:r>
              <a:rPr lang="en-GB" sz="1200" dirty="0"/>
              <a:t> to book a place.  </a:t>
            </a:r>
          </a:p>
          <a:p>
            <a:pPr marL="0" indent="0">
              <a:buNone/>
            </a:pPr>
            <a:r>
              <a:rPr lang="en-GB" sz="1200" b="1" dirty="0">
                <a:solidFill>
                  <a:schemeClr val="accent1"/>
                </a:solidFill>
              </a:rPr>
              <a:t>Before School:</a:t>
            </a:r>
          </a:p>
          <a:p>
            <a:pPr marL="0" indent="0">
              <a:buNone/>
            </a:pPr>
            <a:endParaRPr lang="en-GB" dirty="0"/>
          </a:p>
          <a:p>
            <a:pPr marL="0" indent="0">
              <a:buNone/>
            </a:pPr>
            <a:endParaRPr lang="en-GB" sz="1200" b="1" dirty="0">
              <a:solidFill>
                <a:schemeClr val="accent1"/>
              </a:solidFill>
            </a:endParaRPr>
          </a:p>
          <a:p>
            <a:pPr marL="0" indent="0">
              <a:buNone/>
            </a:pPr>
            <a:r>
              <a:rPr lang="en-GB" sz="1200" b="1" dirty="0">
                <a:solidFill>
                  <a:schemeClr val="accent1"/>
                </a:solidFill>
              </a:rPr>
              <a:t>After School:</a:t>
            </a:r>
          </a:p>
          <a:p>
            <a:pPr marL="0" indent="0">
              <a:buNone/>
            </a:pPr>
            <a:endParaRPr lang="en-GB" dirty="0"/>
          </a:p>
        </p:txBody>
      </p:sp>
      <p:graphicFrame>
        <p:nvGraphicFramePr>
          <p:cNvPr id="11" name="Table 10">
            <a:extLst>
              <a:ext uri="{FF2B5EF4-FFF2-40B4-BE49-F238E27FC236}">
                <a16:creationId xmlns:a16="http://schemas.microsoft.com/office/drawing/2014/main" id="{672AD6E1-006C-48C9-84BB-BA35E14E9408}"/>
              </a:ext>
            </a:extLst>
          </p:cNvPr>
          <p:cNvGraphicFramePr>
            <a:graphicFrameLocks noGrp="1"/>
          </p:cNvGraphicFramePr>
          <p:nvPr>
            <p:extLst/>
          </p:nvPr>
        </p:nvGraphicFramePr>
        <p:xfrm>
          <a:off x="2100802" y="1554308"/>
          <a:ext cx="5087620" cy="814847"/>
        </p:xfrm>
        <a:graphic>
          <a:graphicData uri="http://schemas.openxmlformats.org/drawingml/2006/table">
            <a:tbl>
              <a:tblPr firstRow="1" firstCol="1" bandRow="1">
                <a:tableStyleId>{5C22544A-7EE6-4342-B048-85BDC9FD1C3A}</a:tableStyleId>
              </a:tblPr>
              <a:tblGrid>
                <a:gridCol w="1695450">
                  <a:extLst>
                    <a:ext uri="{9D8B030D-6E8A-4147-A177-3AD203B41FA5}">
                      <a16:colId xmlns:a16="http://schemas.microsoft.com/office/drawing/2014/main" val="4178893622"/>
                    </a:ext>
                  </a:extLst>
                </a:gridCol>
                <a:gridCol w="1696085">
                  <a:extLst>
                    <a:ext uri="{9D8B030D-6E8A-4147-A177-3AD203B41FA5}">
                      <a16:colId xmlns:a16="http://schemas.microsoft.com/office/drawing/2014/main" val="139304064"/>
                    </a:ext>
                  </a:extLst>
                </a:gridCol>
                <a:gridCol w="1696085">
                  <a:extLst>
                    <a:ext uri="{9D8B030D-6E8A-4147-A177-3AD203B41FA5}">
                      <a16:colId xmlns:a16="http://schemas.microsoft.com/office/drawing/2014/main" val="4236329336"/>
                    </a:ext>
                  </a:extLst>
                </a:gridCol>
              </a:tblGrid>
              <a:tr h="135422">
                <a:tc>
                  <a:txBody>
                    <a:bodyPr/>
                    <a:lstStyle/>
                    <a:p>
                      <a:pPr algn="ctr">
                        <a:spcAft>
                          <a:spcPts val="1200"/>
                        </a:spcAft>
                      </a:pPr>
                      <a:r>
                        <a:rPr lang="en-GB" sz="1200" dirty="0">
                          <a:effectLst/>
                        </a:rPr>
                        <a:t>Club</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Day and Time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a:effectLst/>
                        </a:rPr>
                        <a:t>Group</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22771854"/>
                  </a:ext>
                </a:extLst>
              </a:tr>
              <a:tr h="631967">
                <a:tc>
                  <a:txBody>
                    <a:bodyPr/>
                    <a:lstStyle/>
                    <a:p>
                      <a:pPr algn="ctr">
                        <a:spcAft>
                          <a:spcPts val="1200"/>
                        </a:spcAft>
                      </a:pPr>
                      <a:r>
                        <a:rPr lang="en-GB" sz="1200" dirty="0">
                          <a:effectLst/>
                        </a:rPr>
                        <a:t>Run a Mile</a:t>
                      </a:r>
                    </a:p>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GB" sz="1200">
                          <a:effectLst/>
                        </a:rPr>
                        <a:t>Monday, Tuesday Thursday &amp; Friday</a:t>
                      </a:r>
                    </a:p>
                    <a:p>
                      <a:pPr algn="ctr">
                        <a:spcAft>
                          <a:spcPts val="0"/>
                        </a:spcAft>
                      </a:pPr>
                      <a:r>
                        <a:rPr lang="en-GB" sz="1200">
                          <a:effectLst/>
                        </a:rPr>
                        <a:t>8:30am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All welcome – parents and carers included!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04439454"/>
                  </a:ext>
                </a:extLst>
              </a:tr>
            </a:tbl>
          </a:graphicData>
        </a:graphic>
      </p:graphicFrame>
      <p:graphicFrame>
        <p:nvGraphicFramePr>
          <p:cNvPr id="4" name="Table 3">
            <a:extLst>
              <a:ext uri="{FF2B5EF4-FFF2-40B4-BE49-F238E27FC236}">
                <a16:creationId xmlns:a16="http://schemas.microsoft.com/office/drawing/2014/main" id="{EC400B68-F033-4693-8A1E-BA520891CDCB}"/>
              </a:ext>
            </a:extLst>
          </p:cNvPr>
          <p:cNvGraphicFramePr>
            <a:graphicFrameLocks noGrp="1"/>
          </p:cNvGraphicFramePr>
          <p:nvPr>
            <p:extLst>
              <p:ext uri="{D42A27DB-BD31-4B8C-83A1-F6EECF244321}">
                <p14:modId xmlns:p14="http://schemas.microsoft.com/office/powerpoint/2010/main" val="2167060365"/>
              </p:ext>
            </p:extLst>
          </p:nvPr>
        </p:nvGraphicFramePr>
        <p:xfrm>
          <a:off x="2100801" y="2491386"/>
          <a:ext cx="9534608" cy="4295624"/>
        </p:xfrm>
        <a:graphic>
          <a:graphicData uri="http://schemas.openxmlformats.org/drawingml/2006/table">
            <a:tbl>
              <a:tblPr firstRow="1" bandRow="1">
                <a:tableStyleId>{5C22544A-7EE6-4342-B048-85BDC9FD1C3A}</a:tableStyleId>
              </a:tblPr>
              <a:tblGrid>
                <a:gridCol w="1050185">
                  <a:extLst>
                    <a:ext uri="{9D8B030D-6E8A-4147-A177-3AD203B41FA5}">
                      <a16:colId xmlns:a16="http://schemas.microsoft.com/office/drawing/2014/main" val="2217749763"/>
                    </a:ext>
                  </a:extLst>
                </a:gridCol>
                <a:gridCol w="3044935">
                  <a:extLst>
                    <a:ext uri="{9D8B030D-6E8A-4147-A177-3AD203B41FA5}">
                      <a16:colId xmlns:a16="http://schemas.microsoft.com/office/drawing/2014/main" val="3368354452"/>
                    </a:ext>
                  </a:extLst>
                </a:gridCol>
                <a:gridCol w="3149178">
                  <a:extLst>
                    <a:ext uri="{9D8B030D-6E8A-4147-A177-3AD203B41FA5}">
                      <a16:colId xmlns:a16="http://schemas.microsoft.com/office/drawing/2014/main" val="2279467736"/>
                    </a:ext>
                  </a:extLst>
                </a:gridCol>
                <a:gridCol w="2290310">
                  <a:extLst>
                    <a:ext uri="{9D8B030D-6E8A-4147-A177-3AD203B41FA5}">
                      <a16:colId xmlns:a16="http://schemas.microsoft.com/office/drawing/2014/main" val="2310244362"/>
                    </a:ext>
                  </a:extLst>
                </a:gridCol>
              </a:tblGrid>
              <a:tr h="495286">
                <a:tc>
                  <a:txBody>
                    <a:bodyPr/>
                    <a:lstStyle/>
                    <a:p>
                      <a:r>
                        <a:rPr lang="en-GB" dirty="0"/>
                        <a:t>Day</a:t>
                      </a:r>
                    </a:p>
                  </a:txBody>
                  <a:tcPr/>
                </a:tc>
                <a:tc gridSpan="3">
                  <a:txBody>
                    <a:bodyPr/>
                    <a:lstStyle/>
                    <a:p>
                      <a:pPr algn="ctr"/>
                      <a:r>
                        <a:rPr lang="en-GB" dirty="0"/>
                        <a:t>Club</a:t>
                      </a:r>
                    </a:p>
                  </a:txBody>
                  <a:tcPr/>
                </a:tc>
                <a:tc hMerge="1">
                  <a:txBody>
                    <a:bodyPr/>
                    <a:lstStyle/>
                    <a:p>
                      <a:endParaRPr lang="en-GB" dirty="0"/>
                    </a:p>
                  </a:txBody>
                  <a:tcPr/>
                </a:tc>
                <a:tc hMerge="1">
                  <a:txBody>
                    <a:bodyPr/>
                    <a:lstStyle/>
                    <a:p>
                      <a:pPr algn="ctr"/>
                      <a:endParaRPr lang="en-GB" dirty="0"/>
                    </a:p>
                  </a:txBody>
                  <a:tcPr/>
                </a:tc>
                <a:extLst>
                  <a:ext uri="{0D108BD9-81ED-4DB2-BD59-A6C34878D82A}">
                    <a16:rowId xmlns:a16="http://schemas.microsoft.com/office/drawing/2014/main" val="1188950722"/>
                  </a:ext>
                </a:extLst>
              </a:tr>
              <a:tr h="795169">
                <a:tc>
                  <a:txBody>
                    <a:bodyPr/>
                    <a:lstStyle/>
                    <a:p>
                      <a:r>
                        <a:rPr lang="en-GB" sz="1200" dirty="0"/>
                        <a:t>Monday</a:t>
                      </a:r>
                    </a:p>
                  </a:txBody>
                  <a:tcPr/>
                </a:tc>
                <a:tc>
                  <a:txBody>
                    <a:bodyPr/>
                    <a:lstStyle/>
                    <a:p>
                      <a:r>
                        <a:rPr lang="en-GB" sz="1200" b="1" kern="1200" dirty="0">
                          <a:solidFill>
                            <a:schemeClr val="dk1"/>
                          </a:solidFill>
                          <a:effectLst/>
                          <a:latin typeface="+mn-lt"/>
                          <a:ea typeface="+mn-ea"/>
                          <a:cs typeface="+mn-cs"/>
                        </a:rPr>
                        <a:t>Craft* </a:t>
                      </a:r>
                      <a:r>
                        <a:rPr lang="en-GB" sz="1200" kern="1200" dirty="0">
                          <a:solidFill>
                            <a:schemeClr val="dk1"/>
                          </a:solidFill>
                          <a:effectLst/>
                          <a:latin typeface="+mn-lt"/>
                          <a:ea typeface="+mn-ea"/>
                          <a:cs typeface="+mn-cs"/>
                        </a:rPr>
                        <a:t>(£10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Mrs Seligman</a:t>
                      </a:r>
                      <a:endParaRPr lang="en-GB" sz="1200" dirty="0"/>
                    </a:p>
                  </a:txBody>
                  <a:tcPr/>
                </a:tc>
                <a:tc>
                  <a:txBody>
                    <a:bodyPr/>
                    <a:lstStyle/>
                    <a:p>
                      <a:r>
                        <a:rPr lang="en-GB" sz="1200" b="1" dirty="0"/>
                        <a:t>SATs* </a:t>
                      </a:r>
                      <a:r>
                        <a:rPr lang="en-GB" sz="1200" dirty="0"/>
                        <a:t>(no charge)</a:t>
                      </a:r>
                    </a:p>
                    <a:p>
                      <a:r>
                        <a:rPr lang="en-GB" sz="1200" dirty="0"/>
                        <a:t>3:30 – 4:15pm</a:t>
                      </a:r>
                    </a:p>
                    <a:p>
                      <a:r>
                        <a:rPr lang="en-GB" sz="1200" dirty="0"/>
                        <a:t>Year 6 </a:t>
                      </a:r>
                    </a:p>
                    <a:p>
                      <a:r>
                        <a:rPr lang="en-GB" sz="1200" dirty="0"/>
                        <a:t>Mrs Rayner</a:t>
                      </a:r>
                    </a:p>
                  </a:txBody>
                  <a:tcPr/>
                </a:tc>
                <a:tc>
                  <a:txBody>
                    <a:bodyPr/>
                    <a:lstStyle/>
                    <a:p>
                      <a:endParaRPr lang="en-GB" sz="1200" dirty="0"/>
                    </a:p>
                  </a:txBody>
                  <a:tcPr/>
                </a:tc>
                <a:extLst>
                  <a:ext uri="{0D108BD9-81ED-4DB2-BD59-A6C34878D82A}">
                    <a16:rowId xmlns:a16="http://schemas.microsoft.com/office/drawing/2014/main" val="1683891791"/>
                  </a:ext>
                </a:extLst>
              </a:tr>
              <a:tr h="795169">
                <a:tc>
                  <a:txBody>
                    <a:bodyPr/>
                    <a:lstStyle/>
                    <a:p>
                      <a:r>
                        <a:rPr lang="en-GB" sz="1200" dirty="0"/>
                        <a:t>Tuesday</a:t>
                      </a:r>
                    </a:p>
                  </a:txBody>
                  <a:tcPr/>
                </a:tc>
                <a:tc>
                  <a:txBody>
                    <a:bodyPr/>
                    <a:lstStyle/>
                    <a:p>
                      <a:r>
                        <a:rPr lang="en-GB" sz="1200" b="1" kern="1200" dirty="0">
                          <a:solidFill>
                            <a:schemeClr val="dk1"/>
                          </a:solidFill>
                          <a:effectLst/>
                          <a:latin typeface="+mn-lt"/>
                          <a:ea typeface="+mn-ea"/>
                          <a:cs typeface="+mn-cs"/>
                        </a:rPr>
                        <a:t>Multi-Sports </a:t>
                      </a:r>
                      <a:r>
                        <a:rPr lang="en-GB" sz="1200" kern="1200" dirty="0">
                          <a:solidFill>
                            <a:schemeClr val="dk1"/>
                          </a:solidFill>
                          <a:effectLst/>
                          <a:latin typeface="+mn-lt"/>
                          <a:ea typeface="+mn-ea"/>
                          <a:cs typeface="+mn-cs"/>
                        </a:rPr>
                        <a:t>(fee paid direct)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Mark Cromack</a:t>
                      </a:r>
                      <a:r>
                        <a:rPr lang="en-GB" sz="1200" b="1" kern="1200" dirty="0">
                          <a:solidFill>
                            <a:schemeClr val="dk1"/>
                          </a:solidFill>
                          <a:effectLst/>
                          <a:latin typeface="+mn-lt"/>
                          <a:ea typeface="+mn-ea"/>
                          <a:cs typeface="+mn-cs"/>
                        </a:rPr>
                        <a:t> </a:t>
                      </a:r>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576618621"/>
                  </a:ext>
                </a:extLst>
              </a:tr>
              <a:tr h="1148578">
                <a:tc>
                  <a:txBody>
                    <a:bodyPr/>
                    <a:lstStyle/>
                    <a:p>
                      <a:r>
                        <a:rPr lang="en-GB" sz="1200" dirty="0"/>
                        <a:t>Wednesday</a:t>
                      </a:r>
                    </a:p>
                  </a:txBody>
                  <a:tcPr/>
                </a:tc>
                <a:tc>
                  <a:txBody>
                    <a:bodyPr/>
                    <a:lstStyle/>
                    <a:p>
                      <a:r>
                        <a:rPr lang="en-GB" sz="1200" b="1" kern="1200" dirty="0">
                          <a:solidFill>
                            <a:schemeClr val="dk1"/>
                          </a:solidFill>
                          <a:effectLst/>
                          <a:latin typeface="+mn-lt"/>
                          <a:ea typeface="+mn-ea"/>
                          <a:cs typeface="+mn-cs"/>
                        </a:rPr>
                        <a:t>Junior Duke*</a:t>
                      </a:r>
                      <a:r>
                        <a:rPr lang="en-GB" sz="1200" kern="1200" dirty="0">
                          <a:solidFill>
                            <a:schemeClr val="dk1"/>
                          </a:solidFill>
                          <a:effectLst/>
                          <a:latin typeface="+mn-lt"/>
                          <a:ea typeface="+mn-ea"/>
                          <a:cs typeface="+mn-cs"/>
                        </a:rPr>
                        <a:t> PLACES FULL FOR YEAR</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3/4 </a:t>
                      </a:r>
                    </a:p>
                    <a:p>
                      <a:r>
                        <a:rPr lang="en-GB" sz="1200" kern="1200" dirty="0">
                          <a:solidFill>
                            <a:schemeClr val="dk1"/>
                          </a:solidFill>
                          <a:effectLst/>
                          <a:latin typeface="+mn-lt"/>
                          <a:ea typeface="+mn-ea"/>
                          <a:cs typeface="+mn-cs"/>
                        </a:rPr>
                        <a:t>Mrs Helfferich</a:t>
                      </a:r>
                      <a:endParaRPr lang="en-GB" sz="1200" dirty="0"/>
                    </a:p>
                  </a:txBody>
                  <a:tcPr/>
                </a:tc>
                <a:tc>
                  <a:txBody>
                    <a:bodyPr/>
                    <a:lstStyle/>
                    <a:p>
                      <a:r>
                        <a:rPr lang="en-GB" sz="1200" b="1" kern="1200" dirty="0">
                          <a:solidFill>
                            <a:schemeClr val="dk1"/>
                          </a:solidFill>
                          <a:effectLst/>
                          <a:latin typeface="+mn-lt"/>
                          <a:ea typeface="+mn-ea"/>
                          <a:cs typeface="+mn-cs"/>
                        </a:rPr>
                        <a:t>Music Ensemble Club </a:t>
                      </a:r>
                      <a:r>
                        <a:rPr lang="en-GB" sz="1200" kern="1200" dirty="0">
                          <a:solidFill>
                            <a:schemeClr val="dk1"/>
                          </a:solidFill>
                          <a:effectLst/>
                          <a:latin typeface="+mn-lt"/>
                          <a:ea typeface="+mn-ea"/>
                          <a:cs typeface="+mn-cs"/>
                        </a:rPr>
                        <a:t>(£35 pay via ParentPay)</a:t>
                      </a:r>
                    </a:p>
                    <a:p>
                      <a:r>
                        <a:rPr lang="en-GB" sz="1200" kern="1200" dirty="0">
                          <a:solidFill>
                            <a:schemeClr val="dk1"/>
                          </a:solidFill>
                          <a:effectLst/>
                          <a:latin typeface="+mn-lt"/>
                          <a:ea typeface="+mn-ea"/>
                          <a:cs typeface="+mn-cs"/>
                        </a:rPr>
                        <a:t>Group 1 Jan – April / Group 2 May – July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3 - 6</a:t>
                      </a:r>
                    </a:p>
                    <a:p>
                      <a:r>
                        <a:rPr lang="en-GB" sz="1200" i="0" kern="1200" dirty="0">
                          <a:solidFill>
                            <a:schemeClr val="dk1"/>
                          </a:solidFill>
                          <a:effectLst/>
                          <a:latin typeface="+mn-lt"/>
                          <a:ea typeface="+mn-ea"/>
                          <a:cs typeface="+mn-cs"/>
                        </a:rPr>
                        <a:t>Miss Leggatt, SING Education</a:t>
                      </a:r>
                      <a:endParaRPr lang="en-GB" sz="1200" i="0" dirty="0"/>
                    </a:p>
                  </a:txBody>
                  <a:tcPr/>
                </a:tc>
                <a:tc>
                  <a:txBody>
                    <a:bodyPr/>
                    <a:lstStyle/>
                    <a:p>
                      <a:endParaRPr lang="en-GB" sz="1200" i="0" dirty="0"/>
                    </a:p>
                  </a:txBody>
                  <a:tcPr/>
                </a:tc>
                <a:extLst>
                  <a:ext uri="{0D108BD9-81ED-4DB2-BD59-A6C34878D82A}">
                    <a16:rowId xmlns:a16="http://schemas.microsoft.com/office/drawing/2014/main" val="61531645"/>
                  </a:ext>
                </a:extLst>
              </a:tr>
              <a:tr h="920186">
                <a:tc>
                  <a:txBody>
                    <a:bodyPr/>
                    <a:lstStyle/>
                    <a:p>
                      <a:r>
                        <a:rPr lang="en-GB" sz="1200" dirty="0"/>
                        <a:t>Thursday</a:t>
                      </a:r>
                    </a:p>
                  </a:txBody>
                  <a:tcPr/>
                </a:tc>
                <a:tc>
                  <a:txBody>
                    <a:bodyPr/>
                    <a:lstStyle/>
                    <a:p>
                      <a:r>
                        <a:rPr lang="en-GB" sz="1200" b="1" kern="1200" dirty="0">
                          <a:solidFill>
                            <a:schemeClr val="dk1"/>
                          </a:solidFill>
                          <a:effectLst/>
                          <a:latin typeface="+mn-lt"/>
                          <a:ea typeface="+mn-ea"/>
                          <a:cs typeface="+mn-cs"/>
                        </a:rPr>
                        <a:t>Chess* </a:t>
                      </a:r>
                      <a:r>
                        <a:rPr lang="en-GB" sz="1200" kern="1200" dirty="0">
                          <a:solidFill>
                            <a:schemeClr val="dk1"/>
                          </a:solidFill>
                          <a:effectLst/>
                          <a:latin typeface="+mn-lt"/>
                          <a:ea typeface="+mn-ea"/>
                          <a:cs typeface="+mn-cs"/>
                        </a:rPr>
                        <a:t>(no charge)</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2 – 6</a:t>
                      </a:r>
                    </a:p>
                    <a:p>
                      <a:r>
                        <a:rPr lang="en-GB" sz="1200" kern="1200" dirty="0">
                          <a:solidFill>
                            <a:schemeClr val="dk1"/>
                          </a:solidFill>
                          <a:effectLst/>
                          <a:latin typeface="+mn-lt"/>
                          <a:ea typeface="+mn-ea"/>
                          <a:cs typeface="+mn-cs"/>
                        </a:rPr>
                        <a:t>Mrs Seligman</a:t>
                      </a:r>
                      <a:endParaRPr lang="en-GB" sz="1200" dirty="0"/>
                    </a:p>
                  </a:txBody>
                  <a:tcPr/>
                </a:tc>
                <a:tc>
                  <a:txBody>
                    <a:bodyPr/>
                    <a:lstStyle/>
                    <a:p>
                      <a:r>
                        <a:rPr lang="en-GB" sz="1200" b="1" kern="1200" dirty="0">
                          <a:solidFill>
                            <a:schemeClr val="dk1"/>
                          </a:solidFill>
                          <a:effectLst/>
                          <a:latin typeface="+mn-lt"/>
                          <a:ea typeface="+mn-ea"/>
                          <a:cs typeface="+mn-cs"/>
                        </a:rPr>
                        <a:t>Science Club* </a:t>
                      </a:r>
                      <a:r>
                        <a:rPr lang="en-GB" sz="1200" kern="1200" dirty="0">
                          <a:solidFill>
                            <a:schemeClr val="dk1"/>
                          </a:solidFill>
                          <a:effectLst/>
                          <a:latin typeface="+mn-lt"/>
                          <a:ea typeface="+mn-ea"/>
                          <a:cs typeface="+mn-cs"/>
                        </a:rPr>
                        <a:t>(£8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3/4</a:t>
                      </a:r>
                    </a:p>
                    <a:p>
                      <a:r>
                        <a:rPr lang="en-GB" sz="1200" kern="1200" dirty="0">
                          <a:solidFill>
                            <a:schemeClr val="dk1"/>
                          </a:solidFill>
                          <a:effectLst/>
                          <a:latin typeface="+mn-lt"/>
                          <a:ea typeface="+mn-ea"/>
                          <a:cs typeface="+mn-cs"/>
                        </a:rPr>
                        <a:t>Mrs Dobson</a:t>
                      </a:r>
                      <a:endParaRPr lang="en-GB" sz="1200" dirty="0"/>
                    </a:p>
                  </a:txBody>
                  <a:tcPr/>
                </a:tc>
                <a:tc>
                  <a:txBody>
                    <a:bodyPr/>
                    <a:lstStyle/>
                    <a:p>
                      <a:r>
                        <a:rPr lang="en-GB" sz="1200" b="1" dirty="0"/>
                        <a:t>Times Tables Club</a:t>
                      </a:r>
                      <a:r>
                        <a:rPr lang="en-GB" sz="1200" dirty="0"/>
                        <a:t>* (no charge)</a:t>
                      </a:r>
                    </a:p>
                    <a:p>
                      <a:r>
                        <a:rPr lang="en-GB" sz="1200" dirty="0"/>
                        <a:t>3:30-4:15pm</a:t>
                      </a:r>
                    </a:p>
                    <a:p>
                      <a:r>
                        <a:rPr lang="en-GB" sz="1200" dirty="0"/>
                        <a:t>Year 4</a:t>
                      </a:r>
                    </a:p>
                    <a:p>
                      <a:r>
                        <a:rPr lang="en-GB" sz="1200" dirty="0"/>
                        <a:t>Mrs Chandler</a:t>
                      </a:r>
                    </a:p>
                    <a:p>
                      <a:r>
                        <a:rPr lang="en-GB" sz="1200" dirty="0">
                          <a:solidFill>
                            <a:srgbClr val="FF0000"/>
                          </a:solidFill>
                        </a:rPr>
                        <a:t>NB Selected dates – see next slide</a:t>
                      </a:r>
                    </a:p>
                  </a:txBody>
                  <a:tcPr/>
                </a:tc>
                <a:extLst>
                  <a:ext uri="{0D108BD9-81ED-4DB2-BD59-A6C34878D82A}">
                    <a16:rowId xmlns:a16="http://schemas.microsoft.com/office/drawing/2014/main" val="2592778931"/>
                  </a:ext>
                </a:extLst>
              </a:tr>
            </a:tbl>
          </a:graphicData>
        </a:graphic>
      </p:graphicFrame>
      <p:pic>
        <p:nvPicPr>
          <p:cNvPr id="5" name="Picture 4">
            <a:extLst>
              <a:ext uri="{FF2B5EF4-FFF2-40B4-BE49-F238E27FC236}">
                <a16:creationId xmlns:a16="http://schemas.microsoft.com/office/drawing/2014/main" id="{5990E4C4-C829-4C88-8E16-0AF106C81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6705" y="1962140"/>
            <a:ext cx="2301130" cy="1531297"/>
          </a:xfrm>
          <a:prstGeom prst="rect">
            <a:avLst/>
          </a:prstGeom>
        </p:spPr>
      </p:pic>
    </p:spTree>
    <p:extLst>
      <p:ext uri="{BB962C8B-B14F-4D97-AF65-F5344CB8AC3E}">
        <p14:creationId xmlns:p14="http://schemas.microsoft.com/office/powerpoint/2010/main" val="380233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4DC4-701C-406A-BF7A-F84B57D0A027}"/>
              </a:ext>
            </a:extLst>
          </p:cNvPr>
          <p:cNvSpPr>
            <a:spLocks noGrp="1"/>
          </p:cNvSpPr>
          <p:nvPr>
            <p:ph type="title"/>
          </p:nvPr>
        </p:nvSpPr>
        <p:spPr/>
        <p:txBody>
          <a:bodyPr/>
          <a:lstStyle/>
          <a:p>
            <a:r>
              <a:rPr lang="en-GB" b="1" dirty="0">
                <a:solidFill>
                  <a:schemeClr val="accent1"/>
                </a:solidFill>
              </a:rPr>
              <a:t>Club News</a:t>
            </a:r>
            <a:endParaRPr lang="en-GB" dirty="0"/>
          </a:p>
        </p:txBody>
      </p:sp>
      <p:sp>
        <p:nvSpPr>
          <p:cNvPr id="3" name="Content Placeholder 2">
            <a:extLst>
              <a:ext uri="{FF2B5EF4-FFF2-40B4-BE49-F238E27FC236}">
                <a16:creationId xmlns:a16="http://schemas.microsoft.com/office/drawing/2014/main" id="{81F7B3FD-2CAF-43CA-8590-1186F304D8C3}"/>
              </a:ext>
            </a:extLst>
          </p:cNvPr>
          <p:cNvSpPr>
            <a:spLocks noGrp="1"/>
          </p:cNvSpPr>
          <p:nvPr>
            <p:ph idx="1"/>
          </p:nvPr>
        </p:nvSpPr>
        <p:spPr>
          <a:xfrm>
            <a:off x="838200" y="1419708"/>
            <a:ext cx="10515600" cy="4018584"/>
          </a:xfrm>
        </p:spPr>
        <p:txBody>
          <a:bodyPr>
            <a:noAutofit/>
          </a:bodyPr>
          <a:lstStyle/>
          <a:p>
            <a:pPr marL="0" indent="0" fontAlgn="base">
              <a:buNone/>
            </a:pPr>
            <a:r>
              <a:rPr lang="en-GB" sz="2500" b="1" dirty="0"/>
              <a:t>Year 4 Times Table Club</a:t>
            </a:r>
            <a:endParaRPr lang="en-GB" sz="2500" dirty="0"/>
          </a:p>
          <a:p>
            <a:pPr marL="0" indent="0" fontAlgn="base">
              <a:buNone/>
            </a:pPr>
            <a:r>
              <a:rPr lang="en-GB" sz="2500" dirty="0"/>
              <a:t> Pupils in Year 4 are welcome to attend this club which will help prepare them for the upcoming MTC check by playing games.  This will be run on the following dates, from 3:30 – 4:15pm</a:t>
            </a:r>
          </a:p>
          <a:p>
            <a:pPr marL="0" indent="0" algn="ctr" fontAlgn="base">
              <a:buNone/>
            </a:pPr>
            <a:r>
              <a:rPr lang="en-GB" sz="2500" dirty="0"/>
              <a:t>Thursday 29</a:t>
            </a:r>
            <a:r>
              <a:rPr lang="en-GB" sz="2500" baseline="30000" dirty="0"/>
              <a:t>th</a:t>
            </a:r>
            <a:r>
              <a:rPr lang="en-GB" sz="2500" dirty="0"/>
              <a:t> February</a:t>
            </a:r>
          </a:p>
          <a:p>
            <a:pPr marL="0" indent="0" algn="ctr" fontAlgn="base">
              <a:buNone/>
            </a:pPr>
            <a:r>
              <a:rPr lang="en-GB" sz="2500" dirty="0"/>
              <a:t>Thursday 14</a:t>
            </a:r>
            <a:r>
              <a:rPr lang="en-GB" sz="2500" baseline="30000" dirty="0"/>
              <a:t>th</a:t>
            </a:r>
            <a:r>
              <a:rPr lang="en-GB" sz="2500" dirty="0"/>
              <a:t> March</a:t>
            </a:r>
          </a:p>
          <a:p>
            <a:pPr marL="0" indent="0" algn="ctr" fontAlgn="base">
              <a:buNone/>
            </a:pPr>
            <a:r>
              <a:rPr lang="en-GB" sz="2500" dirty="0"/>
              <a:t>Thursday 11</a:t>
            </a:r>
            <a:r>
              <a:rPr lang="en-GB" sz="2500" baseline="30000" dirty="0"/>
              <a:t>th</a:t>
            </a:r>
            <a:r>
              <a:rPr lang="en-GB" sz="2500" dirty="0"/>
              <a:t> April</a:t>
            </a:r>
          </a:p>
          <a:p>
            <a:pPr marL="0" indent="0" algn="ctr" fontAlgn="base">
              <a:buNone/>
            </a:pPr>
            <a:r>
              <a:rPr lang="en-GB" sz="2500" dirty="0"/>
              <a:t>Thursday 25</a:t>
            </a:r>
            <a:r>
              <a:rPr lang="en-GB" sz="2500" baseline="30000" dirty="0"/>
              <a:t>th</a:t>
            </a:r>
            <a:r>
              <a:rPr lang="en-GB" sz="2500" dirty="0"/>
              <a:t> April</a:t>
            </a:r>
          </a:p>
          <a:p>
            <a:pPr marL="0" indent="0" algn="ctr" fontAlgn="base">
              <a:buNone/>
            </a:pPr>
            <a:r>
              <a:rPr lang="en-GB" sz="2500" dirty="0"/>
              <a:t>Thursday 9</a:t>
            </a:r>
            <a:r>
              <a:rPr lang="en-GB" sz="2500" baseline="30000" dirty="0"/>
              <a:t>th</a:t>
            </a:r>
            <a:r>
              <a:rPr lang="en-GB" sz="2500" dirty="0"/>
              <a:t> May</a:t>
            </a:r>
          </a:p>
          <a:p>
            <a:pPr marL="0" indent="0" algn="ctr" fontAlgn="base">
              <a:buNone/>
            </a:pPr>
            <a:r>
              <a:rPr lang="en-GB" sz="2500" dirty="0"/>
              <a:t>Thursday 23rd May</a:t>
            </a:r>
          </a:p>
          <a:p>
            <a:pPr marL="0" indent="0" algn="ctr" fontAlgn="base">
              <a:buNone/>
            </a:pPr>
            <a:r>
              <a:rPr lang="en-GB" sz="2500" dirty="0"/>
              <a:t>Thursday 6</a:t>
            </a:r>
            <a:r>
              <a:rPr lang="en-GB" sz="2500" baseline="30000" dirty="0"/>
              <a:t>th</a:t>
            </a:r>
            <a:r>
              <a:rPr lang="en-GB" sz="2500" dirty="0"/>
              <a:t> June</a:t>
            </a:r>
          </a:p>
          <a:p>
            <a:pPr marL="0" indent="0" fontAlgn="base">
              <a:buNone/>
            </a:pPr>
            <a:r>
              <a:rPr lang="en-GB" sz="2500" i="1" dirty="0"/>
              <a:t>Mrs Chandler</a:t>
            </a:r>
          </a:p>
        </p:txBody>
      </p:sp>
    </p:spTree>
    <p:extLst>
      <p:ext uri="{BB962C8B-B14F-4D97-AF65-F5344CB8AC3E}">
        <p14:creationId xmlns:p14="http://schemas.microsoft.com/office/powerpoint/2010/main" val="3855471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4DC4-701C-406A-BF7A-F84B57D0A027}"/>
              </a:ext>
            </a:extLst>
          </p:cNvPr>
          <p:cNvSpPr>
            <a:spLocks noGrp="1"/>
          </p:cNvSpPr>
          <p:nvPr>
            <p:ph type="title"/>
          </p:nvPr>
        </p:nvSpPr>
        <p:spPr/>
        <p:txBody>
          <a:bodyPr/>
          <a:lstStyle/>
          <a:p>
            <a:r>
              <a:rPr lang="en-GB" b="1" dirty="0">
                <a:solidFill>
                  <a:schemeClr val="accent1"/>
                </a:solidFill>
              </a:rPr>
              <a:t>Club News</a:t>
            </a:r>
            <a:endParaRPr lang="en-GB" dirty="0"/>
          </a:p>
        </p:txBody>
      </p:sp>
      <p:sp>
        <p:nvSpPr>
          <p:cNvPr id="3" name="Content Placeholder 2">
            <a:extLst>
              <a:ext uri="{FF2B5EF4-FFF2-40B4-BE49-F238E27FC236}">
                <a16:creationId xmlns:a16="http://schemas.microsoft.com/office/drawing/2014/main" id="{81F7B3FD-2CAF-43CA-8590-1186F304D8C3}"/>
              </a:ext>
            </a:extLst>
          </p:cNvPr>
          <p:cNvSpPr>
            <a:spLocks noGrp="1"/>
          </p:cNvSpPr>
          <p:nvPr>
            <p:ph idx="1"/>
          </p:nvPr>
        </p:nvSpPr>
        <p:spPr/>
        <p:txBody>
          <a:bodyPr>
            <a:normAutofit/>
          </a:bodyPr>
          <a:lstStyle/>
          <a:p>
            <a:pPr marL="0" indent="0" fontAlgn="base">
              <a:buNone/>
            </a:pPr>
            <a:r>
              <a:rPr lang="en-GB" b="1" dirty="0"/>
              <a:t>Year 6 SATs Club: Change of Start Date</a:t>
            </a:r>
            <a:endParaRPr lang="en-GB" dirty="0"/>
          </a:p>
          <a:p>
            <a:pPr marL="0" indent="0" fontAlgn="base">
              <a:buNone/>
            </a:pPr>
            <a:r>
              <a:rPr lang="en-GB" dirty="0">
                <a:solidFill>
                  <a:srgbClr val="FF0000"/>
                </a:solidFill>
              </a:rPr>
              <a:t>Please note that, due to unforeseen circumstances, the Year 6 SATs club will now begin straight after half term on Monday 19</a:t>
            </a:r>
            <a:r>
              <a:rPr lang="en-GB" baseline="30000" dirty="0">
                <a:solidFill>
                  <a:srgbClr val="FF0000"/>
                </a:solidFill>
              </a:rPr>
              <a:t>th</a:t>
            </a:r>
            <a:r>
              <a:rPr lang="en-GB" dirty="0">
                <a:solidFill>
                  <a:srgbClr val="FF0000"/>
                </a:solidFill>
              </a:rPr>
              <a:t> February with each session running until 4:15pm. </a:t>
            </a:r>
          </a:p>
          <a:p>
            <a:pPr marL="0" indent="0" fontAlgn="base">
              <a:buNone/>
            </a:pPr>
            <a:r>
              <a:rPr lang="en-GB" dirty="0"/>
              <a:t>This will be a chance for Year 6 pupils to revise with their peers and help them to feel prepared and confident going into their SATs tests in May. Please confirm your child's attendance by emailing </a:t>
            </a:r>
            <a:r>
              <a:rPr lang="en-GB" dirty="0">
                <a:hlinkClick r:id="rId2"/>
              </a:rPr>
              <a:t>lrayner@crayke.n-yorks.sch.uk</a:t>
            </a:r>
            <a:r>
              <a:rPr lang="en-GB" dirty="0"/>
              <a:t> so that I can plan accordingly. </a:t>
            </a:r>
          </a:p>
          <a:p>
            <a:pPr marL="0" indent="0" fontAlgn="base">
              <a:buNone/>
            </a:pPr>
            <a:r>
              <a:rPr lang="en-GB" dirty="0"/>
              <a:t>Mrs Rayner </a:t>
            </a:r>
          </a:p>
        </p:txBody>
      </p:sp>
    </p:spTree>
    <p:extLst>
      <p:ext uri="{BB962C8B-B14F-4D97-AF65-F5344CB8AC3E}">
        <p14:creationId xmlns:p14="http://schemas.microsoft.com/office/powerpoint/2010/main" val="131505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ECF8-9452-4BD9-861B-89436BDFB714}"/>
              </a:ext>
            </a:extLst>
          </p:cNvPr>
          <p:cNvSpPr>
            <a:spLocks noGrp="1"/>
          </p:cNvSpPr>
          <p:nvPr>
            <p:ph type="title"/>
          </p:nvPr>
        </p:nvSpPr>
        <p:spPr/>
        <p:txBody>
          <a:bodyPr/>
          <a:lstStyle/>
          <a:p>
            <a:r>
              <a:rPr lang="en-GB" b="1" dirty="0">
                <a:solidFill>
                  <a:srgbClr val="0070C0"/>
                </a:solidFill>
                <a:latin typeface="Segoe  "/>
              </a:rPr>
              <a:t>Awards in School This Week</a:t>
            </a:r>
          </a:p>
        </p:txBody>
      </p:sp>
      <p:graphicFrame>
        <p:nvGraphicFramePr>
          <p:cNvPr id="4" name="Table 3">
            <a:extLst>
              <a:ext uri="{FF2B5EF4-FFF2-40B4-BE49-F238E27FC236}">
                <a16:creationId xmlns:a16="http://schemas.microsoft.com/office/drawing/2014/main" id="{99AC8AD3-AE16-4ED4-9DC3-822274D2E689}"/>
              </a:ext>
            </a:extLst>
          </p:cNvPr>
          <p:cNvGraphicFramePr>
            <a:graphicFrameLocks noGrp="1"/>
          </p:cNvGraphicFramePr>
          <p:nvPr>
            <p:extLst>
              <p:ext uri="{D42A27DB-BD31-4B8C-83A1-F6EECF244321}">
                <p14:modId xmlns:p14="http://schemas.microsoft.com/office/powerpoint/2010/main" val="1216059331"/>
              </p:ext>
            </p:extLst>
          </p:nvPr>
        </p:nvGraphicFramePr>
        <p:xfrm>
          <a:off x="302004" y="1995810"/>
          <a:ext cx="11367081" cy="246908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712623989"/>
                    </a:ext>
                  </a:extLst>
                </a:gridCol>
                <a:gridCol w="2273416">
                  <a:extLst>
                    <a:ext uri="{9D8B030D-6E8A-4147-A177-3AD203B41FA5}">
                      <a16:colId xmlns:a16="http://schemas.microsoft.com/office/drawing/2014/main" val="2973566520"/>
                    </a:ext>
                  </a:extLst>
                </a:gridCol>
                <a:gridCol w="2486746">
                  <a:extLst>
                    <a:ext uri="{9D8B030D-6E8A-4147-A177-3AD203B41FA5}">
                      <a16:colId xmlns:a16="http://schemas.microsoft.com/office/drawing/2014/main" val="653362783"/>
                    </a:ext>
                  </a:extLst>
                </a:gridCol>
                <a:gridCol w="2060087">
                  <a:extLst>
                    <a:ext uri="{9D8B030D-6E8A-4147-A177-3AD203B41FA5}">
                      <a16:colId xmlns:a16="http://schemas.microsoft.com/office/drawing/2014/main" val="3689442591"/>
                    </a:ext>
                  </a:extLst>
                </a:gridCol>
                <a:gridCol w="2273416">
                  <a:extLst>
                    <a:ext uri="{9D8B030D-6E8A-4147-A177-3AD203B41FA5}">
                      <a16:colId xmlns:a16="http://schemas.microsoft.com/office/drawing/2014/main" val="2910945454"/>
                    </a:ext>
                  </a:extLst>
                </a:gridCol>
              </a:tblGrid>
              <a:tr h="594463">
                <a:tc>
                  <a:txBody>
                    <a:bodyPr/>
                    <a:lstStyle/>
                    <a:p>
                      <a:endParaRPr lang="en-GB" dirty="0"/>
                    </a:p>
                  </a:txBody>
                  <a:tcPr/>
                </a:tc>
                <a:tc>
                  <a:txBody>
                    <a:bodyPr/>
                    <a:lstStyle/>
                    <a:p>
                      <a:pPr algn="ctr"/>
                      <a:r>
                        <a:rPr lang="en-GB" dirty="0"/>
                        <a:t>Apple</a:t>
                      </a:r>
                    </a:p>
                  </a:txBody>
                  <a:tcPr/>
                </a:tc>
                <a:tc>
                  <a:txBody>
                    <a:bodyPr/>
                    <a:lstStyle/>
                    <a:p>
                      <a:pPr algn="ctr"/>
                      <a:r>
                        <a:rPr lang="en-GB" dirty="0"/>
                        <a:t>Beech</a:t>
                      </a:r>
                    </a:p>
                  </a:txBody>
                  <a:tcPr/>
                </a:tc>
                <a:tc>
                  <a:txBody>
                    <a:bodyPr/>
                    <a:lstStyle/>
                    <a:p>
                      <a:pPr algn="ctr"/>
                      <a:r>
                        <a:rPr lang="en-GB" dirty="0"/>
                        <a:t>Holly</a:t>
                      </a:r>
                    </a:p>
                  </a:txBody>
                  <a:tcPr/>
                </a:tc>
                <a:tc>
                  <a:txBody>
                    <a:bodyPr/>
                    <a:lstStyle/>
                    <a:p>
                      <a:pPr algn="ctr"/>
                      <a:r>
                        <a:rPr lang="en-GB" dirty="0"/>
                        <a:t>Oak</a:t>
                      </a:r>
                    </a:p>
                  </a:txBody>
                  <a:tcPr/>
                </a:tc>
                <a:extLst>
                  <a:ext uri="{0D108BD9-81ED-4DB2-BD59-A6C34878D82A}">
                    <a16:rowId xmlns:a16="http://schemas.microsoft.com/office/drawing/2014/main" val="860757442"/>
                  </a:ext>
                </a:extLst>
              </a:tr>
              <a:tr h="594463">
                <a:tc rowSpan="2">
                  <a:txBody>
                    <a:bodyPr/>
                    <a:lstStyle/>
                    <a:p>
                      <a:r>
                        <a:rPr lang="en-GB" b="1" dirty="0"/>
                        <a:t>Stars of the Week</a:t>
                      </a:r>
                    </a:p>
                  </a:txBody>
                  <a:tcPr>
                    <a:solidFill>
                      <a:schemeClr val="accent1">
                        <a:lumMod val="20000"/>
                        <a:lumOff val="80000"/>
                      </a:schemeClr>
                    </a:solidFill>
                  </a:tcPr>
                </a:tc>
                <a:tc rowSpan="2">
                  <a:txBody>
                    <a:bodyPr/>
                    <a:lstStyle/>
                    <a:p>
                      <a:pPr algn="ctr"/>
                      <a:endParaRPr lang="en-GB" dirty="0"/>
                    </a:p>
                    <a:p>
                      <a:pPr algn="ctr"/>
                      <a:r>
                        <a:rPr lang="en-GB" dirty="0"/>
                        <a:t>Evelyn </a:t>
                      </a:r>
                      <a:r>
                        <a:rPr lang="en-GB" dirty="0" err="1"/>
                        <a:t>Dobreva</a:t>
                      </a:r>
                      <a:endParaRPr lang="en-GB" dirty="0"/>
                    </a:p>
                  </a:txBody>
                  <a:tcPr>
                    <a:solidFill>
                      <a:schemeClr val="accent1">
                        <a:lumMod val="20000"/>
                        <a:lumOff val="80000"/>
                      </a:schemeClr>
                    </a:solidFill>
                  </a:tcPr>
                </a:tc>
                <a:tc>
                  <a:txBody>
                    <a:bodyPr/>
                    <a:lstStyle/>
                    <a:p>
                      <a:pPr algn="ctr"/>
                      <a:r>
                        <a:rPr lang="en-GB" dirty="0"/>
                        <a:t>Alanna Dawson</a:t>
                      </a:r>
                    </a:p>
                  </a:txBody>
                  <a:tcPr>
                    <a:solidFill>
                      <a:schemeClr val="accent1">
                        <a:lumMod val="20000"/>
                        <a:lumOff val="80000"/>
                      </a:schemeClr>
                    </a:solidFill>
                  </a:tcPr>
                </a:tc>
                <a:tc>
                  <a:txBody>
                    <a:bodyPr/>
                    <a:lstStyle/>
                    <a:p>
                      <a:pPr algn="ctr"/>
                      <a:r>
                        <a:rPr lang="en-GB" dirty="0"/>
                        <a:t>Oliver Wilson</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Nancy Barrett</a:t>
                      </a:r>
                    </a:p>
                    <a:p>
                      <a:pPr algn="ctr"/>
                      <a:endParaRPr lang="en-GB" dirty="0"/>
                    </a:p>
                  </a:txBody>
                  <a:tcPr>
                    <a:solidFill>
                      <a:schemeClr val="accent1">
                        <a:lumMod val="20000"/>
                        <a:lumOff val="80000"/>
                      </a:schemeClr>
                    </a:solidFill>
                  </a:tcPr>
                </a:tc>
                <a:extLst>
                  <a:ext uri="{0D108BD9-81ED-4DB2-BD59-A6C34878D82A}">
                    <a16:rowId xmlns:a16="http://schemas.microsoft.com/office/drawing/2014/main" val="964532015"/>
                  </a:ext>
                </a:extLst>
              </a:tr>
              <a:tr h="594463">
                <a:tc vMerge="1">
                  <a:txBody>
                    <a:bodyPr/>
                    <a:lstStyle/>
                    <a:p>
                      <a:endParaRPr lang="en-GB" dirty="0"/>
                    </a:p>
                  </a:txBody>
                  <a:tcPr/>
                </a:tc>
                <a:tc vMerge="1">
                  <a:txBody>
                    <a:bodyPr/>
                    <a:lstStyle/>
                    <a:p>
                      <a:endParaRPr lang="en-GB" dirty="0"/>
                    </a:p>
                  </a:txBody>
                  <a:tcPr/>
                </a:tc>
                <a:tc>
                  <a:txBody>
                    <a:bodyPr/>
                    <a:lstStyle/>
                    <a:p>
                      <a:pPr algn="ctr"/>
                      <a:r>
                        <a:rPr lang="en-GB" dirty="0"/>
                        <a:t>Arabella </a:t>
                      </a:r>
                      <a:r>
                        <a:rPr lang="en-GB" dirty="0" err="1"/>
                        <a:t>Hinzpeter</a:t>
                      </a:r>
                      <a:endParaRPr lang="en-GB" dirty="0"/>
                    </a:p>
                  </a:txBody>
                  <a:tcPr>
                    <a:solidFill>
                      <a:schemeClr val="accent1">
                        <a:lumMod val="20000"/>
                        <a:lumOff val="80000"/>
                      </a:schemeClr>
                    </a:solidFill>
                  </a:tcPr>
                </a:tc>
                <a:tc>
                  <a:txBody>
                    <a:bodyPr/>
                    <a:lstStyle/>
                    <a:p>
                      <a:pPr algn="ctr"/>
                      <a:r>
                        <a:rPr lang="en-GB" dirty="0"/>
                        <a:t>Dexter Bird</a:t>
                      </a:r>
                    </a:p>
                  </a:txBody>
                  <a:tcPr>
                    <a:solidFill>
                      <a:schemeClr val="accent1">
                        <a:lumMod val="20000"/>
                        <a:lumOff val="80000"/>
                      </a:schemeClr>
                    </a:solidFill>
                  </a:tcPr>
                </a:tc>
                <a:tc>
                  <a:txBody>
                    <a:bodyPr/>
                    <a:lstStyle/>
                    <a:p>
                      <a:pPr algn="ctr"/>
                      <a:r>
                        <a:rPr lang="en-GB" dirty="0"/>
                        <a:t>Toby Seligman</a:t>
                      </a:r>
                    </a:p>
                  </a:txBody>
                  <a:tcPr>
                    <a:solidFill>
                      <a:schemeClr val="accent1">
                        <a:lumMod val="20000"/>
                        <a:lumOff val="80000"/>
                      </a:schemeClr>
                    </a:solidFill>
                  </a:tcPr>
                </a:tc>
                <a:extLst>
                  <a:ext uri="{0D108BD9-81ED-4DB2-BD59-A6C34878D82A}">
                    <a16:rowId xmlns:a16="http://schemas.microsoft.com/office/drawing/2014/main" val="3946535011"/>
                  </a:ext>
                </a:extLst>
              </a:tr>
              <a:tr h="594463">
                <a:tc>
                  <a:txBody>
                    <a:bodyPr/>
                    <a:lstStyle/>
                    <a:p>
                      <a:r>
                        <a:rPr lang="en-GB" b="1" dirty="0"/>
                        <a:t>Gold Awards </a:t>
                      </a:r>
                    </a:p>
                    <a:p>
                      <a:r>
                        <a:rPr lang="en-GB" b="1" dirty="0"/>
                        <a:t>for Sport</a:t>
                      </a:r>
                    </a:p>
                  </a:txBody>
                  <a:tcPr>
                    <a:solidFill>
                      <a:schemeClr val="accent1">
                        <a:lumMod val="20000"/>
                        <a:lumOff val="80000"/>
                      </a:schemeClr>
                    </a:solidFill>
                  </a:tcPr>
                </a:tc>
                <a:tc>
                  <a:txBody>
                    <a:bodyPr/>
                    <a:lstStyle/>
                    <a:p>
                      <a:pPr algn="ctr"/>
                      <a:r>
                        <a:rPr lang="en-GB" dirty="0" err="1"/>
                        <a:t>Dianta</a:t>
                      </a:r>
                      <a:r>
                        <a:rPr lang="en-GB" dirty="0"/>
                        <a:t> Simpson</a:t>
                      </a:r>
                    </a:p>
                  </a:txBody>
                  <a:tcPr>
                    <a:solidFill>
                      <a:schemeClr val="accent1">
                        <a:lumMod val="20000"/>
                        <a:lumOff val="80000"/>
                      </a:schemeClr>
                    </a:solidFill>
                  </a:tcPr>
                </a:tc>
                <a:tc>
                  <a:txBody>
                    <a:bodyPr/>
                    <a:lstStyle/>
                    <a:p>
                      <a:pPr algn="ctr"/>
                      <a:r>
                        <a:rPr lang="en-GB" dirty="0"/>
                        <a:t>Martha Seligman</a:t>
                      </a:r>
                    </a:p>
                  </a:txBody>
                  <a:tcPr>
                    <a:solidFill>
                      <a:schemeClr val="accent1">
                        <a:lumMod val="20000"/>
                        <a:lumOff val="80000"/>
                      </a:schemeClr>
                    </a:solidFill>
                  </a:tcPr>
                </a:tc>
                <a:tc>
                  <a:txBody>
                    <a:bodyPr/>
                    <a:lstStyle/>
                    <a:p>
                      <a:pPr algn="ctr"/>
                      <a:r>
                        <a:rPr lang="en-GB" dirty="0"/>
                        <a:t>Mabel Dawson</a:t>
                      </a:r>
                    </a:p>
                  </a:txBody>
                  <a:tcPr>
                    <a:solidFill>
                      <a:schemeClr val="accent1">
                        <a:lumMod val="20000"/>
                        <a:lumOff val="80000"/>
                      </a:schemeClr>
                    </a:solidFill>
                  </a:tcPr>
                </a:tc>
                <a:tc>
                  <a:txBody>
                    <a:bodyPr/>
                    <a:lstStyle/>
                    <a:p>
                      <a:pPr algn="ctr"/>
                      <a:r>
                        <a:rPr lang="en-GB" sz="1800" dirty="0"/>
                        <a:t>Ted Clark</a:t>
                      </a:r>
                    </a:p>
                  </a:txBody>
                  <a:tcPr>
                    <a:solidFill>
                      <a:schemeClr val="accent1">
                        <a:lumMod val="20000"/>
                        <a:lumOff val="80000"/>
                      </a:schemeClr>
                    </a:solidFill>
                  </a:tcPr>
                </a:tc>
                <a:extLst>
                  <a:ext uri="{0D108BD9-81ED-4DB2-BD59-A6C34878D82A}">
                    <a16:rowId xmlns:a16="http://schemas.microsoft.com/office/drawing/2014/main" val="611890926"/>
                  </a:ext>
                </a:extLst>
              </a:tr>
            </a:tbl>
          </a:graphicData>
        </a:graphic>
      </p:graphicFrame>
      <p:graphicFrame>
        <p:nvGraphicFramePr>
          <p:cNvPr id="3" name="Table 2">
            <a:extLst>
              <a:ext uri="{FF2B5EF4-FFF2-40B4-BE49-F238E27FC236}">
                <a16:creationId xmlns:a16="http://schemas.microsoft.com/office/drawing/2014/main" id="{507B524E-CABE-44DD-A9AC-C99CF5390006}"/>
              </a:ext>
            </a:extLst>
          </p:cNvPr>
          <p:cNvGraphicFramePr>
            <a:graphicFrameLocks noGrp="1"/>
          </p:cNvGraphicFramePr>
          <p:nvPr>
            <p:extLst>
              <p:ext uri="{D42A27DB-BD31-4B8C-83A1-F6EECF244321}">
                <p14:modId xmlns:p14="http://schemas.microsoft.com/office/powerpoint/2010/main" val="1935290276"/>
              </p:ext>
            </p:extLst>
          </p:nvPr>
        </p:nvGraphicFramePr>
        <p:xfrm>
          <a:off x="302003" y="4419279"/>
          <a:ext cx="11367081" cy="182880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3405905613"/>
                    </a:ext>
                  </a:extLst>
                </a:gridCol>
                <a:gridCol w="4760162">
                  <a:extLst>
                    <a:ext uri="{9D8B030D-6E8A-4147-A177-3AD203B41FA5}">
                      <a16:colId xmlns:a16="http://schemas.microsoft.com/office/drawing/2014/main" val="783135350"/>
                    </a:ext>
                  </a:extLst>
                </a:gridCol>
                <a:gridCol w="4333503">
                  <a:extLst>
                    <a:ext uri="{9D8B030D-6E8A-4147-A177-3AD203B41FA5}">
                      <a16:colId xmlns:a16="http://schemas.microsoft.com/office/drawing/2014/main" val="97487302"/>
                    </a:ext>
                  </a:extLst>
                </a:gridCol>
              </a:tblGrid>
              <a:tr h="594463">
                <a:tc>
                  <a:txBody>
                    <a:bodyPr/>
                    <a:lstStyle/>
                    <a:p>
                      <a:r>
                        <a:rPr lang="en-GB" b="1" dirty="0">
                          <a:solidFill>
                            <a:schemeClr val="tx1"/>
                          </a:solidFill>
                        </a:rPr>
                        <a:t>Headteacher Awards </a:t>
                      </a:r>
                      <a:r>
                        <a:rPr lang="en-GB" b="1" dirty="0">
                          <a:solidFill>
                            <a:srgbClr val="FFC000"/>
                          </a:solidFill>
                        </a:rPr>
                        <a:t>Random Act of Kindness</a:t>
                      </a:r>
                    </a:p>
                  </a:txBody>
                  <a:tcPr>
                    <a:solidFill>
                      <a:schemeClr val="accent1">
                        <a:lumMod val="20000"/>
                        <a:lumOff val="80000"/>
                      </a:schemeClr>
                    </a:solidFill>
                  </a:tcPr>
                </a:tc>
                <a:tc>
                  <a:txBody>
                    <a:bodyPr/>
                    <a:lstStyle/>
                    <a:p>
                      <a:pPr algn="ctr"/>
                      <a:endParaRPr lang="en-GB" b="0" dirty="0">
                        <a:solidFill>
                          <a:schemeClr val="tx1"/>
                        </a:solidFill>
                      </a:endParaRPr>
                    </a:p>
                    <a:p>
                      <a:pPr algn="ctr"/>
                      <a:r>
                        <a:rPr lang="en-GB" b="0" dirty="0">
                          <a:solidFill>
                            <a:schemeClr val="tx1"/>
                          </a:solidFill>
                        </a:rPr>
                        <a:t>Jackson Harker</a:t>
                      </a:r>
                    </a:p>
                  </a:txBody>
                  <a:tcPr>
                    <a:solidFill>
                      <a:schemeClr val="accent1">
                        <a:lumMod val="20000"/>
                        <a:lumOff val="80000"/>
                      </a:schemeClr>
                    </a:solidFill>
                  </a:tcPr>
                </a:tc>
                <a:tc>
                  <a:txBody>
                    <a:bodyPr/>
                    <a:lstStyle/>
                    <a:p>
                      <a:pPr algn="ctr"/>
                      <a:endParaRPr lang="en-GB" b="0" dirty="0">
                        <a:solidFill>
                          <a:schemeClr val="tx1"/>
                        </a:solidFill>
                      </a:endParaRPr>
                    </a:p>
                    <a:p>
                      <a:pPr algn="ctr"/>
                      <a:r>
                        <a:rPr lang="en-GB" b="0" dirty="0">
                          <a:solidFill>
                            <a:schemeClr val="tx1"/>
                          </a:solidFill>
                        </a:rPr>
                        <a:t>Riley-Mae Simpson</a:t>
                      </a:r>
                    </a:p>
                  </a:txBody>
                  <a:tcPr>
                    <a:solidFill>
                      <a:schemeClr val="accent1">
                        <a:lumMod val="20000"/>
                        <a:lumOff val="80000"/>
                      </a:schemeClr>
                    </a:solidFill>
                  </a:tcPr>
                </a:tc>
                <a:extLst>
                  <a:ext uri="{0D108BD9-81ED-4DB2-BD59-A6C34878D82A}">
                    <a16:rowId xmlns:a16="http://schemas.microsoft.com/office/drawing/2014/main" val="758429392"/>
                  </a:ext>
                </a:extLst>
              </a:tr>
              <a:tr h="594463">
                <a:tc>
                  <a:txBody>
                    <a:bodyPr/>
                    <a:lstStyle/>
                    <a:p>
                      <a:r>
                        <a:rPr lang="en-GB" b="1" dirty="0">
                          <a:solidFill>
                            <a:schemeClr val="tx1"/>
                          </a:solidFill>
                        </a:rPr>
                        <a:t>Cloakroom Ninja tidiest cloakroom trophy</a:t>
                      </a:r>
                    </a:p>
                  </a:txBody>
                  <a:tcPr>
                    <a:solidFill>
                      <a:schemeClr val="accent1">
                        <a:lumMod val="20000"/>
                        <a:lumOff val="80000"/>
                      </a:schemeClr>
                    </a:solidFill>
                  </a:tcPr>
                </a:tc>
                <a:tc gridSpan="2">
                  <a:txBody>
                    <a:bodyPr/>
                    <a:lstStyle/>
                    <a:p>
                      <a:pPr algn="ctr"/>
                      <a:endParaRPr lang="en-GB" dirty="0"/>
                    </a:p>
                    <a:p>
                      <a:pPr algn="ctr"/>
                      <a:r>
                        <a:rPr lang="en-GB" dirty="0"/>
                        <a:t>Apple Class</a:t>
                      </a:r>
                    </a:p>
                  </a:txBody>
                  <a:tcPr>
                    <a:solidFill>
                      <a:schemeClr val="accent1">
                        <a:lumMod val="20000"/>
                        <a:lumOff val="80000"/>
                      </a:schemeClr>
                    </a:solidFill>
                  </a:tcPr>
                </a:tc>
                <a:tc hMerge="1">
                  <a:txBody>
                    <a:bodyPr/>
                    <a:lstStyle/>
                    <a:p>
                      <a:pPr algn="ctr"/>
                      <a:endParaRPr lang="en-GB" dirty="0"/>
                    </a:p>
                  </a:txBody>
                  <a:tcPr>
                    <a:solidFill>
                      <a:schemeClr val="accent1">
                        <a:lumMod val="20000"/>
                        <a:lumOff val="80000"/>
                      </a:schemeClr>
                    </a:solidFill>
                  </a:tcPr>
                </a:tc>
                <a:extLst>
                  <a:ext uri="{0D108BD9-81ED-4DB2-BD59-A6C34878D82A}">
                    <a16:rowId xmlns:a16="http://schemas.microsoft.com/office/drawing/2014/main" val="1017299555"/>
                  </a:ext>
                </a:extLst>
              </a:tr>
            </a:tbl>
          </a:graphicData>
        </a:graphic>
      </p:graphicFrame>
    </p:spTree>
    <p:extLst>
      <p:ext uri="{BB962C8B-B14F-4D97-AF65-F5344CB8AC3E}">
        <p14:creationId xmlns:p14="http://schemas.microsoft.com/office/powerpoint/2010/main" val="2296904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313511F-11F6-4236-AF7E-7A2BDEE75249}"/>
              </a:ext>
            </a:extLst>
          </p:cNvPr>
          <p:cNvSpPr>
            <a:spLocks noGrp="1"/>
          </p:cNvSpPr>
          <p:nvPr>
            <p:ph idx="1"/>
          </p:nvPr>
        </p:nvSpPr>
        <p:spPr/>
        <p:txBody>
          <a:bodyPr>
            <a:normAutofit fontScale="92500" lnSpcReduction="10000"/>
          </a:bodyPr>
          <a:lstStyle/>
          <a:p>
            <a:endParaRPr lang="en-GB" dirty="0"/>
          </a:p>
          <a:p>
            <a:endParaRPr lang="en-GB" dirty="0"/>
          </a:p>
          <a:p>
            <a:endParaRPr lang="en-GB" dirty="0"/>
          </a:p>
          <a:p>
            <a:pPr marL="0" indent="0">
              <a:buNone/>
            </a:pPr>
            <a:endParaRPr lang="en-GB" dirty="0"/>
          </a:p>
          <a:p>
            <a:pPr marL="0" indent="0">
              <a:buNone/>
            </a:pPr>
            <a:endParaRPr lang="en-GB" dirty="0"/>
          </a:p>
          <a:p>
            <a:pPr marL="0" indent="0">
              <a:buNone/>
            </a:pPr>
            <a:r>
              <a:rPr lang="en-GB" dirty="0"/>
              <a:t>Apple: Children in Apple Class need to bring their Forest School kit in each </a:t>
            </a:r>
            <a:r>
              <a:rPr lang="en-GB" dirty="0">
                <a:solidFill>
                  <a:srgbClr val="FF0000"/>
                </a:solidFill>
              </a:rPr>
              <a:t>Friday</a:t>
            </a:r>
            <a:r>
              <a:rPr lang="en-GB" dirty="0"/>
              <a:t>. Please send their PE kit in on Monday as children will change for PE in school. They will bring PE kits home for washing periodically.  </a:t>
            </a:r>
          </a:p>
          <a:p>
            <a:pPr marL="0" indent="0" fontAlgn="base">
              <a:buNone/>
            </a:pPr>
            <a:r>
              <a:rPr lang="en-GB" b="1" dirty="0"/>
              <a:t>Please ensure that on PE days, the children wear their hoodies, school jumpers or cardigans alongside white or blue t-shirts and black or navy shorts or jogging bottoms.</a:t>
            </a:r>
            <a:endParaRPr lang="en-GB" dirty="0"/>
          </a:p>
          <a:p>
            <a:endParaRPr lang="en-GB" dirty="0"/>
          </a:p>
        </p:txBody>
      </p:sp>
      <p:sp>
        <p:nvSpPr>
          <p:cNvPr id="2" name="Title 1">
            <a:extLst>
              <a:ext uri="{FF2B5EF4-FFF2-40B4-BE49-F238E27FC236}">
                <a16:creationId xmlns:a16="http://schemas.microsoft.com/office/drawing/2014/main" id="{22D0EE4E-BAE3-4814-A0DC-66AE83BB76F8}"/>
              </a:ext>
            </a:extLst>
          </p:cNvPr>
          <p:cNvSpPr>
            <a:spLocks noGrp="1"/>
          </p:cNvSpPr>
          <p:nvPr>
            <p:ph type="title"/>
          </p:nvPr>
        </p:nvSpPr>
        <p:spPr/>
        <p:txBody>
          <a:bodyPr/>
          <a:lstStyle/>
          <a:p>
            <a:r>
              <a:rPr lang="en-GB" b="1" dirty="0">
                <a:solidFill>
                  <a:schemeClr val="accent1"/>
                </a:solidFill>
                <a:latin typeface="Segoe  "/>
              </a:rPr>
              <a:t>PE Kits w/c 5 February 2024</a:t>
            </a:r>
          </a:p>
        </p:txBody>
      </p:sp>
      <p:graphicFrame>
        <p:nvGraphicFramePr>
          <p:cNvPr id="3" name="Table 2">
            <a:extLst>
              <a:ext uri="{FF2B5EF4-FFF2-40B4-BE49-F238E27FC236}">
                <a16:creationId xmlns:a16="http://schemas.microsoft.com/office/drawing/2014/main" id="{1459CF87-41B5-4B59-B3D8-602A48BA8160}"/>
              </a:ext>
            </a:extLst>
          </p:cNvPr>
          <p:cNvGraphicFramePr>
            <a:graphicFrameLocks noGrp="1"/>
          </p:cNvGraphicFramePr>
          <p:nvPr>
            <p:extLst>
              <p:ext uri="{D42A27DB-BD31-4B8C-83A1-F6EECF244321}">
                <p14:modId xmlns:p14="http://schemas.microsoft.com/office/powerpoint/2010/main" val="4080470300"/>
              </p:ext>
            </p:extLst>
          </p:nvPr>
        </p:nvGraphicFramePr>
        <p:xfrm>
          <a:off x="1864686" y="1690688"/>
          <a:ext cx="8462628" cy="1498853"/>
        </p:xfrm>
        <a:graphic>
          <a:graphicData uri="http://schemas.openxmlformats.org/drawingml/2006/table">
            <a:tbl>
              <a:tblPr firstRow="1" bandRow="1">
                <a:tableStyleId>{5C22544A-7EE6-4342-B048-85BDC9FD1C3A}</a:tableStyleId>
              </a:tblPr>
              <a:tblGrid>
                <a:gridCol w="1410438">
                  <a:extLst>
                    <a:ext uri="{9D8B030D-6E8A-4147-A177-3AD203B41FA5}">
                      <a16:colId xmlns:a16="http://schemas.microsoft.com/office/drawing/2014/main" val="982694366"/>
                    </a:ext>
                  </a:extLst>
                </a:gridCol>
                <a:gridCol w="1410438">
                  <a:extLst>
                    <a:ext uri="{9D8B030D-6E8A-4147-A177-3AD203B41FA5}">
                      <a16:colId xmlns:a16="http://schemas.microsoft.com/office/drawing/2014/main" val="3604755761"/>
                    </a:ext>
                  </a:extLst>
                </a:gridCol>
                <a:gridCol w="1410438">
                  <a:extLst>
                    <a:ext uri="{9D8B030D-6E8A-4147-A177-3AD203B41FA5}">
                      <a16:colId xmlns:a16="http://schemas.microsoft.com/office/drawing/2014/main" val="3275141048"/>
                    </a:ext>
                  </a:extLst>
                </a:gridCol>
                <a:gridCol w="1410438">
                  <a:extLst>
                    <a:ext uri="{9D8B030D-6E8A-4147-A177-3AD203B41FA5}">
                      <a16:colId xmlns:a16="http://schemas.microsoft.com/office/drawing/2014/main" val="126600969"/>
                    </a:ext>
                  </a:extLst>
                </a:gridCol>
                <a:gridCol w="1410438">
                  <a:extLst>
                    <a:ext uri="{9D8B030D-6E8A-4147-A177-3AD203B41FA5}">
                      <a16:colId xmlns:a16="http://schemas.microsoft.com/office/drawing/2014/main" val="1318239413"/>
                    </a:ext>
                  </a:extLst>
                </a:gridCol>
                <a:gridCol w="1410438">
                  <a:extLst>
                    <a:ext uri="{9D8B030D-6E8A-4147-A177-3AD203B41FA5}">
                      <a16:colId xmlns:a16="http://schemas.microsoft.com/office/drawing/2014/main" val="159172132"/>
                    </a:ext>
                  </a:extLst>
                </a:gridCol>
              </a:tblGrid>
              <a:tr h="370840">
                <a:tc>
                  <a:txBody>
                    <a:bodyPr/>
                    <a:lstStyle/>
                    <a:p>
                      <a:pPr algn="ctr"/>
                      <a:endParaRPr lang="en-GB" dirty="0"/>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2737305729"/>
                  </a:ext>
                </a:extLst>
              </a:tr>
              <a:tr h="370840">
                <a:tc>
                  <a:txBody>
                    <a:bodyPr/>
                    <a:lstStyle/>
                    <a:p>
                      <a:pPr algn="ctr"/>
                      <a:r>
                        <a:rPr lang="en-GB" dirty="0"/>
                        <a:t>Beech</a:t>
                      </a:r>
                    </a:p>
                  </a:txBody>
                  <a:tcPr/>
                </a:tc>
                <a:tc>
                  <a:txBody>
                    <a:bodyPr/>
                    <a:lstStyle/>
                    <a:p>
                      <a:pPr algn="ctr"/>
                      <a:endParaRPr lang="en-GB" dirty="0">
                        <a:solidFill>
                          <a:srgbClr val="FF0000"/>
                        </a:solidFill>
                      </a:endParaRPr>
                    </a:p>
                  </a:txBody>
                  <a:tcPr/>
                </a:tc>
                <a:tc>
                  <a:txBody>
                    <a:bodyPr/>
                    <a:lstStyle/>
                    <a:p>
                      <a:pPr algn="ctr"/>
                      <a:endParaRPr lang="en-GB" dirty="0">
                        <a:solidFill>
                          <a:schemeClr val="tx1"/>
                        </a:solidFill>
                      </a:endParaRPr>
                    </a:p>
                  </a:txBody>
                  <a:tcPr/>
                </a:tc>
                <a:tc>
                  <a:txBody>
                    <a:bodyPr/>
                    <a:lstStyle/>
                    <a:p>
                      <a:pPr algn="ctr"/>
                      <a:endParaRPr lang="en-GB">
                        <a:solidFill>
                          <a:schemeClr val="tx1"/>
                        </a:solidFill>
                      </a:endParaRPr>
                    </a:p>
                  </a:txBody>
                  <a:tcPr/>
                </a:tc>
                <a:tc>
                  <a:txBody>
                    <a:bodyPr/>
                    <a:lstStyle/>
                    <a:p>
                      <a:pPr algn="ctr"/>
                      <a:r>
                        <a:rPr lang="en-GB" dirty="0">
                          <a:solidFill>
                            <a:schemeClr val="tx1"/>
                          </a:solidFill>
                        </a:rPr>
                        <a:t>X</a:t>
                      </a:r>
                    </a:p>
                  </a:txBody>
                  <a:tcPr/>
                </a:tc>
                <a:tc>
                  <a:txBody>
                    <a:bodyPr/>
                    <a:lstStyle/>
                    <a:p>
                      <a:pPr algn="ctr"/>
                      <a:r>
                        <a:rPr lang="en-GB" dirty="0"/>
                        <a:t>X</a:t>
                      </a:r>
                    </a:p>
                  </a:txBody>
                  <a:tcPr/>
                </a:tc>
                <a:extLst>
                  <a:ext uri="{0D108BD9-81ED-4DB2-BD59-A6C34878D82A}">
                    <a16:rowId xmlns:a16="http://schemas.microsoft.com/office/drawing/2014/main" val="726796407"/>
                  </a:ext>
                </a:extLst>
              </a:tr>
              <a:tr h="386333">
                <a:tc>
                  <a:txBody>
                    <a:bodyPr/>
                    <a:lstStyle/>
                    <a:p>
                      <a:pPr algn="ctr"/>
                      <a:r>
                        <a:rPr lang="en-GB" dirty="0"/>
                        <a:t>Holly</a:t>
                      </a:r>
                    </a:p>
                  </a:txBody>
                  <a:tcPr/>
                </a:tc>
                <a:tc>
                  <a:txBody>
                    <a:bodyPr/>
                    <a:lstStyle/>
                    <a:p>
                      <a:pPr algn="ctr"/>
                      <a:endParaRPr lang="en-GB" dirty="0">
                        <a:solidFill>
                          <a:srgbClr val="FF0000"/>
                        </a:solidFill>
                      </a:endParaRPr>
                    </a:p>
                  </a:txBody>
                  <a:tcPr/>
                </a:tc>
                <a:tc>
                  <a:txBody>
                    <a:bodyPr/>
                    <a:lstStyle/>
                    <a:p>
                      <a:pPr algn="ctr"/>
                      <a:endParaRPr lang="en-GB" dirty="0">
                        <a:solidFill>
                          <a:schemeClr val="tx1"/>
                        </a:solidFill>
                      </a:endParaRPr>
                    </a:p>
                  </a:txBody>
                  <a:tcPr/>
                </a:tc>
                <a:tc>
                  <a:txBody>
                    <a:bodyPr/>
                    <a:lstStyle/>
                    <a:p>
                      <a:pPr algn="ctr"/>
                      <a:r>
                        <a:rPr lang="en-GB" dirty="0">
                          <a:solidFill>
                            <a:schemeClr val="tx1"/>
                          </a:solidFill>
                        </a:rPr>
                        <a:t>X - swim</a:t>
                      </a:r>
                    </a:p>
                  </a:txBody>
                  <a:tcPr/>
                </a:tc>
                <a:tc>
                  <a:txBody>
                    <a:bodyPr/>
                    <a:lstStyle/>
                    <a:p>
                      <a:pPr algn="ctr"/>
                      <a:endParaRPr lang="en-GB" dirty="0">
                        <a:solidFill>
                          <a:schemeClr val="tx1"/>
                        </a:solidFill>
                      </a:endParaRPr>
                    </a:p>
                  </a:txBody>
                  <a:tcPr/>
                </a:tc>
                <a:tc>
                  <a:txBody>
                    <a:bodyPr/>
                    <a:lstStyle/>
                    <a:p>
                      <a:pPr algn="ctr"/>
                      <a:r>
                        <a:rPr lang="en-GB" dirty="0"/>
                        <a:t>X</a:t>
                      </a:r>
                    </a:p>
                  </a:txBody>
                  <a:tcPr/>
                </a:tc>
                <a:extLst>
                  <a:ext uri="{0D108BD9-81ED-4DB2-BD59-A6C34878D82A}">
                    <a16:rowId xmlns:a16="http://schemas.microsoft.com/office/drawing/2014/main" val="119406266"/>
                  </a:ext>
                </a:extLst>
              </a:tr>
              <a:tr h="370840">
                <a:tc>
                  <a:txBody>
                    <a:bodyPr/>
                    <a:lstStyle/>
                    <a:p>
                      <a:pPr algn="ctr"/>
                      <a:r>
                        <a:rPr lang="en-GB" dirty="0"/>
                        <a:t>Oak</a:t>
                      </a:r>
                    </a:p>
                  </a:txBody>
                  <a:tcPr/>
                </a:tc>
                <a:tc>
                  <a:txBody>
                    <a:bodyPr/>
                    <a:lstStyle/>
                    <a:p>
                      <a:pPr algn="ctr"/>
                      <a:endParaRPr lang="en-GB" dirty="0">
                        <a:solidFill>
                          <a:srgbClr val="FF0000"/>
                        </a:solidFill>
                      </a:endParaRPr>
                    </a:p>
                  </a:txBody>
                  <a:tcPr/>
                </a:tc>
                <a:tc>
                  <a:txBody>
                    <a:bodyPr/>
                    <a:lstStyle/>
                    <a:p>
                      <a:pPr algn="ctr"/>
                      <a:r>
                        <a:rPr lang="en-GB" dirty="0">
                          <a:solidFill>
                            <a:schemeClr val="tx1"/>
                          </a:solidFill>
                        </a:rPr>
                        <a:t>X</a:t>
                      </a:r>
                    </a:p>
                  </a:txBody>
                  <a:tcPr/>
                </a:tc>
                <a:tc>
                  <a:txBody>
                    <a:bodyPr/>
                    <a:lstStyle/>
                    <a:p>
                      <a:pPr algn="ctr"/>
                      <a:endParaRPr lang="en-GB" dirty="0">
                        <a:solidFill>
                          <a:schemeClr val="tx1"/>
                        </a:solidFill>
                      </a:endParaRPr>
                    </a:p>
                  </a:txBody>
                  <a:tcPr/>
                </a:tc>
                <a:tc>
                  <a:txBody>
                    <a:bodyPr/>
                    <a:lstStyle/>
                    <a:p>
                      <a:pPr algn="ctr"/>
                      <a:endParaRPr lang="en-GB" dirty="0">
                        <a:solidFill>
                          <a:schemeClr val="tx1"/>
                        </a:solidFill>
                      </a:endParaRPr>
                    </a:p>
                  </a:txBody>
                  <a:tcPr/>
                </a:tc>
                <a:tc>
                  <a:txBody>
                    <a:bodyPr/>
                    <a:lstStyle/>
                    <a:p>
                      <a:pPr algn="ctr"/>
                      <a:r>
                        <a:rPr lang="en-GB" dirty="0"/>
                        <a:t>X</a:t>
                      </a:r>
                    </a:p>
                  </a:txBody>
                  <a:tcPr/>
                </a:tc>
                <a:extLst>
                  <a:ext uri="{0D108BD9-81ED-4DB2-BD59-A6C34878D82A}">
                    <a16:rowId xmlns:a16="http://schemas.microsoft.com/office/drawing/2014/main" val="1289729854"/>
                  </a:ext>
                </a:extLst>
              </a:tr>
            </a:tbl>
          </a:graphicData>
        </a:graphic>
      </p:graphicFrame>
    </p:spTree>
    <p:extLst>
      <p:ext uri="{BB962C8B-B14F-4D97-AF65-F5344CB8AC3E}">
        <p14:creationId xmlns:p14="http://schemas.microsoft.com/office/powerpoint/2010/main" val="1114108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5D17-D34E-436A-95F0-B17DE46B2F6B}"/>
              </a:ext>
            </a:extLst>
          </p:cNvPr>
          <p:cNvSpPr>
            <a:spLocks noGrp="1"/>
          </p:cNvSpPr>
          <p:nvPr>
            <p:ph type="title"/>
          </p:nvPr>
        </p:nvSpPr>
        <p:spPr/>
        <p:txBody>
          <a:bodyPr/>
          <a:lstStyle/>
          <a:p>
            <a:r>
              <a:rPr lang="en-GB" b="1" dirty="0">
                <a:solidFill>
                  <a:srgbClr val="0070C0"/>
                </a:solidFill>
                <a:latin typeface="Segoe  "/>
              </a:rPr>
              <a:t>Team Points</a:t>
            </a:r>
            <a:endParaRPr lang="en-GB" dirty="0"/>
          </a:p>
        </p:txBody>
      </p:sp>
      <p:graphicFrame>
        <p:nvGraphicFramePr>
          <p:cNvPr id="3" name="Table 2">
            <a:extLst>
              <a:ext uri="{FF2B5EF4-FFF2-40B4-BE49-F238E27FC236}">
                <a16:creationId xmlns:a16="http://schemas.microsoft.com/office/drawing/2014/main" id="{F02C1B1A-9294-4801-A223-C8FF475F589E}"/>
              </a:ext>
            </a:extLst>
          </p:cNvPr>
          <p:cNvGraphicFramePr>
            <a:graphicFrameLocks noGrp="1"/>
          </p:cNvGraphicFramePr>
          <p:nvPr>
            <p:extLst>
              <p:ext uri="{D42A27DB-BD31-4B8C-83A1-F6EECF244321}">
                <p14:modId xmlns:p14="http://schemas.microsoft.com/office/powerpoint/2010/main" val="2234724430"/>
              </p:ext>
            </p:extLst>
          </p:nvPr>
        </p:nvGraphicFramePr>
        <p:xfrm>
          <a:off x="2032000" y="2078683"/>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21731535"/>
                    </a:ext>
                  </a:extLst>
                </a:gridCol>
                <a:gridCol w="4064000">
                  <a:extLst>
                    <a:ext uri="{9D8B030D-6E8A-4147-A177-3AD203B41FA5}">
                      <a16:colId xmlns:a16="http://schemas.microsoft.com/office/drawing/2014/main" val="477815127"/>
                    </a:ext>
                  </a:extLst>
                </a:gridCol>
              </a:tblGrid>
              <a:tr h="370840">
                <a:tc>
                  <a:txBody>
                    <a:bodyPr/>
                    <a:lstStyle/>
                    <a:p>
                      <a:r>
                        <a:rPr lang="en-GB" dirty="0"/>
                        <a:t>Team</a:t>
                      </a:r>
                    </a:p>
                  </a:txBody>
                  <a:tcPr/>
                </a:tc>
                <a:tc>
                  <a:txBody>
                    <a:bodyPr/>
                    <a:lstStyle/>
                    <a:p>
                      <a:r>
                        <a:rPr lang="en-GB" dirty="0"/>
                        <a:t>Points</a:t>
                      </a:r>
                    </a:p>
                  </a:txBody>
                  <a:tcPr/>
                </a:tc>
                <a:extLst>
                  <a:ext uri="{0D108BD9-81ED-4DB2-BD59-A6C34878D82A}">
                    <a16:rowId xmlns:a16="http://schemas.microsoft.com/office/drawing/2014/main" val="694617373"/>
                  </a:ext>
                </a:extLst>
              </a:tr>
              <a:tr h="370840">
                <a:tc>
                  <a:txBody>
                    <a:bodyPr/>
                    <a:lstStyle/>
                    <a:p>
                      <a:r>
                        <a:rPr lang="en-GB" dirty="0">
                          <a:solidFill>
                            <a:srgbClr val="FF0000"/>
                          </a:solidFill>
                        </a:rPr>
                        <a:t>Red</a:t>
                      </a:r>
                    </a:p>
                  </a:txBody>
                  <a:tcPr/>
                </a:tc>
                <a:tc>
                  <a:txBody>
                    <a:bodyPr/>
                    <a:lstStyle/>
                    <a:p>
                      <a:r>
                        <a:rPr lang="en-GB" dirty="0"/>
                        <a:t>880</a:t>
                      </a:r>
                    </a:p>
                  </a:txBody>
                  <a:tcPr/>
                </a:tc>
                <a:extLst>
                  <a:ext uri="{0D108BD9-81ED-4DB2-BD59-A6C34878D82A}">
                    <a16:rowId xmlns:a16="http://schemas.microsoft.com/office/drawing/2014/main" val="1505806640"/>
                  </a:ext>
                </a:extLst>
              </a:tr>
              <a:tr h="370840">
                <a:tc>
                  <a:txBody>
                    <a:bodyPr/>
                    <a:lstStyle/>
                    <a:p>
                      <a:r>
                        <a:rPr lang="en-GB" dirty="0">
                          <a:solidFill>
                            <a:schemeClr val="accent1"/>
                          </a:solidFill>
                        </a:rPr>
                        <a:t>Blue</a:t>
                      </a:r>
                    </a:p>
                  </a:txBody>
                  <a:tcPr/>
                </a:tc>
                <a:tc>
                  <a:txBody>
                    <a:bodyPr/>
                    <a:lstStyle/>
                    <a:p>
                      <a:r>
                        <a:rPr lang="en-GB" dirty="0"/>
                        <a:t>760</a:t>
                      </a:r>
                    </a:p>
                  </a:txBody>
                  <a:tcPr/>
                </a:tc>
                <a:extLst>
                  <a:ext uri="{0D108BD9-81ED-4DB2-BD59-A6C34878D82A}">
                    <a16:rowId xmlns:a16="http://schemas.microsoft.com/office/drawing/2014/main" val="747584618"/>
                  </a:ext>
                </a:extLst>
              </a:tr>
              <a:tr h="370840">
                <a:tc>
                  <a:txBody>
                    <a:bodyPr/>
                    <a:lstStyle/>
                    <a:p>
                      <a:r>
                        <a:rPr lang="en-GB" dirty="0">
                          <a:solidFill>
                            <a:srgbClr val="00B050"/>
                          </a:solidFill>
                        </a:rPr>
                        <a:t>Green</a:t>
                      </a:r>
                    </a:p>
                  </a:txBody>
                  <a:tcPr/>
                </a:tc>
                <a:tc>
                  <a:txBody>
                    <a:bodyPr/>
                    <a:lstStyle/>
                    <a:p>
                      <a:r>
                        <a:rPr lang="en-GB" dirty="0"/>
                        <a:t>960</a:t>
                      </a:r>
                    </a:p>
                  </a:txBody>
                  <a:tcPr/>
                </a:tc>
                <a:extLst>
                  <a:ext uri="{0D108BD9-81ED-4DB2-BD59-A6C34878D82A}">
                    <a16:rowId xmlns:a16="http://schemas.microsoft.com/office/drawing/2014/main" val="4093545337"/>
                  </a:ext>
                </a:extLst>
              </a:tr>
              <a:tr h="370840">
                <a:tc>
                  <a:txBody>
                    <a:bodyPr/>
                    <a:lstStyle/>
                    <a:p>
                      <a:r>
                        <a:rPr lang="en-GB" dirty="0">
                          <a:solidFill>
                            <a:srgbClr val="FFFF00"/>
                          </a:solidFill>
                        </a:rPr>
                        <a:t>Yellow</a:t>
                      </a:r>
                    </a:p>
                  </a:txBody>
                  <a:tcPr/>
                </a:tc>
                <a:tc>
                  <a:txBody>
                    <a:bodyPr/>
                    <a:lstStyle/>
                    <a:p>
                      <a:r>
                        <a:rPr lang="en-GB" dirty="0"/>
                        <a:t>1053</a:t>
                      </a:r>
                    </a:p>
                  </a:txBody>
                  <a:tcPr/>
                </a:tc>
                <a:extLst>
                  <a:ext uri="{0D108BD9-81ED-4DB2-BD59-A6C34878D82A}">
                    <a16:rowId xmlns:a16="http://schemas.microsoft.com/office/drawing/2014/main" val="4283979554"/>
                  </a:ext>
                </a:extLst>
              </a:tr>
            </a:tbl>
          </a:graphicData>
        </a:graphic>
      </p:graphicFrame>
      <p:sp>
        <p:nvSpPr>
          <p:cNvPr id="4" name="TextBox 3">
            <a:extLst>
              <a:ext uri="{FF2B5EF4-FFF2-40B4-BE49-F238E27FC236}">
                <a16:creationId xmlns:a16="http://schemas.microsoft.com/office/drawing/2014/main" id="{ECAE4ED4-40F2-4BF3-8605-324FB4EB3DB6}"/>
              </a:ext>
            </a:extLst>
          </p:cNvPr>
          <p:cNvSpPr txBox="1"/>
          <p:nvPr/>
        </p:nvSpPr>
        <p:spPr>
          <a:xfrm>
            <a:off x="4790113" y="4253218"/>
            <a:ext cx="2608213" cy="369332"/>
          </a:xfrm>
          <a:prstGeom prst="rect">
            <a:avLst/>
          </a:prstGeom>
          <a:noFill/>
        </p:spPr>
        <p:txBody>
          <a:bodyPr wrap="square" rtlCol="0">
            <a:spAutoFit/>
          </a:bodyPr>
          <a:lstStyle/>
          <a:p>
            <a:r>
              <a:rPr lang="en-GB" dirty="0"/>
              <a:t>Well done </a:t>
            </a:r>
            <a:r>
              <a:rPr lang="en-GB" dirty="0">
                <a:solidFill>
                  <a:srgbClr val="FFFF00"/>
                </a:solidFill>
              </a:rPr>
              <a:t>YELLOW</a:t>
            </a:r>
            <a:r>
              <a:rPr lang="en-GB" dirty="0"/>
              <a:t> team!</a:t>
            </a:r>
          </a:p>
        </p:txBody>
      </p:sp>
    </p:spTree>
    <p:extLst>
      <p:ext uri="{BB962C8B-B14F-4D97-AF65-F5344CB8AC3E}">
        <p14:creationId xmlns:p14="http://schemas.microsoft.com/office/powerpoint/2010/main" val="204433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B0F4-0795-44FB-B560-0FCA67081CC8}"/>
              </a:ext>
            </a:extLst>
          </p:cNvPr>
          <p:cNvSpPr>
            <a:spLocks noGrp="1"/>
          </p:cNvSpPr>
          <p:nvPr>
            <p:ph type="title"/>
          </p:nvPr>
        </p:nvSpPr>
        <p:spPr/>
        <p:txBody>
          <a:bodyPr/>
          <a:lstStyle/>
          <a:p>
            <a:r>
              <a:rPr lang="en-GB" b="1" dirty="0">
                <a:solidFill>
                  <a:srgbClr val="0070C0"/>
                </a:solidFill>
                <a:latin typeface="Segoe  "/>
              </a:rPr>
              <a:t>Attendance and Punctuality</a:t>
            </a:r>
          </a:p>
        </p:txBody>
      </p:sp>
      <p:graphicFrame>
        <p:nvGraphicFramePr>
          <p:cNvPr id="4" name="Content Placeholder 3">
            <a:extLst>
              <a:ext uri="{FF2B5EF4-FFF2-40B4-BE49-F238E27FC236}">
                <a16:creationId xmlns:a16="http://schemas.microsoft.com/office/drawing/2014/main" id="{87C9748E-1AB4-475B-B0D7-66E8FF037C57}"/>
              </a:ext>
            </a:extLst>
          </p:cNvPr>
          <p:cNvGraphicFramePr>
            <a:graphicFrameLocks noGrp="1"/>
          </p:cNvGraphicFramePr>
          <p:nvPr>
            <p:ph idx="1"/>
            <p:extLst>
              <p:ext uri="{D42A27DB-BD31-4B8C-83A1-F6EECF244321}">
                <p14:modId xmlns:p14="http://schemas.microsoft.com/office/powerpoint/2010/main" val="825042790"/>
              </p:ext>
            </p:extLst>
          </p:nvPr>
        </p:nvGraphicFramePr>
        <p:xfrm>
          <a:off x="838200" y="1724246"/>
          <a:ext cx="10515600" cy="1854200"/>
        </p:xfrm>
        <a:graphic>
          <a:graphicData uri="http://schemas.openxmlformats.org/drawingml/2006/table">
            <a:tbl>
              <a:tblPr firstRow="1" bandRow="1">
                <a:tableStyleId>{5C22544A-7EE6-4342-B048-85BDC9FD1C3A}</a:tableStyleId>
              </a:tblPr>
              <a:tblGrid>
                <a:gridCol w="1636552">
                  <a:extLst>
                    <a:ext uri="{9D8B030D-6E8A-4147-A177-3AD203B41FA5}">
                      <a16:colId xmlns:a16="http://schemas.microsoft.com/office/drawing/2014/main" val="342491336"/>
                    </a:ext>
                  </a:extLst>
                </a:gridCol>
                <a:gridCol w="3875714">
                  <a:extLst>
                    <a:ext uri="{9D8B030D-6E8A-4147-A177-3AD203B41FA5}">
                      <a16:colId xmlns:a16="http://schemas.microsoft.com/office/drawing/2014/main" val="2041675329"/>
                    </a:ext>
                  </a:extLst>
                </a:gridCol>
                <a:gridCol w="5003334">
                  <a:extLst>
                    <a:ext uri="{9D8B030D-6E8A-4147-A177-3AD203B41FA5}">
                      <a16:colId xmlns:a16="http://schemas.microsoft.com/office/drawing/2014/main" val="2477756465"/>
                    </a:ext>
                  </a:extLst>
                </a:gridCol>
              </a:tblGrid>
              <a:tr h="370840">
                <a:tc>
                  <a:txBody>
                    <a:bodyPr/>
                    <a:lstStyle/>
                    <a:p>
                      <a:endParaRPr lang="en-GB" dirty="0"/>
                    </a:p>
                  </a:txBody>
                  <a:tcPr/>
                </a:tc>
                <a:tc>
                  <a:txBody>
                    <a:bodyPr/>
                    <a:lstStyle/>
                    <a:p>
                      <a:r>
                        <a:rPr lang="en-GB" dirty="0"/>
                        <a:t>Attendance </a:t>
                      </a:r>
                    </a:p>
                  </a:txBody>
                  <a:tcPr/>
                </a:tc>
                <a:tc>
                  <a:txBody>
                    <a:bodyPr/>
                    <a:lstStyle/>
                    <a:p>
                      <a:r>
                        <a:rPr lang="en-GB" dirty="0"/>
                        <a:t>Punctuality </a:t>
                      </a:r>
                    </a:p>
                  </a:txBody>
                  <a:tcPr/>
                </a:tc>
                <a:extLst>
                  <a:ext uri="{0D108BD9-81ED-4DB2-BD59-A6C34878D82A}">
                    <a16:rowId xmlns:a16="http://schemas.microsoft.com/office/drawing/2014/main" val="1864883430"/>
                  </a:ext>
                </a:extLst>
              </a:tr>
              <a:tr h="370840">
                <a:tc>
                  <a:txBody>
                    <a:bodyPr/>
                    <a:lstStyle/>
                    <a:p>
                      <a:r>
                        <a:rPr lang="en-GB" dirty="0"/>
                        <a:t>Apple</a:t>
                      </a:r>
                    </a:p>
                  </a:txBody>
                  <a:tcPr/>
                </a:tc>
                <a:tc>
                  <a:txBody>
                    <a:bodyPr/>
                    <a:lstStyle/>
                    <a:p>
                      <a:r>
                        <a:rPr lang="en-GB" dirty="0">
                          <a:solidFill>
                            <a:srgbClr val="00B050"/>
                          </a:solidFill>
                        </a:rPr>
                        <a:t>96.9%</a:t>
                      </a:r>
                    </a:p>
                  </a:txBody>
                  <a:tcPr/>
                </a:tc>
                <a:tc>
                  <a:txBody>
                    <a:bodyPr/>
                    <a:lstStyle/>
                    <a:p>
                      <a:r>
                        <a:rPr lang="en-GB" dirty="0">
                          <a:solidFill>
                            <a:srgbClr val="00B050"/>
                          </a:solidFill>
                        </a:rPr>
                        <a:t>0 lates</a:t>
                      </a:r>
                    </a:p>
                  </a:txBody>
                  <a:tcPr/>
                </a:tc>
                <a:extLst>
                  <a:ext uri="{0D108BD9-81ED-4DB2-BD59-A6C34878D82A}">
                    <a16:rowId xmlns:a16="http://schemas.microsoft.com/office/drawing/2014/main" val="2756590272"/>
                  </a:ext>
                </a:extLst>
              </a:tr>
              <a:tr h="370840">
                <a:tc>
                  <a:txBody>
                    <a:bodyPr/>
                    <a:lstStyle/>
                    <a:p>
                      <a:r>
                        <a:rPr lang="en-GB" dirty="0"/>
                        <a:t>Beech</a:t>
                      </a:r>
                    </a:p>
                  </a:txBody>
                  <a:tcPr/>
                </a:tc>
                <a:tc>
                  <a:txBody>
                    <a:bodyPr/>
                    <a:lstStyle/>
                    <a:p>
                      <a:r>
                        <a:rPr lang="en-GB" dirty="0">
                          <a:solidFill>
                            <a:srgbClr val="00B050"/>
                          </a:solidFill>
                        </a:rPr>
                        <a:t>96.3%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B050"/>
                          </a:solidFill>
                        </a:rPr>
                        <a:t>0 lates</a:t>
                      </a:r>
                    </a:p>
                  </a:txBody>
                  <a:tcPr/>
                </a:tc>
                <a:extLst>
                  <a:ext uri="{0D108BD9-81ED-4DB2-BD59-A6C34878D82A}">
                    <a16:rowId xmlns:a16="http://schemas.microsoft.com/office/drawing/2014/main" val="1360890696"/>
                  </a:ext>
                </a:extLst>
              </a:tr>
              <a:tr h="370840">
                <a:tc>
                  <a:txBody>
                    <a:bodyPr/>
                    <a:lstStyle/>
                    <a:p>
                      <a:r>
                        <a:rPr lang="en-GB" dirty="0"/>
                        <a:t>Holly</a:t>
                      </a:r>
                    </a:p>
                  </a:txBody>
                  <a:tcPr/>
                </a:tc>
                <a:tc>
                  <a:txBody>
                    <a:bodyPr/>
                    <a:lstStyle/>
                    <a:p>
                      <a:r>
                        <a:rPr lang="en-GB" dirty="0">
                          <a:solidFill>
                            <a:srgbClr val="FF0000"/>
                          </a:solidFill>
                        </a:rPr>
                        <a:t>88.8%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1 late</a:t>
                      </a:r>
                    </a:p>
                  </a:txBody>
                  <a:tcPr/>
                </a:tc>
                <a:extLst>
                  <a:ext uri="{0D108BD9-81ED-4DB2-BD59-A6C34878D82A}">
                    <a16:rowId xmlns:a16="http://schemas.microsoft.com/office/drawing/2014/main" val="3177642592"/>
                  </a:ext>
                </a:extLst>
              </a:tr>
              <a:tr h="370840">
                <a:tc>
                  <a:txBody>
                    <a:bodyPr/>
                    <a:lstStyle/>
                    <a:p>
                      <a:r>
                        <a:rPr lang="en-GB" dirty="0"/>
                        <a:t>Oak</a:t>
                      </a:r>
                    </a:p>
                  </a:txBody>
                  <a:tcPr/>
                </a:tc>
                <a:tc>
                  <a:txBody>
                    <a:bodyPr/>
                    <a:lstStyle/>
                    <a:p>
                      <a:r>
                        <a:rPr lang="en-GB" dirty="0">
                          <a:solidFill>
                            <a:srgbClr val="00B050"/>
                          </a:solidFill>
                        </a:rPr>
                        <a:t>97.2%</a:t>
                      </a:r>
                    </a:p>
                  </a:txBody>
                  <a:tcPr/>
                </a:tc>
                <a:tc>
                  <a:txBody>
                    <a:bodyPr/>
                    <a:lstStyle/>
                    <a:p>
                      <a:r>
                        <a:rPr lang="en-GB" dirty="0">
                          <a:solidFill>
                            <a:srgbClr val="FF0000"/>
                          </a:solidFill>
                        </a:rPr>
                        <a:t>2 lates (2 pupils)</a:t>
                      </a:r>
                    </a:p>
                  </a:txBody>
                  <a:tcPr/>
                </a:tc>
                <a:extLst>
                  <a:ext uri="{0D108BD9-81ED-4DB2-BD59-A6C34878D82A}">
                    <a16:rowId xmlns:a16="http://schemas.microsoft.com/office/drawing/2014/main" val="2545361833"/>
                  </a:ext>
                </a:extLst>
              </a:tr>
            </a:tbl>
          </a:graphicData>
        </a:graphic>
      </p:graphicFrame>
      <p:pic>
        <p:nvPicPr>
          <p:cNvPr id="6" name="Picture 5">
            <a:extLst>
              <a:ext uri="{FF2B5EF4-FFF2-40B4-BE49-F238E27FC236}">
                <a16:creationId xmlns:a16="http://schemas.microsoft.com/office/drawing/2014/main" id="{244D5C25-0FFE-460C-9360-C1E286178B39}"/>
              </a:ext>
            </a:extLst>
          </p:cNvPr>
          <p:cNvPicPr>
            <a:picLocks noChangeAspect="1"/>
          </p:cNvPicPr>
          <p:nvPr/>
        </p:nvPicPr>
        <p:blipFill>
          <a:blip r:embed="rId2"/>
          <a:stretch>
            <a:fillRect/>
          </a:stretch>
        </p:blipFill>
        <p:spPr>
          <a:xfrm>
            <a:off x="4514629" y="3881245"/>
            <a:ext cx="3162741" cy="2753109"/>
          </a:xfrm>
          <a:prstGeom prst="rect">
            <a:avLst/>
          </a:prstGeom>
        </p:spPr>
      </p:pic>
      <p:pic>
        <p:nvPicPr>
          <p:cNvPr id="7" name="Picture 6">
            <a:extLst>
              <a:ext uri="{FF2B5EF4-FFF2-40B4-BE49-F238E27FC236}">
                <a16:creationId xmlns:a16="http://schemas.microsoft.com/office/drawing/2014/main" id="{0160A37F-C1CE-4060-B274-4CD4734CE11B}"/>
              </a:ext>
            </a:extLst>
          </p:cNvPr>
          <p:cNvPicPr>
            <a:picLocks noChangeAspect="1"/>
          </p:cNvPicPr>
          <p:nvPr/>
        </p:nvPicPr>
        <p:blipFill>
          <a:blip r:embed="rId3"/>
          <a:stretch>
            <a:fillRect/>
          </a:stretch>
        </p:blipFill>
        <p:spPr>
          <a:xfrm>
            <a:off x="8014630" y="3881245"/>
            <a:ext cx="3200847" cy="2743583"/>
          </a:xfrm>
          <a:prstGeom prst="rect">
            <a:avLst/>
          </a:prstGeom>
        </p:spPr>
      </p:pic>
      <p:sp>
        <p:nvSpPr>
          <p:cNvPr id="8" name="TextBox 7">
            <a:extLst>
              <a:ext uri="{FF2B5EF4-FFF2-40B4-BE49-F238E27FC236}">
                <a16:creationId xmlns:a16="http://schemas.microsoft.com/office/drawing/2014/main" id="{9F79D336-FC8D-4452-94CD-44BC9E5041BD}"/>
              </a:ext>
            </a:extLst>
          </p:cNvPr>
          <p:cNvSpPr txBox="1"/>
          <p:nvPr/>
        </p:nvSpPr>
        <p:spPr>
          <a:xfrm>
            <a:off x="905163" y="1388825"/>
            <a:ext cx="6644929" cy="369332"/>
          </a:xfrm>
          <a:prstGeom prst="rect">
            <a:avLst/>
          </a:prstGeom>
          <a:noFill/>
        </p:spPr>
        <p:txBody>
          <a:bodyPr wrap="square" rtlCol="0">
            <a:spAutoFit/>
          </a:bodyPr>
          <a:lstStyle/>
          <a:p>
            <a:r>
              <a:rPr lang="en-GB" dirty="0"/>
              <a:t>This week’s attendance figures: </a:t>
            </a:r>
            <a:r>
              <a:rPr lang="en-GB" b="1" dirty="0">
                <a:solidFill>
                  <a:srgbClr val="FF0000"/>
                </a:solidFill>
              </a:rPr>
              <a:t>94.2%</a:t>
            </a:r>
            <a:r>
              <a:rPr lang="en-GB" dirty="0"/>
              <a:t> 	School Target: </a:t>
            </a:r>
            <a:r>
              <a:rPr lang="en-GB" b="1" dirty="0"/>
              <a:t>96%</a:t>
            </a:r>
          </a:p>
        </p:txBody>
      </p:sp>
    </p:spTree>
    <p:extLst>
      <p:ext uri="{BB962C8B-B14F-4D97-AF65-F5344CB8AC3E}">
        <p14:creationId xmlns:p14="http://schemas.microsoft.com/office/powerpoint/2010/main" val="578276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565DE0-C996-4207-AA7D-9B0495B0B876}"/>
              </a:ext>
            </a:extLst>
          </p:cNvPr>
          <p:cNvPicPr/>
          <p:nvPr/>
        </p:nvPicPr>
        <p:blipFill>
          <a:blip r:embed="rId2">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pic>
        <p:nvPicPr>
          <p:cNvPr id="2" name="Picture 1">
            <a:extLst>
              <a:ext uri="{FF2B5EF4-FFF2-40B4-BE49-F238E27FC236}">
                <a16:creationId xmlns:a16="http://schemas.microsoft.com/office/drawing/2014/main" id="{ECB261D0-7C37-423C-A04E-0893DCE2E411}"/>
              </a:ext>
            </a:extLst>
          </p:cNvPr>
          <p:cNvPicPr>
            <a:picLocks noChangeAspect="1"/>
          </p:cNvPicPr>
          <p:nvPr/>
        </p:nvPicPr>
        <p:blipFill>
          <a:blip r:embed="rId3"/>
          <a:stretch>
            <a:fillRect/>
          </a:stretch>
        </p:blipFill>
        <p:spPr>
          <a:xfrm>
            <a:off x="6510318" y="491033"/>
            <a:ext cx="4434666" cy="5875933"/>
          </a:xfrm>
          <a:prstGeom prst="rect">
            <a:avLst/>
          </a:prstGeom>
        </p:spPr>
      </p:pic>
      <p:sp>
        <p:nvSpPr>
          <p:cNvPr id="6" name="Rectangle: Rounded Corners 5">
            <a:extLst>
              <a:ext uri="{FF2B5EF4-FFF2-40B4-BE49-F238E27FC236}">
                <a16:creationId xmlns:a16="http://schemas.microsoft.com/office/drawing/2014/main" id="{4B17A7A7-F228-42ED-91AE-D008DD484F44}"/>
              </a:ext>
            </a:extLst>
          </p:cNvPr>
          <p:cNvSpPr/>
          <p:nvPr/>
        </p:nvSpPr>
        <p:spPr>
          <a:xfrm>
            <a:off x="2001079" y="2127916"/>
            <a:ext cx="3432313" cy="3423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a:t>CHASA want to make sure all children are able to attend the disco, if they want to, so alongside the standard tickets CHASA has introduced a ‘Goodwill Ticket’ (free) for those who need it and a ‘Pay It Forward’ ticket (£5) for those who would like to fund a ticket for another child.</a:t>
            </a:r>
            <a:endParaRPr lang="en-GB"/>
          </a:p>
        </p:txBody>
      </p:sp>
    </p:spTree>
    <p:extLst>
      <p:ext uri="{BB962C8B-B14F-4D97-AF65-F5344CB8AC3E}">
        <p14:creationId xmlns:p14="http://schemas.microsoft.com/office/powerpoint/2010/main" val="272718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6DBD3-1A78-4AE4-BAA3-8954BF0F97DB}"/>
              </a:ext>
            </a:extLst>
          </p:cNvPr>
          <p:cNvSpPr>
            <a:spLocks noGrp="1"/>
          </p:cNvSpPr>
          <p:nvPr>
            <p:ph idx="1"/>
          </p:nvPr>
        </p:nvSpPr>
        <p:spPr>
          <a:xfrm>
            <a:off x="838200" y="1625117"/>
            <a:ext cx="10515600" cy="3607766"/>
          </a:xfrm>
        </p:spPr>
        <p:txBody>
          <a:bodyPr>
            <a:noAutofit/>
          </a:bodyPr>
          <a:lstStyle/>
          <a:p>
            <a:pPr marL="0" indent="0" fontAlgn="base">
              <a:buNone/>
            </a:pPr>
            <a:r>
              <a:rPr lang="en-GB" sz="2000" dirty="0"/>
              <a:t>Please see flyers for details of the forthcoming CHASA school disco and luxury raffle!</a:t>
            </a:r>
            <a:br>
              <a:rPr lang="en-GB" sz="2000" dirty="0"/>
            </a:br>
            <a:r>
              <a:rPr lang="en-GB" sz="2000" dirty="0"/>
              <a:t>Additional supervisors would be grateful welcomed, please see details below if you're able to help.</a:t>
            </a:r>
            <a:br>
              <a:rPr lang="en-GB" sz="2000" dirty="0"/>
            </a:br>
            <a:r>
              <a:rPr lang="en-GB" sz="2000" dirty="0"/>
              <a:t>Tickets are available online only, please follow the link to purchase: </a:t>
            </a:r>
            <a:r>
              <a:rPr lang="en-GB" sz="2000" dirty="0">
                <a:hlinkClick r:id="rId2"/>
              </a:rPr>
              <a:t>https://crayke-home-and-school-association.sumupstore.com/product/uvalentines-disco-6-7-15pm</a:t>
            </a:r>
            <a:br>
              <a:rPr lang="en-GB" sz="2000" dirty="0"/>
            </a:br>
            <a:r>
              <a:rPr lang="en-GB" sz="2000" b="1" dirty="0"/>
              <a:t>Additional info:</a:t>
            </a:r>
            <a:br>
              <a:rPr lang="en-GB" sz="2000" dirty="0"/>
            </a:br>
            <a:r>
              <a:rPr lang="en-GB" sz="2000" dirty="0"/>
              <a:t>* Friday 9th February - same disco repeated in 2 sessions for capacity and safety reasons.</a:t>
            </a:r>
            <a:br>
              <a:rPr lang="en-GB" sz="2000" dirty="0"/>
            </a:br>
            <a:r>
              <a:rPr lang="en-GB" sz="2000" dirty="0"/>
              <a:t>* £5 donation to fund UV glow disco face paint, props, squash/ water, donut.</a:t>
            </a:r>
            <a:br>
              <a:rPr lang="en-GB" sz="2000" dirty="0"/>
            </a:br>
            <a:r>
              <a:rPr lang="en-GB" sz="2000" dirty="0"/>
              <a:t>* Please feel free to wear your own UV clothing/ tattoos/etc.</a:t>
            </a:r>
            <a:br>
              <a:rPr lang="en-GB" sz="2000" dirty="0"/>
            </a:br>
            <a:r>
              <a:rPr lang="en-GB" sz="2000" dirty="0"/>
              <a:t>* Please note purchase of this ticket constitutes the bill payer giving consent for the child named to attend the special event. </a:t>
            </a:r>
            <a:br>
              <a:rPr lang="en-GB" sz="2000" dirty="0"/>
            </a:br>
            <a:r>
              <a:rPr lang="en-GB" sz="2000" dirty="0"/>
              <a:t>* Purchase of the ticket constitutes consent for children’s faces to be painted and to use the school records for allergy and medical condition information needed to safely run the event.</a:t>
            </a:r>
            <a:br>
              <a:rPr lang="en-GB" sz="2000" dirty="0"/>
            </a:br>
            <a:r>
              <a:rPr lang="en-GB" sz="2000" dirty="0"/>
              <a:t>* Please contact CHASA: </a:t>
            </a:r>
            <a:r>
              <a:rPr lang="en-GB" sz="2000" dirty="0">
                <a:hlinkClick r:id="rId3"/>
              </a:rPr>
              <a:t>chasa@crayke.n-yorks.sch.uk</a:t>
            </a:r>
            <a:r>
              <a:rPr lang="en-GB" sz="2000" dirty="0"/>
              <a:t>  if you do not consent to your child’s face being painted.</a:t>
            </a:r>
            <a:br>
              <a:rPr lang="en-GB" sz="2000" dirty="0"/>
            </a:br>
            <a:r>
              <a:rPr lang="en-GB" sz="2000" dirty="0"/>
              <a:t>* Apple class parents are welcome to attend if you inform us </a:t>
            </a:r>
            <a:r>
              <a:rPr lang="en-GB" sz="2000" dirty="0">
                <a:hlinkClick r:id="rId3"/>
              </a:rPr>
              <a:t>chasa@crayke.n-yorks.sch.uk</a:t>
            </a:r>
            <a:r>
              <a:rPr lang="en-GB" sz="2000" dirty="0"/>
              <a:t> </a:t>
            </a:r>
            <a:br>
              <a:rPr lang="en-GB" sz="2000" dirty="0"/>
            </a:br>
            <a:r>
              <a:rPr lang="en-GB" sz="2000" dirty="0"/>
              <a:t>* Anyone wishing to volunteer please contact </a:t>
            </a:r>
            <a:r>
              <a:rPr lang="en-GB" sz="2000" dirty="0">
                <a:hlinkClick r:id="rId4"/>
              </a:rPr>
              <a:t>VGRIFFIN@crayke.n-yorks.sch.uk</a:t>
            </a:r>
            <a:r>
              <a:rPr lang="en-GB" sz="2000" dirty="0"/>
              <a:t> </a:t>
            </a:r>
            <a:br>
              <a:rPr lang="en-GB" sz="2000" dirty="0"/>
            </a:br>
            <a:endParaRPr lang="en-GB" sz="2000" dirty="0"/>
          </a:p>
          <a:p>
            <a:pPr marL="0" indent="0" fontAlgn="base">
              <a:buNone/>
            </a:pPr>
            <a:r>
              <a:rPr lang="en-GB" sz="2000" dirty="0"/>
              <a:t>Thank you for your support!  CHASA 🕺</a:t>
            </a:r>
          </a:p>
        </p:txBody>
      </p:sp>
      <p:pic>
        <p:nvPicPr>
          <p:cNvPr id="4" name="Picture 3">
            <a:extLst>
              <a:ext uri="{FF2B5EF4-FFF2-40B4-BE49-F238E27FC236}">
                <a16:creationId xmlns:a16="http://schemas.microsoft.com/office/drawing/2014/main" id="{A297C8CB-DC8C-4A03-B035-92D08CDCFFDA}"/>
              </a:ext>
            </a:extLst>
          </p:cNvPr>
          <p:cNvPicPr/>
          <p:nvPr/>
        </p:nvPicPr>
        <p:blipFill>
          <a:blip r:embed="rId5">
            <a:extLst>
              <a:ext uri="{28A0092B-C50C-407E-A947-70E740481C1C}">
                <a14:useLocalDpi xmlns:a14="http://schemas.microsoft.com/office/drawing/2010/main" val="0"/>
              </a:ext>
            </a:extLst>
          </a:blip>
          <a:srcRect t="15063" b="22720"/>
          <a:stretch>
            <a:fillRect/>
          </a:stretch>
        </p:blipFill>
        <p:spPr bwMode="auto">
          <a:xfrm>
            <a:off x="427383" y="324919"/>
            <a:ext cx="3829050" cy="1114425"/>
          </a:xfrm>
          <a:prstGeom prst="rect">
            <a:avLst/>
          </a:prstGeom>
          <a:noFill/>
          <a:ln>
            <a:noFill/>
          </a:ln>
        </p:spPr>
      </p:pic>
      <p:pic>
        <p:nvPicPr>
          <p:cNvPr id="5" name="Picture 4">
            <a:extLst>
              <a:ext uri="{FF2B5EF4-FFF2-40B4-BE49-F238E27FC236}">
                <a16:creationId xmlns:a16="http://schemas.microsoft.com/office/drawing/2014/main" id="{07BB3E5B-051A-439B-BC3E-8F47EA7F6CBE}"/>
              </a:ext>
            </a:extLst>
          </p:cNvPr>
          <p:cNvPicPr>
            <a:picLocks noChangeAspect="1"/>
          </p:cNvPicPr>
          <p:nvPr/>
        </p:nvPicPr>
        <p:blipFill>
          <a:blip r:embed="rId6"/>
          <a:stretch>
            <a:fillRect/>
          </a:stretch>
        </p:blipFill>
        <p:spPr>
          <a:xfrm rot="511377">
            <a:off x="8514269" y="430935"/>
            <a:ext cx="3181794" cy="1162212"/>
          </a:xfrm>
          <a:prstGeom prst="rect">
            <a:avLst/>
          </a:prstGeom>
        </p:spPr>
      </p:pic>
    </p:spTree>
    <p:extLst>
      <p:ext uri="{BB962C8B-B14F-4D97-AF65-F5344CB8AC3E}">
        <p14:creationId xmlns:p14="http://schemas.microsoft.com/office/powerpoint/2010/main" val="125260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3A897634-867B-439B-B8A3-82FF83B17074}"/>
              </a:ext>
            </a:extLst>
          </p:cNvPr>
          <p:cNvPicPr>
            <a:picLocks noGrp="1" noChangeAspect="1"/>
          </p:cNvPicPr>
          <p:nvPr>
            <p:ph idx="1"/>
          </p:nvPr>
        </p:nvPicPr>
        <p:blipFill>
          <a:blip r:embed="rId2"/>
          <a:stretch>
            <a:fillRect/>
          </a:stretch>
        </p:blipFill>
        <p:spPr>
          <a:xfrm>
            <a:off x="5175807" y="789898"/>
            <a:ext cx="4153724" cy="5747773"/>
          </a:xfrm>
          <a:prstGeom prst="rect">
            <a:avLst/>
          </a:prstGeom>
        </p:spPr>
      </p:pic>
      <p:pic>
        <p:nvPicPr>
          <p:cNvPr id="4" name="Picture 3">
            <a:extLst>
              <a:ext uri="{FF2B5EF4-FFF2-40B4-BE49-F238E27FC236}">
                <a16:creationId xmlns:a16="http://schemas.microsoft.com/office/drawing/2014/main" id="{38565DE0-C996-4207-AA7D-9B0495B0B876}"/>
              </a:ext>
            </a:extLst>
          </p:cNvPr>
          <p:cNvPicPr/>
          <p:nvPr/>
        </p:nvPicPr>
        <p:blipFill>
          <a:blip r:embed="rId3">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spTree>
    <p:extLst>
      <p:ext uri="{BB962C8B-B14F-4D97-AF65-F5344CB8AC3E}">
        <p14:creationId xmlns:p14="http://schemas.microsoft.com/office/powerpoint/2010/main" val="1138286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837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Message from the Headteacher</a:t>
            </a:r>
          </a:p>
        </p:txBody>
      </p:sp>
      <p:sp>
        <p:nvSpPr>
          <p:cNvPr id="5" name="Content Placeholder 4">
            <a:extLst>
              <a:ext uri="{FF2B5EF4-FFF2-40B4-BE49-F238E27FC236}">
                <a16:creationId xmlns:a16="http://schemas.microsoft.com/office/drawing/2014/main" id="{D947E6AB-E7A5-4CBA-8581-F3E4084DD330}"/>
              </a:ext>
            </a:extLst>
          </p:cNvPr>
          <p:cNvSpPr>
            <a:spLocks noGrp="1"/>
          </p:cNvSpPr>
          <p:nvPr>
            <p:ph idx="1"/>
          </p:nvPr>
        </p:nvSpPr>
        <p:spPr>
          <a:xfrm>
            <a:off x="838200" y="1253331"/>
            <a:ext cx="10704443" cy="4351338"/>
          </a:xfrm>
        </p:spPr>
        <p:txBody>
          <a:bodyPr>
            <a:normAutofit fontScale="92500" lnSpcReduction="20000"/>
          </a:bodyPr>
          <a:lstStyle/>
          <a:p>
            <a:pPr marL="0" indent="0">
              <a:buNone/>
            </a:pPr>
            <a:r>
              <a:rPr lang="en-GB" dirty="0"/>
              <a:t>As part of our “Year of Music”, we would be grateful if parents/carers could take a few moments to complete this survey: </a:t>
            </a:r>
            <a:r>
              <a:rPr lang="en-GB" dirty="0">
                <a:hlinkClick r:id="rId2"/>
              </a:rPr>
              <a:t>https://forms.office.com/e/grdHMpVbG3</a:t>
            </a:r>
            <a:endParaRPr lang="en-GB" dirty="0"/>
          </a:p>
          <a:p>
            <a:pPr marL="0" indent="0">
              <a:buNone/>
            </a:pPr>
            <a:r>
              <a:rPr lang="en-GB" dirty="0"/>
              <a:t>It will provide us with useful details about the musical tuition your child may already be receiving and also give us some information about whether you would like signposting to other musical opportunities within the local area.  Please complete the survey for each child you have in school, whether they currently learn an instrument or not, before the end of next week.  Thanks in advance! </a:t>
            </a:r>
          </a:p>
          <a:p>
            <a:pPr marL="0" indent="0">
              <a:buNone/>
            </a:pPr>
            <a:r>
              <a:rPr lang="en-GB" dirty="0"/>
              <a:t>It is hard to believe that next week is the final week of this half term; we break up for February half term at 3:30pm on Friday 9 February and return to school on Monday 19 February.</a:t>
            </a:r>
          </a:p>
          <a:p>
            <a:pPr marL="0" indent="0">
              <a:buNone/>
            </a:pPr>
            <a:r>
              <a:rPr lang="en-GB" dirty="0"/>
              <a:t>Have a lovely weekend,</a:t>
            </a:r>
          </a:p>
        </p:txBody>
      </p:sp>
      <p:sp>
        <p:nvSpPr>
          <p:cNvPr id="7" name="TextBox 6">
            <a:extLst>
              <a:ext uri="{FF2B5EF4-FFF2-40B4-BE49-F238E27FC236}">
                <a16:creationId xmlns:a16="http://schemas.microsoft.com/office/drawing/2014/main" id="{F28CFFB2-4080-43CA-BB24-CFD8DED38BA3}"/>
              </a:ext>
            </a:extLst>
          </p:cNvPr>
          <p:cNvSpPr txBox="1"/>
          <p:nvPr/>
        </p:nvSpPr>
        <p:spPr>
          <a:xfrm>
            <a:off x="4235741" y="5338903"/>
            <a:ext cx="2411896" cy="892552"/>
          </a:xfrm>
          <a:prstGeom prst="rect">
            <a:avLst/>
          </a:prstGeom>
          <a:noFill/>
        </p:spPr>
        <p:txBody>
          <a:bodyPr wrap="square" rtlCol="0">
            <a:spAutoFit/>
          </a:bodyPr>
          <a:lstStyle/>
          <a:p>
            <a:r>
              <a:rPr lang="en-GB" sz="2600" dirty="0">
                <a:latin typeface="Modern Love" panose="04090805081005020601" pitchFamily="82" charset="0"/>
              </a:rPr>
              <a:t>Judi Jackson</a:t>
            </a:r>
          </a:p>
          <a:p>
            <a:r>
              <a:rPr lang="en-GB" sz="2600" dirty="0"/>
              <a:t>Headteacher</a:t>
            </a:r>
          </a:p>
        </p:txBody>
      </p:sp>
    </p:spTree>
    <p:extLst>
      <p:ext uri="{BB962C8B-B14F-4D97-AF65-F5344CB8AC3E}">
        <p14:creationId xmlns:p14="http://schemas.microsoft.com/office/powerpoint/2010/main" val="3949280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F4B2-E94F-41DE-B4E8-882C71BF8F97}"/>
              </a:ext>
            </a:extLst>
          </p:cNvPr>
          <p:cNvSpPr>
            <a:spLocks noGrp="1"/>
          </p:cNvSpPr>
          <p:nvPr>
            <p:ph type="title"/>
          </p:nvPr>
        </p:nvSpPr>
        <p:spPr/>
        <p:txBody>
          <a:bodyPr/>
          <a:lstStyle/>
          <a:p>
            <a:r>
              <a:rPr lang="en-GB" dirty="0"/>
              <a:t>Church News – from the Family Service Team</a:t>
            </a:r>
          </a:p>
        </p:txBody>
      </p:sp>
      <p:sp>
        <p:nvSpPr>
          <p:cNvPr id="3" name="Content Placeholder 2">
            <a:extLst>
              <a:ext uri="{FF2B5EF4-FFF2-40B4-BE49-F238E27FC236}">
                <a16:creationId xmlns:a16="http://schemas.microsoft.com/office/drawing/2014/main" id="{93A51FA4-A397-4F58-9BEE-1E0E13CACFCB}"/>
              </a:ext>
            </a:extLst>
          </p:cNvPr>
          <p:cNvSpPr>
            <a:spLocks noGrp="1"/>
          </p:cNvSpPr>
          <p:nvPr>
            <p:ph idx="1"/>
          </p:nvPr>
        </p:nvSpPr>
        <p:spPr>
          <a:xfrm>
            <a:off x="555071" y="1607283"/>
            <a:ext cx="5999547" cy="4351338"/>
          </a:xfrm>
        </p:spPr>
        <p:txBody>
          <a:bodyPr>
            <a:normAutofit fontScale="62500" lnSpcReduction="20000"/>
          </a:bodyPr>
          <a:lstStyle/>
          <a:p>
            <a:pPr marL="0" indent="0">
              <a:buNone/>
            </a:pPr>
            <a:r>
              <a:rPr lang="en-GB" dirty="0"/>
              <a:t>Happy New Year! It's February already!!</a:t>
            </a:r>
          </a:p>
          <a:p>
            <a:pPr marL="0" indent="0">
              <a:buNone/>
            </a:pPr>
            <a:r>
              <a:rPr lang="en-GB" dirty="0"/>
              <a:t>You and your families are all invited to join the first Family Service of 2024 on Sunday 4</a:t>
            </a:r>
            <a:r>
              <a:rPr lang="en-GB" baseline="30000" dirty="0"/>
              <a:t>th</a:t>
            </a:r>
            <a:r>
              <a:rPr lang="en-GB" dirty="0"/>
              <a:t> February at 10.30am. </a:t>
            </a:r>
          </a:p>
          <a:p>
            <a:pPr marL="0" indent="0">
              <a:buNone/>
            </a:pPr>
            <a:r>
              <a:rPr lang="en-GB" dirty="0"/>
              <a:t>The friendly and familiar to all the children as well as Crayke School Governor; Lucy Willshaw will be part of the team leading the service and activities.  All starting at 10.15am with cake, biscuits and hot/cold drinks.  </a:t>
            </a:r>
          </a:p>
          <a:p>
            <a:pPr marL="0" indent="0">
              <a:buNone/>
            </a:pPr>
            <a:endParaRPr lang="en-GB" dirty="0"/>
          </a:p>
          <a:p>
            <a:pPr marL="0" indent="0">
              <a:buNone/>
            </a:pPr>
            <a:r>
              <a:rPr lang="en-GB" dirty="0"/>
              <a:t>Future dates at St Cuthbert's:</a:t>
            </a:r>
          </a:p>
          <a:p>
            <a:pPr marL="0" indent="0">
              <a:buNone/>
            </a:pPr>
            <a:r>
              <a:rPr lang="en-GB" dirty="0"/>
              <a:t>March 5th Family Service as usual at 10.30am</a:t>
            </a:r>
          </a:p>
          <a:p>
            <a:pPr marL="0" indent="0">
              <a:buNone/>
            </a:pPr>
            <a:r>
              <a:rPr lang="en-GB" dirty="0"/>
              <a:t>March 31st EASTER DAY - there will be a Family Holy Communion at 10am (note the time!)</a:t>
            </a:r>
          </a:p>
          <a:p>
            <a:pPr marL="0" indent="0">
              <a:buNone/>
            </a:pPr>
            <a:br>
              <a:rPr lang="en-GB" dirty="0"/>
            </a:br>
            <a:r>
              <a:rPr lang="en-GB" dirty="0"/>
              <a:t>As ever, other services in the Benefice can be found on our website at </a:t>
            </a:r>
            <a:r>
              <a:rPr lang="en-GB" dirty="0">
                <a:hlinkClick r:id="rId2"/>
              </a:rPr>
              <a:t>https://bylandchurches.wordpress.com/services-in-church/</a:t>
            </a:r>
            <a:endParaRPr lang="en-GB" dirty="0"/>
          </a:p>
          <a:p>
            <a:pPr marL="0" indent="0">
              <a:buNone/>
            </a:pPr>
            <a:endParaRPr lang="en-GB" dirty="0"/>
          </a:p>
        </p:txBody>
      </p:sp>
      <p:pic>
        <p:nvPicPr>
          <p:cNvPr id="4" name="Picture 3">
            <a:extLst>
              <a:ext uri="{FF2B5EF4-FFF2-40B4-BE49-F238E27FC236}">
                <a16:creationId xmlns:a16="http://schemas.microsoft.com/office/drawing/2014/main" id="{25134DEF-B327-4895-81F8-1DA89D991D9B}"/>
              </a:ext>
            </a:extLst>
          </p:cNvPr>
          <p:cNvPicPr>
            <a:picLocks noChangeAspect="1"/>
          </p:cNvPicPr>
          <p:nvPr/>
        </p:nvPicPr>
        <p:blipFill>
          <a:blip r:embed="rId3"/>
          <a:stretch>
            <a:fillRect/>
          </a:stretch>
        </p:blipFill>
        <p:spPr>
          <a:xfrm rot="952925">
            <a:off x="9588985" y="1641826"/>
            <a:ext cx="1648055" cy="1952898"/>
          </a:xfrm>
          <a:prstGeom prst="rect">
            <a:avLst/>
          </a:prstGeom>
        </p:spPr>
      </p:pic>
      <p:pic>
        <p:nvPicPr>
          <p:cNvPr id="5" name="Picture 4">
            <a:extLst>
              <a:ext uri="{FF2B5EF4-FFF2-40B4-BE49-F238E27FC236}">
                <a16:creationId xmlns:a16="http://schemas.microsoft.com/office/drawing/2014/main" id="{B4D21505-7F51-4B14-A19E-6052917466D0}"/>
              </a:ext>
            </a:extLst>
          </p:cNvPr>
          <p:cNvPicPr>
            <a:picLocks noChangeAspect="1"/>
          </p:cNvPicPr>
          <p:nvPr/>
        </p:nvPicPr>
        <p:blipFill>
          <a:blip r:embed="rId4"/>
          <a:stretch>
            <a:fillRect/>
          </a:stretch>
        </p:blipFill>
        <p:spPr>
          <a:xfrm>
            <a:off x="8049126" y="4186107"/>
            <a:ext cx="3053004" cy="2028294"/>
          </a:xfrm>
          <a:prstGeom prst="rect">
            <a:avLst/>
          </a:prstGeom>
        </p:spPr>
      </p:pic>
      <p:pic>
        <p:nvPicPr>
          <p:cNvPr id="6" name="Picture 5">
            <a:extLst>
              <a:ext uri="{FF2B5EF4-FFF2-40B4-BE49-F238E27FC236}">
                <a16:creationId xmlns:a16="http://schemas.microsoft.com/office/drawing/2014/main" id="{94E0E301-1440-469B-A1C3-539A0F9346E2}"/>
              </a:ext>
            </a:extLst>
          </p:cNvPr>
          <p:cNvPicPr>
            <a:picLocks noChangeAspect="1"/>
          </p:cNvPicPr>
          <p:nvPr/>
        </p:nvPicPr>
        <p:blipFill>
          <a:blip r:embed="rId5"/>
          <a:stretch>
            <a:fillRect/>
          </a:stretch>
        </p:blipFill>
        <p:spPr>
          <a:xfrm>
            <a:off x="7250055" y="1419378"/>
            <a:ext cx="1746178" cy="2432580"/>
          </a:xfrm>
          <a:prstGeom prst="rect">
            <a:avLst/>
          </a:prstGeom>
        </p:spPr>
      </p:pic>
    </p:spTree>
    <p:extLst>
      <p:ext uri="{BB962C8B-B14F-4D97-AF65-F5344CB8AC3E}">
        <p14:creationId xmlns:p14="http://schemas.microsoft.com/office/powerpoint/2010/main" val="424075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F6BD-5FCF-4C06-A5CB-398F562B3BEF}"/>
              </a:ext>
            </a:extLst>
          </p:cNvPr>
          <p:cNvSpPr>
            <a:spLocks noGrp="1"/>
          </p:cNvSpPr>
          <p:nvPr>
            <p:ph type="title"/>
          </p:nvPr>
        </p:nvSpPr>
        <p:spPr/>
        <p:txBody>
          <a:bodyPr/>
          <a:lstStyle/>
          <a:p>
            <a:r>
              <a:rPr lang="en-GB" b="1" dirty="0">
                <a:solidFill>
                  <a:schemeClr val="accent1"/>
                </a:solidFill>
              </a:rPr>
              <a:t>News from school this week</a:t>
            </a:r>
          </a:p>
        </p:txBody>
      </p:sp>
      <p:sp>
        <p:nvSpPr>
          <p:cNvPr id="3" name="Content Placeholder 2">
            <a:extLst>
              <a:ext uri="{FF2B5EF4-FFF2-40B4-BE49-F238E27FC236}">
                <a16:creationId xmlns:a16="http://schemas.microsoft.com/office/drawing/2014/main" id="{962A6550-3FFF-40EB-AC59-EE143C35CDBB}"/>
              </a:ext>
            </a:extLst>
          </p:cNvPr>
          <p:cNvSpPr>
            <a:spLocks noGrp="1"/>
          </p:cNvSpPr>
          <p:nvPr>
            <p:ph idx="1"/>
          </p:nvPr>
        </p:nvSpPr>
        <p:spPr>
          <a:xfrm>
            <a:off x="838200" y="1537252"/>
            <a:ext cx="10515600" cy="4639711"/>
          </a:xfrm>
        </p:spPr>
        <p:txBody>
          <a:bodyPr>
            <a:normAutofit/>
          </a:bodyPr>
          <a:lstStyle/>
          <a:p>
            <a:pPr marL="0" indent="0" fontAlgn="base">
              <a:buNone/>
            </a:pPr>
            <a:r>
              <a:rPr lang="en-GB" dirty="0">
                <a:solidFill>
                  <a:schemeClr val="accent1"/>
                </a:solidFill>
              </a:rPr>
              <a:t>Cross Country Report</a:t>
            </a:r>
          </a:p>
          <a:p>
            <a:pPr marL="0" indent="0">
              <a:buNone/>
            </a:pPr>
            <a:r>
              <a:rPr lang="en-GB" dirty="0"/>
              <a:t>Well done to our medal winners from last week’s cluster event at Husthwaite Primary School!</a:t>
            </a:r>
          </a:p>
        </p:txBody>
      </p:sp>
      <p:graphicFrame>
        <p:nvGraphicFramePr>
          <p:cNvPr id="4" name="Table 3">
            <a:extLst>
              <a:ext uri="{FF2B5EF4-FFF2-40B4-BE49-F238E27FC236}">
                <a16:creationId xmlns:a16="http://schemas.microsoft.com/office/drawing/2014/main" id="{4B28784F-8C21-487B-A404-1DFF91F7AFB7}"/>
              </a:ext>
            </a:extLst>
          </p:cNvPr>
          <p:cNvGraphicFramePr>
            <a:graphicFrameLocks noGrp="1"/>
          </p:cNvGraphicFramePr>
          <p:nvPr>
            <p:extLst>
              <p:ext uri="{D42A27DB-BD31-4B8C-83A1-F6EECF244321}">
                <p14:modId xmlns:p14="http://schemas.microsoft.com/office/powerpoint/2010/main" val="3402240943"/>
              </p:ext>
            </p:extLst>
          </p:nvPr>
        </p:nvGraphicFramePr>
        <p:xfrm>
          <a:off x="2032000" y="3250832"/>
          <a:ext cx="8128000" cy="2291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49980981"/>
                    </a:ext>
                  </a:extLst>
                </a:gridCol>
                <a:gridCol w="2032000">
                  <a:extLst>
                    <a:ext uri="{9D8B030D-6E8A-4147-A177-3AD203B41FA5}">
                      <a16:colId xmlns:a16="http://schemas.microsoft.com/office/drawing/2014/main" val="1390520890"/>
                    </a:ext>
                  </a:extLst>
                </a:gridCol>
                <a:gridCol w="2032000">
                  <a:extLst>
                    <a:ext uri="{9D8B030D-6E8A-4147-A177-3AD203B41FA5}">
                      <a16:colId xmlns:a16="http://schemas.microsoft.com/office/drawing/2014/main" val="635052423"/>
                    </a:ext>
                  </a:extLst>
                </a:gridCol>
                <a:gridCol w="2032000">
                  <a:extLst>
                    <a:ext uri="{9D8B030D-6E8A-4147-A177-3AD203B41FA5}">
                      <a16:colId xmlns:a16="http://schemas.microsoft.com/office/drawing/2014/main" val="3022348167"/>
                    </a:ext>
                  </a:extLst>
                </a:gridCol>
              </a:tblGrid>
              <a:tr h="370840">
                <a:tc>
                  <a:txBody>
                    <a:bodyPr/>
                    <a:lstStyle/>
                    <a:p>
                      <a:endParaRPr lang="en-GB" dirty="0"/>
                    </a:p>
                  </a:txBody>
                  <a:tcPr/>
                </a:tc>
                <a:tc>
                  <a:txBody>
                    <a:bodyPr/>
                    <a:lstStyle/>
                    <a:p>
                      <a:r>
                        <a:rPr lang="en-GB" dirty="0"/>
                        <a:t>GOLD</a:t>
                      </a:r>
                    </a:p>
                  </a:txBody>
                  <a:tcPr/>
                </a:tc>
                <a:tc>
                  <a:txBody>
                    <a:bodyPr/>
                    <a:lstStyle/>
                    <a:p>
                      <a:r>
                        <a:rPr lang="en-GB" dirty="0"/>
                        <a:t>SILVER</a:t>
                      </a:r>
                    </a:p>
                  </a:txBody>
                  <a:tcPr/>
                </a:tc>
                <a:tc>
                  <a:txBody>
                    <a:bodyPr/>
                    <a:lstStyle/>
                    <a:p>
                      <a:r>
                        <a:rPr lang="en-GB" dirty="0"/>
                        <a:t>BRONZE</a:t>
                      </a:r>
                    </a:p>
                  </a:txBody>
                  <a:tcPr/>
                </a:tc>
                <a:extLst>
                  <a:ext uri="{0D108BD9-81ED-4DB2-BD59-A6C34878D82A}">
                    <a16:rowId xmlns:a16="http://schemas.microsoft.com/office/drawing/2014/main" val="1536655048"/>
                  </a:ext>
                </a:extLst>
              </a:tr>
              <a:tr h="370840">
                <a:tc>
                  <a:txBody>
                    <a:bodyPr/>
                    <a:lstStyle/>
                    <a:p>
                      <a:r>
                        <a:rPr lang="en-GB" b="1" dirty="0"/>
                        <a:t>Year 4</a:t>
                      </a:r>
                    </a:p>
                    <a:p>
                      <a:endParaRPr lang="en-GB" b="1" dirty="0"/>
                    </a:p>
                  </a:txBody>
                  <a:tcPr/>
                </a:tc>
                <a:tc>
                  <a:txBody>
                    <a:bodyPr/>
                    <a:lstStyle/>
                    <a:p>
                      <a:r>
                        <a:rPr lang="en-GB" dirty="0"/>
                        <a:t>Rosie</a:t>
                      </a:r>
                    </a:p>
                  </a:txBody>
                  <a:tcPr/>
                </a:tc>
                <a:tc>
                  <a:txBody>
                    <a:bodyPr/>
                    <a:lstStyle/>
                    <a:p>
                      <a:r>
                        <a:rPr lang="en-GB" dirty="0"/>
                        <a:t>Lucas</a:t>
                      </a:r>
                    </a:p>
                  </a:txBody>
                  <a:tcPr/>
                </a:tc>
                <a:tc>
                  <a:txBody>
                    <a:bodyPr/>
                    <a:lstStyle/>
                    <a:p>
                      <a:endParaRPr lang="en-GB"/>
                    </a:p>
                  </a:txBody>
                  <a:tcPr/>
                </a:tc>
                <a:extLst>
                  <a:ext uri="{0D108BD9-81ED-4DB2-BD59-A6C34878D82A}">
                    <a16:rowId xmlns:a16="http://schemas.microsoft.com/office/drawing/2014/main" val="1933624771"/>
                  </a:ext>
                </a:extLst>
              </a:tr>
              <a:tr h="370840">
                <a:tc>
                  <a:txBody>
                    <a:bodyPr/>
                    <a:lstStyle/>
                    <a:p>
                      <a:r>
                        <a:rPr lang="en-GB" b="1" dirty="0"/>
                        <a:t>Year 5</a:t>
                      </a:r>
                    </a:p>
                  </a:txBody>
                  <a:tcPr/>
                </a:tc>
                <a:tc>
                  <a:txBody>
                    <a:bodyPr/>
                    <a:lstStyle/>
                    <a:p>
                      <a:endParaRPr lang="en-GB"/>
                    </a:p>
                  </a:txBody>
                  <a:tcPr/>
                </a:tc>
                <a:tc>
                  <a:txBody>
                    <a:bodyPr/>
                    <a:lstStyle/>
                    <a:p>
                      <a:r>
                        <a:rPr lang="en-GB" dirty="0"/>
                        <a:t>Nancy</a:t>
                      </a:r>
                    </a:p>
                    <a:p>
                      <a:r>
                        <a:rPr lang="en-GB" dirty="0" err="1"/>
                        <a:t>Joah</a:t>
                      </a:r>
                      <a:endParaRPr lang="en-GB" dirty="0"/>
                    </a:p>
                  </a:txBody>
                  <a:tcPr/>
                </a:tc>
                <a:tc>
                  <a:txBody>
                    <a:bodyPr/>
                    <a:lstStyle/>
                    <a:p>
                      <a:endParaRPr lang="en-GB"/>
                    </a:p>
                  </a:txBody>
                  <a:tcPr/>
                </a:tc>
                <a:extLst>
                  <a:ext uri="{0D108BD9-81ED-4DB2-BD59-A6C34878D82A}">
                    <a16:rowId xmlns:a16="http://schemas.microsoft.com/office/drawing/2014/main" val="689826738"/>
                  </a:ext>
                </a:extLst>
              </a:tr>
              <a:tr h="370840">
                <a:tc>
                  <a:txBody>
                    <a:bodyPr/>
                    <a:lstStyle/>
                    <a:p>
                      <a:r>
                        <a:rPr lang="en-GB" b="1" dirty="0"/>
                        <a:t>Year 6</a:t>
                      </a:r>
                    </a:p>
                  </a:txBody>
                  <a:tcPr/>
                </a:tc>
                <a:tc>
                  <a:txBody>
                    <a:bodyPr/>
                    <a:lstStyle/>
                    <a:p>
                      <a:endParaRPr lang="en-GB"/>
                    </a:p>
                  </a:txBody>
                  <a:tcPr/>
                </a:tc>
                <a:tc>
                  <a:txBody>
                    <a:bodyPr/>
                    <a:lstStyle/>
                    <a:p>
                      <a:r>
                        <a:rPr lang="en-GB" dirty="0"/>
                        <a:t>Toby</a:t>
                      </a:r>
                    </a:p>
                  </a:txBody>
                  <a:tcPr/>
                </a:tc>
                <a:tc>
                  <a:txBody>
                    <a:bodyPr/>
                    <a:lstStyle/>
                    <a:p>
                      <a:r>
                        <a:rPr lang="en-GB" dirty="0"/>
                        <a:t>Alice</a:t>
                      </a:r>
                    </a:p>
                    <a:p>
                      <a:r>
                        <a:rPr lang="en-GB" dirty="0"/>
                        <a:t>Asa</a:t>
                      </a:r>
                    </a:p>
                  </a:txBody>
                  <a:tcPr/>
                </a:tc>
                <a:extLst>
                  <a:ext uri="{0D108BD9-81ED-4DB2-BD59-A6C34878D82A}">
                    <a16:rowId xmlns:a16="http://schemas.microsoft.com/office/drawing/2014/main" val="137176214"/>
                  </a:ext>
                </a:extLst>
              </a:tr>
            </a:tbl>
          </a:graphicData>
        </a:graphic>
      </p:graphicFrame>
    </p:spTree>
    <p:extLst>
      <p:ext uri="{BB962C8B-B14F-4D97-AF65-F5344CB8AC3E}">
        <p14:creationId xmlns:p14="http://schemas.microsoft.com/office/powerpoint/2010/main" val="321900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F6BD-5FCF-4C06-A5CB-398F562B3BEF}"/>
              </a:ext>
            </a:extLst>
          </p:cNvPr>
          <p:cNvSpPr>
            <a:spLocks noGrp="1"/>
          </p:cNvSpPr>
          <p:nvPr>
            <p:ph type="title"/>
          </p:nvPr>
        </p:nvSpPr>
        <p:spPr/>
        <p:txBody>
          <a:bodyPr/>
          <a:lstStyle/>
          <a:p>
            <a:r>
              <a:rPr lang="en-GB" b="1" dirty="0">
                <a:solidFill>
                  <a:schemeClr val="accent1"/>
                </a:solidFill>
              </a:rPr>
              <a:t>News from school this week</a:t>
            </a:r>
          </a:p>
        </p:txBody>
      </p:sp>
      <p:sp>
        <p:nvSpPr>
          <p:cNvPr id="3" name="Content Placeholder 2">
            <a:extLst>
              <a:ext uri="{FF2B5EF4-FFF2-40B4-BE49-F238E27FC236}">
                <a16:creationId xmlns:a16="http://schemas.microsoft.com/office/drawing/2014/main" id="{962A6550-3FFF-40EB-AC59-EE143C35CDBB}"/>
              </a:ext>
            </a:extLst>
          </p:cNvPr>
          <p:cNvSpPr>
            <a:spLocks noGrp="1"/>
          </p:cNvSpPr>
          <p:nvPr>
            <p:ph idx="1"/>
          </p:nvPr>
        </p:nvSpPr>
        <p:spPr>
          <a:xfrm>
            <a:off x="838200" y="1461751"/>
            <a:ext cx="10515600" cy="4639711"/>
          </a:xfrm>
        </p:spPr>
        <p:txBody>
          <a:bodyPr>
            <a:normAutofit lnSpcReduction="10000"/>
          </a:bodyPr>
          <a:lstStyle/>
          <a:p>
            <a:pPr marL="0" indent="0" fontAlgn="base">
              <a:buNone/>
            </a:pPr>
            <a:r>
              <a:rPr lang="en-GB" dirty="0">
                <a:solidFill>
                  <a:schemeClr val="accent1"/>
                </a:solidFill>
              </a:rPr>
              <a:t>Number Day</a:t>
            </a:r>
          </a:p>
          <a:p>
            <a:pPr marL="0" indent="0" fontAlgn="base">
              <a:buNone/>
            </a:pPr>
            <a:r>
              <a:rPr lang="en-GB" dirty="0"/>
              <a:t>The children look spectacular in their outfits and we’ve all been busy counting all morning!</a:t>
            </a:r>
          </a:p>
          <a:p>
            <a:pPr marL="0" indent="0" fontAlgn="base">
              <a:buNone/>
            </a:pPr>
            <a:endParaRPr lang="en-GB" dirty="0"/>
          </a:p>
          <a:p>
            <a:pPr marL="0" indent="0" fontAlgn="base">
              <a:buNone/>
            </a:pPr>
            <a:endParaRPr lang="en-GB" dirty="0"/>
          </a:p>
          <a:p>
            <a:pPr marL="0" indent="0" fontAlgn="base">
              <a:buNone/>
            </a:pPr>
            <a:endParaRPr lang="en-GB" dirty="0"/>
          </a:p>
          <a:p>
            <a:pPr marL="0" indent="0" fontAlgn="base">
              <a:buNone/>
            </a:pPr>
            <a:endParaRPr lang="en-GB" dirty="0"/>
          </a:p>
          <a:p>
            <a:pPr marL="0" indent="0" fontAlgn="base">
              <a:buNone/>
            </a:pPr>
            <a:endParaRPr lang="en-GB" dirty="0"/>
          </a:p>
          <a:p>
            <a:pPr marL="0" indent="0" fontAlgn="base">
              <a:buNone/>
            </a:pPr>
            <a:r>
              <a:rPr lang="en-GB" dirty="0"/>
              <a:t>If anyone wishes to donate to NSPCC, the general link for donations is:</a:t>
            </a:r>
          </a:p>
          <a:p>
            <a:pPr marL="0" indent="0" fontAlgn="base">
              <a:buNone/>
            </a:pPr>
            <a:r>
              <a:rPr lang="en-GB" dirty="0">
                <a:hlinkClick r:id="rId2"/>
              </a:rPr>
              <a:t>https://www.nspcc.org.uk/support-us/ways-to-give/donate/</a:t>
            </a:r>
            <a:endParaRPr lang="en-GB" dirty="0"/>
          </a:p>
          <a:p>
            <a:pPr marL="0" indent="0" fontAlgn="base">
              <a:buNone/>
            </a:pPr>
            <a:endParaRPr lang="en-GB" dirty="0">
              <a:solidFill>
                <a:schemeClr val="accent1"/>
              </a:solidFill>
            </a:endParaRPr>
          </a:p>
          <a:p>
            <a:pPr marL="0" indent="0" fontAlgn="base">
              <a:buNone/>
            </a:pPr>
            <a:endParaRPr lang="en-GB" dirty="0">
              <a:solidFill>
                <a:schemeClr val="accent1"/>
              </a:solidFill>
            </a:endParaRPr>
          </a:p>
          <a:p>
            <a:pPr marL="0" indent="0">
              <a:buNone/>
            </a:pPr>
            <a:endParaRPr lang="en-GB" dirty="0"/>
          </a:p>
        </p:txBody>
      </p:sp>
      <p:pic>
        <p:nvPicPr>
          <p:cNvPr id="8" name="Picture 7">
            <a:extLst>
              <a:ext uri="{FF2B5EF4-FFF2-40B4-BE49-F238E27FC236}">
                <a16:creationId xmlns:a16="http://schemas.microsoft.com/office/drawing/2014/main" id="{98965930-C649-42AE-842C-94EA3E436316}"/>
              </a:ext>
            </a:extLst>
          </p:cNvPr>
          <p:cNvPicPr>
            <a:picLocks noChangeAspect="1"/>
          </p:cNvPicPr>
          <p:nvPr/>
        </p:nvPicPr>
        <p:blipFill>
          <a:blip r:embed="rId3"/>
          <a:stretch>
            <a:fillRect/>
          </a:stretch>
        </p:blipFill>
        <p:spPr>
          <a:xfrm>
            <a:off x="3074145" y="2704836"/>
            <a:ext cx="3358586" cy="2406371"/>
          </a:xfrm>
          <a:prstGeom prst="rect">
            <a:avLst/>
          </a:prstGeom>
        </p:spPr>
      </p:pic>
      <p:pic>
        <p:nvPicPr>
          <p:cNvPr id="9" name="Picture 8">
            <a:extLst>
              <a:ext uri="{FF2B5EF4-FFF2-40B4-BE49-F238E27FC236}">
                <a16:creationId xmlns:a16="http://schemas.microsoft.com/office/drawing/2014/main" id="{873DA82A-53FF-4C10-84BC-229470AC1DC5}"/>
              </a:ext>
            </a:extLst>
          </p:cNvPr>
          <p:cNvPicPr>
            <a:picLocks noChangeAspect="1"/>
          </p:cNvPicPr>
          <p:nvPr/>
        </p:nvPicPr>
        <p:blipFill>
          <a:blip r:embed="rId4"/>
          <a:stretch>
            <a:fillRect/>
          </a:stretch>
        </p:blipFill>
        <p:spPr>
          <a:xfrm>
            <a:off x="8423043" y="2826591"/>
            <a:ext cx="3497865" cy="2162859"/>
          </a:xfrm>
          <a:prstGeom prst="rect">
            <a:avLst/>
          </a:prstGeom>
        </p:spPr>
      </p:pic>
      <p:pic>
        <p:nvPicPr>
          <p:cNvPr id="10" name="Picture 9">
            <a:extLst>
              <a:ext uri="{FF2B5EF4-FFF2-40B4-BE49-F238E27FC236}">
                <a16:creationId xmlns:a16="http://schemas.microsoft.com/office/drawing/2014/main" id="{683F658C-0A21-444B-912F-A8EA33B3FF81}"/>
              </a:ext>
            </a:extLst>
          </p:cNvPr>
          <p:cNvPicPr>
            <a:picLocks noChangeAspect="1"/>
          </p:cNvPicPr>
          <p:nvPr/>
        </p:nvPicPr>
        <p:blipFill rotWithShape="1">
          <a:blip r:embed="rId5"/>
          <a:srcRect t="11071"/>
          <a:stretch/>
        </p:blipFill>
        <p:spPr>
          <a:xfrm>
            <a:off x="6425946" y="2747615"/>
            <a:ext cx="2467319" cy="2363591"/>
          </a:xfrm>
          <a:prstGeom prst="rect">
            <a:avLst/>
          </a:prstGeom>
        </p:spPr>
      </p:pic>
      <p:pic>
        <p:nvPicPr>
          <p:cNvPr id="11" name="Picture 10">
            <a:extLst>
              <a:ext uri="{FF2B5EF4-FFF2-40B4-BE49-F238E27FC236}">
                <a16:creationId xmlns:a16="http://schemas.microsoft.com/office/drawing/2014/main" id="{C0D5204D-0E43-4EAE-AC4A-3154D9D99E09}"/>
              </a:ext>
            </a:extLst>
          </p:cNvPr>
          <p:cNvPicPr>
            <a:picLocks noChangeAspect="1"/>
          </p:cNvPicPr>
          <p:nvPr/>
        </p:nvPicPr>
        <p:blipFill>
          <a:blip r:embed="rId6"/>
          <a:stretch>
            <a:fillRect/>
          </a:stretch>
        </p:blipFill>
        <p:spPr>
          <a:xfrm>
            <a:off x="633966" y="2752030"/>
            <a:ext cx="2764337" cy="2363590"/>
          </a:xfrm>
          <a:prstGeom prst="rect">
            <a:avLst/>
          </a:prstGeom>
        </p:spPr>
      </p:pic>
    </p:spTree>
    <p:extLst>
      <p:ext uri="{BB962C8B-B14F-4D97-AF65-F5344CB8AC3E}">
        <p14:creationId xmlns:p14="http://schemas.microsoft.com/office/powerpoint/2010/main" val="3361499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a:t>
            </a:r>
            <a:r>
              <a:rPr lang="en-GB" b="1" dirty="0">
                <a:solidFill>
                  <a:srgbClr val="00B050"/>
                </a:solidFill>
                <a:latin typeface="Segoe  "/>
              </a:rPr>
              <a:t>APPLE</a:t>
            </a:r>
            <a:endParaRPr lang="en-GB" dirty="0">
              <a:solidFill>
                <a:srgbClr val="00B050"/>
              </a:solidFill>
            </a:endParaRPr>
          </a:p>
        </p:txBody>
      </p:sp>
      <p:pic>
        <p:nvPicPr>
          <p:cNvPr id="5" name="Picture 4">
            <a:extLst>
              <a:ext uri="{FF2B5EF4-FFF2-40B4-BE49-F238E27FC236}">
                <a16:creationId xmlns:a16="http://schemas.microsoft.com/office/drawing/2014/main" id="{ECEE1C84-1416-42B1-A599-5583E7CA8B7C}"/>
              </a:ext>
            </a:extLst>
          </p:cNvPr>
          <p:cNvPicPr>
            <a:picLocks noChangeAspect="1"/>
          </p:cNvPicPr>
          <p:nvPr/>
        </p:nvPicPr>
        <p:blipFill>
          <a:blip r:embed="rId2"/>
          <a:stretch>
            <a:fillRect/>
          </a:stretch>
        </p:blipFill>
        <p:spPr>
          <a:xfrm>
            <a:off x="10866293" y="5495636"/>
            <a:ext cx="1131994" cy="1181211"/>
          </a:xfrm>
          <a:prstGeom prst="rect">
            <a:avLst/>
          </a:prstGeom>
        </p:spPr>
      </p:pic>
      <p:sp>
        <p:nvSpPr>
          <p:cNvPr id="6" name="Content Placeholder 5">
            <a:extLst>
              <a:ext uri="{FF2B5EF4-FFF2-40B4-BE49-F238E27FC236}">
                <a16:creationId xmlns:a16="http://schemas.microsoft.com/office/drawing/2014/main" id="{A9438A4D-D9B6-4687-9521-BE3FCA5EB32D}"/>
              </a:ext>
            </a:extLst>
          </p:cNvPr>
          <p:cNvSpPr>
            <a:spLocks noGrp="1"/>
          </p:cNvSpPr>
          <p:nvPr>
            <p:ph idx="1"/>
          </p:nvPr>
        </p:nvSpPr>
        <p:spPr>
          <a:xfrm>
            <a:off x="838200" y="1484581"/>
            <a:ext cx="4025348" cy="4351338"/>
          </a:xfrm>
        </p:spPr>
        <p:txBody>
          <a:bodyPr>
            <a:noAutofit/>
          </a:bodyPr>
          <a:lstStyle/>
          <a:p>
            <a:pPr marL="0" indent="0" fontAlgn="base">
              <a:buNone/>
            </a:pPr>
            <a:r>
              <a:rPr lang="en-GB" sz="1600" dirty="0"/>
              <a:t>As part of our Religious Education this half term, Apple Class have been exploring places that are special. We learnt about Christians and their special place of a Church. We had the opportunity to visit St Cuthbert's in Crayke. We looked for features of the church including: bell tower, pews, pulpit, stained glass windows, altar and font. The children loved exploring the Church especially admiring the beautiful windows and spotting crosses around the church building.</a:t>
            </a:r>
            <a:br>
              <a:rPr lang="en-GB" sz="1600" dirty="0"/>
            </a:br>
            <a:endParaRPr lang="en-GB" sz="1600" dirty="0"/>
          </a:p>
          <a:p>
            <a:pPr marL="0" indent="0" fontAlgn="base">
              <a:buNone/>
            </a:pPr>
            <a:r>
              <a:rPr lang="en-GB" sz="1600" dirty="0"/>
              <a:t>We're learning about lots of different religions within Apple Class and would love to welcome visitors into school to speak about their faith, particularly those of other faiths to Christianity. If you know anyone within the community who would like to do so, please get in touch with Miss Walker at </a:t>
            </a:r>
            <a:r>
              <a:rPr lang="en-GB" sz="1600" dirty="0">
                <a:hlinkClick r:id="rId3"/>
              </a:rPr>
              <a:t>ewalker@crayke.n-yorks.sch.uk</a:t>
            </a:r>
            <a:r>
              <a:rPr lang="en-GB" sz="1600" dirty="0"/>
              <a:t> </a:t>
            </a:r>
          </a:p>
          <a:p>
            <a:pPr marL="0" indent="0" fontAlgn="base">
              <a:buNone/>
            </a:pPr>
            <a:r>
              <a:rPr lang="en-GB" sz="1600" i="1" dirty="0"/>
              <a:t>Miss Walker</a:t>
            </a:r>
          </a:p>
        </p:txBody>
      </p:sp>
      <p:pic>
        <p:nvPicPr>
          <p:cNvPr id="7" name="Picture 6">
            <a:extLst>
              <a:ext uri="{FF2B5EF4-FFF2-40B4-BE49-F238E27FC236}">
                <a16:creationId xmlns:a16="http://schemas.microsoft.com/office/drawing/2014/main" id="{921D8265-E222-4B9E-BD7E-0008CC9EAB9D}"/>
              </a:ext>
            </a:extLst>
          </p:cNvPr>
          <p:cNvPicPr>
            <a:picLocks noChangeAspect="1"/>
          </p:cNvPicPr>
          <p:nvPr/>
        </p:nvPicPr>
        <p:blipFill>
          <a:blip r:embed="rId4"/>
          <a:stretch>
            <a:fillRect/>
          </a:stretch>
        </p:blipFill>
        <p:spPr>
          <a:xfrm>
            <a:off x="6096000" y="995298"/>
            <a:ext cx="2364991" cy="2169716"/>
          </a:xfrm>
          <a:prstGeom prst="rect">
            <a:avLst/>
          </a:prstGeom>
        </p:spPr>
      </p:pic>
      <p:pic>
        <p:nvPicPr>
          <p:cNvPr id="8" name="Picture 7">
            <a:extLst>
              <a:ext uri="{FF2B5EF4-FFF2-40B4-BE49-F238E27FC236}">
                <a16:creationId xmlns:a16="http://schemas.microsoft.com/office/drawing/2014/main" id="{E9587B1B-F170-4871-852A-8BB7D558E36F}"/>
              </a:ext>
            </a:extLst>
          </p:cNvPr>
          <p:cNvPicPr>
            <a:picLocks noChangeAspect="1"/>
          </p:cNvPicPr>
          <p:nvPr/>
        </p:nvPicPr>
        <p:blipFill>
          <a:blip r:embed="rId5"/>
          <a:stretch>
            <a:fillRect/>
          </a:stretch>
        </p:blipFill>
        <p:spPr>
          <a:xfrm>
            <a:off x="5574392" y="3660250"/>
            <a:ext cx="2049857" cy="2516913"/>
          </a:xfrm>
          <a:prstGeom prst="rect">
            <a:avLst/>
          </a:prstGeom>
        </p:spPr>
      </p:pic>
      <p:pic>
        <p:nvPicPr>
          <p:cNvPr id="9" name="Picture 8">
            <a:extLst>
              <a:ext uri="{FF2B5EF4-FFF2-40B4-BE49-F238E27FC236}">
                <a16:creationId xmlns:a16="http://schemas.microsoft.com/office/drawing/2014/main" id="{5C874BA8-9523-4197-8426-07EE009C7C37}"/>
              </a:ext>
            </a:extLst>
          </p:cNvPr>
          <p:cNvPicPr>
            <a:picLocks noChangeAspect="1"/>
          </p:cNvPicPr>
          <p:nvPr/>
        </p:nvPicPr>
        <p:blipFill>
          <a:blip r:embed="rId6"/>
          <a:stretch>
            <a:fillRect/>
          </a:stretch>
        </p:blipFill>
        <p:spPr>
          <a:xfrm>
            <a:off x="9047648" y="370522"/>
            <a:ext cx="2384642" cy="2910205"/>
          </a:xfrm>
          <a:prstGeom prst="rect">
            <a:avLst/>
          </a:prstGeom>
        </p:spPr>
      </p:pic>
      <p:pic>
        <p:nvPicPr>
          <p:cNvPr id="10" name="Picture 9">
            <a:extLst>
              <a:ext uri="{FF2B5EF4-FFF2-40B4-BE49-F238E27FC236}">
                <a16:creationId xmlns:a16="http://schemas.microsoft.com/office/drawing/2014/main" id="{660F205C-8FC6-48CA-968F-0DCED5ACB0E9}"/>
              </a:ext>
            </a:extLst>
          </p:cNvPr>
          <p:cNvPicPr>
            <a:picLocks noChangeAspect="1"/>
          </p:cNvPicPr>
          <p:nvPr/>
        </p:nvPicPr>
        <p:blipFill>
          <a:blip r:embed="rId7"/>
          <a:stretch>
            <a:fillRect/>
          </a:stretch>
        </p:blipFill>
        <p:spPr>
          <a:xfrm>
            <a:off x="8045273" y="3834699"/>
            <a:ext cx="2194696" cy="2652779"/>
          </a:xfrm>
          <a:prstGeom prst="rect">
            <a:avLst/>
          </a:prstGeom>
        </p:spPr>
      </p:pic>
    </p:spTree>
    <p:extLst>
      <p:ext uri="{BB962C8B-B14F-4D97-AF65-F5344CB8AC3E}">
        <p14:creationId xmlns:p14="http://schemas.microsoft.com/office/powerpoint/2010/main" val="22842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a:t>
            </a:r>
            <a:r>
              <a:rPr lang="en-GB" b="1" dirty="0">
                <a:solidFill>
                  <a:srgbClr val="00B050"/>
                </a:solidFill>
                <a:latin typeface="Segoe  "/>
              </a:rPr>
              <a:t>APPLE</a:t>
            </a:r>
            <a:endParaRPr lang="en-GB" dirty="0">
              <a:solidFill>
                <a:srgbClr val="00B050"/>
              </a:solidFill>
            </a:endParaRPr>
          </a:p>
        </p:txBody>
      </p:sp>
      <p:pic>
        <p:nvPicPr>
          <p:cNvPr id="5" name="Picture 4">
            <a:extLst>
              <a:ext uri="{FF2B5EF4-FFF2-40B4-BE49-F238E27FC236}">
                <a16:creationId xmlns:a16="http://schemas.microsoft.com/office/drawing/2014/main" id="{ECEE1C84-1416-42B1-A599-5583E7CA8B7C}"/>
              </a:ext>
            </a:extLst>
          </p:cNvPr>
          <p:cNvPicPr>
            <a:picLocks noChangeAspect="1"/>
          </p:cNvPicPr>
          <p:nvPr/>
        </p:nvPicPr>
        <p:blipFill>
          <a:blip r:embed="rId2"/>
          <a:stretch>
            <a:fillRect/>
          </a:stretch>
        </p:blipFill>
        <p:spPr>
          <a:xfrm>
            <a:off x="10866293" y="5495636"/>
            <a:ext cx="1131994" cy="1181211"/>
          </a:xfrm>
          <a:prstGeom prst="rect">
            <a:avLst/>
          </a:prstGeom>
        </p:spPr>
      </p:pic>
      <p:sp>
        <p:nvSpPr>
          <p:cNvPr id="3" name="Content Placeholder 2">
            <a:extLst>
              <a:ext uri="{FF2B5EF4-FFF2-40B4-BE49-F238E27FC236}">
                <a16:creationId xmlns:a16="http://schemas.microsoft.com/office/drawing/2014/main" id="{F9C99029-2B1F-4E3C-8B48-D6071A633B66}"/>
              </a:ext>
            </a:extLst>
          </p:cNvPr>
          <p:cNvSpPr>
            <a:spLocks noGrp="1"/>
          </p:cNvSpPr>
          <p:nvPr>
            <p:ph idx="1"/>
          </p:nvPr>
        </p:nvSpPr>
        <p:spPr/>
        <p:txBody>
          <a:bodyPr/>
          <a:lstStyle/>
          <a:p>
            <a:pPr marL="0" indent="0">
              <a:buNone/>
            </a:pPr>
            <a:r>
              <a:rPr lang="en-GB" dirty="0"/>
              <a:t>A reminder that we would love Apple Class parents to complete this “New Starter Survey” to give us some feedback about how your child has settled in at Crayke so far: </a:t>
            </a:r>
          </a:p>
          <a:p>
            <a:pPr marL="0" indent="0">
              <a:buNone/>
            </a:pPr>
            <a:r>
              <a:rPr lang="en-GB" dirty="0">
                <a:hlinkClick r:id="rId3"/>
              </a:rPr>
              <a:t>https://forms.office.com/e/igRuxRtLqz</a:t>
            </a:r>
            <a:endParaRPr lang="en-GB" dirty="0"/>
          </a:p>
          <a:p>
            <a:pPr marL="0" indent="0">
              <a:buNone/>
            </a:pPr>
            <a:r>
              <a:rPr lang="en-GB" dirty="0"/>
              <a:t>It really will only take a few minutes and will give us information about what has worked well and what we can do even better – thank you.</a:t>
            </a:r>
          </a:p>
          <a:p>
            <a:pPr marL="0" indent="0">
              <a:buNone/>
            </a:pPr>
            <a:endParaRPr lang="en-GB" dirty="0"/>
          </a:p>
        </p:txBody>
      </p:sp>
    </p:spTree>
    <p:extLst>
      <p:ext uri="{BB962C8B-B14F-4D97-AF65-F5344CB8AC3E}">
        <p14:creationId xmlns:p14="http://schemas.microsoft.com/office/powerpoint/2010/main" val="97812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4B59F6-70BB-4ADE-99FD-65EC24883534}"/>
              </a:ext>
            </a:extLst>
          </p:cNvPr>
          <p:cNvSpPr txBox="1">
            <a:spLocks/>
          </p:cNvSpPr>
          <p:nvPr/>
        </p:nvSpPr>
        <p:spPr>
          <a:xfrm>
            <a:off x="757637" y="500062"/>
            <a:ext cx="120719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 </a:t>
            </a:r>
            <a:r>
              <a:rPr lang="en-GB" b="1" dirty="0">
                <a:solidFill>
                  <a:srgbClr val="FF0000"/>
                </a:solidFill>
                <a:latin typeface="Segoe  "/>
              </a:rPr>
              <a:t>HOLLY</a:t>
            </a:r>
            <a:r>
              <a:rPr lang="en-GB" b="1" dirty="0">
                <a:solidFill>
                  <a:srgbClr val="0070C0"/>
                </a:solidFill>
                <a:latin typeface="Segoe  "/>
              </a:rPr>
              <a:t> </a:t>
            </a:r>
            <a:endParaRPr lang="en-GB" sz="4000" dirty="0"/>
          </a:p>
        </p:txBody>
      </p:sp>
      <p:pic>
        <p:nvPicPr>
          <p:cNvPr id="5" name="Picture 4">
            <a:extLst>
              <a:ext uri="{FF2B5EF4-FFF2-40B4-BE49-F238E27FC236}">
                <a16:creationId xmlns:a16="http://schemas.microsoft.com/office/drawing/2014/main" id="{3FFAB42D-DB9D-4CF0-B256-4877B2757936}"/>
              </a:ext>
            </a:extLst>
          </p:cNvPr>
          <p:cNvPicPr>
            <a:picLocks noChangeAspect="1"/>
          </p:cNvPicPr>
          <p:nvPr/>
        </p:nvPicPr>
        <p:blipFill>
          <a:blip r:embed="rId2"/>
          <a:stretch>
            <a:fillRect/>
          </a:stretch>
        </p:blipFill>
        <p:spPr>
          <a:xfrm>
            <a:off x="10742468" y="5569672"/>
            <a:ext cx="1366405" cy="1214582"/>
          </a:xfrm>
          <a:prstGeom prst="rect">
            <a:avLst/>
          </a:prstGeom>
        </p:spPr>
      </p:pic>
      <p:pic>
        <p:nvPicPr>
          <p:cNvPr id="2" name="Picture 1">
            <a:extLst>
              <a:ext uri="{FF2B5EF4-FFF2-40B4-BE49-F238E27FC236}">
                <a16:creationId xmlns:a16="http://schemas.microsoft.com/office/drawing/2014/main" id="{19400DDF-4EBC-4A54-84F3-92AF94281546}"/>
              </a:ext>
            </a:extLst>
          </p:cNvPr>
          <p:cNvPicPr>
            <a:picLocks noChangeAspect="1"/>
          </p:cNvPicPr>
          <p:nvPr/>
        </p:nvPicPr>
        <p:blipFill>
          <a:blip r:embed="rId3"/>
          <a:stretch>
            <a:fillRect/>
          </a:stretch>
        </p:blipFill>
        <p:spPr>
          <a:xfrm>
            <a:off x="835632" y="1691718"/>
            <a:ext cx="4578079" cy="3509456"/>
          </a:xfrm>
          <a:prstGeom prst="rect">
            <a:avLst/>
          </a:prstGeom>
        </p:spPr>
      </p:pic>
      <p:sp>
        <p:nvSpPr>
          <p:cNvPr id="3" name="Rectangle 2">
            <a:extLst>
              <a:ext uri="{FF2B5EF4-FFF2-40B4-BE49-F238E27FC236}">
                <a16:creationId xmlns:a16="http://schemas.microsoft.com/office/drawing/2014/main" id="{3BEE0578-B40D-442C-ADF1-0B9D3B41E11F}"/>
              </a:ext>
            </a:extLst>
          </p:cNvPr>
          <p:cNvSpPr/>
          <p:nvPr/>
        </p:nvSpPr>
        <p:spPr>
          <a:xfrm>
            <a:off x="5687735" y="2392608"/>
            <a:ext cx="5125207" cy="2677656"/>
          </a:xfrm>
          <a:prstGeom prst="rect">
            <a:avLst/>
          </a:prstGeom>
        </p:spPr>
        <p:txBody>
          <a:bodyPr wrap="square">
            <a:spAutoFit/>
          </a:bodyPr>
          <a:lstStyle/>
          <a:p>
            <a:r>
              <a:rPr lang="en-GB" sz="2400" dirty="0">
                <a:solidFill>
                  <a:srgbClr val="000000"/>
                </a:solidFill>
                <a:latin typeface="Aptos"/>
              </a:rPr>
              <a:t>We have had 4 new teachers in Holly class this week helping me to teach our RE lesson! They all did a great job helping to lead our learning but agreed it was a harder job than it looks standing at the front! </a:t>
            </a:r>
          </a:p>
          <a:p>
            <a:r>
              <a:rPr lang="en-GB" sz="2400" i="1" dirty="0">
                <a:solidFill>
                  <a:srgbClr val="000000"/>
                </a:solidFill>
                <a:latin typeface="Aptos"/>
              </a:rPr>
              <a:t>Mrs Chandler</a:t>
            </a:r>
            <a:endParaRPr lang="en-GB" sz="2400" i="1" dirty="0"/>
          </a:p>
        </p:txBody>
      </p:sp>
    </p:spTree>
    <p:extLst>
      <p:ext uri="{BB962C8B-B14F-4D97-AF65-F5344CB8AC3E}">
        <p14:creationId xmlns:p14="http://schemas.microsoft.com/office/powerpoint/2010/main" val="83886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3271-5208-473B-8DD6-2894A2331B90}"/>
              </a:ext>
            </a:extLst>
          </p:cNvPr>
          <p:cNvSpPr>
            <a:spLocks noGrp="1"/>
          </p:cNvSpPr>
          <p:nvPr>
            <p:ph type="title"/>
          </p:nvPr>
        </p:nvSpPr>
        <p:spPr>
          <a:xfrm>
            <a:off x="838200" y="365125"/>
            <a:ext cx="10515600" cy="1325563"/>
          </a:xfrm>
        </p:spPr>
        <p:txBody>
          <a:bodyPr/>
          <a:lstStyle/>
          <a:p>
            <a:r>
              <a:rPr lang="en-GB" b="1" dirty="0">
                <a:solidFill>
                  <a:srgbClr val="0070C0"/>
                </a:solidFill>
                <a:latin typeface="Segoe  "/>
              </a:rPr>
              <a:t>Class News - </a:t>
            </a:r>
            <a:r>
              <a:rPr lang="en-GB" b="1" dirty="0">
                <a:solidFill>
                  <a:srgbClr val="7030A0"/>
                </a:solidFill>
                <a:latin typeface="Segoe  "/>
              </a:rPr>
              <a:t>OAK</a:t>
            </a:r>
            <a:br>
              <a:rPr lang="en-GB" dirty="0">
                <a:solidFill>
                  <a:srgbClr val="7030A0"/>
                </a:solidFill>
              </a:rPr>
            </a:br>
            <a:endParaRPr lang="en-GB" dirty="0"/>
          </a:p>
        </p:txBody>
      </p:sp>
      <p:pic>
        <p:nvPicPr>
          <p:cNvPr id="7" name="Picture 6">
            <a:extLst>
              <a:ext uri="{FF2B5EF4-FFF2-40B4-BE49-F238E27FC236}">
                <a16:creationId xmlns:a16="http://schemas.microsoft.com/office/drawing/2014/main" id="{814FE737-416A-4B05-B5F7-0EBD446B8361}"/>
              </a:ext>
            </a:extLst>
          </p:cNvPr>
          <p:cNvPicPr>
            <a:picLocks noChangeAspect="1"/>
          </p:cNvPicPr>
          <p:nvPr/>
        </p:nvPicPr>
        <p:blipFill>
          <a:blip r:embed="rId2"/>
          <a:stretch>
            <a:fillRect/>
          </a:stretch>
        </p:blipFill>
        <p:spPr>
          <a:xfrm>
            <a:off x="10873139" y="5377253"/>
            <a:ext cx="1172613" cy="1325563"/>
          </a:xfrm>
          <a:prstGeom prst="rect">
            <a:avLst/>
          </a:prstGeom>
        </p:spPr>
      </p:pic>
      <p:sp>
        <p:nvSpPr>
          <p:cNvPr id="4" name="TextBox 3">
            <a:extLst>
              <a:ext uri="{FF2B5EF4-FFF2-40B4-BE49-F238E27FC236}">
                <a16:creationId xmlns:a16="http://schemas.microsoft.com/office/drawing/2014/main" id="{6E4259E1-6FAD-4564-9566-C8693C49E23D}"/>
              </a:ext>
            </a:extLst>
          </p:cNvPr>
          <p:cNvSpPr txBox="1"/>
          <p:nvPr/>
        </p:nvSpPr>
        <p:spPr>
          <a:xfrm>
            <a:off x="838200" y="1199118"/>
            <a:ext cx="10515600" cy="5293757"/>
          </a:xfrm>
          <a:prstGeom prst="rect">
            <a:avLst/>
          </a:prstGeom>
          <a:noFill/>
        </p:spPr>
        <p:txBody>
          <a:bodyPr wrap="square" rtlCol="0">
            <a:spAutoFit/>
          </a:bodyPr>
          <a:lstStyle/>
          <a:p>
            <a:r>
              <a:rPr lang="en-GB" sz="2600" b="1" dirty="0"/>
              <a:t>Archbishop Young Leaders Award</a:t>
            </a:r>
            <a:endParaRPr lang="en-GB" sz="2600" dirty="0"/>
          </a:p>
          <a:p>
            <a:r>
              <a:rPr lang="en-GB" sz="2600" dirty="0"/>
              <a:t>This week, Oak Class learnt about the Archbishop Young Leaders Award that they will be beginning after half term. The Young Leaders Award aims to equip young people to ‘</a:t>
            </a:r>
            <a:r>
              <a:rPr lang="en-GB" sz="2600" i="1" dirty="0"/>
              <a:t>be the change they want to see’ </a:t>
            </a:r>
            <a:r>
              <a:rPr lang="en-GB" sz="2600" dirty="0"/>
              <a:t>in their local communities, and through a number of interactive lessons and practical challenges our pupils will be involved in serving their community and making a difference. Children have been introduced to a 'challenge grid' where they can select a minimum of five challenges to do between now and April, to count towards their award. These can be found on the Oak Class Google Site (using the children's school Google login.) </a:t>
            </a:r>
          </a:p>
          <a:p>
            <a:r>
              <a:rPr lang="en-GB" sz="2600" dirty="0"/>
              <a:t>For more information about the award, please visit </a:t>
            </a:r>
            <a:r>
              <a:rPr lang="en-GB" sz="2600" dirty="0">
                <a:hlinkClick r:id="rId3"/>
              </a:rPr>
              <a:t>www.abyyt.com</a:t>
            </a:r>
            <a:r>
              <a:rPr lang="en-GB" sz="2600" dirty="0"/>
              <a:t>.  </a:t>
            </a:r>
          </a:p>
          <a:p>
            <a:r>
              <a:rPr lang="en-GB" sz="2600" dirty="0"/>
              <a:t>Thank you in anticipation for your support with this exciting project,</a:t>
            </a:r>
          </a:p>
          <a:p>
            <a:r>
              <a:rPr lang="en-GB" sz="2600" i="1" dirty="0"/>
              <a:t>Mrs Rayner</a:t>
            </a:r>
          </a:p>
        </p:txBody>
      </p:sp>
    </p:spTree>
    <p:extLst>
      <p:ext uri="{BB962C8B-B14F-4D97-AF65-F5344CB8AC3E}">
        <p14:creationId xmlns:p14="http://schemas.microsoft.com/office/powerpoint/2010/main" val="355057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F6BD-5FCF-4C06-A5CB-398F562B3BEF}"/>
              </a:ext>
            </a:extLst>
          </p:cNvPr>
          <p:cNvSpPr>
            <a:spLocks noGrp="1"/>
          </p:cNvSpPr>
          <p:nvPr>
            <p:ph type="title"/>
          </p:nvPr>
        </p:nvSpPr>
        <p:spPr/>
        <p:txBody>
          <a:bodyPr/>
          <a:lstStyle/>
          <a:p>
            <a:r>
              <a:rPr lang="en-GB" b="1" dirty="0">
                <a:solidFill>
                  <a:schemeClr val="accent1"/>
                </a:solidFill>
              </a:rPr>
              <a:t>Upcoming Events</a:t>
            </a:r>
          </a:p>
        </p:txBody>
      </p:sp>
      <p:sp>
        <p:nvSpPr>
          <p:cNvPr id="3" name="Content Placeholder 2">
            <a:extLst>
              <a:ext uri="{FF2B5EF4-FFF2-40B4-BE49-F238E27FC236}">
                <a16:creationId xmlns:a16="http://schemas.microsoft.com/office/drawing/2014/main" id="{962A6550-3FFF-40EB-AC59-EE143C35CDBB}"/>
              </a:ext>
            </a:extLst>
          </p:cNvPr>
          <p:cNvSpPr>
            <a:spLocks noGrp="1"/>
          </p:cNvSpPr>
          <p:nvPr>
            <p:ph idx="1"/>
          </p:nvPr>
        </p:nvSpPr>
        <p:spPr>
          <a:xfrm>
            <a:off x="838200" y="1537252"/>
            <a:ext cx="10515600" cy="4639711"/>
          </a:xfrm>
        </p:spPr>
        <p:txBody>
          <a:bodyPr>
            <a:normAutofit fontScale="92500" lnSpcReduction="20000"/>
          </a:bodyPr>
          <a:lstStyle/>
          <a:p>
            <a:pPr marL="0" indent="0" fontAlgn="base">
              <a:buNone/>
            </a:pPr>
            <a:r>
              <a:rPr lang="en-GB" dirty="0">
                <a:solidFill>
                  <a:schemeClr val="accent1"/>
                </a:solidFill>
              </a:rPr>
              <a:t>Parent Meetings </a:t>
            </a:r>
          </a:p>
          <a:p>
            <a:pPr marL="0" indent="0" fontAlgn="base">
              <a:buNone/>
            </a:pPr>
            <a:r>
              <a:rPr lang="en-GB" dirty="0"/>
              <a:t>It’s that time of year again where we invite parents into school to learn about upcoming statutory assessments.  This year we are trialling holding these meetings at 3pm, in order to aim to maximise parental attendance before the school pick up.  Details are as follows:</a:t>
            </a:r>
          </a:p>
          <a:p>
            <a:pPr marL="0" indent="0" fontAlgn="base">
              <a:buNone/>
            </a:pPr>
            <a:endParaRPr lang="en-GB" dirty="0"/>
          </a:p>
          <a:p>
            <a:pPr marL="0" indent="0" fontAlgn="base">
              <a:buNone/>
            </a:pPr>
            <a:endParaRPr lang="en-GB" dirty="0"/>
          </a:p>
          <a:p>
            <a:pPr marL="0" indent="0" fontAlgn="base">
              <a:buNone/>
            </a:pPr>
            <a:endParaRPr lang="en-GB" dirty="0"/>
          </a:p>
          <a:p>
            <a:pPr marL="0" indent="0" fontAlgn="base">
              <a:buNone/>
            </a:pPr>
            <a:endParaRPr lang="en-GB" dirty="0"/>
          </a:p>
          <a:p>
            <a:pPr marL="0" indent="0" fontAlgn="base">
              <a:buNone/>
            </a:pPr>
            <a:endParaRPr lang="en-GB" dirty="0"/>
          </a:p>
          <a:p>
            <a:pPr marL="0" indent="0" fontAlgn="base">
              <a:buNone/>
            </a:pPr>
            <a:r>
              <a:rPr lang="en-GB" dirty="0"/>
              <a:t>Please note, the dates of when these assessments will be taking place (May/June 2024) are on the diary dates. It is vitally important that your children are present in school during these assessment periods.  Thank you.</a:t>
            </a:r>
          </a:p>
          <a:p>
            <a:pPr marL="0" indent="0" fontAlgn="base">
              <a:buNone/>
            </a:pPr>
            <a:endParaRPr lang="en-GB" dirty="0"/>
          </a:p>
          <a:p>
            <a:pPr marL="0" indent="0" fontAlgn="base">
              <a:buNone/>
            </a:pPr>
            <a:endParaRPr lang="en-GB" dirty="0">
              <a:solidFill>
                <a:schemeClr val="accent1"/>
              </a:solidFill>
            </a:endParaRPr>
          </a:p>
          <a:p>
            <a:pPr marL="0" indent="0">
              <a:buNone/>
            </a:pPr>
            <a:endParaRPr lang="en-GB" dirty="0"/>
          </a:p>
        </p:txBody>
      </p:sp>
      <p:graphicFrame>
        <p:nvGraphicFramePr>
          <p:cNvPr id="4" name="Table 3">
            <a:extLst>
              <a:ext uri="{FF2B5EF4-FFF2-40B4-BE49-F238E27FC236}">
                <a16:creationId xmlns:a16="http://schemas.microsoft.com/office/drawing/2014/main" id="{AF5C4AC6-F45B-4522-9F84-8D9A9DE5EB57}"/>
              </a:ext>
            </a:extLst>
          </p:cNvPr>
          <p:cNvGraphicFramePr>
            <a:graphicFrameLocks noGrp="1"/>
          </p:cNvGraphicFramePr>
          <p:nvPr>
            <p:extLst>
              <p:ext uri="{D42A27DB-BD31-4B8C-83A1-F6EECF244321}">
                <p14:modId xmlns:p14="http://schemas.microsoft.com/office/powerpoint/2010/main" val="2063218358"/>
              </p:ext>
            </p:extLst>
          </p:nvPr>
        </p:nvGraphicFramePr>
        <p:xfrm>
          <a:off x="463826" y="3230218"/>
          <a:ext cx="11304103" cy="1854200"/>
        </p:xfrm>
        <a:graphic>
          <a:graphicData uri="http://schemas.openxmlformats.org/drawingml/2006/table">
            <a:tbl>
              <a:tblPr firstRow="1" bandRow="1">
                <a:tableStyleId>{5C22544A-7EE6-4342-B048-85BDC9FD1C3A}</a:tableStyleId>
              </a:tblPr>
              <a:tblGrid>
                <a:gridCol w="3183367">
                  <a:extLst>
                    <a:ext uri="{9D8B030D-6E8A-4147-A177-3AD203B41FA5}">
                      <a16:colId xmlns:a16="http://schemas.microsoft.com/office/drawing/2014/main" val="3581601770"/>
                    </a:ext>
                  </a:extLst>
                </a:gridCol>
                <a:gridCol w="820640">
                  <a:extLst>
                    <a:ext uri="{9D8B030D-6E8A-4147-A177-3AD203B41FA5}">
                      <a16:colId xmlns:a16="http://schemas.microsoft.com/office/drawing/2014/main" val="2172942604"/>
                    </a:ext>
                  </a:extLst>
                </a:gridCol>
                <a:gridCol w="3561867">
                  <a:extLst>
                    <a:ext uri="{9D8B030D-6E8A-4147-A177-3AD203B41FA5}">
                      <a16:colId xmlns:a16="http://schemas.microsoft.com/office/drawing/2014/main" val="2220422278"/>
                    </a:ext>
                  </a:extLst>
                </a:gridCol>
                <a:gridCol w="1988943">
                  <a:extLst>
                    <a:ext uri="{9D8B030D-6E8A-4147-A177-3AD203B41FA5}">
                      <a16:colId xmlns:a16="http://schemas.microsoft.com/office/drawing/2014/main" val="3913887852"/>
                    </a:ext>
                  </a:extLst>
                </a:gridCol>
                <a:gridCol w="1749286">
                  <a:extLst>
                    <a:ext uri="{9D8B030D-6E8A-4147-A177-3AD203B41FA5}">
                      <a16:colId xmlns:a16="http://schemas.microsoft.com/office/drawing/2014/main" val="2031227706"/>
                    </a:ext>
                  </a:extLst>
                </a:gridCol>
              </a:tblGrid>
              <a:tr h="370840">
                <a:tc>
                  <a:txBody>
                    <a:bodyPr/>
                    <a:lstStyle/>
                    <a:p>
                      <a:r>
                        <a:rPr lang="en-GB" dirty="0"/>
                        <a:t>Date and time</a:t>
                      </a:r>
                    </a:p>
                  </a:txBody>
                  <a:tcPr/>
                </a:tc>
                <a:tc>
                  <a:txBody>
                    <a:bodyPr/>
                    <a:lstStyle/>
                    <a:p>
                      <a:r>
                        <a:rPr lang="en-GB" dirty="0"/>
                        <a:t>Time</a:t>
                      </a:r>
                    </a:p>
                  </a:txBody>
                  <a:tcPr/>
                </a:tc>
                <a:tc>
                  <a:txBody>
                    <a:bodyPr/>
                    <a:lstStyle/>
                    <a:p>
                      <a:r>
                        <a:rPr lang="en-GB" dirty="0"/>
                        <a:t>Focus of meeting</a:t>
                      </a:r>
                    </a:p>
                  </a:txBody>
                  <a:tcPr/>
                </a:tc>
                <a:tc>
                  <a:txBody>
                    <a:bodyPr/>
                    <a:lstStyle/>
                    <a:p>
                      <a:r>
                        <a:rPr lang="en-GB" dirty="0"/>
                        <a:t>Who’s invited</a:t>
                      </a:r>
                    </a:p>
                  </a:txBody>
                  <a:tcPr/>
                </a:tc>
                <a:tc>
                  <a:txBody>
                    <a:bodyPr/>
                    <a:lstStyle/>
                    <a:p>
                      <a:r>
                        <a:rPr lang="en-GB" dirty="0"/>
                        <a:t>Meeting led by</a:t>
                      </a:r>
                    </a:p>
                  </a:txBody>
                  <a:tcPr/>
                </a:tc>
                <a:extLst>
                  <a:ext uri="{0D108BD9-81ED-4DB2-BD59-A6C34878D82A}">
                    <a16:rowId xmlns:a16="http://schemas.microsoft.com/office/drawing/2014/main" val="2816258942"/>
                  </a:ext>
                </a:extLst>
              </a:tr>
              <a:tr h="370840">
                <a:tc>
                  <a:txBody>
                    <a:bodyPr/>
                    <a:lstStyle/>
                    <a:p>
                      <a:r>
                        <a:rPr lang="en-GB" dirty="0"/>
                        <a:t>Tuesday 6 February 2024</a:t>
                      </a:r>
                    </a:p>
                  </a:txBody>
                  <a:tcPr/>
                </a:tc>
                <a:tc>
                  <a:txBody>
                    <a:bodyPr/>
                    <a:lstStyle/>
                    <a:p>
                      <a:r>
                        <a:rPr lang="en-GB" dirty="0"/>
                        <a:t>3pm</a:t>
                      </a:r>
                    </a:p>
                  </a:txBody>
                  <a:tcPr/>
                </a:tc>
                <a:tc>
                  <a:txBody>
                    <a:bodyPr/>
                    <a:lstStyle/>
                    <a:p>
                      <a:r>
                        <a:rPr lang="en-GB" dirty="0"/>
                        <a:t>SATs</a:t>
                      </a:r>
                    </a:p>
                  </a:txBody>
                  <a:tcPr/>
                </a:tc>
                <a:tc>
                  <a:txBody>
                    <a:bodyPr/>
                    <a:lstStyle/>
                    <a:p>
                      <a:r>
                        <a:rPr lang="en-GB" dirty="0"/>
                        <a:t>Year 6 parents</a:t>
                      </a:r>
                    </a:p>
                  </a:txBody>
                  <a:tcPr/>
                </a:tc>
                <a:tc>
                  <a:txBody>
                    <a:bodyPr/>
                    <a:lstStyle/>
                    <a:p>
                      <a:r>
                        <a:rPr lang="en-GB" dirty="0"/>
                        <a:t>Mrs Rayner</a:t>
                      </a:r>
                    </a:p>
                  </a:txBody>
                  <a:tcPr/>
                </a:tc>
                <a:extLst>
                  <a:ext uri="{0D108BD9-81ED-4DB2-BD59-A6C34878D82A}">
                    <a16:rowId xmlns:a16="http://schemas.microsoft.com/office/drawing/2014/main" val="865531893"/>
                  </a:ext>
                </a:extLst>
              </a:tr>
              <a:tr h="370840">
                <a:tc>
                  <a:txBody>
                    <a:bodyPr/>
                    <a:lstStyle/>
                    <a:p>
                      <a:r>
                        <a:rPr lang="en-GB" dirty="0"/>
                        <a:t>Wednesday 6 March 2024</a:t>
                      </a:r>
                    </a:p>
                  </a:txBody>
                  <a:tcPr/>
                </a:tc>
                <a:tc>
                  <a:txBody>
                    <a:bodyPr/>
                    <a:lstStyle/>
                    <a:p>
                      <a:r>
                        <a:rPr lang="en-GB" dirty="0"/>
                        <a:t>3pm</a:t>
                      </a:r>
                    </a:p>
                  </a:txBody>
                  <a:tcPr/>
                </a:tc>
                <a:tc>
                  <a:txBody>
                    <a:bodyPr/>
                    <a:lstStyle/>
                    <a:p>
                      <a:r>
                        <a:rPr lang="en-GB" dirty="0"/>
                        <a:t>Phonics</a:t>
                      </a:r>
                    </a:p>
                  </a:txBody>
                  <a:tcPr/>
                </a:tc>
                <a:tc>
                  <a:txBody>
                    <a:bodyPr/>
                    <a:lstStyle/>
                    <a:p>
                      <a:r>
                        <a:rPr lang="en-GB" dirty="0"/>
                        <a:t>Year 1 parents</a:t>
                      </a:r>
                    </a:p>
                  </a:txBody>
                  <a:tcPr/>
                </a:tc>
                <a:tc>
                  <a:txBody>
                    <a:bodyPr/>
                    <a:lstStyle/>
                    <a:p>
                      <a:r>
                        <a:rPr lang="en-GB" dirty="0"/>
                        <a:t>Mrs Dobson</a:t>
                      </a:r>
                    </a:p>
                  </a:txBody>
                  <a:tcPr/>
                </a:tc>
                <a:extLst>
                  <a:ext uri="{0D108BD9-81ED-4DB2-BD59-A6C34878D82A}">
                    <a16:rowId xmlns:a16="http://schemas.microsoft.com/office/drawing/2014/main" val="3881813368"/>
                  </a:ext>
                </a:extLst>
              </a:tr>
              <a:tr h="370840">
                <a:tc>
                  <a:txBody>
                    <a:bodyPr/>
                    <a:lstStyle/>
                    <a:p>
                      <a:r>
                        <a:rPr lang="en-GB" dirty="0">
                          <a:solidFill>
                            <a:srgbClr val="FF0000"/>
                          </a:solidFill>
                        </a:rPr>
                        <a:t>Monday 19 February 2024</a:t>
                      </a:r>
                    </a:p>
                  </a:txBody>
                  <a:tcPr/>
                </a:tc>
                <a:tc>
                  <a:txBody>
                    <a:bodyPr/>
                    <a:lstStyle/>
                    <a:p>
                      <a:r>
                        <a:rPr lang="en-GB" dirty="0">
                          <a:solidFill>
                            <a:srgbClr val="FF0000"/>
                          </a:solidFill>
                        </a:rPr>
                        <a:t>3pm</a:t>
                      </a:r>
                    </a:p>
                  </a:txBody>
                  <a:tcPr/>
                </a:tc>
                <a:tc>
                  <a:txBody>
                    <a:bodyPr/>
                    <a:lstStyle/>
                    <a:p>
                      <a:r>
                        <a:rPr lang="en-GB" dirty="0">
                          <a:solidFill>
                            <a:srgbClr val="FF0000"/>
                          </a:solidFill>
                        </a:rPr>
                        <a:t>Handwriting (Change of date)</a:t>
                      </a:r>
                    </a:p>
                  </a:txBody>
                  <a:tcPr/>
                </a:tc>
                <a:tc>
                  <a:txBody>
                    <a:bodyPr/>
                    <a:lstStyle/>
                    <a:p>
                      <a:r>
                        <a:rPr lang="en-GB" dirty="0">
                          <a:solidFill>
                            <a:srgbClr val="FF0000"/>
                          </a:solidFill>
                        </a:rPr>
                        <a:t>Reception parents</a:t>
                      </a:r>
                    </a:p>
                  </a:txBody>
                  <a:tcPr/>
                </a:tc>
                <a:tc>
                  <a:txBody>
                    <a:bodyPr/>
                    <a:lstStyle/>
                    <a:p>
                      <a:r>
                        <a:rPr lang="en-GB" dirty="0">
                          <a:solidFill>
                            <a:srgbClr val="FF0000"/>
                          </a:solidFill>
                        </a:rPr>
                        <a:t>Mrs Helfferich</a:t>
                      </a:r>
                    </a:p>
                  </a:txBody>
                  <a:tcPr/>
                </a:tc>
                <a:extLst>
                  <a:ext uri="{0D108BD9-81ED-4DB2-BD59-A6C34878D82A}">
                    <a16:rowId xmlns:a16="http://schemas.microsoft.com/office/drawing/2014/main" val="1864863768"/>
                  </a:ext>
                </a:extLst>
              </a:tr>
              <a:tr h="370840">
                <a:tc>
                  <a:txBody>
                    <a:bodyPr/>
                    <a:lstStyle/>
                    <a:p>
                      <a:r>
                        <a:rPr lang="en-GB" dirty="0"/>
                        <a:t>Thursday 7 March</a:t>
                      </a:r>
                    </a:p>
                  </a:txBody>
                  <a:tcPr/>
                </a:tc>
                <a:tc>
                  <a:txBody>
                    <a:bodyPr/>
                    <a:lstStyle/>
                    <a:p>
                      <a:r>
                        <a:rPr lang="en-GB" dirty="0"/>
                        <a:t>3pm</a:t>
                      </a:r>
                    </a:p>
                  </a:txBody>
                  <a:tcPr/>
                </a:tc>
                <a:tc>
                  <a:txBody>
                    <a:bodyPr/>
                    <a:lstStyle/>
                    <a:p>
                      <a:r>
                        <a:rPr lang="en-GB" dirty="0"/>
                        <a:t>Multiplication Tables Check (MTC)</a:t>
                      </a:r>
                    </a:p>
                  </a:txBody>
                  <a:tcPr/>
                </a:tc>
                <a:tc>
                  <a:txBody>
                    <a:bodyPr/>
                    <a:lstStyle/>
                    <a:p>
                      <a:r>
                        <a:rPr lang="en-GB" dirty="0"/>
                        <a:t>Year 4 parents</a:t>
                      </a:r>
                    </a:p>
                  </a:txBody>
                  <a:tcPr/>
                </a:tc>
                <a:tc>
                  <a:txBody>
                    <a:bodyPr/>
                    <a:lstStyle/>
                    <a:p>
                      <a:r>
                        <a:rPr lang="en-GB" dirty="0"/>
                        <a:t>Mrs Chandler</a:t>
                      </a:r>
                    </a:p>
                  </a:txBody>
                  <a:tcPr/>
                </a:tc>
                <a:extLst>
                  <a:ext uri="{0D108BD9-81ED-4DB2-BD59-A6C34878D82A}">
                    <a16:rowId xmlns:a16="http://schemas.microsoft.com/office/drawing/2014/main" val="320757467"/>
                  </a:ext>
                </a:extLst>
              </a:tr>
            </a:tbl>
          </a:graphicData>
        </a:graphic>
      </p:graphicFrame>
    </p:spTree>
    <p:extLst>
      <p:ext uri="{BB962C8B-B14F-4D97-AF65-F5344CB8AC3E}">
        <p14:creationId xmlns:p14="http://schemas.microsoft.com/office/powerpoint/2010/main" val="4025388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39775</TotalTime>
  <Words>2053</Words>
  <Application>Microsoft Office PowerPoint</Application>
  <PresentationFormat>Widescreen</PresentationFormat>
  <Paragraphs>253</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MS Mincho</vt:lpstr>
      <vt:lpstr>Aptos</vt:lpstr>
      <vt:lpstr>Arial</vt:lpstr>
      <vt:lpstr>Calibri</vt:lpstr>
      <vt:lpstr>Calibri Light</vt:lpstr>
      <vt:lpstr>Cambria</vt:lpstr>
      <vt:lpstr>Modern Love</vt:lpstr>
      <vt:lpstr>Segoe  </vt:lpstr>
      <vt:lpstr>Segoe UI</vt:lpstr>
      <vt:lpstr>Times New Roman</vt:lpstr>
      <vt:lpstr>Office Theme</vt:lpstr>
      <vt:lpstr>Crayke Chronicle</vt:lpstr>
      <vt:lpstr>Message from the Headteacher</vt:lpstr>
      <vt:lpstr>News from school this week</vt:lpstr>
      <vt:lpstr>News from school this week</vt:lpstr>
      <vt:lpstr>PowerPoint Presentation</vt:lpstr>
      <vt:lpstr>PowerPoint Presentation</vt:lpstr>
      <vt:lpstr>PowerPoint Presentation</vt:lpstr>
      <vt:lpstr>Class News - OAK </vt:lpstr>
      <vt:lpstr>Upcoming Events</vt:lpstr>
      <vt:lpstr>Extra Curricular Clubs - Spring</vt:lpstr>
      <vt:lpstr>Club News</vt:lpstr>
      <vt:lpstr>Club News</vt:lpstr>
      <vt:lpstr>Awards in School This Week</vt:lpstr>
      <vt:lpstr>PE Kits w/c 5 February 2024</vt:lpstr>
      <vt:lpstr>Team Points</vt:lpstr>
      <vt:lpstr>Attendance and Punctuality</vt:lpstr>
      <vt:lpstr>PowerPoint Presentation</vt:lpstr>
      <vt:lpstr>PowerPoint Presentation</vt:lpstr>
      <vt:lpstr>PowerPoint Presentation</vt:lpstr>
      <vt:lpstr>Church News – from the Family Service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Crayke Headteacher</dc:creator>
  <cp:lastModifiedBy>Crayke Headteacher</cp:lastModifiedBy>
  <cp:revision>590</cp:revision>
  <cp:lastPrinted>2024-01-24T09:35:08Z</cp:lastPrinted>
  <dcterms:created xsi:type="dcterms:W3CDTF">2023-07-26T15:44:08Z</dcterms:created>
  <dcterms:modified xsi:type="dcterms:W3CDTF">2024-02-02T12:04:25Z</dcterms:modified>
</cp:coreProperties>
</file>