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79" r:id="rId3"/>
    <p:sldId id="410" r:id="rId4"/>
    <p:sldId id="413" r:id="rId5"/>
    <p:sldId id="420" r:id="rId6"/>
    <p:sldId id="421" r:id="rId7"/>
    <p:sldId id="417" r:id="rId8"/>
    <p:sldId id="424" r:id="rId9"/>
    <p:sldId id="411" r:id="rId10"/>
    <p:sldId id="418" r:id="rId11"/>
    <p:sldId id="419" r:id="rId12"/>
    <p:sldId id="422" r:id="rId13"/>
    <p:sldId id="416" r:id="rId14"/>
    <p:sldId id="409" r:id="rId15"/>
    <p:sldId id="263" r:id="rId16"/>
    <p:sldId id="406" r:id="rId17"/>
    <p:sldId id="398" r:id="rId18"/>
    <p:sldId id="259" r:id="rId19"/>
    <p:sldId id="275" r:id="rId20"/>
    <p:sldId id="260" r:id="rId21"/>
    <p:sldId id="403" r:id="rId22"/>
    <p:sldId id="423" r:id="rId23"/>
    <p:sldId id="408" r:id="rId24"/>
  </p:sldIdLst>
  <p:sldSz cx="12192000" cy="6858000"/>
  <p:notesSz cx="6858000"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14" d="100"/>
          <a:sy n="114" d="100"/>
        </p:scale>
        <p:origin x="47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5431C-65A1-4EE5-8C2D-6BC37087966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288F9E0-CFAA-492F-BC26-5338AAD5F1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45AA159-B96A-4898-A9F3-B6662ECE942C}"/>
              </a:ext>
            </a:extLst>
          </p:cNvPr>
          <p:cNvSpPr>
            <a:spLocks noGrp="1"/>
          </p:cNvSpPr>
          <p:nvPr>
            <p:ph type="dt" sz="half" idx="10"/>
          </p:nvPr>
        </p:nvSpPr>
        <p:spPr/>
        <p:txBody>
          <a:bodyPr/>
          <a:lstStyle/>
          <a:p>
            <a:fld id="{CF316339-6BD3-4C78-B363-21AAFF672C1E}" type="datetimeFigureOut">
              <a:rPr lang="en-GB" smtClean="0"/>
              <a:t>23/02/2024</a:t>
            </a:fld>
            <a:endParaRPr lang="en-GB"/>
          </a:p>
        </p:txBody>
      </p:sp>
      <p:sp>
        <p:nvSpPr>
          <p:cNvPr id="5" name="Footer Placeholder 4">
            <a:extLst>
              <a:ext uri="{FF2B5EF4-FFF2-40B4-BE49-F238E27FC236}">
                <a16:creationId xmlns:a16="http://schemas.microsoft.com/office/drawing/2014/main" id="{352C4CBD-80A6-472F-9DE8-93F4A2C7170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D757516-13E0-4443-BC44-F743E2A83B4B}"/>
              </a:ext>
            </a:extLst>
          </p:cNvPr>
          <p:cNvSpPr>
            <a:spLocks noGrp="1"/>
          </p:cNvSpPr>
          <p:nvPr>
            <p:ph type="sldNum" sz="quarter" idx="12"/>
          </p:nvPr>
        </p:nvSpPr>
        <p:spPr/>
        <p:txBody>
          <a:bodyPr/>
          <a:lstStyle/>
          <a:p>
            <a:fld id="{97276686-BBAB-4A37-B3F9-A94111B2A7A5}" type="slidenum">
              <a:rPr lang="en-GB" smtClean="0"/>
              <a:t>‹#›</a:t>
            </a:fld>
            <a:endParaRPr lang="en-GB"/>
          </a:p>
        </p:txBody>
      </p:sp>
    </p:spTree>
    <p:extLst>
      <p:ext uri="{BB962C8B-B14F-4D97-AF65-F5344CB8AC3E}">
        <p14:creationId xmlns:p14="http://schemas.microsoft.com/office/powerpoint/2010/main" val="9811577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1E46C-2D78-4ED7-8565-ABFF98D891F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7B6440B-1A16-4A0D-BE02-4E8CC0F8C3F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469BC49-73AA-45AB-AA9D-72BA48E071DA}"/>
              </a:ext>
            </a:extLst>
          </p:cNvPr>
          <p:cNvSpPr>
            <a:spLocks noGrp="1"/>
          </p:cNvSpPr>
          <p:nvPr>
            <p:ph type="dt" sz="half" idx="10"/>
          </p:nvPr>
        </p:nvSpPr>
        <p:spPr/>
        <p:txBody>
          <a:bodyPr/>
          <a:lstStyle/>
          <a:p>
            <a:fld id="{CF316339-6BD3-4C78-B363-21AAFF672C1E}" type="datetimeFigureOut">
              <a:rPr lang="en-GB" smtClean="0"/>
              <a:t>23/02/2024</a:t>
            </a:fld>
            <a:endParaRPr lang="en-GB"/>
          </a:p>
        </p:txBody>
      </p:sp>
      <p:sp>
        <p:nvSpPr>
          <p:cNvPr id="5" name="Footer Placeholder 4">
            <a:extLst>
              <a:ext uri="{FF2B5EF4-FFF2-40B4-BE49-F238E27FC236}">
                <a16:creationId xmlns:a16="http://schemas.microsoft.com/office/drawing/2014/main" id="{7C6305CA-1A96-44FA-95B1-58220B25049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00CADA-0616-4DB9-885C-5E69C3352021}"/>
              </a:ext>
            </a:extLst>
          </p:cNvPr>
          <p:cNvSpPr>
            <a:spLocks noGrp="1"/>
          </p:cNvSpPr>
          <p:nvPr>
            <p:ph type="sldNum" sz="quarter" idx="12"/>
          </p:nvPr>
        </p:nvSpPr>
        <p:spPr/>
        <p:txBody>
          <a:bodyPr/>
          <a:lstStyle/>
          <a:p>
            <a:fld id="{97276686-BBAB-4A37-B3F9-A94111B2A7A5}" type="slidenum">
              <a:rPr lang="en-GB" smtClean="0"/>
              <a:t>‹#›</a:t>
            </a:fld>
            <a:endParaRPr lang="en-GB"/>
          </a:p>
        </p:txBody>
      </p:sp>
    </p:spTree>
    <p:extLst>
      <p:ext uri="{BB962C8B-B14F-4D97-AF65-F5344CB8AC3E}">
        <p14:creationId xmlns:p14="http://schemas.microsoft.com/office/powerpoint/2010/main" val="1536228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522AE3-5EED-4F67-BEB6-1262923A964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4560B6E-D43E-4380-841E-EC6185E1200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B28B338-1E14-4E73-A058-A917645F0F2E}"/>
              </a:ext>
            </a:extLst>
          </p:cNvPr>
          <p:cNvSpPr>
            <a:spLocks noGrp="1"/>
          </p:cNvSpPr>
          <p:nvPr>
            <p:ph type="dt" sz="half" idx="10"/>
          </p:nvPr>
        </p:nvSpPr>
        <p:spPr/>
        <p:txBody>
          <a:bodyPr/>
          <a:lstStyle/>
          <a:p>
            <a:fld id="{CF316339-6BD3-4C78-B363-21AAFF672C1E}" type="datetimeFigureOut">
              <a:rPr lang="en-GB" smtClean="0"/>
              <a:t>23/02/2024</a:t>
            </a:fld>
            <a:endParaRPr lang="en-GB"/>
          </a:p>
        </p:txBody>
      </p:sp>
      <p:sp>
        <p:nvSpPr>
          <p:cNvPr id="5" name="Footer Placeholder 4">
            <a:extLst>
              <a:ext uri="{FF2B5EF4-FFF2-40B4-BE49-F238E27FC236}">
                <a16:creationId xmlns:a16="http://schemas.microsoft.com/office/drawing/2014/main" id="{935D1B1F-D2EC-4BA2-9042-7AE1D9FC5FF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25B2C1B-FCAB-497A-9814-590C0E90420D}"/>
              </a:ext>
            </a:extLst>
          </p:cNvPr>
          <p:cNvSpPr>
            <a:spLocks noGrp="1"/>
          </p:cNvSpPr>
          <p:nvPr>
            <p:ph type="sldNum" sz="quarter" idx="12"/>
          </p:nvPr>
        </p:nvSpPr>
        <p:spPr/>
        <p:txBody>
          <a:bodyPr/>
          <a:lstStyle/>
          <a:p>
            <a:fld id="{97276686-BBAB-4A37-B3F9-A94111B2A7A5}" type="slidenum">
              <a:rPr lang="en-GB" smtClean="0"/>
              <a:t>‹#›</a:t>
            </a:fld>
            <a:endParaRPr lang="en-GB"/>
          </a:p>
        </p:txBody>
      </p:sp>
    </p:spTree>
    <p:extLst>
      <p:ext uri="{BB962C8B-B14F-4D97-AF65-F5344CB8AC3E}">
        <p14:creationId xmlns:p14="http://schemas.microsoft.com/office/powerpoint/2010/main" val="329366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2E4FC-7F08-4D68-9764-A88B54D6E06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EA41EE6-FD9C-43AC-9AB9-9E275306A01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DAA3F6A-7B21-4AAB-9E75-64166FFE3B02}"/>
              </a:ext>
            </a:extLst>
          </p:cNvPr>
          <p:cNvSpPr>
            <a:spLocks noGrp="1"/>
          </p:cNvSpPr>
          <p:nvPr>
            <p:ph type="dt" sz="half" idx="10"/>
          </p:nvPr>
        </p:nvSpPr>
        <p:spPr/>
        <p:txBody>
          <a:bodyPr/>
          <a:lstStyle/>
          <a:p>
            <a:fld id="{CF316339-6BD3-4C78-B363-21AAFF672C1E}" type="datetimeFigureOut">
              <a:rPr lang="en-GB" smtClean="0"/>
              <a:t>23/02/2024</a:t>
            </a:fld>
            <a:endParaRPr lang="en-GB"/>
          </a:p>
        </p:txBody>
      </p:sp>
      <p:sp>
        <p:nvSpPr>
          <p:cNvPr id="5" name="Footer Placeholder 4">
            <a:extLst>
              <a:ext uri="{FF2B5EF4-FFF2-40B4-BE49-F238E27FC236}">
                <a16:creationId xmlns:a16="http://schemas.microsoft.com/office/drawing/2014/main" id="{09D43B61-B964-4365-A8E6-5EFD54E0EC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AC7D61D-4EB8-4981-93BD-4D84EC9B05AD}"/>
              </a:ext>
            </a:extLst>
          </p:cNvPr>
          <p:cNvSpPr>
            <a:spLocks noGrp="1"/>
          </p:cNvSpPr>
          <p:nvPr>
            <p:ph type="sldNum" sz="quarter" idx="12"/>
          </p:nvPr>
        </p:nvSpPr>
        <p:spPr/>
        <p:txBody>
          <a:bodyPr/>
          <a:lstStyle/>
          <a:p>
            <a:fld id="{97276686-BBAB-4A37-B3F9-A94111B2A7A5}" type="slidenum">
              <a:rPr lang="en-GB" smtClean="0"/>
              <a:t>‹#›</a:t>
            </a:fld>
            <a:endParaRPr lang="en-GB"/>
          </a:p>
        </p:txBody>
      </p:sp>
    </p:spTree>
    <p:extLst>
      <p:ext uri="{BB962C8B-B14F-4D97-AF65-F5344CB8AC3E}">
        <p14:creationId xmlns:p14="http://schemas.microsoft.com/office/powerpoint/2010/main" val="3611349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DCF41-CA4E-4369-AE75-40ACB8EDB7D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A1F85A3-283D-4590-9D6D-56410E247A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70B2D66-6315-4583-A3DC-9C89D286C1AD}"/>
              </a:ext>
            </a:extLst>
          </p:cNvPr>
          <p:cNvSpPr>
            <a:spLocks noGrp="1"/>
          </p:cNvSpPr>
          <p:nvPr>
            <p:ph type="dt" sz="half" idx="10"/>
          </p:nvPr>
        </p:nvSpPr>
        <p:spPr/>
        <p:txBody>
          <a:bodyPr/>
          <a:lstStyle/>
          <a:p>
            <a:fld id="{CF316339-6BD3-4C78-B363-21AAFF672C1E}" type="datetimeFigureOut">
              <a:rPr lang="en-GB" smtClean="0"/>
              <a:t>23/02/2024</a:t>
            </a:fld>
            <a:endParaRPr lang="en-GB"/>
          </a:p>
        </p:txBody>
      </p:sp>
      <p:sp>
        <p:nvSpPr>
          <p:cNvPr id="5" name="Footer Placeholder 4">
            <a:extLst>
              <a:ext uri="{FF2B5EF4-FFF2-40B4-BE49-F238E27FC236}">
                <a16:creationId xmlns:a16="http://schemas.microsoft.com/office/drawing/2014/main" id="{9E00FF3C-6074-4CB9-B583-AF274A5387E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B837FF2-2EC8-4AD2-8834-005AA6B6D237}"/>
              </a:ext>
            </a:extLst>
          </p:cNvPr>
          <p:cNvSpPr>
            <a:spLocks noGrp="1"/>
          </p:cNvSpPr>
          <p:nvPr>
            <p:ph type="sldNum" sz="quarter" idx="12"/>
          </p:nvPr>
        </p:nvSpPr>
        <p:spPr/>
        <p:txBody>
          <a:bodyPr/>
          <a:lstStyle/>
          <a:p>
            <a:fld id="{97276686-BBAB-4A37-B3F9-A94111B2A7A5}" type="slidenum">
              <a:rPr lang="en-GB" smtClean="0"/>
              <a:t>‹#›</a:t>
            </a:fld>
            <a:endParaRPr lang="en-GB"/>
          </a:p>
        </p:txBody>
      </p:sp>
    </p:spTree>
    <p:extLst>
      <p:ext uri="{BB962C8B-B14F-4D97-AF65-F5344CB8AC3E}">
        <p14:creationId xmlns:p14="http://schemas.microsoft.com/office/powerpoint/2010/main" val="1673802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96CBF-4EF8-4CB3-AE1B-685C6B890E3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F2F163D-9AEA-49F2-A48A-563808670A9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061DD2F-73F4-4E65-8376-0899291099D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9F8980E-1C8A-4EF2-A9E8-B305FA015C2F}"/>
              </a:ext>
            </a:extLst>
          </p:cNvPr>
          <p:cNvSpPr>
            <a:spLocks noGrp="1"/>
          </p:cNvSpPr>
          <p:nvPr>
            <p:ph type="dt" sz="half" idx="10"/>
          </p:nvPr>
        </p:nvSpPr>
        <p:spPr/>
        <p:txBody>
          <a:bodyPr/>
          <a:lstStyle/>
          <a:p>
            <a:fld id="{CF316339-6BD3-4C78-B363-21AAFF672C1E}" type="datetimeFigureOut">
              <a:rPr lang="en-GB" smtClean="0"/>
              <a:t>23/02/2024</a:t>
            </a:fld>
            <a:endParaRPr lang="en-GB"/>
          </a:p>
        </p:txBody>
      </p:sp>
      <p:sp>
        <p:nvSpPr>
          <p:cNvPr id="6" name="Footer Placeholder 5">
            <a:extLst>
              <a:ext uri="{FF2B5EF4-FFF2-40B4-BE49-F238E27FC236}">
                <a16:creationId xmlns:a16="http://schemas.microsoft.com/office/drawing/2014/main" id="{3182B9AE-0992-4D6A-9885-F0790F0D930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A1676A9-8C25-422D-A9CD-4432EAD02A7C}"/>
              </a:ext>
            </a:extLst>
          </p:cNvPr>
          <p:cNvSpPr>
            <a:spLocks noGrp="1"/>
          </p:cNvSpPr>
          <p:nvPr>
            <p:ph type="sldNum" sz="quarter" idx="12"/>
          </p:nvPr>
        </p:nvSpPr>
        <p:spPr/>
        <p:txBody>
          <a:bodyPr/>
          <a:lstStyle/>
          <a:p>
            <a:fld id="{97276686-BBAB-4A37-B3F9-A94111B2A7A5}" type="slidenum">
              <a:rPr lang="en-GB" smtClean="0"/>
              <a:t>‹#›</a:t>
            </a:fld>
            <a:endParaRPr lang="en-GB"/>
          </a:p>
        </p:txBody>
      </p:sp>
    </p:spTree>
    <p:extLst>
      <p:ext uri="{BB962C8B-B14F-4D97-AF65-F5344CB8AC3E}">
        <p14:creationId xmlns:p14="http://schemas.microsoft.com/office/powerpoint/2010/main" val="1691965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D4F6F-BA7D-41B3-BFC8-BF64BA25116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471F15B-7F2A-4CFD-A86A-136F792D90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3EAEB19-F3E6-4973-B2CF-AF65EE8D73D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9668C4C-A5B7-4279-814C-66FD51BB4A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CF18908-1299-4DB1-BEA4-7DEE18EABC4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E0022D0-BE3A-429B-BD52-D61BF2FC7F95}"/>
              </a:ext>
            </a:extLst>
          </p:cNvPr>
          <p:cNvSpPr>
            <a:spLocks noGrp="1"/>
          </p:cNvSpPr>
          <p:nvPr>
            <p:ph type="dt" sz="half" idx="10"/>
          </p:nvPr>
        </p:nvSpPr>
        <p:spPr/>
        <p:txBody>
          <a:bodyPr/>
          <a:lstStyle/>
          <a:p>
            <a:fld id="{CF316339-6BD3-4C78-B363-21AAFF672C1E}" type="datetimeFigureOut">
              <a:rPr lang="en-GB" smtClean="0"/>
              <a:t>23/02/2024</a:t>
            </a:fld>
            <a:endParaRPr lang="en-GB"/>
          </a:p>
        </p:txBody>
      </p:sp>
      <p:sp>
        <p:nvSpPr>
          <p:cNvPr id="8" name="Footer Placeholder 7">
            <a:extLst>
              <a:ext uri="{FF2B5EF4-FFF2-40B4-BE49-F238E27FC236}">
                <a16:creationId xmlns:a16="http://schemas.microsoft.com/office/drawing/2014/main" id="{14B0B042-E0A7-4019-B46C-34579B11417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1598C49-46C4-4B13-A837-FF31204CCEE3}"/>
              </a:ext>
            </a:extLst>
          </p:cNvPr>
          <p:cNvSpPr>
            <a:spLocks noGrp="1"/>
          </p:cNvSpPr>
          <p:nvPr>
            <p:ph type="sldNum" sz="quarter" idx="12"/>
          </p:nvPr>
        </p:nvSpPr>
        <p:spPr/>
        <p:txBody>
          <a:bodyPr/>
          <a:lstStyle/>
          <a:p>
            <a:fld id="{97276686-BBAB-4A37-B3F9-A94111B2A7A5}" type="slidenum">
              <a:rPr lang="en-GB" smtClean="0"/>
              <a:t>‹#›</a:t>
            </a:fld>
            <a:endParaRPr lang="en-GB"/>
          </a:p>
        </p:txBody>
      </p:sp>
    </p:spTree>
    <p:extLst>
      <p:ext uri="{BB962C8B-B14F-4D97-AF65-F5344CB8AC3E}">
        <p14:creationId xmlns:p14="http://schemas.microsoft.com/office/powerpoint/2010/main" val="651376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75511-A293-4CB9-B71B-404B33508E3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D2DA16E-F066-4471-AA68-6B5D0F74CDCD}"/>
              </a:ext>
            </a:extLst>
          </p:cNvPr>
          <p:cNvSpPr>
            <a:spLocks noGrp="1"/>
          </p:cNvSpPr>
          <p:nvPr>
            <p:ph type="dt" sz="half" idx="10"/>
          </p:nvPr>
        </p:nvSpPr>
        <p:spPr/>
        <p:txBody>
          <a:bodyPr/>
          <a:lstStyle/>
          <a:p>
            <a:fld id="{CF316339-6BD3-4C78-B363-21AAFF672C1E}" type="datetimeFigureOut">
              <a:rPr lang="en-GB" smtClean="0"/>
              <a:t>23/02/2024</a:t>
            </a:fld>
            <a:endParaRPr lang="en-GB"/>
          </a:p>
        </p:txBody>
      </p:sp>
      <p:sp>
        <p:nvSpPr>
          <p:cNvPr id="4" name="Footer Placeholder 3">
            <a:extLst>
              <a:ext uri="{FF2B5EF4-FFF2-40B4-BE49-F238E27FC236}">
                <a16:creationId xmlns:a16="http://schemas.microsoft.com/office/drawing/2014/main" id="{D52398B1-DD34-4E6C-80E6-20804312609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63A01FA-CF32-422A-9E3B-201FF67D9A8B}"/>
              </a:ext>
            </a:extLst>
          </p:cNvPr>
          <p:cNvSpPr>
            <a:spLocks noGrp="1"/>
          </p:cNvSpPr>
          <p:nvPr>
            <p:ph type="sldNum" sz="quarter" idx="12"/>
          </p:nvPr>
        </p:nvSpPr>
        <p:spPr/>
        <p:txBody>
          <a:bodyPr/>
          <a:lstStyle/>
          <a:p>
            <a:fld id="{97276686-BBAB-4A37-B3F9-A94111B2A7A5}" type="slidenum">
              <a:rPr lang="en-GB" smtClean="0"/>
              <a:t>‹#›</a:t>
            </a:fld>
            <a:endParaRPr lang="en-GB"/>
          </a:p>
        </p:txBody>
      </p:sp>
    </p:spTree>
    <p:extLst>
      <p:ext uri="{BB962C8B-B14F-4D97-AF65-F5344CB8AC3E}">
        <p14:creationId xmlns:p14="http://schemas.microsoft.com/office/powerpoint/2010/main" val="26609343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8E24AE-61B9-4B3C-9CEF-8031B6C729FB}"/>
              </a:ext>
            </a:extLst>
          </p:cNvPr>
          <p:cNvSpPr>
            <a:spLocks noGrp="1"/>
          </p:cNvSpPr>
          <p:nvPr>
            <p:ph type="dt" sz="half" idx="10"/>
          </p:nvPr>
        </p:nvSpPr>
        <p:spPr/>
        <p:txBody>
          <a:bodyPr/>
          <a:lstStyle/>
          <a:p>
            <a:fld id="{CF316339-6BD3-4C78-B363-21AAFF672C1E}" type="datetimeFigureOut">
              <a:rPr lang="en-GB" smtClean="0"/>
              <a:t>23/02/2024</a:t>
            </a:fld>
            <a:endParaRPr lang="en-GB"/>
          </a:p>
        </p:txBody>
      </p:sp>
      <p:sp>
        <p:nvSpPr>
          <p:cNvPr id="3" name="Footer Placeholder 2">
            <a:extLst>
              <a:ext uri="{FF2B5EF4-FFF2-40B4-BE49-F238E27FC236}">
                <a16:creationId xmlns:a16="http://schemas.microsoft.com/office/drawing/2014/main" id="{FE61CF29-6028-407E-AAA5-618AD284C5C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A7354F1-2BB7-4A53-90C2-D4FE76BE5C65}"/>
              </a:ext>
            </a:extLst>
          </p:cNvPr>
          <p:cNvSpPr>
            <a:spLocks noGrp="1"/>
          </p:cNvSpPr>
          <p:nvPr>
            <p:ph type="sldNum" sz="quarter" idx="12"/>
          </p:nvPr>
        </p:nvSpPr>
        <p:spPr/>
        <p:txBody>
          <a:bodyPr/>
          <a:lstStyle/>
          <a:p>
            <a:fld id="{97276686-BBAB-4A37-B3F9-A94111B2A7A5}" type="slidenum">
              <a:rPr lang="en-GB" smtClean="0"/>
              <a:t>‹#›</a:t>
            </a:fld>
            <a:endParaRPr lang="en-GB"/>
          </a:p>
        </p:txBody>
      </p:sp>
    </p:spTree>
    <p:extLst>
      <p:ext uri="{BB962C8B-B14F-4D97-AF65-F5344CB8AC3E}">
        <p14:creationId xmlns:p14="http://schemas.microsoft.com/office/powerpoint/2010/main" val="709488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53380-90F7-4ABF-A173-CEA66C8A96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5521C8E-979A-4C0B-98F1-F4A9475E0B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2FCCFA0-6950-494D-8B73-11B1A88F1B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F597309-04EA-4F69-984E-531140802D5F}"/>
              </a:ext>
            </a:extLst>
          </p:cNvPr>
          <p:cNvSpPr>
            <a:spLocks noGrp="1"/>
          </p:cNvSpPr>
          <p:nvPr>
            <p:ph type="dt" sz="half" idx="10"/>
          </p:nvPr>
        </p:nvSpPr>
        <p:spPr/>
        <p:txBody>
          <a:bodyPr/>
          <a:lstStyle/>
          <a:p>
            <a:fld id="{CF316339-6BD3-4C78-B363-21AAFF672C1E}" type="datetimeFigureOut">
              <a:rPr lang="en-GB" smtClean="0"/>
              <a:t>23/02/2024</a:t>
            </a:fld>
            <a:endParaRPr lang="en-GB"/>
          </a:p>
        </p:txBody>
      </p:sp>
      <p:sp>
        <p:nvSpPr>
          <p:cNvPr id="6" name="Footer Placeholder 5">
            <a:extLst>
              <a:ext uri="{FF2B5EF4-FFF2-40B4-BE49-F238E27FC236}">
                <a16:creationId xmlns:a16="http://schemas.microsoft.com/office/drawing/2014/main" id="{AD4CA9E0-98D1-4D31-B7F1-3DF4FA5A2E6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947FD88-A26E-4B47-A665-5E7BEBEB13F4}"/>
              </a:ext>
            </a:extLst>
          </p:cNvPr>
          <p:cNvSpPr>
            <a:spLocks noGrp="1"/>
          </p:cNvSpPr>
          <p:nvPr>
            <p:ph type="sldNum" sz="quarter" idx="12"/>
          </p:nvPr>
        </p:nvSpPr>
        <p:spPr/>
        <p:txBody>
          <a:bodyPr/>
          <a:lstStyle/>
          <a:p>
            <a:fld id="{97276686-BBAB-4A37-B3F9-A94111B2A7A5}" type="slidenum">
              <a:rPr lang="en-GB" smtClean="0"/>
              <a:t>‹#›</a:t>
            </a:fld>
            <a:endParaRPr lang="en-GB"/>
          </a:p>
        </p:txBody>
      </p:sp>
    </p:spTree>
    <p:extLst>
      <p:ext uri="{BB962C8B-B14F-4D97-AF65-F5344CB8AC3E}">
        <p14:creationId xmlns:p14="http://schemas.microsoft.com/office/powerpoint/2010/main" val="39426225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105E0-DF3C-480C-9995-578EC17761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1556E6B-1DE7-44BA-A270-36EFDE89C8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185BE3E-44C0-433A-8C88-69A8FFE211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69C147D-AEF1-4788-9174-E50A1007B7AC}"/>
              </a:ext>
            </a:extLst>
          </p:cNvPr>
          <p:cNvSpPr>
            <a:spLocks noGrp="1"/>
          </p:cNvSpPr>
          <p:nvPr>
            <p:ph type="dt" sz="half" idx="10"/>
          </p:nvPr>
        </p:nvSpPr>
        <p:spPr/>
        <p:txBody>
          <a:bodyPr/>
          <a:lstStyle/>
          <a:p>
            <a:fld id="{CF316339-6BD3-4C78-B363-21AAFF672C1E}" type="datetimeFigureOut">
              <a:rPr lang="en-GB" smtClean="0"/>
              <a:t>23/02/2024</a:t>
            </a:fld>
            <a:endParaRPr lang="en-GB"/>
          </a:p>
        </p:txBody>
      </p:sp>
      <p:sp>
        <p:nvSpPr>
          <p:cNvPr id="6" name="Footer Placeholder 5">
            <a:extLst>
              <a:ext uri="{FF2B5EF4-FFF2-40B4-BE49-F238E27FC236}">
                <a16:creationId xmlns:a16="http://schemas.microsoft.com/office/drawing/2014/main" id="{B1B0973C-C09D-425A-B5DD-BAA137149FD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FDEB463-20D6-4FCE-A011-0E4E08F1FC2F}"/>
              </a:ext>
            </a:extLst>
          </p:cNvPr>
          <p:cNvSpPr>
            <a:spLocks noGrp="1"/>
          </p:cNvSpPr>
          <p:nvPr>
            <p:ph type="sldNum" sz="quarter" idx="12"/>
          </p:nvPr>
        </p:nvSpPr>
        <p:spPr/>
        <p:txBody>
          <a:bodyPr/>
          <a:lstStyle/>
          <a:p>
            <a:fld id="{97276686-BBAB-4A37-B3F9-A94111B2A7A5}" type="slidenum">
              <a:rPr lang="en-GB" smtClean="0"/>
              <a:t>‹#›</a:t>
            </a:fld>
            <a:endParaRPr lang="en-GB"/>
          </a:p>
        </p:txBody>
      </p:sp>
    </p:spTree>
    <p:extLst>
      <p:ext uri="{BB962C8B-B14F-4D97-AF65-F5344CB8AC3E}">
        <p14:creationId xmlns:p14="http://schemas.microsoft.com/office/powerpoint/2010/main" val="13847416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73D1FF-DEAC-4159-805A-CA70F9A2C2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C43B525-9B25-4258-B52F-93CFF25664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B59D631-CB7F-41E2-8CA2-1827E924BE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316339-6BD3-4C78-B363-21AAFF672C1E}" type="datetimeFigureOut">
              <a:rPr lang="en-GB" smtClean="0"/>
              <a:t>23/02/2024</a:t>
            </a:fld>
            <a:endParaRPr lang="en-GB"/>
          </a:p>
        </p:txBody>
      </p:sp>
      <p:sp>
        <p:nvSpPr>
          <p:cNvPr id="5" name="Footer Placeholder 4">
            <a:extLst>
              <a:ext uri="{FF2B5EF4-FFF2-40B4-BE49-F238E27FC236}">
                <a16:creationId xmlns:a16="http://schemas.microsoft.com/office/drawing/2014/main" id="{9F1D1A0C-8973-4CB5-8E02-18B635D103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890C288-4960-4DE9-969A-79270648D7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276686-BBAB-4A37-B3F9-A94111B2A7A5}" type="slidenum">
              <a:rPr lang="en-GB" smtClean="0"/>
              <a:t>‹#›</a:t>
            </a:fld>
            <a:endParaRPr lang="en-GB"/>
          </a:p>
        </p:txBody>
      </p:sp>
    </p:spTree>
    <p:extLst>
      <p:ext uri="{BB962C8B-B14F-4D97-AF65-F5344CB8AC3E}">
        <p14:creationId xmlns:p14="http://schemas.microsoft.com/office/powerpoint/2010/main" val="3852049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craykeschool.org/curriculum/" TargetMode="Externa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2024tcslondonmarathon.enthuse.com/pf/millie-seligman" TargetMode="Externa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hyperlink" Target="mailto:admin@crayke.n-yorks.sch.uk"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bylandchurches.wordpress.com/services-in-church/" TargetMode="Externa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B655D-5585-4CB6-A4D8-BC01571E04E8}"/>
              </a:ext>
            </a:extLst>
          </p:cNvPr>
          <p:cNvSpPr>
            <a:spLocks noGrp="1"/>
          </p:cNvSpPr>
          <p:nvPr>
            <p:ph type="ctrTitle"/>
          </p:nvPr>
        </p:nvSpPr>
        <p:spPr>
          <a:xfrm>
            <a:off x="1523999" y="1717964"/>
            <a:ext cx="9144000" cy="1136217"/>
          </a:xfrm>
        </p:spPr>
        <p:txBody>
          <a:bodyPr/>
          <a:lstStyle/>
          <a:p>
            <a:r>
              <a:rPr lang="en-GB" b="1" dirty="0">
                <a:solidFill>
                  <a:srgbClr val="0070C0"/>
                </a:solidFill>
                <a:latin typeface="Segoe  "/>
              </a:rPr>
              <a:t>Crayke Chronicle</a:t>
            </a:r>
          </a:p>
        </p:txBody>
      </p:sp>
      <p:sp>
        <p:nvSpPr>
          <p:cNvPr id="3" name="Subtitle 2">
            <a:extLst>
              <a:ext uri="{FF2B5EF4-FFF2-40B4-BE49-F238E27FC236}">
                <a16:creationId xmlns:a16="http://schemas.microsoft.com/office/drawing/2014/main" id="{AED3ED4D-37AD-4B8D-9CED-AC044069D60E}"/>
              </a:ext>
            </a:extLst>
          </p:cNvPr>
          <p:cNvSpPr>
            <a:spLocks noGrp="1"/>
          </p:cNvSpPr>
          <p:nvPr>
            <p:ph type="subTitle" idx="1"/>
          </p:nvPr>
        </p:nvSpPr>
        <p:spPr>
          <a:xfrm>
            <a:off x="1523999" y="3602037"/>
            <a:ext cx="9513455" cy="2133599"/>
          </a:xfrm>
        </p:spPr>
        <p:txBody>
          <a:bodyPr>
            <a:normAutofit fontScale="85000" lnSpcReduction="10000"/>
          </a:bodyPr>
          <a:lstStyle/>
          <a:p>
            <a:r>
              <a:rPr lang="en-GB" b="1" dirty="0">
                <a:solidFill>
                  <a:srgbClr val="0070C0"/>
                </a:solidFill>
                <a:latin typeface="Segoe  "/>
              </a:rPr>
              <a:t>FOLLOW YOUR PATHWAY AND WE GROW TOGETHER WITH CONFIDENCE</a:t>
            </a:r>
            <a:endParaRPr lang="en-GB" dirty="0">
              <a:solidFill>
                <a:srgbClr val="0070C0"/>
              </a:solidFill>
              <a:latin typeface="Segoe  "/>
            </a:endParaRPr>
          </a:p>
          <a:p>
            <a:endParaRPr lang="en-GB" i="1" dirty="0">
              <a:solidFill>
                <a:srgbClr val="0070C0"/>
              </a:solidFill>
              <a:latin typeface="Segoe  "/>
            </a:endParaRPr>
          </a:p>
          <a:p>
            <a:r>
              <a:rPr lang="en-GB" i="1" dirty="0">
                <a:solidFill>
                  <a:srgbClr val="0070C0"/>
                </a:solidFill>
                <a:latin typeface="Segoe  "/>
              </a:rPr>
              <a:t>You did not choose me, I chose you that you might </a:t>
            </a:r>
            <a:r>
              <a:rPr lang="en-GB" b="1" i="1" dirty="0">
                <a:solidFill>
                  <a:srgbClr val="0070C0"/>
                </a:solidFill>
                <a:latin typeface="Segoe  "/>
              </a:rPr>
              <a:t>go and bear fruit, fruit that will last</a:t>
            </a:r>
            <a:r>
              <a:rPr lang="en-GB" i="1" dirty="0">
                <a:solidFill>
                  <a:srgbClr val="0070C0"/>
                </a:solidFill>
                <a:latin typeface="Segoe  "/>
              </a:rPr>
              <a:t> so that whatever you ask in my name the Father will give you.</a:t>
            </a:r>
            <a:r>
              <a:rPr lang="en-GB" dirty="0">
                <a:solidFill>
                  <a:srgbClr val="0070C0"/>
                </a:solidFill>
                <a:latin typeface="Segoe  "/>
              </a:rPr>
              <a:t>    John 15:16</a:t>
            </a:r>
          </a:p>
          <a:p>
            <a:endParaRPr lang="en-GB" b="1" i="1" dirty="0">
              <a:solidFill>
                <a:srgbClr val="FFFF00"/>
              </a:solidFill>
              <a:latin typeface="Segoe UI" panose="020B0502040204020203" pitchFamily="34" charset="0"/>
              <a:cs typeface="Segoe UI" panose="020B0502040204020203" pitchFamily="34" charset="0"/>
            </a:endParaRPr>
          </a:p>
          <a:p>
            <a:r>
              <a:rPr lang="en-GB" b="1" i="1" dirty="0">
                <a:solidFill>
                  <a:srgbClr val="FFFF00"/>
                </a:solidFill>
                <a:latin typeface="Segoe UI" panose="020B0502040204020203" pitchFamily="34" charset="0"/>
                <a:cs typeface="Segoe UI" panose="020B0502040204020203" pitchFamily="34" charset="0"/>
              </a:rPr>
              <a:t>Respect</a:t>
            </a:r>
            <a:r>
              <a:rPr lang="en-GB" b="1" i="1" dirty="0">
                <a:solidFill>
                  <a:schemeClr val="accent1"/>
                </a:solidFill>
                <a:latin typeface="Segoe UI" panose="020B0502040204020203" pitchFamily="34" charset="0"/>
                <a:cs typeface="Segoe UI" panose="020B0502040204020203" pitchFamily="34" charset="0"/>
              </a:rPr>
              <a:t>	           </a:t>
            </a:r>
            <a:r>
              <a:rPr lang="en-GB" b="1" i="1" dirty="0">
                <a:solidFill>
                  <a:srgbClr val="00B050"/>
                </a:solidFill>
                <a:latin typeface="Segoe UI" panose="020B0502040204020203" pitchFamily="34" charset="0"/>
                <a:cs typeface="Segoe UI" panose="020B0502040204020203" pitchFamily="34" charset="0"/>
              </a:rPr>
              <a:t>Friendship</a:t>
            </a:r>
            <a:r>
              <a:rPr lang="en-GB" b="1" i="1" dirty="0">
                <a:solidFill>
                  <a:schemeClr val="accent1"/>
                </a:solidFill>
                <a:latin typeface="Segoe UI" panose="020B0502040204020203" pitchFamily="34" charset="0"/>
                <a:cs typeface="Segoe UI" panose="020B0502040204020203" pitchFamily="34" charset="0"/>
              </a:rPr>
              <a:t>   	      </a:t>
            </a:r>
            <a:r>
              <a:rPr lang="en-GB" b="1" i="1" dirty="0">
                <a:solidFill>
                  <a:srgbClr val="FF0000"/>
                </a:solidFill>
                <a:latin typeface="Segoe UI" panose="020B0502040204020203" pitchFamily="34" charset="0"/>
                <a:cs typeface="Segoe UI" panose="020B0502040204020203" pitchFamily="34" charset="0"/>
              </a:rPr>
              <a:t>Forgiveness</a:t>
            </a:r>
            <a:r>
              <a:rPr lang="en-GB" b="1" i="1" dirty="0">
                <a:solidFill>
                  <a:schemeClr val="accent1"/>
                </a:solidFill>
                <a:latin typeface="Segoe UI" panose="020B0502040204020203" pitchFamily="34" charset="0"/>
                <a:cs typeface="Segoe UI" panose="020B0502040204020203" pitchFamily="34" charset="0"/>
              </a:rPr>
              <a:t>  	     Determination</a:t>
            </a:r>
            <a:endParaRPr lang="en-GB" dirty="0"/>
          </a:p>
        </p:txBody>
      </p:sp>
      <p:pic>
        <p:nvPicPr>
          <p:cNvPr id="4" name="Picture 3">
            <a:extLst>
              <a:ext uri="{FF2B5EF4-FFF2-40B4-BE49-F238E27FC236}">
                <a16:creationId xmlns:a16="http://schemas.microsoft.com/office/drawing/2014/main" id="{096CBB75-AAFA-4509-99A8-2761882D65F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44632" y="236104"/>
            <a:ext cx="1028700" cy="1028700"/>
          </a:xfrm>
          <a:prstGeom prst="rect">
            <a:avLst/>
          </a:prstGeom>
          <a:noFill/>
          <a:ln>
            <a:noFill/>
          </a:ln>
        </p:spPr>
      </p:pic>
      <p:sp>
        <p:nvSpPr>
          <p:cNvPr id="5" name="TextBox 4">
            <a:extLst>
              <a:ext uri="{FF2B5EF4-FFF2-40B4-BE49-F238E27FC236}">
                <a16:creationId xmlns:a16="http://schemas.microsoft.com/office/drawing/2014/main" id="{5ADD7183-3E39-4258-8123-BF928B571C85}"/>
              </a:ext>
            </a:extLst>
          </p:cNvPr>
          <p:cNvSpPr txBox="1"/>
          <p:nvPr/>
        </p:nvSpPr>
        <p:spPr>
          <a:xfrm>
            <a:off x="6533322" y="381122"/>
            <a:ext cx="5454546" cy="369332"/>
          </a:xfrm>
          <a:prstGeom prst="rect">
            <a:avLst/>
          </a:prstGeom>
          <a:noFill/>
        </p:spPr>
        <p:txBody>
          <a:bodyPr wrap="square" rtlCol="0">
            <a:spAutoFit/>
          </a:bodyPr>
          <a:lstStyle/>
          <a:p>
            <a:r>
              <a:rPr lang="en-US" b="1" dirty="0"/>
              <a:t> Issue: </a:t>
            </a:r>
            <a:r>
              <a:rPr lang="en-US" dirty="0"/>
              <a:t>#6</a:t>
            </a:r>
            <a:r>
              <a:rPr lang="en-US" b="1" dirty="0"/>
              <a:t>   Term: </a:t>
            </a:r>
            <a:r>
              <a:rPr lang="en-US" dirty="0"/>
              <a:t>Spring</a:t>
            </a:r>
            <a:r>
              <a:rPr lang="en-US" b="1" dirty="0"/>
              <a:t>     Date: </a:t>
            </a:r>
            <a:r>
              <a:rPr lang="en-US" dirty="0"/>
              <a:t>23 February 2024</a:t>
            </a:r>
            <a:endParaRPr lang="en-GB" dirty="0"/>
          </a:p>
        </p:txBody>
      </p:sp>
    </p:spTree>
    <p:extLst>
      <p:ext uri="{BB962C8B-B14F-4D97-AF65-F5344CB8AC3E}">
        <p14:creationId xmlns:p14="http://schemas.microsoft.com/office/powerpoint/2010/main" val="32529953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6640CD-3AD5-4465-AF3A-2DBAE259E5B5}"/>
              </a:ext>
            </a:extLst>
          </p:cNvPr>
          <p:cNvPicPr>
            <a:picLocks noChangeAspect="1"/>
          </p:cNvPicPr>
          <p:nvPr/>
        </p:nvPicPr>
        <p:blipFill>
          <a:blip r:embed="rId2"/>
          <a:stretch>
            <a:fillRect/>
          </a:stretch>
        </p:blipFill>
        <p:spPr>
          <a:xfrm rot="510107">
            <a:off x="6612359" y="3158745"/>
            <a:ext cx="5323127" cy="2816418"/>
          </a:xfrm>
          <a:prstGeom prst="rect">
            <a:avLst/>
          </a:prstGeom>
        </p:spPr>
      </p:pic>
      <p:sp>
        <p:nvSpPr>
          <p:cNvPr id="2" name="Title 1">
            <a:extLst>
              <a:ext uri="{FF2B5EF4-FFF2-40B4-BE49-F238E27FC236}">
                <a16:creationId xmlns:a16="http://schemas.microsoft.com/office/drawing/2014/main" id="{4D4DB0E9-D15E-417A-865E-577C2C1E9388}"/>
              </a:ext>
            </a:extLst>
          </p:cNvPr>
          <p:cNvSpPr>
            <a:spLocks noGrp="1"/>
          </p:cNvSpPr>
          <p:nvPr>
            <p:ph type="title"/>
          </p:nvPr>
        </p:nvSpPr>
        <p:spPr/>
        <p:txBody>
          <a:bodyPr/>
          <a:lstStyle/>
          <a:p>
            <a:r>
              <a:rPr lang="en-GB" b="1" dirty="0">
                <a:solidFill>
                  <a:schemeClr val="accent1"/>
                </a:solidFill>
              </a:rPr>
              <a:t>News from school this week</a:t>
            </a:r>
            <a:endParaRPr lang="en-GB" dirty="0"/>
          </a:p>
        </p:txBody>
      </p:sp>
      <p:sp>
        <p:nvSpPr>
          <p:cNvPr id="5" name="Content Placeholder 4">
            <a:extLst>
              <a:ext uri="{FF2B5EF4-FFF2-40B4-BE49-F238E27FC236}">
                <a16:creationId xmlns:a16="http://schemas.microsoft.com/office/drawing/2014/main" id="{8411E992-5C39-4C19-8218-A83D7B2986D2}"/>
              </a:ext>
            </a:extLst>
          </p:cNvPr>
          <p:cNvSpPr>
            <a:spLocks noGrp="1"/>
          </p:cNvSpPr>
          <p:nvPr>
            <p:ph idx="1"/>
          </p:nvPr>
        </p:nvSpPr>
        <p:spPr>
          <a:xfrm>
            <a:off x="838200" y="1546225"/>
            <a:ext cx="6002867" cy="4571040"/>
          </a:xfrm>
        </p:spPr>
        <p:txBody>
          <a:bodyPr>
            <a:normAutofit fontScale="85000" lnSpcReduction="20000"/>
          </a:bodyPr>
          <a:lstStyle/>
          <a:p>
            <a:pPr marL="0" indent="0">
              <a:buNone/>
            </a:pPr>
            <a:r>
              <a:rPr lang="en-GB" dirty="0">
                <a:solidFill>
                  <a:schemeClr val="accent1"/>
                </a:solidFill>
              </a:rPr>
              <a:t>Curriculum Update</a:t>
            </a:r>
          </a:p>
          <a:p>
            <a:pPr marL="0" indent="0">
              <a:buNone/>
            </a:pPr>
            <a:r>
              <a:rPr lang="en-GB" dirty="0"/>
              <a:t>We are really proud of our Crayke Curriculum, which has our school values at its centre.  At the beginning of each lesson, the relevant “jigsaw” is shared with the children in Beech, Holly and Oak class and a particular element of each value is selected to focus on within the session.  These are all available on our school website in the curriculum section </a:t>
            </a:r>
            <a:r>
              <a:rPr lang="en-GB" dirty="0">
                <a:hlinkClick r:id="rId3"/>
              </a:rPr>
              <a:t>https://craykeschool.org/curriculum/</a:t>
            </a:r>
            <a:endParaRPr lang="en-GB" dirty="0"/>
          </a:p>
          <a:p>
            <a:pPr marL="0" indent="0">
              <a:buNone/>
            </a:pPr>
            <a:r>
              <a:rPr lang="en-GB" dirty="0"/>
              <a:t>In addition, we thought it would be good to share one with you each week over the next few weeks, so you can help reinforce this at home and also open up discussions about what your child/ren have been learning.   Please see next slide!</a:t>
            </a:r>
          </a:p>
        </p:txBody>
      </p:sp>
    </p:spTree>
    <p:extLst>
      <p:ext uri="{BB962C8B-B14F-4D97-AF65-F5344CB8AC3E}">
        <p14:creationId xmlns:p14="http://schemas.microsoft.com/office/powerpoint/2010/main" val="2131319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DB0E9-D15E-417A-865E-577C2C1E9388}"/>
              </a:ext>
            </a:extLst>
          </p:cNvPr>
          <p:cNvSpPr>
            <a:spLocks noGrp="1"/>
          </p:cNvSpPr>
          <p:nvPr>
            <p:ph type="title"/>
          </p:nvPr>
        </p:nvSpPr>
        <p:spPr/>
        <p:txBody>
          <a:bodyPr/>
          <a:lstStyle/>
          <a:p>
            <a:r>
              <a:rPr lang="en-GB" b="1" dirty="0">
                <a:solidFill>
                  <a:schemeClr val="accent1"/>
                </a:solidFill>
              </a:rPr>
              <a:t>This week’s Jigsaw… Being a Crayke Reader</a:t>
            </a:r>
            <a:endParaRPr lang="en-GB" dirty="0"/>
          </a:p>
        </p:txBody>
      </p:sp>
      <p:pic>
        <p:nvPicPr>
          <p:cNvPr id="6" name="Picture 5">
            <a:extLst>
              <a:ext uri="{FF2B5EF4-FFF2-40B4-BE49-F238E27FC236}">
                <a16:creationId xmlns:a16="http://schemas.microsoft.com/office/drawing/2014/main" id="{0AA02097-CBA9-4AC0-B15A-A973D5C5035C}"/>
              </a:ext>
            </a:extLst>
          </p:cNvPr>
          <p:cNvPicPr>
            <a:picLocks noChangeAspect="1"/>
          </p:cNvPicPr>
          <p:nvPr/>
        </p:nvPicPr>
        <p:blipFill>
          <a:blip r:embed="rId2"/>
          <a:stretch>
            <a:fillRect/>
          </a:stretch>
        </p:blipFill>
        <p:spPr>
          <a:xfrm>
            <a:off x="3732412" y="1350792"/>
            <a:ext cx="3785988" cy="5408555"/>
          </a:xfrm>
          <a:prstGeom prst="rect">
            <a:avLst/>
          </a:prstGeom>
        </p:spPr>
      </p:pic>
    </p:spTree>
    <p:extLst>
      <p:ext uri="{BB962C8B-B14F-4D97-AF65-F5344CB8AC3E}">
        <p14:creationId xmlns:p14="http://schemas.microsoft.com/office/powerpoint/2010/main" val="6331034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DB0E9-D15E-417A-865E-577C2C1E9388}"/>
              </a:ext>
            </a:extLst>
          </p:cNvPr>
          <p:cNvSpPr>
            <a:spLocks noGrp="1"/>
          </p:cNvSpPr>
          <p:nvPr>
            <p:ph type="title"/>
          </p:nvPr>
        </p:nvSpPr>
        <p:spPr/>
        <p:txBody>
          <a:bodyPr/>
          <a:lstStyle/>
          <a:p>
            <a:r>
              <a:rPr lang="en-GB" b="1" dirty="0">
                <a:solidFill>
                  <a:schemeClr val="accent1"/>
                </a:solidFill>
              </a:rPr>
              <a:t>News from school this week</a:t>
            </a:r>
            <a:endParaRPr lang="en-GB" dirty="0"/>
          </a:p>
        </p:txBody>
      </p:sp>
      <p:sp>
        <p:nvSpPr>
          <p:cNvPr id="5" name="Content Placeholder 4">
            <a:extLst>
              <a:ext uri="{FF2B5EF4-FFF2-40B4-BE49-F238E27FC236}">
                <a16:creationId xmlns:a16="http://schemas.microsoft.com/office/drawing/2014/main" id="{8411E992-5C39-4C19-8218-A83D7B2986D2}"/>
              </a:ext>
            </a:extLst>
          </p:cNvPr>
          <p:cNvSpPr>
            <a:spLocks noGrp="1"/>
          </p:cNvSpPr>
          <p:nvPr>
            <p:ph idx="1"/>
          </p:nvPr>
        </p:nvSpPr>
        <p:spPr>
          <a:xfrm>
            <a:off x="641595" y="1731928"/>
            <a:ext cx="8813800" cy="4351338"/>
          </a:xfrm>
        </p:spPr>
        <p:txBody>
          <a:bodyPr>
            <a:normAutofit fontScale="92500" lnSpcReduction="10000"/>
          </a:bodyPr>
          <a:lstStyle/>
          <a:p>
            <a:pPr marL="0" indent="0">
              <a:buNone/>
            </a:pPr>
            <a:r>
              <a:rPr lang="en-GB" dirty="0">
                <a:solidFill>
                  <a:schemeClr val="accent1"/>
                </a:solidFill>
              </a:rPr>
              <a:t>Mrs Seligman… Marathon Runner!</a:t>
            </a:r>
          </a:p>
          <a:p>
            <a:pPr marL="0" indent="0">
              <a:buNone/>
            </a:pPr>
            <a:r>
              <a:rPr lang="en-GB" dirty="0"/>
              <a:t>Some of you may already be aware that Mrs Seligman, who teaches in Holly and Oak Classes and leads Craft and Chess clubs after school, is training hard for the upcoming London Marathon! I’m not quite sure how on earth she is finding the time to train, but she’s really committed to doing it, in order to raise money for a very worthy cause – Tommy’s.  In case anyone wishes to donate, here’s the link to do it: </a:t>
            </a:r>
            <a:r>
              <a:rPr lang="en-GB" dirty="0">
                <a:hlinkClick r:id="rId2"/>
              </a:rPr>
              <a:t>https://2024tcslondonmarathon.enthuse.com/pf/millie-seligman</a:t>
            </a:r>
            <a:endParaRPr lang="en-GB" dirty="0"/>
          </a:p>
          <a:p>
            <a:pPr marL="0" indent="0">
              <a:buNone/>
            </a:pPr>
            <a:r>
              <a:rPr lang="en-GB" dirty="0"/>
              <a:t>We will look forward to sharing that medal in an upcoming achievement worship – go Mrs Seligman!</a:t>
            </a:r>
          </a:p>
        </p:txBody>
      </p:sp>
      <p:pic>
        <p:nvPicPr>
          <p:cNvPr id="4" name="Picture 3">
            <a:extLst>
              <a:ext uri="{FF2B5EF4-FFF2-40B4-BE49-F238E27FC236}">
                <a16:creationId xmlns:a16="http://schemas.microsoft.com/office/drawing/2014/main" id="{0E5C9511-3CA2-420A-A117-D32166B91E1E}"/>
              </a:ext>
            </a:extLst>
          </p:cNvPr>
          <p:cNvPicPr>
            <a:picLocks noChangeAspect="1"/>
          </p:cNvPicPr>
          <p:nvPr/>
        </p:nvPicPr>
        <p:blipFill>
          <a:blip r:embed="rId3"/>
          <a:stretch>
            <a:fillRect/>
          </a:stretch>
        </p:blipFill>
        <p:spPr>
          <a:xfrm rot="459358">
            <a:off x="7242092" y="339810"/>
            <a:ext cx="4585840" cy="1786825"/>
          </a:xfrm>
          <a:prstGeom prst="rect">
            <a:avLst/>
          </a:prstGeom>
        </p:spPr>
      </p:pic>
      <p:pic>
        <p:nvPicPr>
          <p:cNvPr id="7" name="Picture 6">
            <a:extLst>
              <a:ext uri="{FF2B5EF4-FFF2-40B4-BE49-F238E27FC236}">
                <a16:creationId xmlns:a16="http://schemas.microsoft.com/office/drawing/2014/main" id="{63799EC4-E7CF-43F3-896B-774296587033}"/>
              </a:ext>
            </a:extLst>
          </p:cNvPr>
          <p:cNvPicPr>
            <a:picLocks noChangeAspect="1"/>
          </p:cNvPicPr>
          <p:nvPr/>
        </p:nvPicPr>
        <p:blipFill>
          <a:blip r:embed="rId4"/>
          <a:stretch>
            <a:fillRect/>
          </a:stretch>
        </p:blipFill>
        <p:spPr>
          <a:xfrm>
            <a:off x="8899265" y="5176207"/>
            <a:ext cx="3027253" cy="1578177"/>
          </a:xfrm>
          <a:prstGeom prst="rect">
            <a:avLst/>
          </a:prstGeom>
        </p:spPr>
      </p:pic>
    </p:spTree>
    <p:extLst>
      <p:ext uri="{BB962C8B-B14F-4D97-AF65-F5344CB8AC3E}">
        <p14:creationId xmlns:p14="http://schemas.microsoft.com/office/powerpoint/2010/main" val="41030808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317CA-ADE9-47BC-836D-8CB65129D21E}"/>
              </a:ext>
            </a:extLst>
          </p:cNvPr>
          <p:cNvSpPr>
            <a:spLocks noGrp="1"/>
          </p:cNvSpPr>
          <p:nvPr>
            <p:ph type="title"/>
          </p:nvPr>
        </p:nvSpPr>
        <p:spPr/>
        <p:txBody>
          <a:bodyPr/>
          <a:lstStyle/>
          <a:p>
            <a:r>
              <a:rPr lang="en-GB" b="1" dirty="0">
                <a:solidFill>
                  <a:schemeClr val="accent1"/>
                </a:solidFill>
              </a:rPr>
              <a:t>Upcoming Events</a:t>
            </a:r>
          </a:p>
        </p:txBody>
      </p:sp>
      <p:sp>
        <p:nvSpPr>
          <p:cNvPr id="3" name="Content Placeholder 2">
            <a:extLst>
              <a:ext uri="{FF2B5EF4-FFF2-40B4-BE49-F238E27FC236}">
                <a16:creationId xmlns:a16="http://schemas.microsoft.com/office/drawing/2014/main" id="{08FAF2A1-3012-4D48-900F-C12A42D1FBA5}"/>
              </a:ext>
            </a:extLst>
          </p:cNvPr>
          <p:cNvSpPr>
            <a:spLocks noGrp="1"/>
          </p:cNvSpPr>
          <p:nvPr>
            <p:ph idx="1"/>
          </p:nvPr>
        </p:nvSpPr>
        <p:spPr/>
        <p:txBody>
          <a:bodyPr/>
          <a:lstStyle/>
          <a:p>
            <a:pPr marL="0" indent="0">
              <a:buNone/>
            </a:pPr>
            <a:r>
              <a:rPr lang="en-GB" dirty="0"/>
              <a:t>Our Spring Term Parent Consultation Evenings will be taking place after school on Tuesday 12 and Wednesday 13 March 2024.</a:t>
            </a:r>
          </a:p>
          <a:p>
            <a:pPr marL="0" indent="0">
              <a:buNone/>
            </a:pPr>
            <a:r>
              <a:rPr lang="en-GB" dirty="0"/>
              <a:t>Further information about booking appointments will be shared in due course.</a:t>
            </a:r>
          </a:p>
          <a:p>
            <a:pPr marL="0" indent="0">
              <a:buNone/>
            </a:pPr>
            <a:r>
              <a:rPr lang="en-GB" dirty="0"/>
              <a:t>Tiddlywinks OOSC will NOT be open for children on those evenings and families will need to make alternative arrangements for childcare.</a:t>
            </a:r>
          </a:p>
        </p:txBody>
      </p:sp>
    </p:spTree>
    <p:extLst>
      <p:ext uri="{BB962C8B-B14F-4D97-AF65-F5344CB8AC3E}">
        <p14:creationId xmlns:p14="http://schemas.microsoft.com/office/powerpoint/2010/main" val="7956804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0905568-35C5-49D3-9DB4-E9452B555EB9}"/>
              </a:ext>
            </a:extLst>
          </p:cNvPr>
          <p:cNvSpPr txBox="1">
            <a:spLocks/>
          </p:cNvSpPr>
          <p:nvPr/>
        </p:nvSpPr>
        <p:spPr>
          <a:xfrm>
            <a:off x="753534" y="18115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rgbClr val="0070C0"/>
                </a:solidFill>
                <a:latin typeface="Segoe  "/>
              </a:rPr>
              <a:t>Class News- </a:t>
            </a:r>
            <a:r>
              <a:rPr lang="en-GB" b="1" dirty="0">
                <a:solidFill>
                  <a:srgbClr val="00B050"/>
                </a:solidFill>
                <a:latin typeface="Segoe  "/>
              </a:rPr>
              <a:t>APPLE</a:t>
            </a:r>
            <a:endParaRPr lang="en-GB" dirty="0">
              <a:solidFill>
                <a:srgbClr val="00B050"/>
              </a:solidFill>
            </a:endParaRPr>
          </a:p>
        </p:txBody>
      </p:sp>
      <p:pic>
        <p:nvPicPr>
          <p:cNvPr id="5" name="Picture 4">
            <a:extLst>
              <a:ext uri="{FF2B5EF4-FFF2-40B4-BE49-F238E27FC236}">
                <a16:creationId xmlns:a16="http://schemas.microsoft.com/office/drawing/2014/main" id="{ECEE1C84-1416-42B1-A599-5583E7CA8B7C}"/>
              </a:ext>
            </a:extLst>
          </p:cNvPr>
          <p:cNvPicPr>
            <a:picLocks noChangeAspect="1"/>
          </p:cNvPicPr>
          <p:nvPr/>
        </p:nvPicPr>
        <p:blipFill>
          <a:blip r:embed="rId2"/>
          <a:stretch>
            <a:fillRect/>
          </a:stretch>
        </p:blipFill>
        <p:spPr>
          <a:xfrm>
            <a:off x="10866293" y="5495636"/>
            <a:ext cx="1131994" cy="1181211"/>
          </a:xfrm>
          <a:prstGeom prst="rect">
            <a:avLst/>
          </a:prstGeom>
        </p:spPr>
      </p:pic>
      <p:sp>
        <p:nvSpPr>
          <p:cNvPr id="3" name="Content Placeholder 2">
            <a:extLst>
              <a:ext uri="{FF2B5EF4-FFF2-40B4-BE49-F238E27FC236}">
                <a16:creationId xmlns:a16="http://schemas.microsoft.com/office/drawing/2014/main" id="{2922906A-5F49-40B9-9D62-C15421B4EB15}"/>
              </a:ext>
            </a:extLst>
          </p:cNvPr>
          <p:cNvSpPr>
            <a:spLocks noGrp="1"/>
          </p:cNvSpPr>
          <p:nvPr>
            <p:ph idx="1"/>
          </p:nvPr>
        </p:nvSpPr>
        <p:spPr>
          <a:xfrm>
            <a:off x="753534" y="1093877"/>
            <a:ext cx="10515600" cy="4351338"/>
          </a:xfrm>
        </p:spPr>
        <p:txBody>
          <a:bodyPr>
            <a:normAutofit fontScale="70000" lnSpcReduction="20000"/>
          </a:bodyPr>
          <a:lstStyle/>
          <a:p>
            <a:pPr marL="0" indent="0" algn="l">
              <a:buNone/>
            </a:pPr>
            <a:r>
              <a:rPr lang="en-GB" b="0" i="0" dirty="0">
                <a:solidFill>
                  <a:schemeClr val="accent1"/>
                </a:solidFill>
                <a:effectLst/>
              </a:rPr>
              <a:t>Helping Hands for Nepal</a:t>
            </a:r>
          </a:p>
          <a:p>
            <a:pPr marL="0" indent="0" algn="l">
              <a:buNone/>
            </a:pPr>
            <a:r>
              <a:rPr lang="en-GB" b="0" i="0" dirty="0">
                <a:solidFill>
                  <a:srgbClr val="000000"/>
                </a:solidFill>
                <a:effectLst/>
              </a:rPr>
              <a:t>This week, Maxine and Sue visited Apple Class, they have been rebuilding a school in Nepal.</a:t>
            </a:r>
          </a:p>
          <a:p>
            <a:pPr marL="0" indent="0" algn="l">
              <a:buNone/>
            </a:pPr>
            <a:r>
              <a:rPr lang="en-GB" b="0" i="0" dirty="0">
                <a:solidFill>
                  <a:srgbClr val="000000"/>
                </a:solidFill>
                <a:effectLst/>
              </a:rPr>
              <a:t>The first school was completely destroyed by an earthquake and the second school was damaged by a landslide. This reminded us of our fairy tale topic and our book of the week ‘The Three Little Pigs’. Maxine and Sue have now helped to fund an amazing new school which is earthquake proof and really sturdy.</a:t>
            </a:r>
          </a:p>
          <a:p>
            <a:pPr marL="0" indent="0" algn="l">
              <a:buNone/>
            </a:pPr>
            <a:r>
              <a:rPr lang="en-GB" b="0" i="0" dirty="0">
                <a:solidFill>
                  <a:srgbClr val="000000"/>
                </a:solidFill>
                <a:effectLst/>
              </a:rPr>
              <a:t>At the start of the talk, we felt really sorry for the Nepalese children; their classrooms were bare, they had no tables or chairs, not a toy in sight and no carpets on the floor. We looked around at our lovely classroom, we reflected on how lucky we were to be at Crayke School. By the end of the talk we could see how happy the children; they didn’t mind their hour-long journey walking to school or having just a bowl of rice for lunch, it was the people within the school that were important.</a:t>
            </a:r>
          </a:p>
          <a:p>
            <a:pPr marL="0" indent="0" algn="l">
              <a:buNone/>
            </a:pPr>
            <a:r>
              <a:rPr lang="en-GB" b="0" i="0" dirty="0">
                <a:solidFill>
                  <a:srgbClr val="000000"/>
                </a:solidFill>
                <a:effectLst/>
              </a:rPr>
              <a:t>Apple Class are going to hold fundraisers to buy some tables and benches for our Nepalese friends. We are also going to get them some bubble wands, they apparently love them.</a:t>
            </a:r>
          </a:p>
          <a:p>
            <a:pPr marL="0" indent="0" algn="l">
              <a:buNone/>
            </a:pPr>
            <a:r>
              <a:rPr lang="en-GB" b="0" i="0" dirty="0">
                <a:solidFill>
                  <a:srgbClr val="000000"/>
                </a:solidFill>
                <a:effectLst/>
              </a:rPr>
              <a:t>We have been learning all about the Nepalese flag, the country and their way of life</a:t>
            </a:r>
          </a:p>
          <a:p>
            <a:pPr marL="0" indent="0">
              <a:buNone/>
            </a:pPr>
            <a:endParaRPr lang="en-GB" dirty="0"/>
          </a:p>
        </p:txBody>
      </p:sp>
      <p:pic>
        <p:nvPicPr>
          <p:cNvPr id="6" name="Picture 5">
            <a:extLst>
              <a:ext uri="{FF2B5EF4-FFF2-40B4-BE49-F238E27FC236}">
                <a16:creationId xmlns:a16="http://schemas.microsoft.com/office/drawing/2014/main" id="{6CA8A904-108B-439C-BB8E-1B9F3854C574}"/>
              </a:ext>
            </a:extLst>
          </p:cNvPr>
          <p:cNvPicPr>
            <a:picLocks noChangeAspect="1"/>
          </p:cNvPicPr>
          <p:nvPr/>
        </p:nvPicPr>
        <p:blipFill>
          <a:blip r:embed="rId3"/>
          <a:stretch>
            <a:fillRect/>
          </a:stretch>
        </p:blipFill>
        <p:spPr>
          <a:xfrm>
            <a:off x="2264106" y="4792489"/>
            <a:ext cx="7003387" cy="1943268"/>
          </a:xfrm>
          <a:prstGeom prst="rect">
            <a:avLst/>
          </a:prstGeom>
        </p:spPr>
      </p:pic>
    </p:spTree>
    <p:extLst>
      <p:ext uri="{BB962C8B-B14F-4D97-AF65-F5344CB8AC3E}">
        <p14:creationId xmlns:p14="http://schemas.microsoft.com/office/powerpoint/2010/main" val="2284231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39C30-1177-40E9-BA4D-82735B5934B7}"/>
              </a:ext>
            </a:extLst>
          </p:cNvPr>
          <p:cNvSpPr>
            <a:spLocks noGrp="1"/>
          </p:cNvSpPr>
          <p:nvPr>
            <p:ph type="title"/>
          </p:nvPr>
        </p:nvSpPr>
        <p:spPr>
          <a:xfrm>
            <a:off x="838200" y="237070"/>
            <a:ext cx="10515600" cy="767389"/>
          </a:xfrm>
        </p:spPr>
        <p:txBody>
          <a:bodyPr>
            <a:normAutofit/>
          </a:bodyPr>
          <a:lstStyle/>
          <a:p>
            <a:r>
              <a:rPr lang="en-GB" sz="4000" b="1" dirty="0">
                <a:solidFill>
                  <a:schemeClr val="accent1"/>
                </a:solidFill>
                <a:latin typeface="Segoe  "/>
              </a:rPr>
              <a:t>Extra Curricular Clubs - Spring</a:t>
            </a:r>
          </a:p>
        </p:txBody>
      </p:sp>
      <p:sp>
        <p:nvSpPr>
          <p:cNvPr id="3" name="Content Placeholder 2">
            <a:extLst>
              <a:ext uri="{FF2B5EF4-FFF2-40B4-BE49-F238E27FC236}">
                <a16:creationId xmlns:a16="http://schemas.microsoft.com/office/drawing/2014/main" id="{DBF17CA5-9FE1-4BBF-8740-FE4503EBD7F4}"/>
              </a:ext>
            </a:extLst>
          </p:cNvPr>
          <p:cNvSpPr>
            <a:spLocks noGrp="1"/>
          </p:cNvSpPr>
          <p:nvPr>
            <p:ph idx="1"/>
          </p:nvPr>
        </p:nvSpPr>
        <p:spPr>
          <a:xfrm>
            <a:off x="838200" y="905951"/>
            <a:ext cx="10515600" cy="4351338"/>
          </a:xfrm>
        </p:spPr>
        <p:txBody>
          <a:bodyPr/>
          <a:lstStyle/>
          <a:p>
            <a:pPr marL="0" indent="0">
              <a:buNone/>
            </a:pPr>
            <a:r>
              <a:rPr lang="en-GB" sz="1200" dirty="0"/>
              <a:t>Some clubs have limited capacity and places will be allocated on a first come first served basis. In the event of a club being fully booked, your child’s name will be added to a waiting list and you will be advised if a place becomes available.  Booking is not required for before school or lunchtime clubs.  For after school clubs run by school staff (denoted with *) please email Mrs Bacon on </a:t>
            </a:r>
            <a:r>
              <a:rPr lang="en-GB" sz="1200" u="sng" dirty="0">
                <a:hlinkClick r:id="rId2"/>
              </a:rPr>
              <a:t>admin@crayke.n-yorks.sch.uk</a:t>
            </a:r>
            <a:r>
              <a:rPr lang="en-GB" sz="1200" dirty="0"/>
              <a:t> to book a place.  </a:t>
            </a:r>
          </a:p>
          <a:p>
            <a:pPr marL="0" indent="0">
              <a:buNone/>
            </a:pPr>
            <a:r>
              <a:rPr lang="en-GB" sz="1200" b="1" dirty="0">
                <a:solidFill>
                  <a:schemeClr val="accent1"/>
                </a:solidFill>
              </a:rPr>
              <a:t>Before School:</a:t>
            </a:r>
          </a:p>
          <a:p>
            <a:pPr marL="0" indent="0">
              <a:buNone/>
            </a:pPr>
            <a:endParaRPr lang="en-GB" dirty="0"/>
          </a:p>
          <a:p>
            <a:pPr marL="0" indent="0">
              <a:buNone/>
            </a:pPr>
            <a:endParaRPr lang="en-GB" sz="1200" b="1" dirty="0">
              <a:solidFill>
                <a:schemeClr val="accent1"/>
              </a:solidFill>
            </a:endParaRPr>
          </a:p>
          <a:p>
            <a:pPr marL="0" indent="0">
              <a:buNone/>
            </a:pPr>
            <a:r>
              <a:rPr lang="en-GB" sz="1200" b="1" dirty="0">
                <a:solidFill>
                  <a:schemeClr val="accent1"/>
                </a:solidFill>
              </a:rPr>
              <a:t>After School:</a:t>
            </a:r>
          </a:p>
          <a:p>
            <a:pPr marL="0" indent="0">
              <a:buNone/>
            </a:pPr>
            <a:endParaRPr lang="en-GB" dirty="0"/>
          </a:p>
        </p:txBody>
      </p:sp>
      <p:graphicFrame>
        <p:nvGraphicFramePr>
          <p:cNvPr id="11" name="Table 10">
            <a:extLst>
              <a:ext uri="{FF2B5EF4-FFF2-40B4-BE49-F238E27FC236}">
                <a16:creationId xmlns:a16="http://schemas.microsoft.com/office/drawing/2014/main" id="{672AD6E1-006C-48C9-84BB-BA35E14E9408}"/>
              </a:ext>
            </a:extLst>
          </p:cNvPr>
          <p:cNvGraphicFramePr>
            <a:graphicFrameLocks noGrp="1"/>
          </p:cNvGraphicFramePr>
          <p:nvPr/>
        </p:nvGraphicFramePr>
        <p:xfrm>
          <a:off x="2100802" y="1554308"/>
          <a:ext cx="5087620" cy="814847"/>
        </p:xfrm>
        <a:graphic>
          <a:graphicData uri="http://schemas.openxmlformats.org/drawingml/2006/table">
            <a:tbl>
              <a:tblPr firstRow="1" firstCol="1" bandRow="1">
                <a:tableStyleId>{5C22544A-7EE6-4342-B048-85BDC9FD1C3A}</a:tableStyleId>
              </a:tblPr>
              <a:tblGrid>
                <a:gridCol w="1695450">
                  <a:extLst>
                    <a:ext uri="{9D8B030D-6E8A-4147-A177-3AD203B41FA5}">
                      <a16:colId xmlns:a16="http://schemas.microsoft.com/office/drawing/2014/main" val="4178893622"/>
                    </a:ext>
                  </a:extLst>
                </a:gridCol>
                <a:gridCol w="1696085">
                  <a:extLst>
                    <a:ext uri="{9D8B030D-6E8A-4147-A177-3AD203B41FA5}">
                      <a16:colId xmlns:a16="http://schemas.microsoft.com/office/drawing/2014/main" val="139304064"/>
                    </a:ext>
                  </a:extLst>
                </a:gridCol>
                <a:gridCol w="1696085">
                  <a:extLst>
                    <a:ext uri="{9D8B030D-6E8A-4147-A177-3AD203B41FA5}">
                      <a16:colId xmlns:a16="http://schemas.microsoft.com/office/drawing/2014/main" val="4236329336"/>
                    </a:ext>
                  </a:extLst>
                </a:gridCol>
              </a:tblGrid>
              <a:tr h="135422">
                <a:tc>
                  <a:txBody>
                    <a:bodyPr/>
                    <a:lstStyle/>
                    <a:p>
                      <a:pPr algn="ctr">
                        <a:spcAft>
                          <a:spcPts val="1200"/>
                        </a:spcAft>
                      </a:pPr>
                      <a:r>
                        <a:rPr lang="en-GB" sz="1200" dirty="0">
                          <a:effectLst/>
                        </a:rPr>
                        <a:t>Club</a:t>
                      </a:r>
                      <a:endParaRPr lang="en-GB"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1200"/>
                        </a:spcAft>
                      </a:pPr>
                      <a:r>
                        <a:rPr lang="en-GB" sz="1200" dirty="0">
                          <a:effectLst/>
                        </a:rPr>
                        <a:t>Day and Time</a:t>
                      </a:r>
                      <a:endParaRPr lang="en-GB"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1200"/>
                        </a:spcAft>
                      </a:pPr>
                      <a:r>
                        <a:rPr lang="en-GB" sz="1200">
                          <a:effectLst/>
                        </a:rPr>
                        <a:t>Group</a:t>
                      </a:r>
                      <a:endParaRPr lang="en-GB"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922771854"/>
                  </a:ext>
                </a:extLst>
              </a:tr>
              <a:tr h="631967">
                <a:tc>
                  <a:txBody>
                    <a:bodyPr/>
                    <a:lstStyle/>
                    <a:p>
                      <a:pPr algn="ctr">
                        <a:spcAft>
                          <a:spcPts val="1200"/>
                        </a:spcAft>
                      </a:pPr>
                      <a:r>
                        <a:rPr lang="en-GB" sz="1200" dirty="0">
                          <a:effectLst/>
                        </a:rPr>
                        <a:t>Run a Mile</a:t>
                      </a:r>
                    </a:p>
                    <a:p>
                      <a:pPr>
                        <a:spcAft>
                          <a:spcPts val="0"/>
                        </a:spcAft>
                      </a:pPr>
                      <a:r>
                        <a:rPr lang="en-GB" sz="1200" dirty="0">
                          <a:effectLst/>
                        </a:rPr>
                        <a:t> </a:t>
                      </a:r>
                      <a:endParaRPr lang="en-GB"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solidFill>
                      <a:schemeClr val="accent1">
                        <a:lumMod val="40000"/>
                        <a:lumOff val="60000"/>
                      </a:schemeClr>
                    </a:solidFill>
                  </a:tcPr>
                </a:tc>
                <a:tc>
                  <a:txBody>
                    <a:bodyPr/>
                    <a:lstStyle/>
                    <a:p>
                      <a:pPr algn="ctr">
                        <a:spcAft>
                          <a:spcPts val="0"/>
                        </a:spcAft>
                      </a:pPr>
                      <a:r>
                        <a:rPr lang="en-GB" sz="1200">
                          <a:effectLst/>
                        </a:rPr>
                        <a:t>Monday, Tuesday Thursday &amp; Friday</a:t>
                      </a:r>
                    </a:p>
                    <a:p>
                      <a:pPr algn="ctr">
                        <a:spcAft>
                          <a:spcPts val="0"/>
                        </a:spcAft>
                      </a:pPr>
                      <a:r>
                        <a:rPr lang="en-GB" sz="1200">
                          <a:effectLst/>
                        </a:rPr>
                        <a:t>8:30am</a:t>
                      </a:r>
                      <a:endParaRPr lang="en-GB"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1200"/>
                        </a:spcAft>
                      </a:pPr>
                      <a:r>
                        <a:rPr lang="en-GB" sz="1200" dirty="0">
                          <a:effectLst/>
                        </a:rPr>
                        <a:t>All welcome – parents and carers included!</a:t>
                      </a:r>
                      <a:endParaRPr lang="en-GB"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804439454"/>
                  </a:ext>
                </a:extLst>
              </a:tr>
            </a:tbl>
          </a:graphicData>
        </a:graphic>
      </p:graphicFrame>
      <p:graphicFrame>
        <p:nvGraphicFramePr>
          <p:cNvPr id="4" name="Table 3">
            <a:extLst>
              <a:ext uri="{FF2B5EF4-FFF2-40B4-BE49-F238E27FC236}">
                <a16:creationId xmlns:a16="http://schemas.microsoft.com/office/drawing/2014/main" id="{EC400B68-F033-4693-8A1E-BA520891CDCB}"/>
              </a:ext>
            </a:extLst>
          </p:cNvPr>
          <p:cNvGraphicFramePr>
            <a:graphicFrameLocks noGrp="1"/>
          </p:cNvGraphicFramePr>
          <p:nvPr>
            <p:extLst>
              <p:ext uri="{D42A27DB-BD31-4B8C-83A1-F6EECF244321}">
                <p14:modId xmlns:p14="http://schemas.microsoft.com/office/powerpoint/2010/main" val="3641634043"/>
              </p:ext>
            </p:extLst>
          </p:nvPr>
        </p:nvGraphicFramePr>
        <p:xfrm>
          <a:off x="2100801" y="2491386"/>
          <a:ext cx="9534608" cy="4209970"/>
        </p:xfrm>
        <a:graphic>
          <a:graphicData uri="http://schemas.openxmlformats.org/drawingml/2006/table">
            <a:tbl>
              <a:tblPr firstRow="1" bandRow="1">
                <a:tableStyleId>{5C22544A-7EE6-4342-B048-85BDC9FD1C3A}</a:tableStyleId>
              </a:tblPr>
              <a:tblGrid>
                <a:gridCol w="1050185">
                  <a:extLst>
                    <a:ext uri="{9D8B030D-6E8A-4147-A177-3AD203B41FA5}">
                      <a16:colId xmlns:a16="http://schemas.microsoft.com/office/drawing/2014/main" val="2217749763"/>
                    </a:ext>
                  </a:extLst>
                </a:gridCol>
                <a:gridCol w="3044935">
                  <a:extLst>
                    <a:ext uri="{9D8B030D-6E8A-4147-A177-3AD203B41FA5}">
                      <a16:colId xmlns:a16="http://schemas.microsoft.com/office/drawing/2014/main" val="3368354452"/>
                    </a:ext>
                  </a:extLst>
                </a:gridCol>
                <a:gridCol w="3149178">
                  <a:extLst>
                    <a:ext uri="{9D8B030D-6E8A-4147-A177-3AD203B41FA5}">
                      <a16:colId xmlns:a16="http://schemas.microsoft.com/office/drawing/2014/main" val="2279467736"/>
                    </a:ext>
                  </a:extLst>
                </a:gridCol>
                <a:gridCol w="2290310">
                  <a:extLst>
                    <a:ext uri="{9D8B030D-6E8A-4147-A177-3AD203B41FA5}">
                      <a16:colId xmlns:a16="http://schemas.microsoft.com/office/drawing/2014/main" val="2310244362"/>
                    </a:ext>
                  </a:extLst>
                </a:gridCol>
              </a:tblGrid>
              <a:tr h="495286">
                <a:tc>
                  <a:txBody>
                    <a:bodyPr/>
                    <a:lstStyle/>
                    <a:p>
                      <a:r>
                        <a:rPr lang="en-GB" dirty="0"/>
                        <a:t>Day</a:t>
                      </a:r>
                    </a:p>
                  </a:txBody>
                  <a:tcPr/>
                </a:tc>
                <a:tc gridSpan="3">
                  <a:txBody>
                    <a:bodyPr/>
                    <a:lstStyle/>
                    <a:p>
                      <a:pPr algn="ctr"/>
                      <a:r>
                        <a:rPr lang="en-GB" dirty="0"/>
                        <a:t>Club</a:t>
                      </a:r>
                    </a:p>
                  </a:txBody>
                  <a:tcPr/>
                </a:tc>
                <a:tc hMerge="1">
                  <a:txBody>
                    <a:bodyPr/>
                    <a:lstStyle/>
                    <a:p>
                      <a:endParaRPr lang="en-GB" dirty="0"/>
                    </a:p>
                  </a:txBody>
                  <a:tcPr/>
                </a:tc>
                <a:tc hMerge="1">
                  <a:txBody>
                    <a:bodyPr/>
                    <a:lstStyle/>
                    <a:p>
                      <a:pPr algn="ctr"/>
                      <a:endParaRPr lang="en-GB" dirty="0"/>
                    </a:p>
                  </a:txBody>
                  <a:tcPr/>
                </a:tc>
                <a:extLst>
                  <a:ext uri="{0D108BD9-81ED-4DB2-BD59-A6C34878D82A}">
                    <a16:rowId xmlns:a16="http://schemas.microsoft.com/office/drawing/2014/main" val="1188950722"/>
                  </a:ext>
                </a:extLst>
              </a:tr>
              <a:tr h="795169">
                <a:tc>
                  <a:txBody>
                    <a:bodyPr/>
                    <a:lstStyle/>
                    <a:p>
                      <a:r>
                        <a:rPr lang="en-GB" sz="1200" dirty="0"/>
                        <a:t>Monday</a:t>
                      </a:r>
                    </a:p>
                  </a:txBody>
                  <a:tcPr/>
                </a:tc>
                <a:tc>
                  <a:txBody>
                    <a:bodyPr/>
                    <a:lstStyle/>
                    <a:p>
                      <a:r>
                        <a:rPr lang="en-GB" sz="1200" b="1" kern="1200" dirty="0">
                          <a:solidFill>
                            <a:schemeClr val="dk1"/>
                          </a:solidFill>
                          <a:effectLst/>
                          <a:latin typeface="+mn-lt"/>
                          <a:ea typeface="+mn-ea"/>
                          <a:cs typeface="+mn-cs"/>
                        </a:rPr>
                        <a:t>Craft* </a:t>
                      </a:r>
                      <a:r>
                        <a:rPr lang="en-GB" sz="1200" kern="1200" dirty="0">
                          <a:solidFill>
                            <a:schemeClr val="dk1"/>
                          </a:solidFill>
                          <a:effectLst/>
                          <a:latin typeface="+mn-lt"/>
                          <a:ea typeface="+mn-ea"/>
                          <a:cs typeface="+mn-cs"/>
                        </a:rPr>
                        <a:t>(£10 pay via ParentPay)</a:t>
                      </a:r>
                    </a:p>
                    <a:p>
                      <a:r>
                        <a:rPr lang="en-GB" sz="1200" kern="1200" dirty="0">
                          <a:solidFill>
                            <a:schemeClr val="dk1"/>
                          </a:solidFill>
                          <a:effectLst/>
                          <a:latin typeface="+mn-lt"/>
                          <a:ea typeface="+mn-ea"/>
                          <a:cs typeface="+mn-cs"/>
                        </a:rPr>
                        <a:t>3:30 – 4:15pm</a:t>
                      </a:r>
                    </a:p>
                    <a:p>
                      <a:r>
                        <a:rPr lang="en-GB" sz="1200" kern="1200" dirty="0">
                          <a:solidFill>
                            <a:schemeClr val="dk1"/>
                          </a:solidFill>
                          <a:effectLst/>
                          <a:latin typeface="+mn-lt"/>
                          <a:ea typeface="+mn-ea"/>
                          <a:cs typeface="+mn-cs"/>
                        </a:rPr>
                        <a:t>Years 1 – 6</a:t>
                      </a:r>
                    </a:p>
                    <a:p>
                      <a:r>
                        <a:rPr lang="en-GB" sz="1200" kern="1200" dirty="0">
                          <a:solidFill>
                            <a:schemeClr val="dk1"/>
                          </a:solidFill>
                          <a:effectLst/>
                          <a:latin typeface="+mn-lt"/>
                          <a:ea typeface="+mn-ea"/>
                          <a:cs typeface="+mn-cs"/>
                        </a:rPr>
                        <a:t>Mrs Seligman</a:t>
                      </a:r>
                      <a:endParaRPr lang="en-GB" sz="1200" dirty="0"/>
                    </a:p>
                  </a:txBody>
                  <a:tcPr/>
                </a:tc>
                <a:tc>
                  <a:txBody>
                    <a:bodyPr/>
                    <a:lstStyle/>
                    <a:p>
                      <a:r>
                        <a:rPr lang="en-GB" sz="1200" b="1" dirty="0"/>
                        <a:t>SATs* </a:t>
                      </a:r>
                      <a:r>
                        <a:rPr lang="en-GB" sz="1200" dirty="0"/>
                        <a:t>(no charge)</a:t>
                      </a:r>
                    </a:p>
                    <a:p>
                      <a:r>
                        <a:rPr lang="en-GB" sz="1200" dirty="0"/>
                        <a:t>3:30 – 4:15pm</a:t>
                      </a:r>
                    </a:p>
                    <a:p>
                      <a:r>
                        <a:rPr lang="en-GB" sz="1200" dirty="0"/>
                        <a:t>Year 6 </a:t>
                      </a:r>
                    </a:p>
                    <a:p>
                      <a:r>
                        <a:rPr lang="en-GB" sz="1200" dirty="0"/>
                        <a:t>Mrs Rayner</a:t>
                      </a:r>
                    </a:p>
                  </a:txBody>
                  <a:tcPr/>
                </a:tc>
                <a:tc>
                  <a:txBody>
                    <a:bodyPr/>
                    <a:lstStyle/>
                    <a:p>
                      <a:endParaRPr lang="en-GB" sz="1200" dirty="0"/>
                    </a:p>
                  </a:txBody>
                  <a:tcPr/>
                </a:tc>
                <a:extLst>
                  <a:ext uri="{0D108BD9-81ED-4DB2-BD59-A6C34878D82A}">
                    <a16:rowId xmlns:a16="http://schemas.microsoft.com/office/drawing/2014/main" val="1683891791"/>
                  </a:ext>
                </a:extLst>
              </a:tr>
              <a:tr h="795169">
                <a:tc>
                  <a:txBody>
                    <a:bodyPr/>
                    <a:lstStyle/>
                    <a:p>
                      <a:r>
                        <a:rPr lang="en-GB" sz="1200" dirty="0"/>
                        <a:t>Tuesday</a:t>
                      </a:r>
                    </a:p>
                  </a:txBody>
                  <a:tcPr/>
                </a:tc>
                <a:tc>
                  <a:txBody>
                    <a:bodyPr/>
                    <a:lstStyle/>
                    <a:p>
                      <a:r>
                        <a:rPr lang="en-GB" sz="1200" b="1" kern="1200" dirty="0">
                          <a:solidFill>
                            <a:schemeClr val="dk1"/>
                          </a:solidFill>
                          <a:effectLst/>
                          <a:latin typeface="+mn-lt"/>
                          <a:ea typeface="+mn-ea"/>
                          <a:cs typeface="+mn-cs"/>
                        </a:rPr>
                        <a:t>Multi-Sports </a:t>
                      </a:r>
                      <a:r>
                        <a:rPr lang="en-GB" sz="1200" kern="1200" dirty="0">
                          <a:solidFill>
                            <a:schemeClr val="dk1"/>
                          </a:solidFill>
                          <a:effectLst/>
                          <a:latin typeface="+mn-lt"/>
                          <a:ea typeface="+mn-ea"/>
                          <a:cs typeface="+mn-cs"/>
                        </a:rPr>
                        <a:t>(fee paid direct) </a:t>
                      </a:r>
                    </a:p>
                    <a:p>
                      <a:r>
                        <a:rPr lang="en-GB" sz="1200" kern="1200" dirty="0">
                          <a:solidFill>
                            <a:schemeClr val="dk1"/>
                          </a:solidFill>
                          <a:effectLst/>
                          <a:latin typeface="+mn-lt"/>
                          <a:ea typeface="+mn-ea"/>
                          <a:cs typeface="+mn-cs"/>
                        </a:rPr>
                        <a:t>3:30 – 4:30pm</a:t>
                      </a:r>
                    </a:p>
                    <a:p>
                      <a:r>
                        <a:rPr lang="en-GB" sz="1200" kern="1200" dirty="0">
                          <a:solidFill>
                            <a:schemeClr val="dk1"/>
                          </a:solidFill>
                          <a:effectLst/>
                          <a:latin typeface="+mn-lt"/>
                          <a:ea typeface="+mn-ea"/>
                          <a:cs typeface="+mn-cs"/>
                        </a:rPr>
                        <a:t>Years 1 – 6</a:t>
                      </a:r>
                    </a:p>
                    <a:p>
                      <a:r>
                        <a:rPr lang="en-GB" sz="1200" kern="1200" dirty="0">
                          <a:solidFill>
                            <a:schemeClr val="dk1"/>
                          </a:solidFill>
                          <a:effectLst/>
                          <a:latin typeface="+mn-lt"/>
                          <a:ea typeface="+mn-ea"/>
                          <a:cs typeface="+mn-cs"/>
                        </a:rPr>
                        <a:t>Mark Cromack</a:t>
                      </a:r>
                      <a:r>
                        <a:rPr lang="en-GB" sz="1200" b="1" kern="1200" dirty="0">
                          <a:solidFill>
                            <a:schemeClr val="dk1"/>
                          </a:solidFill>
                          <a:effectLst/>
                          <a:latin typeface="+mn-lt"/>
                          <a:ea typeface="+mn-ea"/>
                          <a:cs typeface="+mn-cs"/>
                        </a:rPr>
                        <a:t> </a:t>
                      </a:r>
                      <a:endParaRPr lang="en-GB" sz="1200" dirty="0"/>
                    </a:p>
                  </a:txBody>
                  <a:tcPr/>
                </a:tc>
                <a:tc>
                  <a:txBody>
                    <a:bodyPr/>
                    <a:lstStyle/>
                    <a:p>
                      <a:endParaRPr lang="en-GB" sz="1200" dirty="0"/>
                    </a:p>
                  </a:txBody>
                  <a:tcPr/>
                </a:tc>
                <a:tc>
                  <a:txBody>
                    <a:bodyPr/>
                    <a:lstStyle/>
                    <a:p>
                      <a:endParaRPr lang="en-GB" sz="1200" dirty="0"/>
                    </a:p>
                  </a:txBody>
                  <a:tcPr/>
                </a:tc>
                <a:extLst>
                  <a:ext uri="{0D108BD9-81ED-4DB2-BD59-A6C34878D82A}">
                    <a16:rowId xmlns:a16="http://schemas.microsoft.com/office/drawing/2014/main" val="576618621"/>
                  </a:ext>
                </a:extLst>
              </a:tr>
              <a:tr h="1148578">
                <a:tc>
                  <a:txBody>
                    <a:bodyPr/>
                    <a:lstStyle/>
                    <a:p>
                      <a:r>
                        <a:rPr lang="en-GB" sz="1200" dirty="0"/>
                        <a:t>Wednesday</a:t>
                      </a:r>
                    </a:p>
                  </a:txBody>
                  <a:tcPr/>
                </a:tc>
                <a:tc>
                  <a:txBody>
                    <a:bodyPr/>
                    <a:lstStyle/>
                    <a:p>
                      <a:r>
                        <a:rPr lang="en-GB" sz="1200" b="1" kern="1200" dirty="0">
                          <a:solidFill>
                            <a:schemeClr val="dk1"/>
                          </a:solidFill>
                          <a:effectLst/>
                          <a:latin typeface="+mn-lt"/>
                          <a:ea typeface="+mn-ea"/>
                          <a:cs typeface="+mn-cs"/>
                        </a:rPr>
                        <a:t>Junior Duke*</a:t>
                      </a:r>
                      <a:r>
                        <a:rPr lang="en-GB" sz="1200" kern="1200" dirty="0">
                          <a:solidFill>
                            <a:schemeClr val="dk1"/>
                          </a:solidFill>
                          <a:effectLst/>
                          <a:latin typeface="+mn-lt"/>
                          <a:ea typeface="+mn-ea"/>
                          <a:cs typeface="+mn-cs"/>
                        </a:rPr>
                        <a:t> PLACES FULL FOR YEAR</a:t>
                      </a:r>
                    </a:p>
                    <a:p>
                      <a:r>
                        <a:rPr lang="en-GB" sz="1200" kern="1200" dirty="0">
                          <a:solidFill>
                            <a:schemeClr val="dk1"/>
                          </a:solidFill>
                          <a:effectLst/>
                          <a:latin typeface="+mn-lt"/>
                          <a:ea typeface="+mn-ea"/>
                          <a:cs typeface="+mn-cs"/>
                        </a:rPr>
                        <a:t>3:30pm – 4:15pm</a:t>
                      </a:r>
                    </a:p>
                    <a:p>
                      <a:r>
                        <a:rPr lang="en-GB" sz="1200" kern="1200" dirty="0">
                          <a:solidFill>
                            <a:schemeClr val="dk1"/>
                          </a:solidFill>
                          <a:effectLst/>
                          <a:latin typeface="+mn-lt"/>
                          <a:ea typeface="+mn-ea"/>
                          <a:cs typeface="+mn-cs"/>
                        </a:rPr>
                        <a:t>Year 3/4 </a:t>
                      </a:r>
                    </a:p>
                    <a:p>
                      <a:r>
                        <a:rPr lang="en-GB" sz="1200" kern="1200" dirty="0">
                          <a:solidFill>
                            <a:schemeClr val="dk1"/>
                          </a:solidFill>
                          <a:effectLst/>
                          <a:latin typeface="+mn-lt"/>
                          <a:ea typeface="+mn-ea"/>
                          <a:cs typeface="+mn-cs"/>
                        </a:rPr>
                        <a:t>Mrs Helfferich</a:t>
                      </a:r>
                      <a:endParaRPr lang="en-GB" sz="1200" dirty="0"/>
                    </a:p>
                  </a:txBody>
                  <a:tcPr/>
                </a:tc>
                <a:tc>
                  <a:txBody>
                    <a:bodyPr/>
                    <a:lstStyle/>
                    <a:p>
                      <a:r>
                        <a:rPr lang="en-GB" sz="1200" b="1" kern="1200" dirty="0">
                          <a:solidFill>
                            <a:schemeClr val="dk1"/>
                          </a:solidFill>
                          <a:effectLst/>
                          <a:latin typeface="+mn-lt"/>
                          <a:ea typeface="+mn-ea"/>
                          <a:cs typeface="+mn-cs"/>
                        </a:rPr>
                        <a:t>Music Ensemble Club </a:t>
                      </a:r>
                      <a:r>
                        <a:rPr lang="en-GB" sz="1200" kern="1200" dirty="0">
                          <a:solidFill>
                            <a:schemeClr val="dk1"/>
                          </a:solidFill>
                          <a:effectLst/>
                          <a:latin typeface="+mn-lt"/>
                          <a:ea typeface="+mn-ea"/>
                          <a:cs typeface="+mn-cs"/>
                        </a:rPr>
                        <a:t>(£35 pay via ParentPay)</a:t>
                      </a:r>
                    </a:p>
                    <a:p>
                      <a:r>
                        <a:rPr lang="en-GB" sz="1200" kern="1200" dirty="0">
                          <a:solidFill>
                            <a:schemeClr val="dk1"/>
                          </a:solidFill>
                          <a:effectLst/>
                          <a:latin typeface="+mn-lt"/>
                          <a:ea typeface="+mn-ea"/>
                          <a:cs typeface="+mn-cs"/>
                        </a:rPr>
                        <a:t>Group 1 Jan – April / Group 2 May – July </a:t>
                      </a:r>
                    </a:p>
                    <a:p>
                      <a:r>
                        <a:rPr lang="en-GB" sz="1200" kern="1200" dirty="0">
                          <a:solidFill>
                            <a:schemeClr val="dk1"/>
                          </a:solidFill>
                          <a:effectLst/>
                          <a:latin typeface="+mn-lt"/>
                          <a:ea typeface="+mn-ea"/>
                          <a:cs typeface="+mn-cs"/>
                        </a:rPr>
                        <a:t>3:30 – 4:30pm</a:t>
                      </a:r>
                    </a:p>
                    <a:p>
                      <a:r>
                        <a:rPr lang="en-GB" sz="1200" kern="1200" dirty="0">
                          <a:solidFill>
                            <a:schemeClr val="dk1"/>
                          </a:solidFill>
                          <a:effectLst/>
                          <a:latin typeface="+mn-lt"/>
                          <a:ea typeface="+mn-ea"/>
                          <a:cs typeface="+mn-cs"/>
                        </a:rPr>
                        <a:t>Years 3 - 6</a:t>
                      </a:r>
                    </a:p>
                    <a:p>
                      <a:r>
                        <a:rPr lang="en-GB" sz="1200" i="0" kern="1200" dirty="0">
                          <a:solidFill>
                            <a:schemeClr val="dk1"/>
                          </a:solidFill>
                          <a:effectLst/>
                          <a:latin typeface="+mn-lt"/>
                          <a:ea typeface="+mn-ea"/>
                          <a:cs typeface="+mn-cs"/>
                        </a:rPr>
                        <a:t>Miss Leggatt, SING Education</a:t>
                      </a:r>
                      <a:endParaRPr lang="en-GB" sz="1200" i="0" dirty="0"/>
                    </a:p>
                  </a:txBody>
                  <a:tcPr/>
                </a:tc>
                <a:tc>
                  <a:txBody>
                    <a:bodyPr/>
                    <a:lstStyle/>
                    <a:p>
                      <a:endParaRPr lang="en-GB" sz="1200" i="0" dirty="0"/>
                    </a:p>
                  </a:txBody>
                  <a:tcPr/>
                </a:tc>
                <a:extLst>
                  <a:ext uri="{0D108BD9-81ED-4DB2-BD59-A6C34878D82A}">
                    <a16:rowId xmlns:a16="http://schemas.microsoft.com/office/drawing/2014/main" val="61531645"/>
                  </a:ext>
                </a:extLst>
              </a:tr>
              <a:tr h="920186">
                <a:tc>
                  <a:txBody>
                    <a:bodyPr/>
                    <a:lstStyle/>
                    <a:p>
                      <a:r>
                        <a:rPr lang="en-GB" sz="1200" dirty="0"/>
                        <a:t>Thursday</a:t>
                      </a:r>
                    </a:p>
                  </a:txBody>
                  <a:tcPr/>
                </a:tc>
                <a:tc>
                  <a:txBody>
                    <a:bodyPr/>
                    <a:lstStyle/>
                    <a:p>
                      <a:r>
                        <a:rPr lang="en-GB" sz="1200" b="1" kern="1200" dirty="0">
                          <a:solidFill>
                            <a:schemeClr val="dk1"/>
                          </a:solidFill>
                          <a:effectLst/>
                          <a:latin typeface="+mn-lt"/>
                          <a:ea typeface="+mn-ea"/>
                          <a:cs typeface="+mn-cs"/>
                        </a:rPr>
                        <a:t>Chess* </a:t>
                      </a:r>
                      <a:r>
                        <a:rPr lang="en-GB" sz="1200" kern="1200" dirty="0">
                          <a:solidFill>
                            <a:schemeClr val="dk1"/>
                          </a:solidFill>
                          <a:effectLst/>
                          <a:latin typeface="+mn-lt"/>
                          <a:ea typeface="+mn-ea"/>
                          <a:cs typeface="+mn-cs"/>
                        </a:rPr>
                        <a:t>(no charge)</a:t>
                      </a:r>
                    </a:p>
                    <a:p>
                      <a:r>
                        <a:rPr lang="en-GB" sz="1200" kern="1200" dirty="0">
                          <a:solidFill>
                            <a:schemeClr val="dk1"/>
                          </a:solidFill>
                          <a:effectLst/>
                          <a:latin typeface="+mn-lt"/>
                          <a:ea typeface="+mn-ea"/>
                          <a:cs typeface="+mn-cs"/>
                        </a:rPr>
                        <a:t>3:30 – 4:15pm</a:t>
                      </a:r>
                    </a:p>
                    <a:p>
                      <a:r>
                        <a:rPr lang="en-GB" sz="1200" kern="1200" dirty="0">
                          <a:solidFill>
                            <a:schemeClr val="dk1"/>
                          </a:solidFill>
                          <a:effectLst/>
                          <a:latin typeface="+mn-lt"/>
                          <a:ea typeface="+mn-ea"/>
                          <a:cs typeface="+mn-cs"/>
                        </a:rPr>
                        <a:t>Years 2 – 6</a:t>
                      </a:r>
                    </a:p>
                    <a:p>
                      <a:r>
                        <a:rPr lang="en-GB" sz="1200" kern="1200" dirty="0">
                          <a:solidFill>
                            <a:schemeClr val="dk1"/>
                          </a:solidFill>
                          <a:effectLst/>
                          <a:latin typeface="+mn-lt"/>
                          <a:ea typeface="+mn-ea"/>
                          <a:cs typeface="+mn-cs"/>
                        </a:rPr>
                        <a:t>Mrs Seligman</a:t>
                      </a:r>
                      <a:endParaRPr lang="en-GB" sz="1200" dirty="0"/>
                    </a:p>
                  </a:txBody>
                  <a:tcPr/>
                </a:tc>
                <a:tc>
                  <a:txBody>
                    <a:bodyPr/>
                    <a:lstStyle/>
                    <a:p>
                      <a:r>
                        <a:rPr lang="en-GB" sz="1200" b="1" kern="1200" dirty="0">
                          <a:solidFill>
                            <a:schemeClr val="dk1"/>
                          </a:solidFill>
                          <a:effectLst/>
                          <a:latin typeface="+mn-lt"/>
                          <a:ea typeface="+mn-ea"/>
                          <a:cs typeface="+mn-cs"/>
                        </a:rPr>
                        <a:t>Science Club* </a:t>
                      </a:r>
                      <a:r>
                        <a:rPr lang="en-GB" sz="1200" kern="1200" dirty="0">
                          <a:solidFill>
                            <a:schemeClr val="dk1"/>
                          </a:solidFill>
                          <a:effectLst/>
                          <a:latin typeface="+mn-lt"/>
                          <a:ea typeface="+mn-ea"/>
                          <a:cs typeface="+mn-cs"/>
                        </a:rPr>
                        <a:t>(£8 pay via ParentPay)</a:t>
                      </a:r>
                    </a:p>
                    <a:p>
                      <a:r>
                        <a:rPr lang="en-GB" sz="1200" kern="1200" dirty="0">
                          <a:solidFill>
                            <a:schemeClr val="dk1"/>
                          </a:solidFill>
                          <a:effectLst/>
                          <a:latin typeface="+mn-lt"/>
                          <a:ea typeface="+mn-ea"/>
                          <a:cs typeface="+mn-cs"/>
                        </a:rPr>
                        <a:t>3:30 – 4:15pm</a:t>
                      </a:r>
                    </a:p>
                    <a:p>
                      <a:r>
                        <a:rPr lang="en-GB" sz="1200" kern="1200" dirty="0">
                          <a:solidFill>
                            <a:schemeClr val="dk1"/>
                          </a:solidFill>
                          <a:effectLst/>
                          <a:latin typeface="+mn-lt"/>
                          <a:ea typeface="+mn-ea"/>
                          <a:cs typeface="+mn-cs"/>
                        </a:rPr>
                        <a:t>Years 3/4</a:t>
                      </a:r>
                    </a:p>
                    <a:p>
                      <a:r>
                        <a:rPr lang="en-GB" sz="1200" kern="1200" dirty="0">
                          <a:solidFill>
                            <a:schemeClr val="dk1"/>
                          </a:solidFill>
                          <a:effectLst/>
                          <a:latin typeface="+mn-lt"/>
                          <a:ea typeface="+mn-ea"/>
                          <a:cs typeface="+mn-cs"/>
                        </a:rPr>
                        <a:t>Mrs Dobson</a:t>
                      </a:r>
                      <a:endParaRPr lang="en-GB" sz="1200" dirty="0"/>
                    </a:p>
                  </a:txBody>
                  <a:tcPr/>
                </a:tc>
                <a:tc>
                  <a:txBody>
                    <a:bodyPr/>
                    <a:lstStyle/>
                    <a:p>
                      <a:r>
                        <a:rPr lang="en-GB" sz="1200" b="1" dirty="0"/>
                        <a:t>Times Tables Club</a:t>
                      </a:r>
                      <a:r>
                        <a:rPr lang="en-GB" sz="1200" dirty="0"/>
                        <a:t>* (no charge)</a:t>
                      </a:r>
                    </a:p>
                    <a:p>
                      <a:r>
                        <a:rPr lang="en-GB" sz="1200" dirty="0"/>
                        <a:t>3:30-4:15pm</a:t>
                      </a:r>
                    </a:p>
                    <a:p>
                      <a:r>
                        <a:rPr lang="en-GB" sz="1200" dirty="0"/>
                        <a:t>Year 4</a:t>
                      </a:r>
                    </a:p>
                    <a:p>
                      <a:r>
                        <a:rPr lang="en-GB" sz="1200" dirty="0"/>
                        <a:t>Mrs Chandler</a:t>
                      </a:r>
                    </a:p>
                  </a:txBody>
                  <a:tcPr/>
                </a:tc>
                <a:extLst>
                  <a:ext uri="{0D108BD9-81ED-4DB2-BD59-A6C34878D82A}">
                    <a16:rowId xmlns:a16="http://schemas.microsoft.com/office/drawing/2014/main" val="2592778931"/>
                  </a:ext>
                </a:extLst>
              </a:tr>
            </a:tbl>
          </a:graphicData>
        </a:graphic>
      </p:graphicFrame>
      <p:pic>
        <p:nvPicPr>
          <p:cNvPr id="5" name="Picture 4">
            <a:extLst>
              <a:ext uri="{FF2B5EF4-FFF2-40B4-BE49-F238E27FC236}">
                <a16:creationId xmlns:a16="http://schemas.microsoft.com/office/drawing/2014/main" id="{5990E4C4-C829-4C88-8E16-0AF106C81C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4427" y="1352540"/>
            <a:ext cx="2301130" cy="1531297"/>
          </a:xfrm>
          <a:prstGeom prst="rect">
            <a:avLst/>
          </a:prstGeom>
        </p:spPr>
      </p:pic>
    </p:spTree>
    <p:extLst>
      <p:ext uri="{BB962C8B-B14F-4D97-AF65-F5344CB8AC3E}">
        <p14:creationId xmlns:p14="http://schemas.microsoft.com/office/powerpoint/2010/main" val="38023302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94DC4-701C-406A-BF7A-F84B57D0A027}"/>
              </a:ext>
            </a:extLst>
          </p:cNvPr>
          <p:cNvSpPr>
            <a:spLocks noGrp="1"/>
          </p:cNvSpPr>
          <p:nvPr>
            <p:ph type="title"/>
          </p:nvPr>
        </p:nvSpPr>
        <p:spPr/>
        <p:txBody>
          <a:bodyPr/>
          <a:lstStyle/>
          <a:p>
            <a:r>
              <a:rPr lang="en-GB" b="1" dirty="0">
                <a:solidFill>
                  <a:schemeClr val="accent1"/>
                </a:solidFill>
              </a:rPr>
              <a:t>Club News</a:t>
            </a:r>
            <a:endParaRPr lang="en-GB" dirty="0"/>
          </a:p>
        </p:txBody>
      </p:sp>
      <p:sp>
        <p:nvSpPr>
          <p:cNvPr id="3" name="Content Placeholder 2">
            <a:extLst>
              <a:ext uri="{FF2B5EF4-FFF2-40B4-BE49-F238E27FC236}">
                <a16:creationId xmlns:a16="http://schemas.microsoft.com/office/drawing/2014/main" id="{81F7B3FD-2CAF-43CA-8590-1186F304D8C3}"/>
              </a:ext>
            </a:extLst>
          </p:cNvPr>
          <p:cNvSpPr>
            <a:spLocks noGrp="1"/>
          </p:cNvSpPr>
          <p:nvPr>
            <p:ph idx="1"/>
          </p:nvPr>
        </p:nvSpPr>
        <p:spPr/>
        <p:txBody>
          <a:bodyPr>
            <a:normAutofit/>
          </a:bodyPr>
          <a:lstStyle/>
          <a:p>
            <a:pPr fontAlgn="base"/>
            <a:r>
              <a:rPr lang="en-GB" dirty="0"/>
              <a:t>There will be no Craft Club on Monday 4 March as Mrs Seligman will not be in school that day.</a:t>
            </a:r>
          </a:p>
          <a:p>
            <a:pPr marL="0" indent="0" fontAlgn="base">
              <a:buNone/>
            </a:pPr>
            <a:endParaRPr lang="en-GB" dirty="0"/>
          </a:p>
          <a:p>
            <a:pPr fontAlgn="base"/>
            <a:r>
              <a:rPr lang="en-GB" dirty="0"/>
              <a:t>There will be no Junior Duke on Wednesday 13 March or Science club on Thursday 14 March due to it being Parent Consultation Evening week.</a:t>
            </a:r>
          </a:p>
          <a:p>
            <a:pPr marL="0" indent="0" fontAlgn="base">
              <a:buNone/>
            </a:pPr>
            <a:endParaRPr lang="en-GB" dirty="0"/>
          </a:p>
        </p:txBody>
      </p:sp>
    </p:spTree>
    <p:extLst>
      <p:ext uri="{BB962C8B-B14F-4D97-AF65-F5344CB8AC3E}">
        <p14:creationId xmlns:p14="http://schemas.microsoft.com/office/powerpoint/2010/main" val="13150516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3ECF8-9452-4BD9-861B-89436BDFB714}"/>
              </a:ext>
            </a:extLst>
          </p:cNvPr>
          <p:cNvSpPr>
            <a:spLocks noGrp="1"/>
          </p:cNvSpPr>
          <p:nvPr>
            <p:ph type="title"/>
          </p:nvPr>
        </p:nvSpPr>
        <p:spPr/>
        <p:txBody>
          <a:bodyPr/>
          <a:lstStyle/>
          <a:p>
            <a:r>
              <a:rPr lang="en-GB" b="1" dirty="0">
                <a:solidFill>
                  <a:srgbClr val="0070C0"/>
                </a:solidFill>
                <a:latin typeface="Segoe  "/>
              </a:rPr>
              <a:t>Awards in School This Week</a:t>
            </a:r>
          </a:p>
        </p:txBody>
      </p:sp>
      <p:graphicFrame>
        <p:nvGraphicFramePr>
          <p:cNvPr id="4" name="Table 3">
            <a:extLst>
              <a:ext uri="{FF2B5EF4-FFF2-40B4-BE49-F238E27FC236}">
                <a16:creationId xmlns:a16="http://schemas.microsoft.com/office/drawing/2014/main" id="{99AC8AD3-AE16-4ED4-9DC3-822274D2E689}"/>
              </a:ext>
            </a:extLst>
          </p:cNvPr>
          <p:cNvGraphicFramePr>
            <a:graphicFrameLocks noGrp="1"/>
          </p:cNvGraphicFramePr>
          <p:nvPr>
            <p:extLst>
              <p:ext uri="{D42A27DB-BD31-4B8C-83A1-F6EECF244321}">
                <p14:modId xmlns:p14="http://schemas.microsoft.com/office/powerpoint/2010/main" val="1772135093"/>
              </p:ext>
            </p:extLst>
          </p:nvPr>
        </p:nvGraphicFramePr>
        <p:xfrm>
          <a:off x="302004" y="1995810"/>
          <a:ext cx="11367081" cy="2423469"/>
        </p:xfrm>
        <a:graphic>
          <a:graphicData uri="http://schemas.openxmlformats.org/drawingml/2006/table">
            <a:tbl>
              <a:tblPr firstRow="1" bandRow="1">
                <a:tableStyleId>{5C22544A-7EE6-4342-B048-85BDC9FD1C3A}</a:tableStyleId>
              </a:tblPr>
              <a:tblGrid>
                <a:gridCol w="2273416">
                  <a:extLst>
                    <a:ext uri="{9D8B030D-6E8A-4147-A177-3AD203B41FA5}">
                      <a16:colId xmlns:a16="http://schemas.microsoft.com/office/drawing/2014/main" val="712623989"/>
                    </a:ext>
                  </a:extLst>
                </a:gridCol>
                <a:gridCol w="2273416">
                  <a:extLst>
                    <a:ext uri="{9D8B030D-6E8A-4147-A177-3AD203B41FA5}">
                      <a16:colId xmlns:a16="http://schemas.microsoft.com/office/drawing/2014/main" val="2973566520"/>
                    </a:ext>
                  </a:extLst>
                </a:gridCol>
                <a:gridCol w="2486746">
                  <a:extLst>
                    <a:ext uri="{9D8B030D-6E8A-4147-A177-3AD203B41FA5}">
                      <a16:colId xmlns:a16="http://schemas.microsoft.com/office/drawing/2014/main" val="653362783"/>
                    </a:ext>
                  </a:extLst>
                </a:gridCol>
                <a:gridCol w="2060087">
                  <a:extLst>
                    <a:ext uri="{9D8B030D-6E8A-4147-A177-3AD203B41FA5}">
                      <a16:colId xmlns:a16="http://schemas.microsoft.com/office/drawing/2014/main" val="3689442591"/>
                    </a:ext>
                  </a:extLst>
                </a:gridCol>
                <a:gridCol w="2273416">
                  <a:extLst>
                    <a:ext uri="{9D8B030D-6E8A-4147-A177-3AD203B41FA5}">
                      <a16:colId xmlns:a16="http://schemas.microsoft.com/office/drawing/2014/main" val="2910945454"/>
                    </a:ext>
                  </a:extLst>
                </a:gridCol>
              </a:tblGrid>
              <a:tr h="594463">
                <a:tc>
                  <a:txBody>
                    <a:bodyPr/>
                    <a:lstStyle/>
                    <a:p>
                      <a:endParaRPr lang="en-GB" dirty="0"/>
                    </a:p>
                  </a:txBody>
                  <a:tcPr/>
                </a:tc>
                <a:tc>
                  <a:txBody>
                    <a:bodyPr/>
                    <a:lstStyle/>
                    <a:p>
                      <a:pPr algn="ctr"/>
                      <a:r>
                        <a:rPr lang="en-GB" dirty="0"/>
                        <a:t>Apple</a:t>
                      </a:r>
                    </a:p>
                  </a:txBody>
                  <a:tcPr/>
                </a:tc>
                <a:tc>
                  <a:txBody>
                    <a:bodyPr/>
                    <a:lstStyle/>
                    <a:p>
                      <a:pPr algn="ctr"/>
                      <a:r>
                        <a:rPr lang="en-GB" dirty="0"/>
                        <a:t>Beech</a:t>
                      </a:r>
                    </a:p>
                  </a:txBody>
                  <a:tcPr/>
                </a:tc>
                <a:tc>
                  <a:txBody>
                    <a:bodyPr/>
                    <a:lstStyle/>
                    <a:p>
                      <a:pPr algn="ctr"/>
                      <a:r>
                        <a:rPr lang="en-GB" dirty="0"/>
                        <a:t>Holly</a:t>
                      </a:r>
                    </a:p>
                  </a:txBody>
                  <a:tcPr/>
                </a:tc>
                <a:tc>
                  <a:txBody>
                    <a:bodyPr/>
                    <a:lstStyle/>
                    <a:p>
                      <a:pPr algn="ctr"/>
                      <a:r>
                        <a:rPr lang="en-GB" dirty="0"/>
                        <a:t>Oak</a:t>
                      </a:r>
                    </a:p>
                  </a:txBody>
                  <a:tcPr/>
                </a:tc>
                <a:extLst>
                  <a:ext uri="{0D108BD9-81ED-4DB2-BD59-A6C34878D82A}">
                    <a16:rowId xmlns:a16="http://schemas.microsoft.com/office/drawing/2014/main" val="860757442"/>
                  </a:ext>
                </a:extLst>
              </a:tr>
              <a:tr h="594463">
                <a:tc rowSpan="2">
                  <a:txBody>
                    <a:bodyPr/>
                    <a:lstStyle/>
                    <a:p>
                      <a:r>
                        <a:rPr lang="en-GB" b="1" dirty="0"/>
                        <a:t>Stars of the Week</a:t>
                      </a:r>
                    </a:p>
                  </a:txBody>
                  <a:tcPr>
                    <a:solidFill>
                      <a:schemeClr val="accent1">
                        <a:lumMod val="20000"/>
                        <a:lumOff val="80000"/>
                      </a:schemeClr>
                    </a:solidFill>
                  </a:tcPr>
                </a:tc>
                <a:tc rowSpan="2">
                  <a:txBody>
                    <a:bodyPr/>
                    <a:lstStyle/>
                    <a:p>
                      <a:pPr algn="ctr"/>
                      <a:endParaRPr lang="en-GB" dirty="0"/>
                    </a:p>
                    <a:p>
                      <a:pPr algn="ctr"/>
                      <a:r>
                        <a:rPr lang="en-GB" dirty="0" err="1"/>
                        <a:t>Ottilie</a:t>
                      </a:r>
                      <a:r>
                        <a:rPr lang="en-GB" dirty="0"/>
                        <a:t> </a:t>
                      </a:r>
                      <a:r>
                        <a:rPr lang="en-GB" dirty="0" err="1"/>
                        <a:t>Hinzpeter</a:t>
                      </a:r>
                      <a:endParaRPr lang="en-GB" dirty="0"/>
                    </a:p>
                  </a:txBody>
                  <a:tcPr>
                    <a:solidFill>
                      <a:schemeClr val="accent1">
                        <a:lumMod val="20000"/>
                        <a:lumOff val="80000"/>
                      </a:schemeClr>
                    </a:solidFill>
                  </a:tcPr>
                </a:tc>
                <a:tc>
                  <a:txBody>
                    <a:bodyPr/>
                    <a:lstStyle/>
                    <a:p>
                      <a:pPr algn="ctr"/>
                      <a:r>
                        <a:rPr lang="en-GB" dirty="0"/>
                        <a:t>Tomas Davies</a:t>
                      </a:r>
                    </a:p>
                  </a:txBody>
                  <a:tcPr>
                    <a:solidFill>
                      <a:schemeClr val="accent1">
                        <a:lumMod val="20000"/>
                        <a:lumOff val="80000"/>
                      </a:schemeClr>
                    </a:solidFill>
                  </a:tcPr>
                </a:tc>
                <a:tc>
                  <a:txBody>
                    <a:bodyPr/>
                    <a:lstStyle/>
                    <a:p>
                      <a:pPr algn="ctr"/>
                      <a:r>
                        <a:rPr lang="en-GB" dirty="0"/>
                        <a:t>India Ward</a:t>
                      </a:r>
                    </a:p>
                  </a:txBody>
                  <a:tcPr>
                    <a:solidFill>
                      <a:schemeClr val="accent1">
                        <a:lumMod val="20000"/>
                        <a:lumOff val="80000"/>
                      </a:schemeClr>
                    </a:solidFill>
                  </a:tcPr>
                </a:tc>
                <a:tc>
                  <a:txBody>
                    <a:bodyPr/>
                    <a:lstStyle/>
                    <a:p>
                      <a:pPr algn="ctr"/>
                      <a:r>
                        <a:rPr lang="en-GB" dirty="0"/>
                        <a:t>Cyrus </a:t>
                      </a:r>
                      <a:r>
                        <a:rPr lang="en-GB" dirty="0" err="1"/>
                        <a:t>Saeedi</a:t>
                      </a:r>
                      <a:endParaRPr lang="en-GB" dirty="0"/>
                    </a:p>
                  </a:txBody>
                  <a:tcPr>
                    <a:solidFill>
                      <a:schemeClr val="accent1">
                        <a:lumMod val="20000"/>
                        <a:lumOff val="80000"/>
                      </a:schemeClr>
                    </a:solidFill>
                  </a:tcPr>
                </a:tc>
                <a:extLst>
                  <a:ext uri="{0D108BD9-81ED-4DB2-BD59-A6C34878D82A}">
                    <a16:rowId xmlns:a16="http://schemas.microsoft.com/office/drawing/2014/main" val="964532015"/>
                  </a:ext>
                </a:extLst>
              </a:tr>
              <a:tr h="594463">
                <a:tc vMerge="1">
                  <a:txBody>
                    <a:bodyPr/>
                    <a:lstStyle/>
                    <a:p>
                      <a:endParaRPr lang="en-GB" dirty="0"/>
                    </a:p>
                  </a:txBody>
                  <a:tcPr/>
                </a:tc>
                <a:tc vMerge="1">
                  <a:txBody>
                    <a:bodyPr/>
                    <a:lstStyle/>
                    <a:p>
                      <a:endParaRPr lang="en-GB" dirty="0"/>
                    </a:p>
                  </a:txBody>
                  <a:tcPr/>
                </a:tc>
                <a:tc>
                  <a:txBody>
                    <a:bodyPr/>
                    <a:lstStyle/>
                    <a:p>
                      <a:pPr algn="ctr"/>
                      <a:r>
                        <a:rPr lang="en-GB" dirty="0"/>
                        <a:t>Henry Robinson</a:t>
                      </a:r>
                    </a:p>
                  </a:txBody>
                  <a:tcPr>
                    <a:solidFill>
                      <a:schemeClr val="accent1">
                        <a:lumMod val="20000"/>
                        <a:lumOff val="80000"/>
                      </a:schemeClr>
                    </a:solidFill>
                  </a:tcPr>
                </a:tc>
                <a:tc>
                  <a:txBody>
                    <a:bodyPr/>
                    <a:lstStyle/>
                    <a:p>
                      <a:pPr algn="ctr"/>
                      <a:r>
                        <a:rPr lang="en-GB" dirty="0"/>
                        <a:t>Grace Dawson</a:t>
                      </a:r>
                    </a:p>
                  </a:txBody>
                  <a:tcPr>
                    <a:solidFill>
                      <a:schemeClr val="accent1">
                        <a:lumMod val="20000"/>
                        <a:lumOff val="80000"/>
                      </a:schemeClr>
                    </a:solidFill>
                  </a:tcPr>
                </a:tc>
                <a:tc>
                  <a:txBody>
                    <a:bodyPr/>
                    <a:lstStyle/>
                    <a:p>
                      <a:pPr algn="ctr"/>
                      <a:r>
                        <a:rPr lang="en-GB" dirty="0"/>
                        <a:t>Sophie Sargent</a:t>
                      </a:r>
                    </a:p>
                  </a:txBody>
                  <a:tcPr>
                    <a:solidFill>
                      <a:schemeClr val="accent1">
                        <a:lumMod val="20000"/>
                        <a:lumOff val="80000"/>
                      </a:schemeClr>
                    </a:solidFill>
                  </a:tcPr>
                </a:tc>
                <a:extLst>
                  <a:ext uri="{0D108BD9-81ED-4DB2-BD59-A6C34878D82A}">
                    <a16:rowId xmlns:a16="http://schemas.microsoft.com/office/drawing/2014/main" val="3946535011"/>
                  </a:ext>
                </a:extLst>
              </a:tr>
              <a:tr h="594463">
                <a:tc>
                  <a:txBody>
                    <a:bodyPr/>
                    <a:lstStyle/>
                    <a:p>
                      <a:r>
                        <a:rPr lang="en-GB" b="1" dirty="0"/>
                        <a:t>Gold Awards </a:t>
                      </a:r>
                    </a:p>
                    <a:p>
                      <a:r>
                        <a:rPr lang="en-GB" b="1" dirty="0"/>
                        <a:t>for Sport</a:t>
                      </a:r>
                    </a:p>
                  </a:txBody>
                  <a:tcPr>
                    <a:solidFill>
                      <a:schemeClr val="accent1">
                        <a:lumMod val="20000"/>
                        <a:lumOff val="80000"/>
                      </a:schemeClr>
                    </a:solidFill>
                  </a:tcPr>
                </a:tc>
                <a:tc>
                  <a:txBody>
                    <a:bodyPr/>
                    <a:lstStyle/>
                    <a:p>
                      <a:pPr algn="ctr"/>
                      <a:r>
                        <a:rPr lang="en-GB" dirty="0"/>
                        <a:t>Ben Cheetham</a:t>
                      </a:r>
                    </a:p>
                  </a:txBody>
                  <a:tcPr>
                    <a:solidFill>
                      <a:schemeClr val="accent1">
                        <a:lumMod val="20000"/>
                        <a:lumOff val="80000"/>
                      </a:schemeClr>
                    </a:solidFill>
                  </a:tcPr>
                </a:tc>
                <a:tc>
                  <a:txBody>
                    <a:bodyPr/>
                    <a:lstStyle/>
                    <a:p>
                      <a:pPr algn="ctr"/>
                      <a:r>
                        <a:rPr lang="en-GB" dirty="0" err="1"/>
                        <a:t>Honor</a:t>
                      </a:r>
                      <a:r>
                        <a:rPr lang="en-GB" dirty="0"/>
                        <a:t> Howland</a:t>
                      </a:r>
                    </a:p>
                  </a:txBody>
                  <a:tcPr>
                    <a:solidFill>
                      <a:schemeClr val="accent1">
                        <a:lumMod val="20000"/>
                        <a:lumOff val="80000"/>
                      </a:schemeClr>
                    </a:solidFill>
                  </a:tcPr>
                </a:tc>
                <a:tc>
                  <a:txBody>
                    <a:bodyPr/>
                    <a:lstStyle/>
                    <a:p>
                      <a:pPr algn="ctr"/>
                      <a:r>
                        <a:rPr lang="en-GB" dirty="0"/>
                        <a:t>Lucas Stubbins</a:t>
                      </a:r>
                    </a:p>
                  </a:txBody>
                  <a:tcPr>
                    <a:solidFill>
                      <a:schemeClr val="accent1">
                        <a:lumMod val="20000"/>
                        <a:lumOff val="80000"/>
                      </a:schemeClr>
                    </a:solidFill>
                  </a:tcPr>
                </a:tc>
                <a:tc>
                  <a:txBody>
                    <a:bodyPr/>
                    <a:lstStyle/>
                    <a:p>
                      <a:pPr algn="ctr"/>
                      <a:r>
                        <a:rPr lang="en-GB" sz="1800" dirty="0"/>
                        <a:t>Alice Unsworth</a:t>
                      </a:r>
                    </a:p>
                  </a:txBody>
                  <a:tcPr>
                    <a:solidFill>
                      <a:schemeClr val="accent1">
                        <a:lumMod val="20000"/>
                        <a:lumOff val="80000"/>
                      </a:schemeClr>
                    </a:solidFill>
                  </a:tcPr>
                </a:tc>
                <a:extLst>
                  <a:ext uri="{0D108BD9-81ED-4DB2-BD59-A6C34878D82A}">
                    <a16:rowId xmlns:a16="http://schemas.microsoft.com/office/drawing/2014/main" val="611890926"/>
                  </a:ext>
                </a:extLst>
              </a:tr>
            </a:tbl>
          </a:graphicData>
        </a:graphic>
      </p:graphicFrame>
      <p:graphicFrame>
        <p:nvGraphicFramePr>
          <p:cNvPr id="3" name="Table 2">
            <a:extLst>
              <a:ext uri="{FF2B5EF4-FFF2-40B4-BE49-F238E27FC236}">
                <a16:creationId xmlns:a16="http://schemas.microsoft.com/office/drawing/2014/main" id="{507B524E-CABE-44DD-A9AC-C99CF5390006}"/>
              </a:ext>
            </a:extLst>
          </p:cNvPr>
          <p:cNvGraphicFramePr>
            <a:graphicFrameLocks noGrp="1"/>
          </p:cNvGraphicFramePr>
          <p:nvPr>
            <p:extLst>
              <p:ext uri="{D42A27DB-BD31-4B8C-83A1-F6EECF244321}">
                <p14:modId xmlns:p14="http://schemas.microsoft.com/office/powerpoint/2010/main" val="4095108175"/>
              </p:ext>
            </p:extLst>
          </p:nvPr>
        </p:nvGraphicFramePr>
        <p:xfrm>
          <a:off x="302003" y="4419279"/>
          <a:ext cx="11367081" cy="1828800"/>
        </p:xfrm>
        <a:graphic>
          <a:graphicData uri="http://schemas.openxmlformats.org/drawingml/2006/table">
            <a:tbl>
              <a:tblPr firstRow="1" bandRow="1">
                <a:tableStyleId>{5C22544A-7EE6-4342-B048-85BDC9FD1C3A}</a:tableStyleId>
              </a:tblPr>
              <a:tblGrid>
                <a:gridCol w="2273416">
                  <a:extLst>
                    <a:ext uri="{9D8B030D-6E8A-4147-A177-3AD203B41FA5}">
                      <a16:colId xmlns:a16="http://schemas.microsoft.com/office/drawing/2014/main" val="3405905613"/>
                    </a:ext>
                  </a:extLst>
                </a:gridCol>
                <a:gridCol w="3031222">
                  <a:extLst>
                    <a:ext uri="{9D8B030D-6E8A-4147-A177-3AD203B41FA5}">
                      <a16:colId xmlns:a16="http://schemas.microsoft.com/office/drawing/2014/main" val="783135350"/>
                    </a:ext>
                  </a:extLst>
                </a:gridCol>
                <a:gridCol w="3031221">
                  <a:extLst>
                    <a:ext uri="{9D8B030D-6E8A-4147-A177-3AD203B41FA5}">
                      <a16:colId xmlns:a16="http://schemas.microsoft.com/office/drawing/2014/main" val="3532332435"/>
                    </a:ext>
                  </a:extLst>
                </a:gridCol>
                <a:gridCol w="3031222">
                  <a:extLst>
                    <a:ext uri="{9D8B030D-6E8A-4147-A177-3AD203B41FA5}">
                      <a16:colId xmlns:a16="http://schemas.microsoft.com/office/drawing/2014/main" val="253128477"/>
                    </a:ext>
                  </a:extLst>
                </a:gridCol>
              </a:tblGrid>
              <a:tr h="594463">
                <a:tc>
                  <a:txBody>
                    <a:bodyPr/>
                    <a:lstStyle/>
                    <a:p>
                      <a:r>
                        <a:rPr lang="en-GB" b="1" dirty="0">
                          <a:solidFill>
                            <a:schemeClr val="tx1"/>
                          </a:solidFill>
                        </a:rPr>
                        <a:t>Headteacher Awards </a:t>
                      </a:r>
                      <a:r>
                        <a:rPr lang="en-GB" b="1" dirty="0">
                          <a:solidFill>
                            <a:srgbClr val="FFC000"/>
                          </a:solidFill>
                        </a:rPr>
                        <a:t>Random Act of Kindness</a:t>
                      </a:r>
                    </a:p>
                  </a:txBody>
                  <a:tcPr>
                    <a:solidFill>
                      <a:schemeClr val="accent1">
                        <a:lumMod val="20000"/>
                        <a:lumOff val="80000"/>
                      </a:schemeClr>
                    </a:solidFill>
                  </a:tcPr>
                </a:tc>
                <a:tc>
                  <a:txBody>
                    <a:bodyPr/>
                    <a:lstStyle/>
                    <a:p>
                      <a:pPr algn="ctr"/>
                      <a:endParaRPr lang="en-GB" b="0" dirty="0">
                        <a:solidFill>
                          <a:schemeClr val="tx1"/>
                        </a:solidFill>
                      </a:endParaRPr>
                    </a:p>
                    <a:p>
                      <a:pPr algn="ctr"/>
                      <a:r>
                        <a:rPr lang="en-GB" b="0" dirty="0">
                          <a:solidFill>
                            <a:schemeClr val="tx1"/>
                          </a:solidFill>
                        </a:rPr>
                        <a:t>Isla Howland</a:t>
                      </a:r>
                    </a:p>
                  </a:txBody>
                  <a:tcPr>
                    <a:solidFill>
                      <a:schemeClr val="accent1">
                        <a:lumMod val="20000"/>
                        <a:lumOff val="80000"/>
                      </a:schemeClr>
                    </a:solidFill>
                  </a:tcPr>
                </a:tc>
                <a:tc>
                  <a:txBody>
                    <a:bodyPr/>
                    <a:lstStyle/>
                    <a:p>
                      <a:pPr algn="ctr"/>
                      <a:endParaRPr lang="en-GB" b="0" dirty="0">
                        <a:solidFill>
                          <a:schemeClr val="tx1"/>
                        </a:solidFill>
                      </a:endParaRPr>
                    </a:p>
                    <a:p>
                      <a:pPr algn="ctr"/>
                      <a:r>
                        <a:rPr lang="en-GB" b="0" dirty="0">
                          <a:solidFill>
                            <a:schemeClr val="tx1"/>
                          </a:solidFill>
                        </a:rPr>
                        <a:t>Isabelle Sargent</a:t>
                      </a:r>
                    </a:p>
                  </a:txBody>
                  <a:tcPr>
                    <a:solidFill>
                      <a:schemeClr val="accent1">
                        <a:lumMod val="20000"/>
                        <a:lumOff val="80000"/>
                      </a:schemeClr>
                    </a:solidFill>
                  </a:tcPr>
                </a:tc>
                <a:tc>
                  <a:txBody>
                    <a:bodyPr/>
                    <a:lstStyle/>
                    <a:p>
                      <a:pPr algn="ctr"/>
                      <a:endParaRPr lang="en-GB" b="0" dirty="0">
                        <a:solidFill>
                          <a:schemeClr val="tx1"/>
                        </a:solidFill>
                      </a:endParaRPr>
                    </a:p>
                    <a:p>
                      <a:pPr algn="ctr"/>
                      <a:r>
                        <a:rPr lang="en-GB" b="0" dirty="0">
                          <a:solidFill>
                            <a:schemeClr val="tx1"/>
                          </a:solidFill>
                        </a:rPr>
                        <a:t>Kiera Rosa-</a:t>
                      </a:r>
                      <a:r>
                        <a:rPr lang="en-GB" b="0" dirty="0" err="1">
                          <a:solidFill>
                            <a:schemeClr val="tx1"/>
                          </a:solidFill>
                        </a:rPr>
                        <a:t>Keyter</a:t>
                      </a:r>
                      <a:endParaRPr lang="en-GB" b="0" dirty="0">
                        <a:solidFill>
                          <a:schemeClr val="tx1"/>
                        </a:solidFill>
                      </a:endParaRPr>
                    </a:p>
                  </a:txBody>
                  <a:tcPr>
                    <a:solidFill>
                      <a:schemeClr val="accent1">
                        <a:lumMod val="20000"/>
                        <a:lumOff val="80000"/>
                      </a:schemeClr>
                    </a:solidFill>
                  </a:tcPr>
                </a:tc>
                <a:extLst>
                  <a:ext uri="{0D108BD9-81ED-4DB2-BD59-A6C34878D82A}">
                    <a16:rowId xmlns:a16="http://schemas.microsoft.com/office/drawing/2014/main" val="758429392"/>
                  </a:ext>
                </a:extLst>
              </a:tr>
              <a:tr h="594463">
                <a:tc>
                  <a:txBody>
                    <a:bodyPr/>
                    <a:lstStyle/>
                    <a:p>
                      <a:r>
                        <a:rPr lang="en-GB" b="1" dirty="0">
                          <a:solidFill>
                            <a:schemeClr val="tx1"/>
                          </a:solidFill>
                        </a:rPr>
                        <a:t>Cloakroom Ninja tidiest cloakroom trophy</a:t>
                      </a:r>
                    </a:p>
                  </a:txBody>
                  <a:tcPr>
                    <a:solidFill>
                      <a:schemeClr val="accent1">
                        <a:lumMod val="20000"/>
                        <a:lumOff val="80000"/>
                      </a:schemeClr>
                    </a:solidFill>
                  </a:tcPr>
                </a:tc>
                <a:tc gridSpan="3">
                  <a:txBody>
                    <a:bodyPr/>
                    <a:lstStyle/>
                    <a:p>
                      <a:pPr algn="ctr"/>
                      <a:endParaRPr lang="en-GB" dirty="0"/>
                    </a:p>
                    <a:p>
                      <a:pPr algn="ctr"/>
                      <a:r>
                        <a:rPr lang="en-GB"/>
                        <a:t>Beech Class</a:t>
                      </a:r>
                      <a:endParaRPr lang="en-GB" dirty="0"/>
                    </a:p>
                  </a:txBody>
                  <a:tcPr>
                    <a:solidFill>
                      <a:schemeClr val="accent1">
                        <a:lumMod val="20000"/>
                        <a:lumOff val="80000"/>
                      </a:schemeClr>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17299555"/>
                  </a:ext>
                </a:extLst>
              </a:tr>
            </a:tbl>
          </a:graphicData>
        </a:graphic>
      </p:graphicFrame>
    </p:spTree>
    <p:extLst>
      <p:ext uri="{BB962C8B-B14F-4D97-AF65-F5344CB8AC3E}">
        <p14:creationId xmlns:p14="http://schemas.microsoft.com/office/powerpoint/2010/main" val="22969043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F313511F-11F6-4236-AF7E-7A2BDEE75249}"/>
              </a:ext>
            </a:extLst>
          </p:cNvPr>
          <p:cNvSpPr>
            <a:spLocks noGrp="1"/>
          </p:cNvSpPr>
          <p:nvPr>
            <p:ph idx="1"/>
          </p:nvPr>
        </p:nvSpPr>
        <p:spPr/>
        <p:txBody>
          <a:bodyPr>
            <a:normAutofit fontScale="92500" lnSpcReduction="10000"/>
          </a:bodyPr>
          <a:lstStyle/>
          <a:p>
            <a:endParaRPr lang="en-GB" dirty="0"/>
          </a:p>
          <a:p>
            <a:endParaRPr lang="en-GB" dirty="0"/>
          </a:p>
          <a:p>
            <a:endParaRPr lang="en-GB" dirty="0"/>
          </a:p>
          <a:p>
            <a:pPr marL="0" indent="0">
              <a:buNone/>
            </a:pPr>
            <a:endParaRPr lang="en-GB" dirty="0"/>
          </a:p>
          <a:p>
            <a:pPr marL="0" indent="0">
              <a:buNone/>
            </a:pPr>
            <a:endParaRPr lang="en-GB" dirty="0"/>
          </a:p>
          <a:p>
            <a:pPr marL="0" indent="0">
              <a:buNone/>
            </a:pPr>
            <a:r>
              <a:rPr lang="en-GB" dirty="0"/>
              <a:t>Apple: Children in Apple Class need to bring their Forest School kit in each </a:t>
            </a:r>
            <a:r>
              <a:rPr lang="en-GB" dirty="0">
                <a:solidFill>
                  <a:srgbClr val="FF0000"/>
                </a:solidFill>
              </a:rPr>
              <a:t>Friday</a:t>
            </a:r>
            <a:r>
              <a:rPr lang="en-GB" dirty="0"/>
              <a:t>. Please send their PE kit in on Monday as children will change for PE in school. They will bring PE kits home for washing periodically.  </a:t>
            </a:r>
          </a:p>
          <a:p>
            <a:pPr marL="0" indent="0" fontAlgn="base">
              <a:buNone/>
            </a:pPr>
            <a:r>
              <a:rPr lang="en-GB" b="1" dirty="0"/>
              <a:t>Please ensure that on PE days, the children wear their hoodies, school jumpers or cardigans alongside white or blue t-shirts and black or navy shorts or jogging bottoms.</a:t>
            </a:r>
            <a:endParaRPr lang="en-GB" dirty="0"/>
          </a:p>
          <a:p>
            <a:endParaRPr lang="en-GB" dirty="0"/>
          </a:p>
        </p:txBody>
      </p:sp>
      <p:sp>
        <p:nvSpPr>
          <p:cNvPr id="2" name="Title 1">
            <a:extLst>
              <a:ext uri="{FF2B5EF4-FFF2-40B4-BE49-F238E27FC236}">
                <a16:creationId xmlns:a16="http://schemas.microsoft.com/office/drawing/2014/main" id="{22D0EE4E-BAE3-4814-A0DC-66AE83BB76F8}"/>
              </a:ext>
            </a:extLst>
          </p:cNvPr>
          <p:cNvSpPr>
            <a:spLocks noGrp="1"/>
          </p:cNvSpPr>
          <p:nvPr>
            <p:ph type="title"/>
          </p:nvPr>
        </p:nvSpPr>
        <p:spPr/>
        <p:txBody>
          <a:bodyPr/>
          <a:lstStyle/>
          <a:p>
            <a:r>
              <a:rPr lang="en-GB" b="1" dirty="0">
                <a:solidFill>
                  <a:schemeClr val="accent1"/>
                </a:solidFill>
                <a:latin typeface="Segoe  "/>
              </a:rPr>
              <a:t>PE Kits w/c 26 February 2024</a:t>
            </a:r>
          </a:p>
        </p:txBody>
      </p:sp>
      <p:graphicFrame>
        <p:nvGraphicFramePr>
          <p:cNvPr id="3" name="Table 2">
            <a:extLst>
              <a:ext uri="{FF2B5EF4-FFF2-40B4-BE49-F238E27FC236}">
                <a16:creationId xmlns:a16="http://schemas.microsoft.com/office/drawing/2014/main" id="{1459CF87-41B5-4B59-B3D8-602A48BA8160}"/>
              </a:ext>
            </a:extLst>
          </p:cNvPr>
          <p:cNvGraphicFramePr>
            <a:graphicFrameLocks noGrp="1"/>
          </p:cNvGraphicFramePr>
          <p:nvPr>
            <p:extLst>
              <p:ext uri="{D42A27DB-BD31-4B8C-83A1-F6EECF244321}">
                <p14:modId xmlns:p14="http://schemas.microsoft.com/office/powerpoint/2010/main" val="4080470300"/>
              </p:ext>
            </p:extLst>
          </p:nvPr>
        </p:nvGraphicFramePr>
        <p:xfrm>
          <a:off x="1864686" y="1690688"/>
          <a:ext cx="8462628" cy="1498853"/>
        </p:xfrm>
        <a:graphic>
          <a:graphicData uri="http://schemas.openxmlformats.org/drawingml/2006/table">
            <a:tbl>
              <a:tblPr firstRow="1" bandRow="1">
                <a:tableStyleId>{5C22544A-7EE6-4342-B048-85BDC9FD1C3A}</a:tableStyleId>
              </a:tblPr>
              <a:tblGrid>
                <a:gridCol w="1410438">
                  <a:extLst>
                    <a:ext uri="{9D8B030D-6E8A-4147-A177-3AD203B41FA5}">
                      <a16:colId xmlns:a16="http://schemas.microsoft.com/office/drawing/2014/main" val="982694366"/>
                    </a:ext>
                  </a:extLst>
                </a:gridCol>
                <a:gridCol w="1410438">
                  <a:extLst>
                    <a:ext uri="{9D8B030D-6E8A-4147-A177-3AD203B41FA5}">
                      <a16:colId xmlns:a16="http://schemas.microsoft.com/office/drawing/2014/main" val="3604755761"/>
                    </a:ext>
                  </a:extLst>
                </a:gridCol>
                <a:gridCol w="1410438">
                  <a:extLst>
                    <a:ext uri="{9D8B030D-6E8A-4147-A177-3AD203B41FA5}">
                      <a16:colId xmlns:a16="http://schemas.microsoft.com/office/drawing/2014/main" val="3275141048"/>
                    </a:ext>
                  </a:extLst>
                </a:gridCol>
                <a:gridCol w="1410438">
                  <a:extLst>
                    <a:ext uri="{9D8B030D-6E8A-4147-A177-3AD203B41FA5}">
                      <a16:colId xmlns:a16="http://schemas.microsoft.com/office/drawing/2014/main" val="126600969"/>
                    </a:ext>
                  </a:extLst>
                </a:gridCol>
                <a:gridCol w="1410438">
                  <a:extLst>
                    <a:ext uri="{9D8B030D-6E8A-4147-A177-3AD203B41FA5}">
                      <a16:colId xmlns:a16="http://schemas.microsoft.com/office/drawing/2014/main" val="1318239413"/>
                    </a:ext>
                  </a:extLst>
                </a:gridCol>
                <a:gridCol w="1410438">
                  <a:extLst>
                    <a:ext uri="{9D8B030D-6E8A-4147-A177-3AD203B41FA5}">
                      <a16:colId xmlns:a16="http://schemas.microsoft.com/office/drawing/2014/main" val="159172132"/>
                    </a:ext>
                  </a:extLst>
                </a:gridCol>
              </a:tblGrid>
              <a:tr h="370840">
                <a:tc>
                  <a:txBody>
                    <a:bodyPr/>
                    <a:lstStyle/>
                    <a:p>
                      <a:pPr algn="ctr"/>
                      <a:endParaRPr lang="en-GB" dirty="0"/>
                    </a:p>
                  </a:txBody>
                  <a:tcPr/>
                </a:tc>
                <a:tc>
                  <a:txBody>
                    <a:bodyPr/>
                    <a:lstStyle/>
                    <a:p>
                      <a:pPr algn="ctr"/>
                      <a:r>
                        <a:rPr lang="en-GB" dirty="0"/>
                        <a:t>Monday</a:t>
                      </a:r>
                    </a:p>
                  </a:txBody>
                  <a:tcPr/>
                </a:tc>
                <a:tc>
                  <a:txBody>
                    <a:bodyPr/>
                    <a:lstStyle/>
                    <a:p>
                      <a:pPr algn="ctr"/>
                      <a:r>
                        <a:rPr lang="en-GB" dirty="0"/>
                        <a:t>Tuesday</a:t>
                      </a:r>
                    </a:p>
                  </a:txBody>
                  <a:tcPr/>
                </a:tc>
                <a:tc>
                  <a:txBody>
                    <a:bodyPr/>
                    <a:lstStyle/>
                    <a:p>
                      <a:pPr algn="ctr"/>
                      <a:r>
                        <a:rPr lang="en-GB" dirty="0"/>
                        <a:t>Wednesday</a:t>
                      </a:r>
                    </a:p>
                  </a:txBody>
                  <a:tcPr/>
                </a:tc>
                <a:tc>
                  <a:txBody>
                    <a:bodyPr/>
                    <a:lstStyle/>
                    <a:p>
                      <a:pPr algn="ctr"/>
                      <a:r>
                        <a:rPr lang="en-GB" dirty="0"/>
                        <a:t>Thursday</a:t>
                      </a:r>
                    </a:p>
                  </a:txBody>
                  <a:tcPr/>
                </a:tc>
                <a:tc>
                  <a:txBody>
                    <a:bodyPr/>
                    <a:lstStyle/>
                    <a:p>
                      <a:pPr algn="ctr"/>
                      <a:r>
                        <a:rPr lang="en-GB" dirty="0"/>
                        <a:t>Friday</a:t>
                      </a:r>
                    </a:p>
                  </a:txBody>
                  <a:tcPr/>
                </a:tc>
                <a:extLst>
                  <a:ext uri="{0D108BD9-81ED-4DB2-BD59-A6C34878D82A}">
                    <a16:rowId xmlns:a16="http://schemas.microsoft.com/office/drawing/2014/main" val="2737305729"/>
                  </a:ext>
                </a:extLst>
              </a:tr>
              <a:tr h="370840">
                <a:tc>
                  <a:txBody>
                    <a:bodyPr/>
                    <a:lstStyle/>
                    <a:p>
                      <a:pPr algn="ctr"/>
                      <a:r>
                        <a:rPr lang="en-GB" dirty="0"/>
                        <a:t>Beech</a:t>
                      </a:r>
                    </a:p>
                  </a:txBody>
                  <a:tcPr/>
                </a:tc>
                <a:tc>
                  <a:txBody>
                    <a:bodyPr/>
                    <a:lstStyle/>
                    <a:p>
                      <a:pPr algn="ctr"/>
                      <a:endParaRPr lang="en-GB" dirty="0">
                        <a:solidFill>
                          <a:srgbClr val="FF0000"/>
                        </a:solidFill>
                      </a:endParaRPr>
                    </a:p>
                  </a:txBody>
                  <a:tcPr/>
                </a:tc>
                <a:tc>
                  <a:txBody>
                    <a:bodyPr/>
                    <a:lstStyle/>
                    <a:p>
                      <a:pPr algn="ctr"/>
                      <a:endParaRPr lang="en-GB" dirty="0">
                        <a:solidFill>
                          <a:schemeClr val="tx1"/>
                        </a:solidFill>
                      </a:endParaRPr>
                    </a:p>
                  </a:txBody>
                  <a:tcPr/>
                </a:tc>
                <a:tc>
                  <a:txBody>
                    <a:bodyPr/>
                    <a:lstStyle/>
                    <a:p>
                      <a:pPr algn="ctr"/>
                      <a:endParaRPr lang="en-GB">
                        <a:solidFill>
                          <a:schemeClr val="tx1"/>
                        </a:solidFill>
                      </a:endParaRPr>
                    </a:p>
                  </a:txBody>
                  <a:tcPr/>
                </a:tc>
                <a:tc>
                  <a:txBody>
                    <a:bodyPr/>
                    <a:lstStyle/>
                    <a:p>
                      <a:pPr algn="ctr"/>
                      <a:r>
                        <a:rPr lang="en-GB" dirty="0">
                          <a:solidFill>
                            <a:schemeClr val="tx1"/>
                          </a:solidFill>
                        </a:rPr>
                        <a:t>X</a:t>
                      </a:r>
                    </a:p>
                  </a:txBody>
                  <a:tcPr/>
                </a:tc>
                <a:tc>
                  <a:txBody>
                    <a:bodyPr/>
                    <a:lstStyle/>
                    <a:p>
                      <a:pPr algn="ctr"/>
                      <a:r>
                        <a:rPr lang="en-GB" dirty="0"/>
                        <a:t>X</a:t>
                      </a:r>
                    </a:p>
                  </a:txBody>
                  <a:tcPr/>
                </a:tc>
                <a:extLst>
                  <a:ext uri="{0D108BD9-81ED-4DB2-BD59-A6C34878D82A}">
                    <a16:rowId xmlns:a16="http://schemas.microsoft.com/office/drawing/2014/main" val="726796407"/>
                  </a:ext>
                </a:extLst>
              </a:tr>
              <a:tr h="386333">
                <a:tc>
                  <a:txBody>
                    <a:bodyPr/>
                    <a:lstStyle/>
                    <a:p>
                      <a:pPr algn="ctr"/>
                      <a:r>
                        <a:rPr lang="en-GB" dirty="0"/>
                        <a:t>Holly</a:t>
                      </a:r>
                    </a:p>
                  </a:txBody>
                  <a:tcPr/>
                </a:tc>
                <a:tc>
                  <a:txBody>
                    <a:bodyPr/>
                    <a:lstStyle/>
                    <a:p>
                      <a:pPr algn="ctr"/>
                      <a:endParaRPr lang="en-GB" dirty="0">
                        <a:solidFill>
                          <a:srgbClr val="FF0000"/>
                        </a:solidFill>
                      </a:endParaRPr>
                    </a:p>
                  </a:txBody>
                  <a:tcPr/>
                </a:tc>
                <a:tc>
                  <a:txBody>
                    <a:bodyPr/>
                    <a:lstStyle/>
                    <a:p>
                      <a:pPr algn="ctr"/>
                      <a:endParaRPr lang="en-GB" dirty="0">
                        <a:solidFill>
                          <a:schemeClr val="tx1"/>
                        </a:solidFill>
                      </a:endParaRPr>
                    </a:p>
                  </a:txBody>
                  <a:tcPr/>
                </a:tc>
                <a:tc>
                  <a:txBody>
                    <a:bodyPr/>
                    <a:lstStyle/>
                    <a:p>
                      <a:pPr algn="ctr"/>
                      <a:r>
                        <a:rPr lang="en-GB" dirty="0">
                          <a:solidFill>
                            <a:schemeClr val="tx1"/>
                          </a:solidFill>
                        </a:rPr>
                        <a:t>X - swim</a:t>
                      </a:r>
                    </a:p>
                  </a:txBody>
                  <a:tcPr/>
                </a:tc>
                <a:tc>
                  <a:txBody>
                    <a:bodyPr/>
                    <a:lstStyle/>
                    <a:p>
                      <a:pPr algn="ctr"/>
                      <a:endParaRPr lang="en-GB" dirty="0">
                        <a:solidFill>
                          <a:schemeClr val="tx1"/>
                        </a:solidFill>
                      </a:endParaRPr>
                    </a:p>
                  </a:txBody>
                  <a:tcPr/>
                </a:tc>
                <a:tc>
                  <a:txBody>
                    <a:bodyPr/>
                    <a:lstStyle/>
                    <a:p>
                      <a:pPr algn="ctr"/>
                      <a:r>
                        <a:rPr lang="en-GB" dirty="0"/>
                        <a:t>X</a:t>
                      </a:r>
                    </a:p>
                  </a:txBody>
                  <a:tcPr/>
                </a:tc>
                <a:extLst>
                  <a:ext uri="{0D108BD9-81ED-4DB2-BD59-A6C34878D82A}">
                    <a16:rowId xmlns:a16="http://schemas.microsoft.com/office/drawing/2014/main" val="119406266"/>
                  </a:ext>
                </a:extLst>
              </a:tr>
              <a:tr h="370840">
                <a:tc>
                  <a:txBody>
                    <a:bodyPr/>
                    <a:lstStyle/>
                    <a:p>
                      <a:pPr algn="ctr"/>
                      <a:r>
                        <a:rPr lang="en-GB" dirty="0"/>
                        <a:t>Oak</a:t>
                      </a:r>
                    </a:p>
                  </a:txBody>
                  <a:tcPr/>
                </a:tc>
                <a:tc>
                  <a:txBody>
                    <a:bodyPr/>
                    <a:lstStyle/>
                    <a:p>
                      <a:pPr algn="ctr"/>
                      <a:endParaRPr lang="en-GB" dirty="0">
                        <a:solidFill>
                          <a:srgbClr val="FF0000"/>
                        </a:solidFill>
                      </a:endParaRPr>
                    </a:p>
                  </a:txBody>
                  <a:tcPr/>
                </a:tc>
                <a:tc>
                  <a:txBody>
                    <a:bodyPr/>
                    <a:lstStyle/>
                    <a:p>
                      <a:pPr algn="ctr"/>
                      <a:r>
                        <a:rPr lang="en-GB" dirty="0">
                          <a:solidFill>
                            <a:schemeClr val="tx1"/>
                          </a:solidFill>
                        </a:rPr>
                        <a:t>X</a:t>
                      </a:r>
                    </a:p>
                  </a:txBody>
                  <a:tcPr/>
                </a:tc>
                <a:tc>
                  <a:txBody>
                    <a:bodyPr/>
                    <a:lstStyle/>
                    <a:p>
                      <a:pPr algn="ctr"/>
                      <a:endParaRPr lang="en-GB" dirty="0">
                        <a:solidFill>
                          <a:schemeClr val="tx1"/>
                        </a:solidFill>
                      </a:endParaRPr>
                    </a:p>
                  </a:txBody>
                  <a:tcPr/>
                </a:tc>
                <a:tc>
                  <a:txBody>
                    <a:bodyPr/>
                    <a:lstStyle/>
                    <a:p>
                      <a:pPr algn="ctr"/>
                      <a:endParaRPr lang="en-GB" dirty="0">
                        <a:solidFill>
                          <a:schemeClr val="tx1"/>
                        </a:solidFill>
                      </a:endParaRPr>
                    </a:p>
                  </a:txBody>
                  <a:tcPr/>
                </a:tc>
                <a:tc>
                  <a:txBody>
                    <a:bodyPr/>
                    <a:lstStyle/>
                    <a:p>
                      <a:pPr algn="ctr"/>
                      <a:r>
                        <a:rPr lang="en-GB" dirty="0"/>
                        <a:t>X</a:t>
                      </a:r>
                    </a:p>
                  </a:txBody>
                  <a:tcPr/>
                </a:tc>
                <a:extLst>
                  <a:ext uri="{0D108BD9-81ED-4DB2-BD59-A6C34878D82A}">
                    <a16:rowId xmlns:a16="http://schemas.microsoft.com/office/drawing/2014/main" val="1289729854"/>
                  </a:ext>
                </a:extLst>
              </a:tr>
            </a:tbl>
          </a:graphicData>
        </a:graphic>
      </p:graphicFrame>
    </p:spTree>
    <p:extLst>
      <p:ext uri="{BB962C8B-B14F-4D97-AF65-F5344CB8AC3E}">
        <p14:creationId xmlns:p14="http://schemas.microsoft.com/office/powerpoint/2010/main" val="11141089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15D17-D34E-436A-95F0-B17DE46B2F6B}"/>
              </a:ext>
            </a:extLst>
          </p:cNvPr>
          <p:cNvSpPr>
            <a:spLocks noGrp="1"/>
          </p:cNvSpPr>
          <p:nvPr>
            <p:ph type="title"/>
          </p:nvPr>
        </p:nvSpPr>
        <p:spPr/>
        <p:txBody>
          <a:bodyPr/>
          <a:lstStyle/>
          <a:p>
            <a:r>
              <a:rPr lang="en-GB" b="1" dirty="0">
                <a:solidFill>
                  <a:srgbClr val="0070C0"/>
                </a:solidFill>
                <a:latin typeface="Segoe  "/>
              </a:rPr>
              <a:t>Team Points</a:t>
            </a:r>
            <a:endParaRPr lang="en-GB" dirty="0"/>
          </a:p>
        </p:txBody>
      </p:sp>
      <p:graphicFrame>
        <p:nvGraphicFramePr>
          <p:cNvPr id="3" name="Table 2">
            <a:extLst>
              <a:ext uri="{FF2B5EF4-FFF2-40B4-BE49-F238E27FC236}">
                <a16:creationId xmlns:a16="http://schemas.microsoft.com/office/drawing/2014/main" id="{F02C1B1A-9294-4801-A223-C8FF475F589E}"/>
              </a:ext>
            </a:extLst>
          </p:cNvPr>
          <p:cNvGraphicFramePr>
            <a:graphicFrameLocks noGrp="1"/>
          </p:cNvGraphicFramePr>
          <p:nvPr>
            <p:extLst>
              <p:ext uri="{D42A27DB-BD31-4B8C-83A1-F6EECF244321}">
                <p14:modId xmlns:p14="http://schemas.microsoft.com/office/powerpoint/2010/main" val="2682700959"/>
              </p:ext>
            </p:extLst>
          </p:nvPr>
        </p:nvGraphicFramePr>
        <p:xfrm>
          <a:off x="2032000" y="1424992"/>
          <a:ext cx="8128000" cy="185420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4121731535"/>
                    </a:ext>
                  </a:extLst>
                </a:gridCol>
                <a:gridCol w="4064000">
                  <a:extLst>
                    <a:ext uri="{9D8B030D-6E8A-4147-A177-3AD203B41FA5}">
                      <a16:colId xmlns:a16="http://schemas.microsoft.com/office/drawing/2014/main" val="477815127"/>
                    </a:ext>
                  </a:extLst>
                </a:gridCol>
              </a:tblGrid>
              <a:tr h="370840">
                <a:tc>
                  <a:txBody>
                    <a:bodyPr/>
                    <a:lstStyle/>
                    <a:p>
                      <a:r>
                        <a:rPr lang="en-GB" dirty="0"/>
                        <a:t>Team</a:t>
                      </a:r>
                    </a:p>
                  </a:txBody>
                  <a:tcPr/>
                </a:tc>
                <a:tc>
                  <a:txBody>
                    <a:bodyPr/>
                    <a:lstStyle/>
                    <a:p>
                      <a:r>
                        <a:rPr lang="en-GB" dirty="0"/>
                        <a:t>Points</a:t>
                      </a:r>
                    </a:p>
                  </a:txBody>
                  <a:tcPr/>
                </a:tc>
                <a:extLst>
                  <a:ext uri="{0D108BD9-81ED-4DB2-BD59-A6C34878D82A}">
                    <a16:rowId xmlns:a16="http://schemas.microsoft.com/office/drawing/2014/main" val="694617373"/>
                  </a:ext>
                </a:extLst>
              </a:tr>
              <a:tr h="370840">
                <a:tc>
                  <a:txBody>
                    <a:bodyPr/>
                    <a:lstStyle/>
                    <a:p>
                      <a:r>
                        <a:rPr lang="en-GB" dirty="0">
                          <a:solidFill>
                            <a:srgbClr val="FF0000"/>
                          </a:solidFill>
                        </a:rPr>
                        <a:t>Mozart</a:t>
                      </a:r>
                    </a:p>
                  </a:txBody>
                  <a:tcPr/>
                </a:tc>
                <a:tc>
                  <a:txBody>
                    <a:bodyPr/>
                    <a:lstStyle/>
                    <a:p>
                      <a:r>
                        <a:rPr lang="en-GB" dirty="0"/>
                        <a:t>585</a:t>
                      </a:r>
                    </a:p>
                  </a:txBody>
                  <a:tcPr/>
                </a:tc>
                <a:extLst>
                  <a:ext uri="{0D108BD9-81ED-4DB2-BD59-A6C34878D82A}">
                    <a16:rowId xmlns:a16="http://schemas.microsoft.com/office/drawing/2014/main" val="1505806640"/>
                  </a:ext>
                </a:extLst>
              </a:tr>
              <a:tr h="370840">
                <a:tc>
                  <a:txBody>
                    <a:bodyPr/>
                    <a:lstStyle/>
                    <a:p>
                      <a:r>
                        <a:rPr lang="en-GB" dirty="0">
                          <a:solidFill>
                            <a:schemeClr val="accent1"/>
                          </a:solidFill>
                        </a:rPr>
                        <a:t>Bowie </a:t>
                      </a:r>
                    </a:p>
                  </a:txBody>
                  <a:tcPr/>
                </a:tc>
                <a:tc>
                  <a:txBody>
                    <a:bodyPr/>
                    <a:lstStyle/>
                    <a:p>
                      <a:r>
                        <a:rPr lang="en-GB" dirty="0"/>
                        <a:t>439</a:t>
                      </a:r>
                    </a:p>
                  </a:txBody>
                  <a:tcPr/>
                </a:tc>
                <a:extLst>
                  <a:ext uri="{0D108BD9-81ED-4DB2-BD59-A6C34878D82A}">
                    <a16:rowId xmlns:a16="http://schemas.microsoft.com/office/drawing/2014/main" val="747584618"/>
                  </a:ext>
                </a:extLst>
              </a:tr>
              <a:tr h="370840">
                <a:tc>
                  <a:txBody>
                    <a:bodyPr/>
                    <a:lstStyle/>
                    <a:p>
                      <a:r>
                        <a:rPr lang="en-GB" dirty="0">
                          <a:solidFill>
                            <a:srgbClr val="00B050"/>
                          </a:solidFill>
                        </a:rPr>
                        <a:t>Fitzgerald</a:t>
                      </a:r>
                    </a:p>
                  </a:txBody>
                  <a:tcPr/>
                </a:tc>
                <a:tc>
                  <a:txBody>
                    <a:bodyPr/>
                    <a:lstStyle/>
                    <a:p>
                      <a:r>
                        <a:rPr lang="en-GB" dirty="0"/>
                        <a:t>977</a:t>
                      </a:r>
                    </a:p>
                  </a:txBody>
                  <a:tcPr/>
                </a:tc>
                <a:extLst>
                  <a:ext uri="{0D108BD9-81ED-4DB2-BD59-A6C34878D82A}">
                    <a16:rowId xmlns:a16="http://schemas.microsoft.com/office/drawing/2014/main" val="4093545337"/>
                  </a:ext>
                </a:extLst>
              </a:tr>
              <a:tr h="370840">
                <a:tc>
                  <a:txBody>
                    <a:bodyPr/>
                    <a:lstStyle/>
                    <a:p>
                      <a:r>
                        <a:rPr lang="en-GB" dirty="0">
                          <a:solidFill>
                            <a:srgbClr val="FFC000"/>
                          </a:solidFill>
                        </a:rPr>
                        <a:t>Wonder</a:t>
                      </a:r>
                    </a:p>
                  </a:txBody>
                  <a:tcPr/>
                </a:tc>
                <a:tc>
                  <a:txBody>
                    <a:bodyPr/>
                    <a:lstStyle/>
                    <a:p>
                      <a:r>
                        <a:rPr lang="en-GB" dirty="0"/>
                        <a:t>499</a:t>
                      </a:r>
                    </a:p>
                  </a:txBody>
                  <a:tcPr/>
                </a:tc>
                <a:extLst>
                  <a:ext uri="{0D108BD9-81ED-4DB2-BD59-A6C34878D82A}">
                    <a16:rowId xmlns:a16="http://schemas.microsoft.com/office/drawing/2014/main" val="4283979554"/>
                  </a:ext>
                </a:extLst>
              </a:tr>
            </a:tbl>
          </a:graphicData>
        </a:graphic>
      </p:graphicFrame>
      <p:sp>
        <p:nvSpPr>
          <p:cNvPr id="4" name="TextBox 3">
            <a:extLst>
              <a:ext uri="{FF2B5EF4-FFF2-40B4-BE49-F238E27FC236}">
                <a16:creationId xmlns:a16="http://schemas.microsoft.com/office/drawing/2014/main" id="{ECAE4ED4-40F2-4BF3-8605-324FB4EB3DB6}"/>
              </a:ext>
            </a:extLst>
          </p:cNvPr>
          <p:cNvSpPr txBox="1"/>
          <p:nvPr/>
        </p:nvSpPr>
        <p:spPr>
          <a:xfrm>
            <a:off x="4619337" y="3339979"/>
            <a:ext cx="2953326" cy="369332"/>
          </a:xfrm>
          <a:prstGeom prst="rect">
            <a:avLst/>
          </a:prstGeom>
          <a:noFill/>
        </p:spPr>
        <p:txBody>
          <a:bodyPr wrap="square" rtlCol="0">
            <a:spAutoFit/>
          </a:bodyPr>
          <a:lstStyle/>
          <a:p>
            <a:r>
              <a:rPr lang="en-GB" dirty="0"/>
              <a:t>Well done Fitzgerald team!</a:t>
            </a:r>
          </a:p>
        </p:txBody>
      </p:sp>
      <p:pic>
        <p:nvPicPr>
          <p:cNvPr id="6" name="Picture 5">
            <a:extLst>
              <a:ext uri="{FF2B5EF4-FFF2-40B4-BE49-F238E27FC236}">
                <a16:creationId xmlns:a16="http://schemas.microsoft.com/office/drawing/2014/main" id="{DC3BB06A-C8FD-4508-A735-2773AE24E7A7}"/>
              </a:ext>
            </a:extLst>
          </p:cNvPr>
          <p:cNvPicPr>
            <a:picLocks noChangeAspect="1"/>
          </p:cNvPicPr>
          <p:nvPr/>
        </p:nvPicPr>
        <p:blipFill>
          <a:blip r:embed="rId2"/>
          <a:stretch>
            <a:fillRect/>
          </a:stretch>
        </p:blipFill>
        <p:spPr>
          <a:xfrm>
            <a:off x="646910" y="3578809"/>
            <a:ext cx="1887307" cy="2506805"/>
          </a:xfrm>
          <a:prstGeom prst="rect">
            <a:avLst/>
          </a:prstGeom>
        </p:spPr>
      </p:pic>
      <p:pic>
        <p:nvPicPr>
          <p:cNvPr id="8" name="Picture 7">
            <a:extLst>
              <a:ext uri="{FF2B5EF4-FFF2-40B4-BE49-F238E27FC236}">
                <a16:creationId xmlns:a16="http://schemas.microsoft.com/office/drawing/2014/main" id="{6B240008-45A4-42C4-B0DA-C6760B36B7D2}"/>
              </a:ext>
            </a:extLst>
          </p:cNvPr>
          <p:cNvPicPr>
            <a:picLocks noChangeAspect="1"/>
          </p:cNvPicPr>
          <p:nvPr/>
        </p:nvPicPr>
        <p:blipFill>
          <a:blip r:embed="rId3"/>
          <a:stretch>
            <a:fillRect/>
          </a:stretch>
        </p:blipFill>
        <p:spPr>
          <a:xfrm>
            <a:off x="3687790" y="3872890"/>
            <a:ext cx="2049958" cy="2720576"/>
          </a:xfrm>
          <a:prstGeom prst="rect">
            <a:avLst/>
          </a:prstGeom>
        </p:spPr>
      </p:pic>
      <p:pic>
        <p:nvPicPr>
          <p:cNvPr id="10" name="Picture 9">
            <a:extLst>
              <a:ext uri="{FF2B5EF4-FFF2-40B4-BE49-F238E27FC236}">
                <a16:creationId xmlns:a16="http://schemas.microsoft.com/office/drawing/2014/main" id="{8FEB583A-A79D-489B-ADC3-67AAA473D400}"/>
              </a:ext>
            </a:extLst>
          </p:cNvPr>
          <p:cNvPicPr>
            <a:picLocks noChangeAspect="1"/>
          </p:cNvPicPr>
          <p:nvPr/>
        </p:nvPicPr>
        <p:blipFill>
          <a:blip r:embed="rId4"/>
          <a:stretch>
            <a:fillRect/>
          </a:stretch>
        </p:blipFill>
        <p:spPr>
          <a:xfrm>
            <a:off x="6334346" y="3879179"/>
            <a:ext cx="2106541" cy="2674852"/>
          </a:xfrm>
          <a:prstGeom prst="rect">
            <a:avLst/>
          </a:prstGeom>
        </p:spPr>
      </p:pic>
      <p:pic>
        <p:nvPicPr>
          <p:cNvPr id="12" name="Picture 11">
            <a:extLst>
              <a:ext uri="{FF2B5EF4-FFF2-40B4-BE49-F238E27FC236}">
                <a16:creationId xmlns:a16="http://schemas.microsoft.com/office/drawing/2014/main" id="{5EB63652-894F-4209-A2CA-0650D9A9C37D}"/>
              </a:ext>
            </a:extLst>
          </p:cNvPr>
          <p:cNvPicPr>
            <a:picLocks noChangeAspect="1"/>
          </p:cNvPicPr>
          <p:nvPr/>
        </p:nvPicPr>
        <p:blipFill>
          <a:blip r:embed="rId5"/>
          <a:stretch>
            <a:fillRect/>
          </a:stretch>
        </p:blipFill>
        <p:spPr>
          <a:xfrm>
            <a:off x="9634083" y="3578809"/>
            <a:ext cx="1988992" cy="2674852"/>
          </a:xfrm>
          <a:prstGeom prst="rect">
            <a:avLst/>
          </a:prstGeom>
        </p:spPr>
      </p:pic>
      <p:sp>
        <p:nvSpPr>
          <p:cNvPr id="13" name="Star: 5 Points 12">
            <a:extLst>
              <a:ext uri="{FF2B5EF4-FFF2-40B4-BE49-F238E27FC236}">
                <a16:creationId xmlns:a16="http://schemas.microsoft.com/office/drawing/2014/main" id="{451B28E2-F3CF-4CCD-A801-F9D6C70EAEE1}"/>
              </a:ext>
            </a:extLst>
          </p:cNvPr>
          <p:cNvSpPr/>
          <p:nvPr/>
        </p:nvSpPr>
        <p:spPr>
          <a:xfrm>
            <a:off x="10167145" y="3062342"/>
            <a:ext cx="922867" cy="1032933"/>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443377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8A03E3B-77C7-4F85-BB5B-3C937E946B68}"/>
              </a:ext>
            </a:extLst>
          </p:cNvPr>
          <p:cNvSpPr txBox="1">
            <a:spLocks noGrp="1"/>
          </p:cNvSpPr>
          <p:nvPr>
            <p:ph type="title"/>
          </p:nvPr>
        </p:nvSpPr>
        <p:spPr>
          <a:xfrm>
            <a:off x="838200" y="8378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accent1"/>
                </a:solidFill>
              </a:rPr>
              <a:t>Message from the Headteacher</a:t>
            </a:r>
          </a:p>
        </p:txBody>
      </p:sp>
      <p:sp>
        <p:nvSpPr>
          <p:cNvPr id="5" name="Content Placeholder 4">
            <a:extLst>
              <a:ext uri="{FF2B5EF4-FFF2-40B4-BE49-F238E27FC236}">
                <a16:creationId xmlns:a16="http://schemas.microsoft.com/office/drawing/2014/main" id="{D947E6AB-E7A5-4CBA-8581-F3E4084DD330}"/>
              </a:ext>
            </a:extLst>
          </p:cNvPr>
          <p:cNvSpPr>
            <a:spLocks noGrp="1"/>
          </p:cNvSpPr>
          <p:nvPr>
            <p:ph idx="1"/>
          </p:nvPr>
        </p:nvSpPr>
        <p:spPr>
          <a:xfrm>
            <a:off x="838200" y="1253331"/>
            <a:ext cx="10704443" cy="4351338"/>
          </a:xfrm>
        </p:spPr>
        <p:txBody>
          <a:bodyPr>
            <a:normAutofit lnSpcReduction="10000"/>
          </a:bodyPr>
          <a:lstStyle/>
          <a:p>
            <a:pPr marL="0" indent="0">
              <a:buNone/>
            </a:pPr>
            <a:r>
              <a:rPr lang="en-GB" dirty="0"/>
              <a:t>Welcome back to Spring 2! It has definitely been a “mixed weather” week but there are some signs of Spring which have been lovely to see!</a:t>
            </a:r>
          </a:p>
          <a:p>
            <a:pPr marL="0" indent="0">
              <a:buNone/>
            </a:pPr>
            <a:r>
              <a:rPr lang="en-GB" dirty="0"/>
              <a:t>This week we have welcomed Ms Christiana Bradley to join our team as a kitchen assistant.  We are delighted that she has settled in so quickly.  This has enabled us to make further improvements to the running of lunchtime service.</a:t>
            </a:r>
          </a:p>
          <a:p>
            <a:pPr marL="0" indent="0">
              <a:buNone/>
            </a:pPr>
            <a:r>
              <a:rPr lang="en-GB" dirty="0"/>
              <a:t>We have some lovely and exciting news to share with you too… Miss Walker and her partner are expecting a baby! She is due in August, so will aim to be with us for the remainder of the academic year, before starting her maternity leave.  We are all thrilled and know that she will be a wonderful mum. </a:t>
            </a:r>
          </a:p>
        </p:txBody>
      </p:sp>
      <p:sp>
        <p:nvSpPr>
          <p:cNvPr id="7" name="TextBox 6">
            <a:extLst>
              <a:ext uri="{FF2B5EF4-FFF2-40B4-BE49-F238E27FC236}">
                <a16:creationId xmlns:a16="http://schemas.microsoft.com/office/drawing/2014/main" id="{F28CFFB2-4080-43CA-BB24-CFD8DED38BA3}"/>
              </a:ext>
            </a:extLst>
          </p:cNvPr>
          <p:cNvSpPr txBox="1"/>
          <p:nvPr/>
        </p:nvSpPr>
        <p:spPr>
          <a:xfrm>
            <a:off x="8237897" y="5484677"/>
            <a:ext cx="2411896" cy="892552"/>
          </a:xfrm>
          <a:prstGeom prst="rect">
            <a:avLst/>
          </a:prstGeom>
          <a:noFill/>
        </p:spPr>
        <p:txBody>
          <a:bodyPr wrap="square" rtlCol="0">
            <a:spAutoFit/>
          </a:bodyPr>
          <a:lstStyle/>
          <a:p>
            <a:r>
              <a:rPr lang="en-GB" sz="2600" dirty="0">
                <a:latin typeface="Modern Love" panose="04090805081005020601" pitchFamily="82" charset="0"/>
              </a:rPr>
              <a:t>Judi Jackson</a:t>
            </a:r>
          </a:p>
          <a:p>
            <a:r>
              <a:rPr lang="en-GB" sz="2600" dirty="0"/>
              <a:t>Headteacher</a:t>
            </a:r>
          </a:p>
        </p:txBody>
      </p:sp>
    </p:spTree>
    <p:extLst>
      <p:ext uri="{BB962C8B-B14F-4D97-AF65-F5344CB8AC3E}">
        <p14:creationId xmlns:p14="http://schemas.microsoft.com/office/powerpoint/2010/main" val="39492800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EB0F4-0795-44FB-B560-0FCA67081CC8}"/>
              </a:ext>
            </a:extLst>
          </p:cNvPr>
          <p:cNvSpPr>
            <a:spLocks noGrp="1"/>
          </p:cNvSpPr>
          <p:nvPr>
            <p:ph type="title"/>
          </p:nvPr>
        </p:nvSpPr>
        <p:spPr/>
        <p:txBody>
          <a:bodyPr/>
          <a:lstStyle/>
          <a:p>
            <a:r>
              <a:rPr lang="en-GB" b="1" dirty="0">
                <a:solidFill>
                  <a:srgbClr val="0070C0"/>
                </a:solidFill>
                <a:latin typeface="Segoe  "/>
              </a:rPr>
              <a:t>Attendance and Punctuality</a:t>
            </a:r>
          </a:p>
        </p:txBody>
      </p:sp>
      <p:graphicFrame>
        <p:nvGraphicFramePr>
          <p:cNvPr id="4" name="Content Placeholder 3">
            <a:extLst>
              <a:ext uri="{FF2B5EF4-FFF2-40B4-BE49-F238E27FC236}">
                <a16:creationId xmlns:a16="http://schemas.microsoft.com/office/drawing/2014/main" id="{87C9748E-1AB4-475B-B0D7-66E8FF037C57}"/>
              </a:ext>
            </a:extLst>
          </p:cNvPr>
          <p:cNvGraphicFramePr>
            <a:graphicFrameLocks noGrp="1"/>
          </p:cNvGraphicFramePr>
          <p:nvPr>
            <p:ph idx="1"/>
            <p:extLst>
              <p:ext uri="{D42A27DB-BD31-4B8C-83A1-F6EECF244321}">
                <p14:modId xmlns:p14="http://schemas.microsoft.com/office/powerpoint/2010/main" val="3835687803"/>
              </p:ext>
            </p:extLst>
          </p:nvPr>
        </p:nvGraphicFramePr>
        <p:xfrm>
          <a:off x="838200" y="1724246"/>
          <a:ext cx="10515600" cy="1854200"/>
        </p:xfrm>
        <a:graphic>
          <a:graphicData uri="http://schemas.openxmlformats.org/drawingml/2006/table">
            <a:tbl>
              <a:tblPr firstRow="1" bandRow="1">
                <a:tableStyleId>{5C22544A-7EE6-4342-B048-85BDC9FD1C3A}</a:tableStyleId>
              </a:tblPr>
              <a:tblGrid>
                <a:gridCol w="1636552">
                  <a:extLst>
                    <a:ext uri="{9D8B030D-6E8A-4147-A177-3AD203B41FA5}">
                      <a16:colId xmlns:a16="http://schemas.microsoft.com/office/drawing/2014/main" val="342491336"/>
                    </a:ext>
                  </a:extLst>
                </a:gridCol>
                <a:gridCol w="3875714">
                  <a:extLst>
                    <a:ext uri="{9D8B030D-6E8A-4147-A177-3AD203B41FA5}">
                      <a16:colId xmlns:a16="http://schemas.microsoft.com/office/drawing/2014/main" val="2041675329"/>
                    </a:ext>
                  </a:extLst>
                </a:gridCol>
                <a:gridCol w="5003334">
                  <a:extLst>
                    <a:ext uri="{9D8B030D-6E8A-4147-A177-3AD203B41FA5}">
                      <a16:colId xmlns:a16="http://schemas.microsoft.com/office/drawing/2014/main" val="2477756465"/>
                    </a:ext>
                  </a:extLst>
                </a:gridCol>
              </a:tblGrid>
              <a:tr h="370840">
                <a:tc>
                  <a:txBody>
                    <a:bodyPr/>
                    <a:lstStyle/>
                    <a:p>
                      <a:endParaRPr lang="en-GB" dirty="0"/>
                    </a:p>
                  </a:txBody>
                  <a:tcPr/>
                </a:tc>
                <a:tc>
                  <a:txBody>
                    <a:bodyPr/>
                    <a:lstStyle/>
                    <a:p>
                      <a:r>
                        <a:rPr lang="en-GB" dirty="0"/>
                        <a:t>Attendance </a:t>
                      </a:r>
                    </a:p>
                  </a:txBody>
                  <a:tcPr/>
                </a:tc>
                <a:tc>
                  <a:txBody>
                    <a:bodyPr/>
                    <a:lstStyle/>
                    <a:p>
                      <a:r>
                        <a:rPr lang="en-GB" dirty="0"/>
                        <a:t>Punctuality </a:t>
                      </a:r>
                    </a:p>
                  </a:txBody>
                  <a:tcPr/>
                </a:tc>
                <a:extLst>
                  <a:ext uri="{0D108BD9-81ED-4DB2-BD59-A6C34878D82A}">
                    <a16:rowId xmlns:a16="http://schemas.microsoft.com/office/drawing/2014/main" val="1864883430"/>
                  </a:ext>
                </a:extLst>
              </a:tr>
              <a:tr h="370840">
                <a:tc>
                  <a:txBody>
                    <a:bodyPr/>
                    <a:lstStyle/>
                    <a:p>
                      <a:r>
                        <a:rPr lang="en-GB" dirty="0"/>
                        <a:t>Apple</a:t>
                      </a:r>
                    </a:p>
                  </a:txBody>
                  <a:tcPr/>
                </a:tc>
                <a:tc>
                  <a:txBody>
                    <a:bodyPr/>
                    <a:lstStyle/>
                    <a:p>
                      <a:r>
                        <a:rPr lang="en-GB" dirty="0">
                          <a:solidFill>
                            <a:srgbClr val="FF0000"/>
                          </a:solidFill>
                        </a:rPr>
                        <a:t>93.9%</a:t>
                      </a:r>
                    </a:p>
                  </a:txBody>
                  <a:tcPr/>
                </a:tc>
                <a:tc>
                  <a:txBody>
                    <a:bodyPr/>
                    <a:lstStyle/>
                    <a:p>
                      <a:r>
                        <a:rPr lang="en-GB" dirty="0">
                          <a:solidFill>
                            <a:srgbClr val="00B050"/>
                          </a:solidFill>
                        </a:rPr>
                        <a:t>0 lates</a:t>
                      </a:r>
                    </a:p>
                  </a:txBody>
                  <a:tcPr/>
                </a:tc>
                <a:extLst>
                  <a:ext uri="{0D108BD9-81ED-4DB2-BD59-A6C34878D82A}">
                    <a16:rowId xmlns:a16="http://schemas.microsoft.com/office/drawing/2014/main" val="2756590272"/>
                  </a:ext>
                </a:extLst>
              </a:tr>
              <a:tr h="370840">
                <a:tc>
                  <a:txBody>
                    <a:bodyPr/>
                    <a:lstStyle/>
                    <a:p>
                      <a:r>
                        <a:rPr lang="en-GB" dirty="0"/>
                        <a:t>Beech</a:t>
                      </a:r>
                    </a:p>
                  </a:txBody>
                  <a:tcPr/>
                </a:tc>
                <a:tc>
                  <a:txBody>
                    <a:bodyPr/>
                    <a:lstStyle/>
                    <a:p>
                      <a:r>
                        <a:rPr lang="en-GB" dirty="0">
                          <a:solidFill>
                            <a:srgbClr val="00B050"/>
                          </a:solidFill>
                        </a:rPr>
                        <a:t>96.7%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FF0000"/>
                          </a:solidFill>
                        </a:rPr>
                        <a:t>2 lates (2 children)</a:t>
                      </a:r>
                    </a:p>
                  </a:txBody>
                  <a:tcPr/>
                </a:tc>
                <a:extLst>
                  <a:ext uri="{0D108BD9-81ED-4DB2-BD59-A6C34878D82A}">
                    <a16:rowId xmlns:a16="http://schemas.microsoft.com/office/drawing/2014/main" val="1360890696"/>
                  </a:ext>
                </a:extLst>
              </a:tr>
              <a:tr h="370840">
                <a:tc>
                  <a:txBody>
                    <a:bodyPr/>
                    <a:lstStyle/>
                    <a:p>
                      <a:r>
                        <a:rPr lang="en-GB" dirty="0"/>
                        <a:t>Holly</a:t>
                      </a:r>
                    </a:p>
                  </a:txBody>
                  <a:tcPr/>
                </a:tc>
                <a:tc>
                  <a:txBody>
                    <a:bodyPr/>
                    <a:lstStyle/>
                    <a:p>
                      <a:r>
                        <a:rPr lang="en-GB" dirty="0">
                          <a:solidFill>
                            <a:srgbClr val="FF0000"/>
                          </a:solidFill>
                        </a:rPr>
                        <a:t>94.7%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FF0000"/>
                          </a:solidFill>
                        </a:rPr>
                        <a:t>3 lates (1 child)</a:t>
                      </a:r>
                    </a:p>
                  </a:txBody>
                  <a:tcPr/>
                </a:tc>
                <a:extLst>
                  <a:ext uri="{0D108BD9-81ED-4DB2-BD59-A6C34878D82A}">
                    <a16:rowId xmlns:a16="http://schemas.microsoft.com/office/drawing/2014/main" val="3177642592"/>
                  </a:ext>
                </a:extLst>
              </a:tr>
              <a:tr h="370840">
                <a:tc>
                  <a:txBody>
                    <a:bodyPr/>
                    <a:lstStyle/>
                    <a:p>
                      <a:r>
                        <a:rPr lang="en-GB" dirty="0"/>
                        <a:t>Oak</a:t>
                      </a:r>
                    </a:p>
                  </a:txBody>
                  <a:tcPr/>
                </a:tc>
                <a:tc>
                  <a:txBody>
                    <a:bodyPr/>
                    <a:lstStyle/>
                    <a:p>
                      <a:r>
                        <a:rPr lang="en-GB" dirty="0">
                          <a:solidFill>
                            <a:srgbClr val="00B050"/>
                          </a:solidFill>
                        </a:rPr>
                        <a:t>98.4%</a:t>
                      </a:r>
                    </a:p>
                  </a:txBody>
                  <a:tcPr/>
                </a:tc>
                <a:tc>
                  <a:txBody>
                    <a:bodyPr/>
                    <a:lstStyle/>
                    <a:p>
                      <a:r>
                        <a:rPr lang="en-GB" dirty="0">
                          <a:solidFill>
                            <a:srgbClr val="00B050"/>
                          </a:solidFill>
                        </a:rPr>
                        <a:t>0 lates</a:t>
                      </a:r>
                    </a:p>
                  </a:txBody>
                  <a:tcPr/>
                </a:tc>
                <a:extLst>
                  <a:ext uri="{0D108BD9-81ED-4DB2-BD59-A6C34878D82A}">
                    <a16:rowId xmlns:a16="http://schemas.microsoft.com/office/drawing/2014/main" val="2545361833"/>
                  </a:ext>
                </a:extLst>
              </a:tr>
            </a:tbl>
          </a:graphicData>
        </a:graphic>
      </p:graphicFrame>
      <p:pic>
        <p:nvPicPr>
          <p:cNvPr id="6" name="Picture 5">
            <a:extLst>
              <a:ext uri="{FF2B5EF4-FFF2-40B4-BE49-F238E27FC236}">
                <a16:creationId xmlns:a16="http://schemas.microsoft.com/office/drawing/2014/main" id="{244D5C25-0FFE-460C-9360-C1E286178B39}"/>
              </a:ext>
            </a:extLst>
          </p:cNvPr>
          <p:cNvPicPr>
            <a:picLocks noChangeAspect="1"/>
          </p:cNvPicPr>
          <p:nvPr/>
        </p:nvPicPr>
        <p:blipFill>
          <a:blip r:embed="rId2"/>
          <a:stretch>
            <a:fillRect/>
          </a:stretch>
        </p:blipFill>
        <p:spPr>
          <a:xfrm>
            <a:off x="4514629" y="3881245"/>
            <a:ext cx="3162741" cy="2753109"/>
          </a:xfrm>
          <a:prstGeom prst="rect">
            <a:avLst/>
          </a:prstGeom>
        </p:spPr>
      </p:pic>
      <p:pic>
        <p:nvPicPr>
          <p:cNvPr id="7" name="Picture 6">
            <a:extLst>
              <a:ext uri="{FF2B5EF4-FFF2-40B4-BE49-F238E27FC236}">
                <a16:creationId xmlns:a16="http://schemas.microsoft.com/office/drawing/2014/main" id="{0160A37F-C1CE-4060-B274-4CD4734CE11B}"/>
              </a:ext>
            </a:extLst>
          </p:cNvPr>
          <p:cNvPicPr>
            <a:picLocks noChangeAspect="1"/>
          </p:cNvPicPr>
          <p:nvPr/>
        </p:nvPicPr>
        <p:blipFill>
          <a:blip r:embed="rId3"/>
          <a:stretch>
            <a:fillRect/>
          </a:stretch>
        </p:blipFill>
        <p:spPr>
          <a:xfrm>
            <a:off x="8014630" y="3881245"/>
            <a:ext cx="3200847" cy="2743583"/>
          </a:xfrm>
          <a:prstGeom prst="rect">
            <a:avLst/>
          </a:prstGeom>
        </p:spPr>
      </p:pic>
      <p:sp>
        <p:nvSpPr>
          <p:cNvPr id="8" name="TextBox 7">
            <a:extLst>
              <a:ext uri="{FF2B5EF4-FFF2-40B4-BE49-F238E27FC236}">
                <a16:creationId xmlns:a16="http://schemas.microsoft.com/office/drawing/2014/main" id="{9F79D336-FC8D-4452-94CD-44BC9E5041BD}"/>
              </a:ext>
            </a:extLst>
          </p:cNvPr>
          <p:cNvSpPr txBox="1"/>
          <p:nvPr/>
        </p:nvSpPr>
        <p:spPr>
          <a:xfrm>
            <a:off x="905163" y="1388825"/>
            <a:ext cx="6644929" cy="369332"/>
          </a:xfrm>
          <a:prstGeom prst="rect">
            <a:avLst/>
          </a:prstGeom>
          <a:noFill/>
        </p:spPr>
        <p:txBody>
          <a:bodyPr wrap="square" rtlCol="0">
            <a:spAutoFit/>
          </a:bodyPr>
          <a:lstStyle/>
          <a:p>
            <a:r>
              <a:rPr lang="en-GB" dirty="0"/>
              <a:t>This week’s attendance figures: </a:t>
            </a:r>
            <a:r>
              <a:rPr lang="en-GB" b="1" dirty="0">
                <a:solidFill>
                  <a:srgbClr val="00B050"/>
                </a:solidFill>
              </a:rPr>
              <a:t>96.1%</a:t>
            </a:r>
            <a:r>
              <a:rPr lang="en-GB" dirty="0"/>
              <a:t> 	School Target: </a:t>
            </a:r>
            <a:r>
              <a:rPr lang="en-GB" b="1" dirty="0"/>
              <a:t>96%</a:t>
            </a:r>
          </a:p>
        </p:txBody>
      </p:sp>
    </p:spTree>
    <p:extLst>
      <p:ext uri="{BB962C8B-B14F-4D97-AF65-F5344CB8AC3E}">
        <p14:creationId xmlns:p14="http://schemas.microsoft.com/office/powerpoint/2010/main" val="5782760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565DE0-C996-4207-AA7D-9B0495B0B876}"/>
              </a:ext>
            </a:extLst>
          </p:cNvPr>
          <p:cNvPicPr/>
          <p:nvPr/>
        </p:nvPicPr>
        <p:blipFill>
          <a:blip r:embed="rId2">
            <a:extLst>
              <a:ext uri="{28A0092B-C50C-407E-A947-70E740481C1C}">
                <a14:useLocalDpi xmlns:a14="http://schemas.microsoft.com/office/drawing/2010/main" val="0"/>
              </a:ext>
            </a:extLst>
          </a:blip>
          <a:srcRect t="15063" b="22720"/>
          <a:stretch>
            <a:fillRect/>
          </a:stretch>
        </p:blipFill>
        <p:spPr bwMode="auto">
          <a:xfrm>
            <a:off x="838200" y="470693"/>
            <a:ext cx="3829050" cy="1114425"/>
          </a:xfrm>
          <a:prstGeom prst="rect">
            <a:avLst/>
          </a:prstGeom>
          <a:noFill/>
          <a:ln>
            <a:noFill/>
          </a:ln>
        </p:spPr>
      </p:pic>
      <p:sp>
        <p:nvSpPr>
          <p:cNvPr id="6" name="Content Placeholder 5">
            <a:extLst>
              <a:ext uri="{FF2B5EF4-FFF2-40B4-BE49-F238E27FC236}">
                <a16:creationId xmlns:a16="http://schemas.microsoft.com/office/drawing/2014/main" id="{76993591-FB6A-4195-989E-7E20D5048FC5}"/>
              </a:ext>
            </a:extLst>
          </p:cNvPr>
          <p:cNvSpPr>
            <a:spLocks noGrp="1"/>
          </p:cNvSpPr>
          <p:nvPr>
            <p:ph idx="1"/>
          </p:nvPr>
        </p:nvSpPr>
        <p:spPr/>
        <p:txBody>
          <a:bodyPr>
            <a:normAutofit fontScale="92500" lnSpcReduction="20000"/>
          </a:bodyPr>
          <a:lstStyle/>
          <a:p>
            <a:pPr marL="0" indent="0" algn="l" fontAlgn="base">
              <a:buNone/>
            </a:pPr>
            <a:r>
              <a:rPr lang="en-GB" sz="1800" b="0" i="0" dirty="0">
                <a:solidFill>
                  <a:srgbClr val="000000"/>
                </a:solidFill>
                <a:effectLst/>
                <a:latin typeface="Aptos"/>
              </a:rPr>
              <a:t>A massive thank you to everyone who supported both the disco and luxury raffle (and a special thank you to Mrs Dobson for boosting raffle sales in school!):</a:t>
            </a:r>
          </a:p>
          <a:p>
            <a:pPr marL="0" indent="0" algn="l" fontAlgn="base">
              <a:buNone/>
            </a:pPr>
            <a:r>
              <a:rPr lang="en-GB" sz="1800" b="0" i="0" dirty="0">
                <a:solidFill>
                  <a:srgbClr val="000000"/>
                </a:solidFill>
                <a:effectLst/>
                <a:latin typeface="Aptos"/>
              </a:rPr>
              <a:t>School Disco total raised: £505</a:t>
            </a:r>
          </a:p>
          <a:p>
            <a:pPr marL="0" indent="0" algn="l" fontAlgn="base">
              <a:buNone/>
            </a:pPr>
            <a:r>
              <a:rPr lang="en-GB" sz="1800" b="0" i="0" dirty="0">
                <a:solidFill>
                  <a:srgbClr val="000000"/>
                </a:solidFill>
                <a:effectLst/>
                <a:latin typeface="Aptos"/>
              </a:rPr>
              <a:t>Luxury Raffle total raised: £405</a:t>
            </a:r>
          </a:p>
          <a:p>
            <a:pPr marL="0" indent="0" algn="l" fontAlgn="base">
              <a:buNone/>
            </a:pPr>
            <a:r>
              <a:rPr lang="en-GB" sz="1800" b="0" i="0" dirty="0">
                <a:solidFill>
                  <a:srgbClr val="000000"/>
                </a:solidFill>
                <a:effectLst/>
                <a:latin typeface="Aptos"/>
              </a:rPr>
              <a:t>The raffle winners were: E Wilkinson, M Seligman, C Porter, R Ritchie, L Garthwaite, V Cain, K Howland</a:t>
            </a:r>
            <a:br>
              <a:rPr lang="en-GB" sz="1800" b="0" i="0" dirty="0">
                <a:solidFill>
                  <a:srgbClr val="000000"/>
                </a:solidFill>
                <a:effectLst/>
                <a:latin typeface="Aptos"/>
              </a:rPr>
            </a:br>
            <a:endParaRPr lang="en-GB" sz="1800" b="0" i="0" dirty="0">
              <a:solidFill>
                <a:srgbClr val="000000"/>
              </a:solidFill>
              <a:effectLst/>
              <a:latin typeface="Aptos"/>
            </a:endParaRPr>
          </a:p>
          <a:p>
            <a:pPr marL="0" indent="0" algn="l" fontAlgn="base">
              <a:buNone/>
            </a:pPr>
            <a:r>
              <a:rPr lang="en-GB" sz="1800" b="0" i="0" dirty="0">
                <a:solidFill>
                  <a:srgbClr val="000000"/>
                </a:solidFill>
                <a:effectLst/>
                <a:latin typeface="Aptos"/>
              </a:rPr>
              <a:t>The money raised will go directly towards supporting music provision in school.</a:t>
            </a:r>
          </a:p>
          <a:p>
            <a:pPr marL="0" indent="0" algn="l" fontAlgn="base">
              <a:buNone/>
            </a:pPr>
            <a:endParaRPr lang="en-GB" sz="1800" b="0" i="0" dirty="0">
              <a:solidFill>
                <a:srgbClr val="000000"/>
              </a:solidFill>
              <a:effectLst/>
              <a:latin typeface="Aptos"/>
            </a:endParaRPr>
          </a:p>
          <a:p>
            <a:pPr marL="0" indent="0" algn="l" fontAlgn="base">
              <a:buNone/>
            </a:pPr>
            <a:r>
              <a:rPr lang="en-GB" sz="1800" b="0" i="0" dirty="0">
                <a:solidFill>
                  <a:srgbClr val="FF0000"/>
                </a:solidFill>
                <a:effectLst/>
                <a:latin typeface="Aptos"/>
              </a:rPr>
              <a:t>Upcoming dates:</a:t>
            </a:r>
            <a:br>
              <a:rPr lang="en-GB" sz="1800" b="0" i="0" dirty="0">
                <a:solidFill>
                  <a:srgbClr val="000000"/>
                </a:solidFill>
                <a:effectLst/>
                <a:latin typeface="Aptos"/>
              </a:rPr>
            </a:br>
            <a:endParaRPr lang="en-GB" sz="1800" b="0" i="0" dirty="0">
              <a:solidFill>
                <a:srgbClr val="000000"/>
              </a:solidFill>
              <a:effectLst/>
              <a:latin typeface="Aptos"/>
            </a:endParaRPr>
          </a:p>
          <a:p>
            <a:pPr marL="0" indent="0" algn="l" fontAlgn="base">
              <a:buNone/>
            </a:pPr>
            <a:r>
              <a:rPr lang="en-GB" sz="1800" b="0" i="0" dirty="0">
                <a:solidFill>
                  <a:srgbClr val="000000"/>
                </a:solidFill>
                <a:effectLst/>
                <a:latin typeface="Aptos"/>
              </a:rPr>
              <a:t>Change of date for next CHASA meeting to: </a:t>
            </a:r>
            <a:r>
              <a:rPr lang="en-GB" sz="1800" b="0" i="0" dirty="0">
                <a:solidFill>
                  <a:srgbClr val="FF0000"/>
                </a:solidFill>
                <a:effectLst/>
                <a:latin typeface="Aptos"/>
              </a:rPr>
              <a:t>Monday 4</a:t>
            </a:r>
            <a:r>
              <a:rPr lang="en-GB" sz="1800" b="0" i="0" baseline="30000" dirty="0">
                <a:solidFill>
                  <a:srgbClr val="FF0000"/>
                </a:solidFill>
                <a:effectLst/>
                <a:latin typeface="Aptos"/>
              </a:rPr>
              <a:t>th</a:t>
            </a:r>
            <a:r>
              <a:rPr lang="en-GB" sz="1800" b="0" i="0" dirty="0">
                <a:solidFill>
                  <a:srgbClr val="FF0000"/>
                </a:solidFill>
                <a:effectLst/>
                <a:latin typeface="Aptos"/>
              </a:rPr>
              <a:t> March </a:t>
            </a:r>
            <a:r>
              <a:rPr lang="en-GB" sz="1800" b="0" i="0" dirty="0">
                <a:solidFill>
                  <a:srgbClr val="000000"/>
                </a:solidFill>
                <a:effectLst/>
                <a:latin typeface="Aptos"/>
              </a:rPr>
              <a:t>1.30pm at St Monica’s Meeting Room, Easingwold (also on Zoom)</a:t>
            </a:r>
          </a:p>
          <a:p>
            <a:pPr marL="0" indent="0" algn="l" fontAlgn="base">
              <a:buNone/>
            </a:pPr>
            <a:r>
              <a:rPr lang="en-GB" sz="1800" b="0" i="0" dirty="0">
                <a:solidFill>
                  <a:srgbClr val="000000"/>
                </a:solidFill>
                <a:effectLst/>
                <a:latin typeface="Aptos"/>
              </a:rPr>
              <a:t>Pre-loved uniform sales during Parent Consultation Evenings – Tuesday 12 and Wednesday 13</a:t>
            </a:r>
            <a:r>
              <a:rPr lang="en-GB" sz="1800" b="0" i="0" baseline="30000" dirty="0">
                <a:solidFill>
                  <a:srgbClr val="000000"/>
                </a:solidFill>
                <a:effectLst/>
                <a:latin typeface="Aptos"/>
              </a:rPr>
              <a:t>th</a:t>
            </a:r>
            <a:r>
              <a:rPr lang="en-GB" sz="1800" b="0" i="0" dirty="0">
                <a:solidFill>
                  <a:srgbClr val="000000"/>
                </a:solidFill>
                <a:effectLst/>
                <a:latin typeface="Aptos"/>
              </a:rPr>
              <a:t> March</a:t>
            </a:r>
          </a:p>
          <a:p>
            <a:pPr marL="0" indent="0" algn="l" fontAlgn="base">
              <a:buNone/>
            </a:pPr>
            <a:r>
              <a:rPr lang="en-GB" sz="1800" b="0" i="0" dirty="0">
                <a:solidFill>
                  <a:srgbClr val="000000"/>
                </a:solidFill>
                <a:effectLst/>
                <a:latin typeface="Aptos"/>
              </a:rPr>
              <a:t>CHASA Easter Craft Session: </a:t>
            </a:r>
            <a:r>
              <a:rPr lang="en-GB" sz="1800" b="0" i="0" dirty="0">
                <a:solidFill>
                  <a:srgbClr val="FF0000"/>
                </a:solidFill>
                <a:effectLst/>
                <a:latin typeface="Aptos"/>
              </a:rPr>
              <a:t>Thursday 21</a:t>
            </a:r>
            <a:r>
              <a:rPr lang="en-GB" sz="1800" b="0" i="0" baseline="30000" dirty="0">
                <a:solidFill>
                  <a:srgbClr val="FF0000"/>
                </a:solidFill>
                <a:effectLst/>
                <a:latin typeface="Aptos"/>
              </a:rPr>
              <a:t>st</a:t>
            </a:r>
            <a:r>
              <a:rPr lang="en-GB" sz="1800" b="0" i="0" dirty="0">
                <a:solidFill>
                  <a:srgbClr val="FF0000"/>
                </a:solidFill>
                <a:effectLst/>
                <a:latin typeface="Aptos"/>
              </a:rPr>
              <a:t> March </a:t>
            </a:r>
            <a:r>
              <a:rPr lang="en-GB" sz="1800" b="0" i="0" dirty="0">
                <a:solidFill>
                  <a:srgbClr val="000000"/>
                </a:solidFill>
                <a:effectLst/>
                <a:latin typeface="Aptos"/>
              </a:rPr>
              <a:t>after school - ticket details out soon</a:t>
            </a:r>
            <a:br>
              <a:rPr lang="en-GB" sz="1800" b="0" i="0" dirty="0">
                <a:solidFill>
                  <a:srgbClr val="000000"/>
                </a:solidFill>
                <a:effectLst/>
                <a:latin typeface="Aptos"/>
              </a:rPr>
            </a:br>
            <a:endParaRPr lang="en-GB" sz="1800" b="0" i="0" dirty="0">
              <a:solidFill>
                <a:srgbClr val="000000"/>
              </a:solidFill>
              <a:effectLst/>
              <a:latin typeface="Aptos"/>
            </a:endParaRPr>
          </a:p>
          <a:p>
            <a:pPr marL="0" indent="0" algn="l" fontAlgn="base">
              <a:buNone/>
            </a:pPr>
            <a:r>
              <a:rPr lang="en-GB" sz="1800" b="0" i="0" dirty="0">
                <a:solidFill>
                  <a:srgbClr val="000000"/>
                </a:solidFill>
                <a:effectLst/>
                <a:latin typeface="Aptos"/>
              </a:rPr>
              <a:t>Summer Fair (save the date!): </a:t>
            </a:r>
            <a:r>
              <a:rPr lang="en-GB" sz="1800" b="0" i="0" dirty="0">
                <a:solidFill>
                  <a:srgbClr val="FF0000"/>
                </a:solidFill>
                <a:effectLst/>
                <a:latin typeface="Aptos"/>
              </a:rPr>
              <a:t>Sunday 23</a:t>
            </a:r>
            <a:r>
              <a:rPr lang="en-GB" sz="1800" b="0" i="0" baseline="30000" dirty="0">
                <a:solidFill>
                  <a:srgbClr val="FF0000"/>
                </a:solidFill>
                <a:effectLst/>
                <a:latin typeface="Aptos"/>
              </a:rPr>
              <a:t>rd</a:t>
            </a:r>
            <a:r>
              <a:rPr lang="en-GB" sz="1800" b="0" i="0" dirty="0">
                <a:solidFill>
                  <a:srgbClr val="FF0000"/>
                </a:solidFill>
                <a:effectLst/>
                <a:latin typeface="Aptos"/>
              </a:rPr>
              <a:t> June </a:t>
            </a:r>
          </a:p>
          <a:p>
            <a:pPr marL="0" indent="0">
              <a:buNone/>
            </a:pPr>
            <a:endParaRPr lang="en-GB" dirty="0"/>
          </a:p>
        </p:txBody>
      </p:sp>
    </p:spTree>
    <p:extLst>
      <p:ext uri="{BB962C8B-B14F-4D97-AF65-F5344CB8AC3E}">
        <p14:creationId xmlns:p14="http://schemas.microsoft.com/office/powerpoint/2010/main" val="11382867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565DE0-C996-4207-AA7D-9B0495B0B876}"/>
              </a:ext>
            </a:extLst>
          </p:cNvPr>
          <p:cNvPicPr/>
          <p:nvPr/>
        </p:nvPicPr>
        <p:blipFill>
          <a:blip r:embed="rId2">
            <a:extLst>
              <a:ext uri="{28A0092B-C50C-407E-A947-70E740481C1C}">
                <a14:useLocalDpi xmlns:a14="http://schemas.microsoft.com/office/drawing/2010/main" val="0"/>
              </a:ext>
            </a:extLst>
          </a:blip>
          <a:srcRect t="15063" b="22720"/>
          <a:stretch>
            <a:fillRect/>
          </a:stretch>
        </p:blipFill>
        <p:spPr bwMode="auto">
          <a:xfrm>
            <a:off x="838200" y="470693"/>
            <a:ext cx="3829050" cy="1114425"/>
          </a:xfrm>
          <a:prstGeom prst="rect">
            <a:avLst/>
          </a:prstGeom>
          <a:noFill/>
          <a:ln>
            <a:noFill/>
          </a:ln>
        </p:spPr>
      </p:pic>
      <p:sp>
        <p:nvSpPr>
          <p:cNvPr id="6" name="Content Placeholder 5">
            <a:extLst>
              <a:ext uri="{FF2B5EF4-FFF2-40B4-BE49-F238E27FC236}">
                <a16:creationId xmlns:a16="http://schemas.microsoft.com/office/drawing/2014/main" id="{76993591-FB6A-4195-989E-7E20D5048FC5}"/>
              </a:ext>
            </a:extLst>
          </p:cNvPr>
          <p:cNvSpPr>
            <a:spLocks noGrp="1"/>
          </p:cNvSpPr>
          <p:nvPr>
            <p:ph idx="1"/>
          </p:nvPr>
        </p:nvSpPr>
        <p:spPr>
          <a:xfrm>
            <a:off x="3115732" y="1825625"/>
            <a:ext cx="8238067" cy="4351338"/>
          </a:xfrm>
        </p:spPr>
        <p:txBody>
          <a:bodyPr>
            <a:normAutofit/>
          </a:bodyPr>
          <a:lstStyle/>
          <a:p>
            <a:pPr marL="0" indent="0" algn="l" fontAlgn="base">
              <a:buNone/>
            </a:pPr>
            <a:r>
              <a:rPr lang="en-GB" sz="3500" b="0" i="0" dirty="0">
                <a:solidFill>
                  <a:schemeClr val="accent1"/>
                </a:solidFill>
                <a:effectLst/>
              </a:rPr>
              <a:t>Pre loved uniform – donations please!</a:t>
            </a:r>
          </a:p>
          <a:p>
            <a:pPr marL="0" indent="0">
              <a:buNone/>
            </a:pPr>
            <a:endParaRPr lang="en-GB" sz="1200" dirty="0"/>
          </a:p>
          <a:p>
            <a:pPr marL="0" indent="0">
              <a:buNone/>
            </a:pPr>
            <a:r>
              <a:rPr lang="en-GB" dirty="0"/>
              <a:t>Ahead of the planned pre-loved uniform sale during Parent Consultation Evenings (12/13 March 2024), we would be really grateful for donations of any items of school uniform. They can be dropped off in the school office or in the basket outside the main school door.</a:t>
            </a:r>
          </a:p>
          <a:p>
            <a:pPr marL="0" indent="0">
              <a:buNone/>
            </a:pPr>
            <a:endParaRPr lang="en-GB" dirty="0"/>
          </a:p>
          <a:p>
            <a:pPr marL="0" indent="0">
              <a:buNone/>
            </a:pPr>
            <a:r>
              <a:rPr lang="en-GB" dirty="0"/>
              <a:t>Thanks in advance.</a:t>
            </a:r>
          </a:p>
        </p:txBody>
      </p:sp>
      <p:pic>
        <p:nvPicPr>
          <p:cNvPr id="1026" name="Picture 1">
            <a:extLst>
              <a:ext uri="{FF2B5EF4-FFF2-40B4-BE49-F238E27FC236}">
                <a16:creationId xmlns:a16="http://schemas.microsoft.com/office/drawing/2014/main" id="{D8F3C95B-1FFA-424F-B307-12069EB25C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799" y="2432520"/>
            <a:ext cx="1888067" cy="1992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26417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DF4B2-E94F-41DE-B4E8-882C71BF8F97}"/>
              </a:ext>
            </a:extLst>
          </p:cNvPr>
          <p:cNvSpPr>
            <a:spLocks noGrp="1"/>
          </p:cNvSpPr>
          <p:nvPr>
            <p:ph type="title"/>
          </p:nvPr>
        </p:nvSpPr>
        <p:spPr/>
        <p:txBody>
          <a:bodyPr/>
          <a:lstStyle/>
          <a:p>
            <a:r>
              <a:rPr lang="en-GB" dirty="0"/>
              <a:t>Church News – from the Family Service Team</a:t>
            </a:r>
          </a:p>
        </p:txBody>
      </p:sp>
      <p:sp>
        <p:nvSpPr>
          <p:cNvPr id="3" name="Content Placeholder 2">
            <a:extLst>
              <a:ext uri="{FF2B5EF4-FFF2-40B4-BE49-F238E27FC236}">
                <a16:creationId xmlns:a16="http://schemas.microsoft.com/office/drawing/2014/main" id="{93A51FA4-A397-4F58-9BEE-1E0E13CACFCB}"/>
              </a:ext>
            </a:extLst>
          </p:cNvPr>
          <p:cNvSpPr>
            <a:spLocks noGrp="1"/>
          </p:cNvSpPr>
          <p:nvPr>
            <p:ph idx="1"/>
          </p:nvPr>
        </p:nvSpPr>
        <p:spPr>
          <a:xfrm>
            <a:off x="555071" y="1607283"/>
            <a:ext cx="5999547" cy="4351338"/>
          </a:xfrm>
        </p:spPr>
        <p:txBody>
          <a:bodyPr>
            <a:normAutofit fontScale="92500" lnSpcReduction="20000"/>
          </a:bodyPr>
          <a:lstStyle/>
          <a:p>
            <a:pPr marL="0" indent="0">
              <a:buNone/>
            </a:pPr>
            <a:endParaRPr lang="en-GB" dirty="0"/>
          </a:p>
          <a:p>
            <a:pPr marL="0" indent="0">
              <a:buNone/>
            </a:pPr>
            <a:r>
              <a:rPr lang="en-GB" dirty="0"/>
              <a:t>Future dates at St Cuthbert's:</a:t>
            </a:r>
          </a:p>
          <a:p>
            <a:pPr marL="0" indent="0">
              <a:buNone/>
            </a:pPr>
            <a:r>
              <a:rPr lang="en-GB" dirty="0"/>
              <a:t>March 5th Family Service as usual at 10.30am</a:t>
            </a:r>
          </a:p>
          <a:p>
            <a:pPr marL="0" indent="0">
              <a:buNone/>
            </a:pPr>
            <a:r>
              <a:rPr lang="en-GB" dirty="0"/>
              <a:t>March 31st EASTER DAY - there will be a Family Holy Communion at 10am (note the time!)</a:t>
            </a:r>
          </a:p>
          <a:p>
            <a:pPr marL="0" indent="0">
              <a:buNone/>
            </a:pPr>
            <a:br>
              <a:rPr lang="en-GB" dirty="0"/>
            </a:br>
            <a:r>
              <a:rPr lang="en-GB" dirty="0"/>
              <a:t>As ever, other services in the Benefice can be found on our website at </a:t>
            </a:r>
            <a:r>
              <a:rPr lang="en-GB" dirty="0">
                <a:hlinkClick r:id="rId2"/>
              </a:rPr>
              <a:t>https://bylandchurches.wordpress.com/services-in-church/</a:t>
            </a:r>
            <a:endParaRPr lang="en-GB" dirty="0"/>
          </a:p>
          <a:p>
            <a:pPr marL="0" indent="0">
              <a:buNone/>
            </a:pPr>
            <a:endParaRPr lang="en-GB" dirty="0"/>
          </a:p>
        </p:txBody>
      </p:sp>
      <p:pic>
        <p:nvPicPr>
          <p:cNvPr id="4" name="Picture 3">
            <a:extLst>
              <a:ext uri="{FF2B5EF4-FFF2-40B4-BE49-F238E27FC236}">
                <a16:creationId xmlns:a16="http://schemas.microsoft.com/office/drawing/2014/main" id="{25134DEF-B327-4895-81F8-1DA89D991D9B}"/>
              </a:ext>
            </a:extLst>
          </p:cNvPr>
          <p:cNvPicPr>
            <a:picLocks noChangeAspect="1"/>
          </p:cNvPicPr>
          <p:nvPr/>
        </p:nvPicPr>
        <p:blipFill>
          <a:blip r:embed="rId3"/>
          <a:stretch>
            <a:fillRect/>
          </a:stretch>
        </p:blipFill>
        <p:spPr>
          <a:xfrm rot="952925">
            <a:off x="9588985" y="1641826"/>
            <a:ext cx="1648055" cy="1952898"/>
          </a:xfrm>
          <a:prstGeom prst="rect">
            <a:avLst/>
          </a:prstGeom>
        </p:spPr>
      </p:pic>
      <p:pic>
        <p:nvPicPr>
          <p:cNvPr id="5" name="Picture 4">
            <a:extLst>
              <a:ext uri="{FF2B5EF4-FFF2-40B4-BE49-F238E27FC236}">
                <a16:creationId xmlns:a16="http://schemas.microsoft.com/office/drawing/2014/main" id="{B4D21505-7F51-4B14-A19E-6052917466D0}"/>
              </a:ext>
            </a:extLst>
          </p:cNvPr>
          <p:cNvPicPr>
            <a:picLocks noChangeAspect="1"/>
          </p:cNvPicPr>
          <p:nvPr/>
        </p:nvPicPr>
        <p:blipFill>
          <a:blip r:embed="rId4"/>
          <a:stretch>
            <a:fillRect/>
          </a:stretch>
        </p:blipFill>
        <p:spPr>
          <a:xfrm>
            <a:off x="8049126" y="4186107"/>
            <a:ext cx="3053004" cy="2028294"/>
          </a:xfrm>
          <a:prstGeom prst="rect">
            <a:avLst/>
          </a:prstGeom>
        </p:spPr>
      </p:pic>
      <p:pic>
        <p:nvPicPr>
          <p:cNvPr id="6" name="Picture 5">
            <a:extLst>
              <a:ext uri="{FF2B5EF4-FFF2-40B4-BE49-F238E27FC236}">
                <a16:creationId xmlns:a16="http://schemas.microsoft.com/office/drawing/2014/main" id="{94E0E301-1440-469B-A1C3-539A0F9346E2}"/>
              </a:ext>
            </a:extLst>
          </p:cNvPr>
          <p:cNvPicPr>
            <a:picLocks noChangeAspect="1"/>
          </p:cNvPicPr>
          <p:nvPr/>
        </p:nvPicPr>
        <p:blipFill>
          <a:blip r:embed="rId5"/>
          <a:stretch>
            <a:fillRect/>
          </a:stretch>
        </p:blipFill>
        <p:spPr>
          <a:xfrm>
            <a:off x="7250055" y="1419378"/>
            <a:ext cx="1746178" cy="2432580"/>
          </a:xfrm>
          <a:prstGeom prst="rect">
            <a:avLst/>
          </a:prstGeom>
        </p:spPr>
      </p:pic>
    </p:spTree>
    <p:extLst>
      <p:ext uri="{BB962C8B-B14F-4D97-AF65-F5344CB8AC3E}">
        <p14:creationId xmlns:p14="http://schemas.microsoft.com/office/powerpoint/2010/main" val="42407527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C30D5E3-F7FE-4279-8B81-BBF159BBF0DB}"/>
              </a:ext>
            </a:extLst>
          </p:cNvPr>
          <p:cNvSpPr>
            <a:spLocks noGrp="1"/>
          </p:cNvSpPr>
          <p:nvPr>
            <p:ph type="title"/>
          </p:nvPr>
        </p:nvSpPr>
        <p:spPr>
          <a:xfrm>
            <a:off x="583096" y="0"/>
            <a:ext cx="10515600" cy="1325563"/>
          </a:xfrm>
        </p:spPr>
        <p:txBody>
          <a:bodyPr/>
          <a:lstStyle/>
          <a:p>
            <a:r>
              <a:rPr lang="en-GB" b="1" dirty="0">
                <a:solidFill>
                  <a:schemeClr val="accent1"/>
                </a:solidFill>
              </a:rPr>
              <a:t>News from school this week</a:t>
            </a:r>
          </a:p>
        </p:txBody>
      </p:sp>
      <p:sp>
        <p:nvSpPr>
          <p:cNvPr id="5" name="Content Placeholder 4">
            <a:extLst>
              <a:ext uri="{FF2B5EF4-FFF2-40B4-BE49-F238E27FC236}">
                <a16:creationId xmlns:a16="http://schemas.microsoft.com/office/drawing/2014/main" id="{38CE9F82-171B-4A1C-AFA5-71403C294553}"/>
              </a:ext>
            </a:extLst>
          </p:cNvPr>
          <p:cNvSpPr>
            <a:spLocks noGrp="1"/>
          </p:cNvSpPr>
          <p:nvPr>
            <p:ph idx="1"/>
          </p:nvPr>
        </p:nvSpPr>
        <p:spPr>
          <a:xfrm>
            <a:off x="659802" y="1035364"/>
            <a:ext cx="5578708" cy="1614047"/>
          </a:xfrm>
        </p:spPr>
        <p:txBody>
          <a:bodyPr>
            <a:normAutofit fontScale="55000" lnSpcReduction="20000"/>
          </a:bodyPr>
          <a:lstStyle/>
          <a:p>
            <a:pPr marL="0" indent="0">
              <a:buNone/>
            </a:pPr>
            <a:r>
              <a:rPr lang="en-GB" sz="3600" dirty="0">
                <a:solidFill>
                  <a:schemeClr val="accent1"/>
                </a:solidFill>
              </a:rPr>
              <a:t>School Improvement – The Great Wall of Crayke!</a:t>
            </a:r>
          </a:p>
          <a:p>
            <a:pPr marL="0" indent="0">
              <a:buNone/>
            </a:pPr>
            <a:r>
              <a:rPr lang="en-GB" dirty="0"/>
              <a:t>I have never known, or experienced, so much excitement about a wall! We are absolutely ecstatic that the blue partition curtain was replaced during half term and we now have a solid wall alongside a door which we have re-purposed from another local school.  It’s due another coat of paint or two from our resident expert decorator Mr Porter but here’s the journey so far…!</a:t>
            </a:r>
          </a:p>
          <a:p>
            <a:pPr marL="0" indent="0">
              <a:buNone/>
            </a:pPr>
            <a:endParaRPr lang="en-GB" dirty="0"/>
          </a:p>
        </p:txBody>
      </p:sp>
      <p:pic>
        <p:nvPicPr>
          <p:cNvPr id="3" name="Picture 2">
            <a:extLst>
              <a:ext uri="{FF2B5EF4-FFF2-40B4-BE49-F238E27FC236}">
                <a16:creationId xmlns:a16="http://schemas.microsoft.com/office/drawing/2014/main" id="{F8B6C5D9-D458-4D6C-B24C-A631E1506F72}"/>
              </a:ext>
            </a:extLst>
          </p:cNvPr>
          <p:cNvPicPr>
            <a:picLocks noChangeAspect="1"/>
          </p:cNvPicPr>
          <p:nvPr/>
        </p:nvPicPr>
        <p:blipFill>
          <a:blip r:embed="rId2"/>
          <a:stretch>
            <a:fillRect/>
          </a:stretch>
        </p:blipFill>
        <p:spPr>
          <a:xfrm rot="20906339">
            <a:off x="292697" y="2778065"/>
            <a:ext cx="2696568" cy="1969237"/>
          </a:xfrm>
          <a:prstGeom prst="rect">
            <a:avLst/>
          </a:prstGeom>
        </p:spPr>
      </p:pic>
      <p:pic>
        <p:nvPicPr>
          <p:cNvPr id="7" name="Picture 6">
            <a:extLst>
              <a:ext uri="{FF2B5EF4-FFF2-40B4-BE49-F238E27FC236}">
                <a16:creationId xmlns:a16="http://schemas.microsoft.com/office/drawing/2014/main" id="{1B0B6A1F-3BB4-459C-AE27-FF3ABE80FCD3}"/>
              </a:ext>
            </a:extLst>
          </p:cNvPr>
          <p:cNvPicPr>
            <a:picLocks noChangeAspect="1"/>
          </p:cNvPicPr>
          <p:nvPr/>
        </p:nvPicPr>
        <p:blipFill>
          <a:blip r:embed="rId3"/>
          <a:stretch>
            <a:fillRect/>
          </a:stretch>
        </p:blipFill>
        <p:spPr>
          <a:xfrm rot="837465">
            <a:off x="1804793" y="4547520"/>
            <a:ext cx="2851418" cy="1969836"/>
          </a:xfrm>
          <a:prstGeom prst="rect">
            <a:avLst/>
          </a:prstGeom>
        </p:spPr>
      </p:pic>
      <p:pic>
        <p:nvPicPr>
          <p:cNvPr id="9" name="Picture 8">
            <a:extLst>
              <a:ext uri="{FF2B5EF4-FFF2-40B4-BE49-F238E27FC236}">
                <a16:creationId xmlns:a16="http://schemas.microsoft.com/office/drawing/2014/main" id="{5F8C1F5C-EF86-48C2-BBDE-8C3CABEF3A2C}"/>
              </a:ext>
            </a:extLst>
          </p:cNvPr>
          <p:cNvPicPr>
            <a:picLocks noChangeAspect="1"/>
          </p:cNvPicPr>
          <p:nvPr/>
        </p:nvPicPr>
        <p:blipFill>
          <a:blip r:embed="rId4"/>
          <a:stretch>
            <a:fillRect/>
          </a:stretch>
        </p:blipFill>
        <p:spPr>
          <a:xfrm rot="20480784">
            <a:off x="3989865" y="2904976"/>
            <a:ext cx="2979678" cy="2057578"/>
          </a:xfrm>
          <a:prstGeom prst="rect">
            <a:avLst/>
          </a:prstGeom>
        </p:spPr>
      </p:pic>
      <p:pic>
        <p:nvPicPr>
          <p:cNvPr id="6" name="Picture 5">
            <a:extLst>
              <a:ext uri="{FF2B5EF4-FFF2-40B4-BE49-F238E27FC236}">
                <a16:creationId xmlns:a16="http://schemas.microsoft.com/office/drawing/2014/main" id="{E9A581CE-1614-4FF4-9813-C11B7BDF4479}"/>
              </a:ext>
            </a:extLst>
          </p:cNvPr>
          <p:cNvPicPr>
            <a:picLocks noChangeAspect="1"/>
          </p:cNvPicPr>
          <p:nvPr/>
        </p:nvPicPr>
        <p:blipFill>
          <a:blip r:embed="rId5"/>
          <a:stretch>
            <a:fillRect/>
          </a:stretch>
        </p:blipFill>
        <p:spPr>
          <a:xfrm>
            <a:off x="8767662" y="3320960"/>
            <a:ext cx="2845364" cy="2064070"/>
          </a:xfrm>
          <a:prstGeom prst="rect">
            <a:avLst/>
          </a:prstGeom>
        </p:spPr>
      </p:pic>
      <p:pic>
        <p:nvPicPr>
          <p:cNvPr id="11" name="Picture 10">
            <a:extLst>
              <a:ext uri="{FF2B5EF4-FFF2-40B4-BE49-F238E27FC236}">
                <a16:creationId xmlns:a16="http://schemas.microsoft.com/office/drawing/2014/main" id="{E448DC11-6153-4D0F-8A37-4FAD913FA036}"/>
              </a:ext>
            </a:extLst>
          </p:cNvPr>
          <p:cNvPicPr>
            <a:picLocks noChangeAspect="1"/>
          </p:cNvPicPr>
          <p:nvPr/>
        </p:nvPicPr>
        <p:blipFill>
          <a:blip r:embed="rId6"/>
          <a:stretch>
            <a:fillRect/>
          </a:stretch>
        </p:blipFill>
        <p:spPr>
          <a:xfrm rot="1056845">
            <a:off x="5828766" y="4501559"/>
            <a:ext cx="3023103" cy="1995045"/>
          </a:xfrm>
          <a:prstGeom prst="rect">
            <a:avLst/>
          </a:prstGeom>
        </p:spPr>
      </p:pic>
      <p:pic>
        <p:nvPicPr>
          <p:cNvPr id="10" name="Picture 9">
            <a:extLst>
              <a:ext uri="{FF2B5EF4-FFF2-40B4-BE49-F238E27FC236}">
                <a16:creationId xmlns:a16="http://schemas.microsoft.com/office/drawing/2014/main" id="{53A2A34C-96AF-4825-840A-6DF06994321C}"/>
              </a:ext>
            </a:extLst>
          </p:cNvPr>
          <p:cNvPicPr>
            <a:picLocks noChangeAspect="1"/>
          </p:cNvPicPr>
          <p:nvPr/>
        </p:nvPicPr>
        <p:blipFill>
          <a:blip r:embed="rId7"/>
          <a:stretch>
            <a:fillRect/>
          </a:stretch>
        </p:blipFill>
        <p:spPr>
          <a:xfrm>
            <a:off x="6996740" y="599969"/>
            <a:ext cx="3005727" cy="2395115"/>
          </a:xfrm>
          <a:prstGeom prst="rect">
            <a:avLst/>
          </a:prstGeom>
        </p:spPr>
      </p:pic>
      <p:sp>
        <p:nvSpPr>
          <p:cNvPr id="12" name="TextBox 11">
            <a:extLst>
              <a:ext uri="{FF2B5EF4-FFF2-40B4-BE49-F238E27FC236}">
                <a16:creationId xmlns:a16="http://schemas.microsoft.com/office/drawing/2014/main" id="{A2AE9F2A-EAE4-4ADE-B937-EF83C07B5345}"/>
              </a:ext>
            </a:extLst>
          </p:cNvPr>
          <p:cNvSpPr txBox="1"/>
          <p:nvPr/>
        </p:nvSpPr>
        <p:spPr>
          <a:xfrm>
            <a:off x="7801134" y="1325563"/>
            <a:ext cx="2201333" cy="369332"/>
          </a:xfrm>
          <a:prstGeom prst="rect">
            <a:avLst/>
          </a:prstGeom>
          <a:noFill/>
        </p:spPr>
        <p:txBody>
          <a:bodyPr wrap="square" rtlCol="0">
            <a:spAutoFit/>
          </a:bodyPr>
          <a:lstStyle/>
          <a:p>
            <a:r>
              <a:rPr lang="en-GB" b="1" dirty="0">
                <a:solidFill>
                  <a:srgbClr val="FF0000"/>
                </a:solidFill>
              </a:rPr>
              <a:t>BEFORE…</a:t>
            </a:r>
          </a:p>
        </p:txBody>
      </p:sp>
      <p:sp>
        <p:nvSpPr>
          <p:cNvPr id="13" name="TextBox 12">
            <a:extLst>
              <a:ext uri="{FF2B5EF4-FFF2-40B4-BE49-F238E27FC236}">
                <a16:creationId xmlns:a16="http://schemas.microsoft.com/office/drawing/2014/main" id="{E24A060D-0FEB-412A-A3C5-D4968652C8E6}"/>
              </a:ext>
            </a:extLst>
          </p:cNvPr>
          <p:cNvSpPr txBox="1"/>
          <p:nvPr/>
        </p:nvSpPr>
        <p:spPr>
          <a:xfrm>
            <a:off x="8977951" y="5341574"/>
            <a:ext cx="2739981" cy="369332"/>
          </a:xfrm>
          <a:prstGeom prst="rect">
            <a:avLst/>
          </a:prstGeom>
          <a:noFill/>
        </p:spPr>
        <p:txBody>
          <a:bodyPr wrap="none" rtlCol="0">
            <a:spAutoFit/>
          </a:bodyPr>
          <a:lstStyle/>
          <a:p>
            <a:r>
              <a:rPr lang="en-GB" dirty="0">
                <a:solidFill>
                  <a:srgbClr val="00B050"/>
                </a:solidFill>
              </a:rPr>
              <a:t>Current view in Holly Class!</a:t>
            </a:r>
          </a:p>
        </p:txBody>
      </p:sp>
    </p:spTree>
    <p:extLst>
      <p:ext uri="{BB962C8B-B14F-4D97-AF65-F5344CB8AC3E}">
        <p14:creationId xmlns:p14="http://schemas.microsoft.com/office/powerpoint/2010/main" val="36238146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DB0E9-D15E-417A-865E-577C2C1E9388}"/>
              </a:ext>
            </a:extLst>
          </p:cNvPr>
          <p:cNvSpPr>
            <a:spLocks noGrp="1"/>
          </p:cNvSpPr>
          <p:nvPr>
            <p:ph type="title"/>
          </p:nvPr>
        </p:nvSpPr>
        <p:spPr/>
        <p:txBody>
          <a:bodyPr/>
          <a:lstStyle/>
          <a:p>
            <a:r>
              <a:rPr lang="en-GB" b="1" dirty="0">
                <a:solidFill>
                  <a:schemeClr val="accent1"/>
                </a:solidFill>
              </a:rPr>
              <a:t>News from school this week</a:t>
            </a:r>
            <a:endParaRPr lang="en-GB" dirty="0"/>
          </a:p>
        </p:txBody>
      </p:sp>
      <p:sp>
        <p:nvSpPr>
          <p:cNvPr id="5" name="Content Placeholder 4">
            <a:extLst>
              <a:ext uri="{FF2B5EF4-FFF2-40B4-BE49-F238E27FC236}">
                <a16:creationId xmlns:a16="http://schemas.microsoft.com/office/drawing/2014/main" id="{843E1E65-2832-4EAB-B2A6-DD85A0DD909B}"/>
              </a:ext>
            </a:extLst>
          </p:cNvPr>
          <p:cNvSpPr>
            <a:spLocks noGrp="1"/>
          </p:cNvSpPr>
          <p:nvPr>
            <p:ph idx="1"/>
          </p:nvPr>
        </p:nvSpPr>
        <p:spPr>
          <a:xfrm>
            <a:off x="897467" y="2141537"/>
            <a:ext cx="10515600" cy="4351338"/>
          </a:xfrm>
        </p:spPr>
        <p:txBody>
          <a:bodyPr>
            <a:normAutofit lnSpcReduction="10000"/>
          </a:bodyPr>
          <a:lstStyle/>
          <a:p>
            <a:pPr marL="0" indent="0">
              <a:buNone/>
            </a:pPr>
            <a:r>
              <a:rPr lang="en-GB" dirty="0">
                <a:solidFill>
                  <a:schemeClr val="accent1"/>
                </a:solidFill>
              </a:rPr>
              <a:t>Website developments</a:t>
            </a:r>
          </a:p>
          <a:p>
            <a:pPr marL="0" indent="0">
              <a:buNone/>
            </a:pPr>
            <a:r>
              <a:rPr lang="en-GB" dirty="0"/>
              <a:t>We are continually updating the school website and our most recent efforts have been within the “Children” section.  Please do spend some time browsing this to find out more about your child/ren’s lives in school.  Some pages are still “work in progress” so please do bear with us.</a:t>
            </a:r>
          </a:p>
          <a:p>
            <a:pPr marL="0" indent="0">
              <a:buNone/>
            </a:pPr>
            <a:r>
              <a:rPr lang="en-GB" dirty="0"/>
              <a:t>We have been asked to password protect the Musician of the Month page of our website.  The password will be sent out via text later today. We respectfully ask that, as the </a:t>
            </a:r>
            <a:r>
              <a:rPr lang="en-GB" b="0" i="0" dirty="0">
                <a:solidFill>
                  <a:srgbClr val="000000"/>
                </a:solidFill>
                <a:effectLst/>
              </a:rPr>
              <a:t>resources are paid for, they (and th</a:t>
            </a:r>
            <a:r>
              <a:rPr lang="en-GB" dirty="0">
                <a:solidFill>
                  <a:srgbClr val="000000"/>
                </a:solidFill>
              </a:rPr>
              <a:t>e password) </a:t>
            </a:r>
            <a:r>
              <a:rPr lang="en-GB" b="0" i="0" dirty="0">
                <a:solidFill>
                  <a:srgbClr val="000000"/>
                </a:solidFill>
                <a:effectLst/>
              </a:rPr>
              <a:t>are not to be shared beyond our school community.  Thank you.</a:t>
            </a:r>
            <a:endParaRPr lang="en-GB" dirty="0"/>
          </a:p>
          <a:p>
            <a:pPr marL="0" indent="0">
              <a:buNone/>
            </a:pPr>
            <a:endParaRPr lang="en-GB" dirty="0"/>
          </a:p>
        </p:txBody>
      </p:sp>
      <p:pic>
        <p:nvPicPr>
          <p:cNvPr id="4" name="Picture 3">
            <a:extLst>
              <a:ext uri="{FF2B5EF4-FFF2-40B4-BE49-F238E27FC236}">
                <a16:creationId xmlns:a16="http://schemas.microsoft.com/office/drawing/2014/main" id="{DFFB4488-58E3-40A0-B674-EB8BF4D8121D}"/>
              </a:ext>
            </a:extLst>
          </p:cNvPr>
          <p:cNvPicPr>
            <a:picLocks noChangeAspect="1"/>
          </p:cNvPicPr>
          <p:nvPr/>
        </p:nvPicPr>
        <p:blipFill>
          <a:blip r:embed="rId2"/>
          <a:stretch>
            <a:fillRect/>
          </a:stretch>
        </p:blipFill>
        <p:spPr>
          <a:xfrm>
            <a:off x="7299936" y="251344"/>
            <a:ext cx="4358751" cy="2322523"/>
          </a:xfrm>
          <a:prstGeom prst="rect">
            <a:avLst/>
          </a:prstGeom>
        </p:spPr>
      </p:pic>
    </p:spTree>
    <p:extLst>
      <p:ext uri="{BB962C8B-B14F-4D97-AF65-F5344CB8AC3E}">
        <p14:creationId xmlns:p14="http://schemas.microsoft.com/office/powerpoint/2010/main" val="14432835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DB0E9-D15E-417A-865E-577C2C1E9388}"/>
              </a:ext>
            </a:extLst>
          </p:cNvPr>
          <p:cNvSpPr>
            <a:spLocks noGrp="1"/>
          </p:cNvSpPr>
          <p:nvPr>
            <p:ph type="title"/>
          </p:nvPr>
        </p:nvSpPr>
        <p:spPr/>
        <p:txBody>
          <a:bodyPr/>
          <a:lstStyle/>
          <a:p>
            <a:r>
              <a:rPr lang="en-GB" b="1" dirty="0">
                <a:solidFill>
                  <a:schemeClr val="accent1"/>
                </a:solidFill>
              </a:rPr>
              <a:t>News from school this week</a:t>
            </a:r>
            <a:endParaRPr lang="en-GB" dirty="0"/>
          </a:p>
        </p:txBody>
      </p:sp>
      <p:sp>
        <p:nvSpPr>
          <p:cNvPr id="5" name="Content Placeholder 4">
            <a:extLst>
              <a:ext uri="{FF2B5EF4-FFF2-40B4-BE49-F238E27FC236}">
                <a16:creationId xmlns:a16="http://schemas.microsoft.com/office/drawing/2014/main" id="{8411E992-5C39-4C19-8218-A83D7B2986D2}"/>
              </a:ext>
            </a:extLst>
          </p:cNvPr>
          <p:cNvSpPr>
            <a:spLocks noGrp="1"/>
          </p:cNvSpPr>
          <p:nvPr>
            <p:ph idx="1"/>
          </p:nvPr>
        </p:nvSpPr>
        <p:spPr>
          <a:xfrm>
            <a:off x="838200" y="1608667"/>
            <a:ext cx="10515600" cy="4568296"/>
          </a:xfrm>
        </p:spPr>
        <p:txBody>
          <a:bodyPr>
            <a:normAutofit fontScale="92500" lnSpcReduction="10000"/>
          </a:bodyPr>
          <a:lstStyle/>
          <a:p>
            <a:pPr marL="0" indent="0">
              <a:buNone/>
            </a:pPr>
            <a:r>
              <a:rPr lang="en-GB" dirty="0">
                <a:solidFill>
                  <a:schemeClr val="accent1"/>
                </a:solidFill>
              </a:rPr>
              <a:t>Pupil Voice Update – Percy and Joah’s Packed Lunch Recipes</a:t>
            </a:r>
          </a:p>
          <a:p>
            <a:pPr marL="0" indent="0" algn="l" rtl="0" fontAlgn="base">
              <a:buNone/>
            </a:pPr>
            <a:r>
              <a:rPr lang="en-GB" b="0" i="0" dirty="0">
                <a:solidFill>
                  <a:srgbClr val="242424"/>
                </a:solidFill>
                <a:effectLst/>
                <a:latin typeface="Segoe UI" panose="020B0502040204020203" pitchFamily="34" charset="0"/>
              </a:rPr>
              <a:t>Just before half term I happened to be chatting to Percy and </a:t>
            </a:r>
            <a:r>
              <a:rPr lang="en-GB" b="0" i="0" dirty="0" err="1">
                <a:solidFill>
                  <a:srgbClr val="242424"/>
                </a:solidFill>
                <a:effectLst/>
                <a:latin typeface="Segoe UI" panose="020B0502040204020203" pitchFamily="34" charset="0"/>
              </a:rPr>
              <a:t>Joah</a:t>
            </a:r>
            <a:r>
              <a:rPr lang="en-GB" b="0" i="0" dirty="0">
                <a:solidFill>
                  <a:srgbClr val="242424"/>
                </a:solidFill>
                <a:effectLst/>
                <a:latin typeface="Segoe UI" panose="020B0502040204020203" pitchFamily="34" charset="0"/>
              </a:rPr>
              <a:t> as they tucked into their lunch. I was, quite, simply, stunned by their revelation that they made their own packed lunches and that they were really quite ambitious in what they were including.  From this conversation, a seed was sown and it has resulted in a brand new feature in our newsletter… Percy and </a:t>
            </a:r>
            <a:r>
              <a:rPr lang="en-GB" b="0" i="0" dirty="0" err="1">
                <a:solidFill>
                  <a:srgbClr val="242424"/>
                </a:solidFill>
                <a:effectLst/>
                <a:latin typeface="Segoe UI" panose="020B0502040204020203" pitchFamily="34" charset="0"/>
              </a:rPr>
              <a:t>Joah’s</a:t>
            </a:r>
            <a:r>
              <a:rPr lang="en-GB" b="0" i="0" dirty="0">
                <a:solidFill>
                  <a:srgbClr val="242424"/>
                </a:solidFill>
                <a:effectLst/>
                <a:latin typeface="Segoe UI" panose="020B0502040204020203" pitchFamily="34" charset="0"/>
              </a:rPr>
              <a:t> Packed Lunch Recipes!  We know how difficult it can be to ensure your child has different food to eat in their packed lunches (or at other meals) so please have a read of the next slide and maybe try to make it yourselves!</a:t>
            </a:r>
          </a:p>
          <a:p>
            <a:pPr marL="0" indent="0" algn="l" rtl="0" fontAlgn="base">
              <a:buNone/>
            </a:pPr>
            <a:r>
              <a:rPr lang="en-GB" b="0" i="0" dirty="0">
                <a:solidFill>
                  <a:srgbClr val="242424"/>
                </a:solidFill>
                <a:effectLst/>
                <a:latin typeface="Segoe UI" panose="020B0502040204020203" pitchFamily="34" charset="0"/>
              </a:rPr>
              <a:t>I am thrilled with their dedication to this task; I know how much effort they have put into it and am so grateful to them and their families for supporting it. Well done Percy and </a:t>
            </a:r>
            <a:r>
              <a:rPr lang="en-GB" b="0" i="0" dirty="0" err="1">
                <a:solidFill>
                  <a:srgbClr val="242424"/>
                </a:solidFill>
                <a:effectLst/>
                <a:latin typeface="Segoe UI" panose="020B0502040204020203" pitchFamily="34" charset="0"/>
              </a:rPr>
              <a:t>Joah</a:t>
            </a:r>
            <a:r>
              <a:rPr lang="en-GB" b="0" i="0" dirty="0">
                <a:solidFill>
                  <a:srgbClr val="242424"/>
                </a:solidFill>
                <a:effectLst/>
                <a:latin typeface="Segoe UI" panose="020B0502040204020203" pitchFamily="34" charset="0"/>
              </a:rPr>
              <a:t> and thank you!</a:t>
            </a:r>
          </a:p>
          <a:p>
            <a:pPr marL="0" indent="0">
              <a:buNone/>
            </a:pPr>
            <a:endParaRPr lang="en-GB" dirty="0"/>
          </a:p>
        </p:txBody>
      </p:sp>
    </p:spTree>
    <p:extLst>
      <p:ext uri="{BB962C8B-B14F-4D97-AF65-F5344CB8AC3E}">
        <p14:creationId xmlns:p14="http://schemas.microsoft.com/office/powerpoint/2010/main" val="37753639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395F336-1563-425A-B403-102D1768D97A}"/>
              </a:ext>
            </a:extLst>
          </p:cNvPr>
          <p:cNvPicPr>
            <a:picLocks noChangeAspect="1"/>
          </p:cNvPicPr>
          <p:nvPr/>
        </p:nvPicPr>
        <p:blipFill>
          <a:blip r:embed="rId2"/>
          <a:stretch>
            <a:fillRect/>
          </a:stretch>
        </p:blipFill>
        <p:spPr>
          <a:xfrm>
            <a:off x="228748" y="2163921"/>
            <a:ext cx="6332769" cy="4580017"/>
          </a:xfrm>
          <a:prstGeom prst="rect">
            <a:avLst/>
          </a:prstGeom>
        </p:spPr>
      </p:pic>
      <p:pic>
        <p:nvPicPr>
          <p:cNvPr id="5" name="Picture 4">
            <a:extLst>
              <a:ext uri="{FF2B5EF4-FFF2-40B4-BE49-F238E27FC236}">
                <a16:creationId xmlns:a16="http://schemas.microsoft.com/office/drawing/2014/main" id="{38F54A01-B940-4D72-B746-482B72DAD703}"/>
              </a:ext>
            </a:extLst>
          </p:cNvPr>
          <p:cNvPicPr>
            <a:picLocks noChangeAspect="1"/>
          </p:cNvPicPr>
          <p:nvPr/>
        </p:nvPicPr>
        <p:blipFill rotWithShape="1">
          <a:blip r:embed="rId3"/>
          <a:srcRect t="4509" b="2953"/>
          <a:stretch/>
        </p:blipFill>
        <p:spPr>
          <a:xfrm>
            <a:off x="2125133" y="114062"/>
            <a:ext cx="7941734" cy="2341271"/>
          </a:xfrm>
          <a:prstGeom prst="rect">
            <a:avLst/>
          </a:prstGeom>
        </p:spPr>
      </p:pic>
      <p:pic>
        <p:nvPicPr>
          <p:cNvPr id="11" name="Picture 10">
            <a:extLst>
              <a:ext uri="{FF2B5EF4-FFF2-40B4-BE49-F238E27FC236}">
                <a16:creationId xmlns:a16="http://schemas.microsoft.com/office/drawing/2014/main" id="{F716B475-E5B9-4568-9F43-1CB1618B2523}"/>
              </a:ext>
            </a:extLst>
          </p:cNvPr>
          <p:cNvPicPr>
            <a:picLocks noChangeAspect="1"/>
          </p:cNvPicPr>
          <p:nvPr/>
        </p:nvPicPr>
        <p:blipFill>
          <a:blip r:embed="rId4"/>
          <a:stretch>
            <a:fillRect/>
          </a:stretch>
        </p:blipFill>
        <p:spPr>
          <a:xfrm>
            <a:off x="6837044" y="2522092"/>
            <a:ext cx="4884843" cy="4221846"/>
          </a:xfrm>
          <a:prstGeom prst="rect">
            <a:avLst/>
          </a:prstGeom>
        </p:spPr>
      </p:pic>
    </p:spTree>
    <p:extLst>
      <p:ext uri="{BB962C8B-B14F-4D97-AF65-F5344CB8AC3E}">
        <p14:creationId xmlns:p14="http://schemas.microsoft.com/office/powerpoint/2010/main" val="28333541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1CB8E-D8C1-4954-8C83-D29523DDA30E}"/>
              </a:ext>
            </a:extLst>
          </p:cNvPr>
          <p:cNvSpPr>
            <a:spLocks noGrp="1"/>
          </p:cNvSpPr>
          <p:nvPr>
            <p:ph type="title"/>
          </p:nvPr>
        </p:nvSpPr>
        <p:spPr>
          <a:xfrm>
            <a:off x="778933" y="368115"/>
            <a:ext cx="10515600" cy="1325563"/>
          </a:xfrm>
        </p:spPr>
        <p:txBody>
          <a:bodyPr/>
          <a:lstStyle/>
          <a:p>
            <a:r>
              <a:rPr lang="en-GB" b="1" dirty="0">
                <a:solidFill>
                  <a:schemeClr val="accent1"/>
                </a:solidFill>
              </a:rPr>
              <a:t>News from school this week</a:t>
            </a:r>
            <a:endParaRPr lang="en-GB" dirty="0"/>
          </a:p>
        </p:txBody>
      </p:sp>
      <p:sp>
        <p:nvSpPr>
          <p:cNvPr id="3" name="Content Placeholder 2">
            <a:extLst>
              <a:ext uri="{FF2B5EF4-FFF2-40B4-BE49-F238E27FC236}">
                <a16:creationId xmlns:a16="http://schemas.microsoft.com/office/drawing/2014/main" id="{DEEF2C1F-14F6-4A96-A23D-33EC334AFE67}"/>
              </a:ext>
            </a:extLst>
          </p:cNvPr>
          <p:cNvSpPr>
            <a:spLocks noGrp="1"/>
          </p:cNvSpPr>
          <p:nvPr>
            <p:ph idx="1"/>
          </p:nvPr>
        </p:nvSpPr>
        <p:spPr>
          <a:xfrm>
            <a:off x="778933" y="1368425"/>
            <a:ext cx="10515600" cy="4351338"/>
          </a:xfrm>
        </p:spPr>
        <p:txBody>
          <a:bodyPr/>
          <a:lstStyle/>
          <a:p>
            <a:pPr marL="0" indent="0">
              <a:buNone/>
            </a:pPr>
            <a:r>
              <a:rPr lang="en-GB" dirty="0">
                <a:solidFill>
                  <a:schemeClr val="accent1"/>
                </a:solidFill>
              </a:rPr>
              <a:t>Launch of Lunchtime Clubs!</a:t>
            </a:r>
          </a:p>
          <a:p>
            <a:pPr marL="0" indent="0">
              <a:buNone/>
            </a:pPr>
            <a:endParaRPr lang="en-GB" dirty="0"/>
          </a:p>
          <a:p>
            <a:pPr marL="0" indent="0">
              <a:buNone/>
            </a:pPr>
            <a:endParaRPr lang="en-GB" dirty="0"/>
          </a:p>
        </p:txBody>
      </p:sp>
      <p:pic>
        <p:nvPicPr>
          <p:cNvPr id="11" name="Picture 10">
            <a:extLst>
              <a:ext uri="{FF2B5EF4-FFF2-40B4-BE49-F238E27FC236}">
                <a16:creationId xmlns:a16="http://schemas.microsoft.com/office/drawing/2014/main" id="{4A67D2B2-839F-4EA2-B4ED-FE6D68AB2422}"/>
              </a:ext>
            </a:extLst>
          </p:cNvPr>
          <p:cNvPicPr>
            <a:picLocks noChangeAspect="1"/>
          </p:cNvPicPr>
          <p:nvPr/>
        </p:nvPicPr>
        <p:blipFill>
          <a:blip r:embed="rId2"/>
          <a:stretch>
            <a:fillRect/>
          </a:stretch>
        </p:blipFill>
        <p:spPr>
          <a:xfrm>
            <a:off x="1422399" y="1944219"/>
            <a:ext cx="9033933" cy="4556157"/>
          </a:xfrm>
          <a:prstGeom prst="rect">
            <a:avLst/>
          </a:prstGeom>
        </p:spPr>
      </p:pic>
    </p:spTree>
    <p:extLst>
      <p:ext uri="{BB962C8B-B14F-4D97-AF65-F5344CB8AC3E}">
        <p14:creationId xmlns:p14="http://schemas.microsoft.com/office/powerpoint/2010/main" val="13681636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DB0E9-D15E-417A-865E-577C2C1E9388}"/>
              </a:ext>
            </a:extLst>
          </p:cNvPr>
          <p:cNvSpPr>
            <a:spLocks noGrp="1"/>
          </p:cNvSpPr>
          <p:nvPr>
            <p:ph type="title"/>
          </p:nvPr>
        </p:nvSpPr>
        <p:spPr/>
        <p:txBody>
          <a:bodyPr/>
          <a:lstStyle/>
          <a:p>
            <a:r>
              <a:rPr lang="en-GB" b="1" dirty="0">
                <a:solidFill>
                  <a:schemeClr val="accent1"/>
                </a:solidFill>
              </a:rPr>
              <a:t>News from school this week</a:t>
            </a:r>
            <a:endParaRPr lang="en-GB" dirty="0"/>
          </a:p>
        </p:txBody>
      </p:sp>
      <p:sp>
        <p:nvSpPr>
          <p:cNvPr id="5" name="Content Placeholder 4">
            <a:extLst>
              <a:ext uri="{FF2B5EF4-FFF2-40B4-BE49-F238E27FC236}">
                <a16:creationId xmlns:a16="http://schemas.microsoft.com/office/drawing/2014/main" id="{8411E992-5C39-4C19-8218-A83D7B2986D2}"/>
              </a:ext>
            </a:extLst>
          </p:cNvPr>
          <p:cNvSpPr>
            <a:spLocks noGrp="1"/>
          </p:cNvSpPr>
          <p:nvPr>
            <p:ph idx="1"/>
          </p:nvPr>
        </p:nvSpPr>
        <p:spPr>
          <a:xfrm>
            <a:off x="838200" y="1608667"/>
            <a:ext cx="10515600" cy="4568296"/>
          </a:xfrm>
        </p:spPr>
        <p:txBody>
          <a:bodyPr>
            <a:normAutofit fontScale="70000" lnSpcReduction="20000"/>
          </a:bodyPr>
          <a:lstStyle/>
          <a:p>
            <a:pPr marL="0" indent="0">
              <a:buNone/>
            </a:pPr>
            <a:r>
              <a:rPr lang="en-GB" dirty="0">
                <a:solidFill>
                  <a:srgbClr val="FF0000"/>
                </a:solidFill>
              </a:rPr>
              <a:t>Safeguarding</a:t>
            </a:r>
            <a:r>
              <a:rPr lang="en-GB" dirty="0">
                <a:solidFill>
                  <a:schemeClr val="accent1"/>
                </a:solidFill>
              </a:rPr>
              <a:t> Pupil Voice Update – School Council focus on Pupil Safety in School</a:t>
            </a:r>
          </a:p>
          <a:p>
            <a:pPr marL="0" indent="0" algn="ctr">
              <a:lnSpc>
                <a:spcPct val="115000"/>
              </a:lnSpc>
              <a:spcAft>
                <a:spcPts val="300"/>
              </a:spcAft>
              <a:buNone/>
            </a:pPr>
            <a:r>
              <a:rPr lang="en-GB" sz="1800" b="1" u="sng" dirty="0">
                <a:effectLst/>
                <a:latin typeface="Arial" panose="020B0604020202020204" pitchFamily="34" charset="0"/>
                <a:ea typeface="Arial" panose="020B0604020202020204" pitchFamily="34" charset="0"/>
              </a:rPr>
              <a:t>TASK: Where do we feel safe in school?</a:t>
            </a:r>
            <a:r>
              <a:rPr lang="en-GB" sz="1800" b="1" dirty="0">
                <a:effectLst/>
                <a:latin typeface="Arial" panose="020B0604020202020204" pitchFamily="34" charset="0"/>
                <a:ea typeface="Arial" panose="020B0604020202020204" pitchFamily="34" charset="0"/>
              </a:rPr>
              <a:t> </a:t>
            </a:r>
          </a:p>
          <a:p>
            <a:pPr marL="0" indent="0" algn="ctr">
              <a:lnSpc>
                <a:spcPct val="115000"/>
              </a:lnSpc>
              <a:spcBef>
                <a:spcPts val="1800"/>
              </a:spcBef>
              <a:spcAft>
                <a:spcPts val="600"/>
              </a:spcAft>
              <a:buNone/>
            </a:pPr>
            <a:r>
              <a:rPr lang="en-GB" sz="1800" b="1" u="sng" dirty="0">
                <a:effectLst/>
                <a:latin typeface="Arial" panose="020B0604020202020204" pitchFamily="34" charset="0"/>
              </a:rPr>
              <a:t>What did we do?</a:t>
            </a:r>
            <a:endParaRPr lang="en-GB" sz="1800" dirty="0">
              <a:effectLst/>
              <a:latin typeface="Arial" panose="020B0604020202020204" pitchFamily="34" charset="0"/>
              <a:ea typeface="Arial" panose="020B0604020202020204" pitchFamily="34" charset="0"/>
            </a:endParaRPr>
          </a:p>
          <a:p>
            <a:pPr marL="0" lvl="0" indent="0">
              <a:lnSpc>
                <a:spcPct val="115000"/>
              </a:lnSpc>
              <a:buNone/>
            </a:pPr>
            <a:r>
              <a:rPr lang="en-GB" sz="1800" u="none" strike="noStrike" dirty="0">
                <a:effectLst/>
                <a:latin typeface="Arial" panose="020B0604020202020204" pitchFamily="34" charset="0"/>
                <a:ea typeface="Arial" panose="020B0604020202020204" pitchFamily="34" charset="0"/>
              </a:rPr>
              <a:t>Before half term, the school council and Miss Walker walked around the school and thought about where we feel safe and where we don't.</a:t>
            </a:r>
          </a:p>
          <a:p>
            <a:pPr marL="0" lvl="0" indent="0" algn="ctr">
              <a:lnSpc>
                <a:spcPct val="115000"/>
              </a:lnSpc>
              <a:buNone/>
            </a:pPr>
            <a:r>
              <a:rPr lang="en-GB" sz="1800" b="1" u="sng" strike="noStrike" dirty="0">
                <a:effectLst/>
                <a:latin typeface="Arial" panose="020B0604020202020204" pitchFamily="34" charset="0"/>
                <a:ea typeface="Arial" panose="020B0604020202020204" pitchFamily="34" charset="0"/>
              </a:rPr>
              <a:t>What did we find out?</a:t>
            </a:r>
            <a:endParaRPr lang="en-GB" sz="1800" b="1" dirty="0">
              <a:latin typeface="Arial" panose="020B0604020202020204" pitchFamily="34" charset="0"/>
              <a:ea typeface="Arial" panose="020B0604020202020204" pitchFamily="34" charset="0"/>
            </a:endParaRPr>
          </a:p>
          <a:p>
            <a:pPr marL="0" lvl="0" indent="0">
              <a:lnSpc>
                <a:spcPct val="115000"/>
              </a:lnSpc>
              <a:buNone/>
            </a:pPr>
            <a:r>
              <a:rPr lang="en-GB" sz="1800" u="none" strike="noStrike" dirty="0">
                <a:effectLst/>
                <a:latin typeface="Arial" panose="020B0604020202020204" pitchFamily="34" charset="0"/>
                <a:ea typeface="Arial" panose="020B0604020202020204" pitchFamily="34" charset="0"/>
              </a:rPr>
              <a:t> In the tour, we found that places that are crowded and areas with no adults were where some of us feel less safe.</a:t>
            </a:r>
          </a:p>
          <a:p>
            <a:pPr marL="0" lvl="0" indent="0" algn="ctr">
              <a:lnSpc>
                <a:spcPct val="115000"/>
              </a:lnSpc>
              <a:buNone/>
            </a:pPr>
            <a:r>
              <a:rPr lang="en-GB" sz="1800" b="1" u="sng" strike="noStrike" dirty="0">
                <a:effectLst/>
                <a:latin typeface="Arial" panose="020B0604020202020204" pitchFamily="34" charset="0"/>
                <a:ea typeface="Arial" panose="020B0604020202020204" pitchFamily="34" charset="0"/>
              </a:rPr>
              <a:t>How could we improve this?</a:t>
            </a:r>
            <a:r>
              <a:rPr lang="en-GB" sz="1800" b="1" dirty="0">
                <a:effectLst/>
                <a:latin typeface="Arial" panose="020B0604020202020204" pitchFamily="34" charset="0"/>
                <a:ea typeface="Arial" panose="020B0604020202020204" pitchFamily="34" charset="0"/>
              </a:rPr>
              <a:t> </a:t>
            </a:r>
          </a:p>
          <a:p>
            <a:pPr marL="0" lvl="0" indent="0">
              <a:lnSpc>
                <a:spcPct val="115000"/>
              </a:lnSpc>
              <a:buNone/>
            </a:pPr>
            <a:r>
              <a:rPr lang="en-GB" sz="1800" u="none" strike="noStrike" dirty="0">
                <a:effectLst/>
                <a:latin typeface="Arial" panose="020B0604020202020204" pitchFamily="34" charset="0"/>
                <a:ea typeface="Arial" panose="020B0604020202020204" pitchFamily="34" charset="0"/>
              </a:rPr>
              <a:t>Classroom - make sure children go outside after lunch and not back to the class</a:t>
            </a:r>
          </a:p>
          <a:p>
            <a:pPr marL="0" lvl="0" indent="0">
              <a:lnSpc>
                <a:spcPct val="115000"/>
              </a:lnSpc>
              <a:buNone/>
            </a:pPr>
            <a:r>
              <a:rPr lang="en-GB" sz="1800" u="none" strike="noStrike" dirty="0">
                <a:effectLst/>
                <a:latin typeface="Arial" panose="020B0604020202020204" pitchFamily="34" charset="0"/>
                <a:ea typeface="Arial" panose="020B0604020202020204" pitchFamily="34" charset="0"/>
              </a:rPr>
              <a:t>School entrance area – doorbell on the gate further up before the door</a:t>
            </a:r>
          </a:p>
          <a:p>
            <a:pPr marL="0" lvl="0" indent="0">
              <a:lnSpc>
                <a:spcPct val="115000"/>
              </a:lnSpc>
              <a:buNone/>
            </a:pPr>
            <a:r>
              <a:rPr lang="en-GB" sz="1800" u="none" strike="noStrike" dirty="0">
                <a:effectLst/>
                <a:latin typeface="Arial" panose="020B0604020202020204" pitchFamily="34" charset="0"/>
                <a:ea typeface="Arial" panose="020B0604020202020204" pitchFamily="34" charset="0"/>
              </a:rPr>
              <a:t>Toilets - school fair – adults use staff toilets; consider partitions in urinals; reminders about toilet rules.</a:t>
            </a:r>
          </a:p>
          <a:p>
            <a:pPr marL="0" lvl="0" indent="0">
              <a:lnSpc>
                <a:spcPct val="115000"/>
              </a:lnSpc>
              <a:buNone/>
            </a:pPr>
            <a:r>
              <a:rPr lang="en-GB" sz="1800" u="none" strike="noStrike" dirty="0">
                <a:effectLst/>
                <a:latin typeface="Arial" panose="020B0604020202020204" pitchFamily="34" charset="0"/>
                <a:ea typeface="Arial" panose="020B0604020202020204" pitchFamily="34" charset="0"/>
              </a:rPr>
              <a:t>Cloakroom - make sure belongings are put away properly; think about bag sizes and contents; Oak </a:t>
            </a:r>
            <a:r>
              <a:rPr lang="en-GB" sz="1800" dirty="0">
                <a:latin typeface="Arial" panose="020B0604020202020204" pitchFamily="34" charset="0"/>
                <a:ea typeface="Arial" panose="020B0604020202020204" pitchFamily="34" charset="0"/>
              </a:rPr>
              <a:t>C</a:t>
            </a:r>
            <a:r>
              <a:rPr lang="en-GB" sz="1800" u="none" strike="noStrike" dirty="0">
                <a:effectLst/>
                <a:latin typeface="Arial" panose="020B0604020202020204" pitchFamily="34" charset="0"/>
                <a:ea typeface="Arial" panose="020B0604020202020204" pitchFamily="34" charset="0"/>
              </a:rPr>
              <a:t>lass to use hall door for entry and exit to playground</a:t>
            </a:r>
            <a:endParaRPr lang="en-GB" sz="1800" dirty="0">
              <a:latin typeface="Arial" panose="020B0604020202020204" pitchFamily="34" charset="0"/>
              <a:ea typeface="Arial" panose="020B0604020202020204" pitchFamily="34" charset="0"/>
            </a:endParaRPr>
          </a:p>
          <a:p>
            <a:pPr marL="0" lvl="0" indent="0">
              <a:lnSpc>
                <a:spcPct val="115000"/>
              </a:lnSpc>
              <a:buNone/>
            </a:pPr>
            <a:r>
              <a:rPr lang="en-GB" sz="1800" u="none" strike="noStrike" dirty="0">
                <a:effectLst/>
                <a:latin typeface="Arial" panose="020B0604020202020204" pitchFamily="34" charset="0"/>
                <a:ea typeface="Arial" panose="020B0604020202020204" pitchFamily="34" charset="0"/>
              </a:rPr>
              <a:t>Field – only be on the football pitch if playing football; have a rota for football and non football days; be aware. </a:t>
            </a:r>
          </a:p>
          <a:p>
            <a:pPr marL="0" indent="0">
              <a:buNone/>
            </a:pPr>
            <a:r>
              <a:rPr lang="en-GB" dirty="0"/>
              <a:t>Report compiled by Y5/6 School Councillors – Felicity, </a:t>
            </a:r>
            <a:r>
              <a:rPr lang="en-GB" dirty="0" err="1"/>
              <a:t>Zhdan</a:t>
            </a:r>
            <a:r>
              <a:rPr lang="en-GB" dirty="0"/>
              <a:t>, Sienna, </a:t>
            </a:r>
            <a:r>
              <a:rPr lang="en-GB" dirty="0" err="1"/>
              <a:t>Joah</a:t>
            </a:r>
            <a:r>
              <a:rPr lang="en-GB" dirty="0"/>
              <a:t> and Toby</a:t>
            </a:r>
          </a:p>
        </p:txBody>
      </p:sp>
    </p:spTree>
    <p:extLst>
      <p:ext uri="{BB962C8B-B14F-4D97-AF65-F5344CB8AC3E}">
        <p14:creationId xmlns:p14="http://schemas.microsoft.com/office/powerpoint/2010/main" val="4678417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DB0E9-D15E-417A-865E-577C2C1E9388}"/>
              </a:ext>
            </a:extLst>
          </p:cNvPr>
          <p:cNvSpPr>
            <a:spLocks noGrp="1"/>
          </p:cNvSpPr>
          <p:nvPr>
            <p:ph type="title"/>
          </p:nvPr>
        </p:nvSpPr>
        <p:spPr/>
        <p:txBody>
          <a:bodyPr/>
          <a:lstStyle/>
          <a:p>
            <a:r>
              <a:rPr lang="en-GB" b="1" dirty="0">
                <a:solidFill>
                  <a:schemeClr val="accent1"/>
                </a:solidFill>
              </a:rPr>
              <a:t>News from school this week</a:t>
            </a:r>
            <a:endParaRPr lang="en-GB" dirty="0"/>
          </a:p>
        </p:txBody>
      </p:sp>
      <p:sp>
        <p:nvSpPr>
          <p:cNvPr id="5" name="Content Placeholder 4">
            <a:extLst>
              <a:ext uri="{FF2B5EF4-FFF2-40B4-BE49-F238E27FC236}">
                <a16:creationId xmlns:a16="http://schemas.microsoft.com/office/drawing/2014/main" id="{8411E992-5C39-4C19-8218-A83D7B2986D2}"/>
              </a:ext>
            </a:extLst>
          </p:cNvPr>
          <p:cNvSpPr>
            <a:spLocks noGrp="1"/>
          </p:cNvSpPr>
          <p:nvPr>
            <p:ph idx="1"/>
          </p:nvPr>
        </p:nvSpPr>
        <p:spPr>
          <a:xfrm>
            <a:off x="838200" y="1537758"/>
            <a:ext cx="10515600" cy="1325563"/>
          </a:xfrm>
        </p:spPr>
        <p:txBody>
          <a:bodyPr>
            <a:normAutofit fontScale="62500" lnSpcReduction="20000"/>
          </a:bodyPr>
          <a:lstStyle/>
          <a:p>
            <a:pPr marL="0" indent="0">
              <a:buNone/>
            </a:pPr>
            <a:r>
              <a:rPr lang="en-GB" dirty="0">
                <a:solidFill>
                  <a:schemeClr val="accent1"/>
                </a:solidFill>
              </a:rPr>
              <a:t>Handwriting Competition</a:t>
            </a:r>
          </a:p>
          <a:p>
            <a:pPr marL="0" indent="0">
              <a:buNone/>
            </a:pPr>
            <a:r>
              <a:rPr lang="en-GB" dirty="0"/>
              <a:t>We have received a few entries from each class for our competition and judging will take place next week, with the prize being awarded in Celebration Worship next Friday. </a:t>
            </a:r>
          </a:p>
          <a:p>
            <a:pPr marL="0" indent="0">
              <a:buNone/>
            </a:pPr>
            <a:r>
              <a:rPr lang="en-GB" dirty="0"/>
              <a:t>Thank you to those children who have taken time and effort to participate – you have clearly worked really hard on this and I am very proud of all of you! Here’s a selection of entries received…</a:t>
            </a:r>
          </a:p>
        </p:txBody>
      </p:sp>
      <p:pic>
        <p:nvPicPr>
          <p:cNvPr id="4" name="Picture 3">
            <a:extLst>
              <a:ext uri="{FF2B5EF4-FFF2-40B4-BE49-F238E27FC236}">
                <a16:creationId xmlns:a16="http://schemas.microsoft.com/office/drawing/2014/main" id="{2EEFB43A-DECF-42F2-9712-C937B7F0850C}"/>
              </a:ext>
            </a:extLst>
          </p:cNvPr>
          <p:cNvPicPr>
            <a:picLocks noChangeAspect="1"/>
          </p:cNvPicPr>
          <p:nvPr/>
        </p:nvPicPr>
        <p:blipFill>
          <a:blip r:embed="rId2"/>
          <a:stretch>
            <a:fillRect/>
          </a:stretch>
        </p:blipFill>
        <p:spPr>
          <a:xfrm>
            <a:off x="271509" y="2993792"/>
            <a:ext cx="2913421" cy="3499083"/>
          </a:xfrm>
          <a:prstGeom prst="rect">
            <a:avLst/>
          </a:prstGeom>
        </p:spPr>
      </p:pic>
      <p:pic>
        <p:nvPicPr>
          <p:cNvPr id="7" name="Picture 6">
            <a:extLst>
              <a:ext uri="{FF2B5EF4-FFF2-40B4-BE49-F238E27FC236}">
                <a16:creationId xmlns:a16="http://schemas.microsoft.com/office/drawing/2014/main" id="{B692DADA-33CD-449A-A981-DD2EC6849905}"/>
              </a:ext>
            </a:extLst>
          </p:cNvPr>
          <p:cNvPicPr>
            <a:picLocks noChangeAspect="1"/>
          </p:cNvPicPr>
          <p:nvPr/>
        </p:nvPicPr>
        <p:blipFill>
          <a:blip r:embed="rId3"/>
          <a:stretch>
            <a:fillRect/>
          </a:stretch>
        </p:blipFill>
        <p:spPr>
          <a:xfrm>
            <a:off x="9263417" y="2993791"/>
            <a:ext cx="2657074" cy="3459481"/>
          </a:xfrm>
          <a:prstGeom prst="rect">
            <a:avLst/>
          </a:prstGeom>
        </p:spPr>
      </p:pic>
      <p:pic>
        <p:nvPicPr>
          <p:cNvPr id="9" name="Picture 8">
            <a:extLst>
              <a:ext uri="{FF2B5EF4-FFF2-40B4-BE49-F238E27FC236}">
                <a16:creationId xmlns:a16="http://schemas.microsoft.com/office/drawing/2014/main" id="{188B5B0E-3527-4D7C-889D-FFFF3A14E58A}"/>
              </a:ext>
            </a:extLst>
          </p:cNvPr>
          <p:cNvPicPr>
            <a:picLocks noChangeAspect="1"/>
          </p:cNvPicPr>
          <p:nvPr/>
        </p:nvPicPr>
        <p:blipFill>
          <a:blip r:embed="rId4"/>
          <a:stretch>
            <a:fillRect/>
          </a:stretch>
        </p:blipFill>
        <p:spPr>
          <a:xfrm>
            <a:off x="3440116" y="3039227"/>
            <a:ext cx="2539614" cy="3429000"/>
          </a:xfrm>
          <a:prstGeom prst="rect">
            <a:avLst/>
          </a:prstGeom>
        </p:spPr>
      </p:pic>
      <p:pic>
        <p:nvPicPr>
          <p:cNvPr id="11" name="Picture 10">
            <a:extLst>
              <a:ext uri="{FF2B5EF4-FFF2-40B4-BE49-F238E27FC236}">
                <a16:creationId xmlns:a16="http://schemas.microsoft.com/office/drawing/2014/main" id="{F62CD1A3-C0C6-4918-95F0-4158F0270A29}"/>
              </a:ext>
            </a:extLst>
          </p:cNvPr>
          <p:cNvPicPr>
            <a:picLocks noChangeAspect="1"/>
          </p:cNvPicPr>
          <p:nvPr/>
        </p:nvPicPr>
        <p:blipFill>
          <a:blip r:embed="rId5"/>
          <a:stretch>
            <a:fillRect/>
          </a:stretch>
        </p:blipFill>
        <p:spPr>
          <a:xfrm>
            <a:off x="6350781" y="2930813"/>
            <a:ext cx="2541585" cy="3645828"/>
          </a:xfrm>
          <a:prstGeom prst="rect">
            <a:avLst/>
          </a:prstGeom>
        </p:spPr>
      </p:pic>
    </p:spTree>
    <p:extLst>
      <p:ext uri="{BB962C8B-B14F-4D97-AF65-F5344CB8AC3E}">
        <p14:creationId xmlns:p14="http://schemas.microsoft.com/office/powerpoint/2010/main" val="16564488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41896</TotalTime>
  <Words>2307</Words>
  <Application>Microsoft Office PowerPoint</Application>
  <PresentationFormat>Widescreen</PresentationFormat>
  <Paragraphs>225</Paragraphs>
  <Slides>23</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23</vt:i4>
      </vt:variant>
    </vt:vector>
  </HeadingPairs>
  <TitlesOfParts>
    <vt:vector size="34" baseType="lpstr">
      <vt:lpstr>MS Mincho</vt:lpstr>
      <vt:lpstr>Aptos</vt:lpstr>
      <vt:lpstr>Arial</vt:lpstr>
      <vt:lpstr>Calibri</vt:lpstr>
      <vt:lpstr>Calibri Light</vt:lpstr>
      <vt:lpstr>Cambria</vt:lpstr>
      <vt:lpstr>Modern Love</vt:lpstr>
      <vt:lpstr>Segoe  </vt:lpstr>
      <vt:lpstr>Segoe UI</vt:lpstr>
      <vt:lpstr>Times New Roman</vt:lpstr>
      <vt:lpstr>Office Theme</vt:lpstr>
      <vt:lpstr>Crayke Chronicle</vt:lpstr>
      <vt:lpstr>Message from the Headteacher</vt:lpstr>
      <vt:lpstr>News from school this week</vt:lpstr>
      <vt:lpstr>News from school this week</vt:lpstr>
      <vt:lpstr>News from school this week</vt:lpstr>
      <vt:lpstr>PowerPoint Presentation</vt:lpstr>
      <vt:lpstr>News from school this week</vt:lpstr>
      <vt:lpstr>News from school this week</vt:lpstr>
      <vt:lpstr>News from school this week</vt:lpstr>
      <vt:lpstr>News from school this week</vt:lpstr>
      <vt:lpstr>This week’s Jigsaw… Being a Crayke Reader</vt:lpstr>
      <vt:lpstr>News from school this week</vt:lpstr>
      <vt:lpstr>Upcoming Events</vt:lpstr>
      <vt:lpstr>PowerPoint Presentation</vt:lpstr>
      <vt:lpstr>Extra Curricular Clubs - Spring</vt:lpstr>
      <vt:lpstr>Club News</vt:lpstr>
      <vt:lpstr>Awards in School This Week</vt:lpstr>
      <vt:lpstr>PE Kits w/c 26 February 2024</vt:lpstr>
      <vt:lpstr>Team Points</vt:lpstr>
      <vt:lpstr>Attendance and Punctuality</vt:lpstr>
      <vt:lpstr>PowerPoint Presentation</vt:lpstr>
      <vt:lpstr>PowerPoint Presentation</vt:lpstr>
      <vt:lpstr>Church News – from the Family Service Team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Crayke Headteacher</dc:creator>
  <cp:lastModifiedBy>Crayke Admin</cp:lastModifiedBy>
  <cp:revision>654</cp:revision>
  <cp:lastPrinted>2024-01-24T09:35:08Z</cp:lastPrinted>
  <dcterms:created xsi:type="dcterms:W3CDTF">2023-07-26T15:44:08Z</dcterms:created>
  <dcterms:modified xsi:type="dcterms:W3CDTF">2024-02-23T13:31:07Z</dcterms:modified>
</cp:coreProperties>
</file>