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9" r:id="rId3"/>
    <p:sldId id="411" r:id="rId4"/>
    <p:sldId id="413" r:id="rId5"/>
    <p:sldId id="410" r:id="rId6"/>
    <p:sldId id="412" r:id="rId7"/>
    <p:sldId id="414" r:id="rId8"/>
    <p:sldId id="415" r:id="rId9"/>
    <p:sldId id="399" r:id="rId10"/>
    <p:sldId id="416" r:id="rId11"/>
    <p:sldId id="417" r:id="rId12"/>
    <p:sldId id="409" r:id="rId13"/>
    <p:sldId id="298" r:id="rId14"/>
    <p:sldId id="347" r:id="rId15"/>
    <p:sldId id="263" r:id="rId16"/>
    <p:sldId id="406" r:id="rId17"/>
    <p:sldId id="398" r:id="rId18"/>
    <p:sldId id="259" r:id="rId19"/>
    <p:sldId id="275" r:id="rId20"/>
    <p:sldId id="260" r:id="rId21"/>
    <p:sldId id="403" r:id="rId22"/>
    <p:sldId id="408" r:id="rId23"/>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09/02/2024</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09/02/2024</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mailto:lrayner@crayke.n-yorks.sch.uk"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bylandchurches.wordpress.com/services-in-church/"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mailto:dsl@crayke.n-yorks.sch.uk" TargetMode="External"/><Relationship Id="rId2" Type="http://schemas.openxmlformats.org/officeDocument/2006/relationships/hyperlink" Target="https://craykeschool.org/safeguard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raykeschool.org/online-safe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orthyorkshiremusichub.co.uk/" TargetMode="External"/><Relationship Id="rId2" Type="http://schemas.openxmlformats.org/officeDocument/2006/relationships/hyperlink" Target="https://forms.office.com/e/grdHMpVbG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#5</a:t>
            </a:r>
            <a:r>
              <a:rPr lang="en-US" b="1" dirty="0"/>
              <a:t>   Term: </a:t>
            </a:r>
            <a:r>
              <a:rPr lang="en-US" dirty="0"/>
              <a:t>Spring</a:t>
            </a:r>
            <a:r>
              <a:rPr lang="en-US" b="1" dirty="0"/>
              <a:t>     Date: </a:t>
            </a:r>
            <a:r>
              <a:rPr lang="en-US" dirty="0"/>
              <a:t>9 February 2024</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17CA-ADE9-47BC-836D-8CB65129D21E}"/>
              </a:ext>
            </a:extLst>
          </p:cNvPr>
          <p:cNvSpPr>
            <a:spLocks noGrp="1"/>
          </p:cNvSpPr>
          <p:nvPr>
            <p:ph type="title"/>
          </p:nvPr>
        </p:nvSpPr>
        <p:spPr/>
        <p:txBody>
          <a:bodyPr/>
          <a:lstStyle/>
          <a:p>
            <a:r>
              <a:rPr lang="en-GB" b="1" dirty="0">
                <a:solidFill>
                  <a:schemeClr val="accent1"/>
                </a:solidFill>
              </a:rPr>
              <a:t>Upcoming Events</a:t>
            </a:r>
          </a:p>
        </p:txBody>
      </p:sp>
      <p:sp>
        <p:nvSpPr>
          <p:cNvPr id="3" name="Content Placeholder 2">
            <a:extLst>
              <a:ext uri="{FF2B5EF4-FFF2-40B4-BE49-F238E27FC236}">
                <a16:creationId xmlns:a16="http://schemas.microsoft.com/office/drawing/2014/main" id="{08FAF2A1-3012-4D48-900F-C12A42D1FBA5}"/>
              </a:ext>
            </a:extLst>
          </p:cNvPr>
          <p:cNvSpPr>
            <a:spLocks noGrp="1"/>
          </p:cNvSpPr>
          <p:nvPr>
            <p:ph idx="1"/>
          </p:nvPr>
        </p:nvSpPr>
        <p:spPr/>
        <p:txBody>
          <a:bodyPr/>
          <a:lstStyle/>
          <a:p>
            <a:pPr marL="0" indent="0">
              <a:buNone/>
            </a:pPr>
            <a:r>
              <a:rPr lang="en-GB" dirty="0"/>
              <a:t>Following the success of the Spanish Enrichment Day in November, I am thrilled to share with you that Mrs Dobson, our Science Subject Lead, is already busy organising the next whole school enrichment day.  </a:t>
            </a:r>
          </a:p>
          <a:p>
            <a:pPr marL="0" indent="0">
              <a:buNone/>
            </a:pPr>
            <a:r>
              <a:rPr lang="en-GB" dirty="0"/>
              <a:t>This will be a STEM Day, on the theme of “Time” and will be held on Tuesday 19 March.  Children will work in their mixed age house teams again, as we know how much children enjoyed this opportunity last time.</a:t>
            </a:r>
          </a:p>
          <a:p>
            <a:pPr marL="0" indent="0">
              <a:buNone/>
            </a:pPr>
            <a:r>
              <a:rPr lang="en-GB" dirty="0"/>
              <a:t>Further details to follow after half term!</a:t>
            </a:r>
          </a:p>
        </p:txBody>
      </p:sp>
    </p:spTree>
    <p:extLst>
      <p:ext uri="{BB962C8B-B14F-4D97-AF65-F5344CB8AC3E}">
        <p14:creationId xmlns:p14="http://schemas.microsoft.com/office/powerpoint/2010/main" val="79568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17CA-ADE9-47BC-836D-8CB65129D21E}"/>
              </a:ext>
            </a:extLst>
          </p:cNvPr>
          <p:cNvSpPr>
            <a:spLocks noGrp="1"/>
          </p:cNvSpPr>
          <p:nvPr>
            <p:ph type="title"/>
          </p:nvPr>
        </p:nvSpPr>
        <p:spPr/>
        <p:txBody>
          <a:bodyPr/>
          <a:lstStyle/>
          <a:p>
            <a:r>
              <a:rPr lang="en-GB" b="1" dirty="0">
                <a:solidFill>
                  <a:schemeClr val="accent1"/>
                </a:solidFill>
              </a:rPr>
              <a:t>Upcoming Events</a:t>
            </a:r>
          </a:p>
        </p:txBody>
      </p:sp>
      <p:sp>
        <p:nvSpPr>
          <p:cNvPr id="3" name="Content Placeholder 2">
            <a:extLst>
              <a:ext uri="{FF2B5EF4-FFF2-40B4-BE49-F238E27FC236}">
                <a16:creationId xmlns:a16="http://schemas.microsoft.com/office/drawing/2014/main" id="{08FAF2A1-3012-4D48-900F-C12A42D1FBA5}"/>
              </a:ext>
            </a:extLst>
          </p:cNvPr>
          <p:cNvSpPr>
            <a:spLocks noGrp="1"/>
          </p:cNvSpPr>
          <p:nvPr>
            <p:ph idx="1"/>
          </p:nvPr>
        </p:nvSpPr>
        <p:spPr>
          <a:xfrm>
            <a:off x="838200" y="1560581"/>
            <a:ext cx="10515600" cy="4351338"/>
          </a:xfrm>
        </p:spPr>
        <p:txBody>
          <a:bodyPr>
            <a:normAutofit fontScale="92500" lnSpcReduction="20000"/>
          </a:bodyPr>
          <a:lstStyle/>
          <a:p>
            <a:pPr marL="0" indent="0" fontAlgn="base">
              <a:buNone/>
            </a:pPr>
            <a:r>
              <a:rPr lang="en-GB" dirty="0" err="1">
                <a:solidFill>
                  <a:schemeClr val="accent1"/>
                </a:solidFill>
              </a:rPr>
              <a:t>ArtBytes</a:t>
            </a:r>
            <a:r>
              <a:rPr lang="en-GB" dirty="0">
                <a:solidFill>
                  <a:schemeClr val="accent1"/>
                </a:solidFill>
              </a:rPr>
              <a:t> Competition</a:t>
            </a:r>
            <a:br>
              <a:rPr lang="en-GB" dirty="0"/>
            </a:br>
            <a:endParaRPr lang="en-GB" dirty="0"/>
          </a:p>
          <a:p>
            <a:pPr marL="0" indent="0" fontAlgn="base">
              <a:buNone/>
            </a:pPr>
            <a:r>
              <a:rPr lang="en-GB" dirty="0"/>
              <a:t>Year 5 have been working hard on their illuminated manuscripts and are looking forward to entering them into the </a:t>
            </a:r>
            <a:r>
              <a:rPr lang="en-GB" dirty="0" err="1"/>
              <a:t>ArtBytes</a:t>
            </a:r>
            <a:r>
              <a:rPr lang="en-GB" dirty="0"/>
              <a:t> competition next half term. We're hopeful to build on Isaac's success from last year when he received national runner up!</a:t>
            </a:r>
          </a:p>
          <a:p>
            <a:pPr marL="0" indent="0" fontAlgn="base">
              <a:buNone/>
            </a:pPr>
            <a:r>
              <a:rPr lang="en-GB" dirty="0"/>
              <a:t>Children and parents don't need to do anything. I will upload a photo of the completed artwork with the person's first name only. This will be posted onto our school page on the </a:t>
            </a:r>
            <a:r>
              <a:rPr lang="en-GB" dirty="0" err="1"/>
              <a:t>ArtBytes</a:t>
            </a:r>
            <a:r>
              <a:rPr lang="en-GB" dirty="0"/>
              <a:t> website. </a:t>
            </a:r>
          </a:p>
          <a:p>
            <a:pPr marL="0" indent="0" fontAlgn="base">
              <a:buNone/>
            </a:pPr>
            <a:r>
              <a:rPr lang="en-GB" dirty="0"/>
              <a:t>More details and links will follow including how to vote after half term. Good luck everyone!</a:t>
            </a:r>
          </a:p>
          <a:p>
            <a:pPr marL="0" indent="0" fontAlgn="base">
              <a:buNone/>
            </a:pPr>
            <a:endParaRPr lang="en-GB" dirty="0"/>
          </a:p>
          <a:p>
            <a:pPr marL="0" indent="0" fontAlgn="base">
              <a:buNone/>
            </a:pPr>
            <a:r>
              <a:rPr lang="en-GB" i="1" dirty="0"/>
              <a:t>Miss Walker, Art Subject Leader</a:t>
            </a:r>
          </a:p>
        </p:txBody>
      </p:sp>
    </p:spTree>
    <p:extLst>
      <p:ext uri="{BB962C8B-B14F-4D97-AF65-F5344CB8AC3E}">
        <p14:creationId xmlns:p14="http://schemas.microsoft.com/office/powerpoint/2010/main" val="402122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sp>
        <p:nvSpPr>
          <p:cNvPr id="3" name="Content Placeholder 2">
            <a:extLst>
              <a:ext uri="{FF2B5EF4-FFF2-40B4-BE49-F238E27FC236}">
                <a16:creationId xmlns:a16="http://schemas.microsoft.com/office/drawing/2014/main" id="{2922906A-5F49-40B9-9D62-C15421B4EB15}"/>
              </a:ext>
            </a:extLst>
          </p:cNvPr>
          <p:cNvSpPr>
            <a:spLocks noGrp="1"/>
          </p:cNvSpPr>
          <p:nvPr>
            <p:ph idx="1"/>
          </p:nvPr>
        </p:nvSpPr>
        <p:spPr>
          <a:xfrm>
            <a:off x="838200" y="1659030"/>
            <a:ext cx="10515600" cy="4351338"/>
          </a:xfrm>
        </p:spPr>
        <p:txBody>
          <a:bodyPr>
            <a:normAutofit lnSpcReduction="10000"/>
          </a:bodyPr>
          <a:lstStyle/>
          <a:p>
            <a:endParaRPr lang="en-GB" dirty="0"/>
          </a:p>
          <a:p>
            <a:endParaRPr lang="en-GB" dirty="0"/>
          </a:p>
          <a:p>
            <a:endParaRPr lang="en-GB" dirty="0"/>
          </a:p>
          <a:p>
            <a:endParaRPr lang="en-GB" dirty="0"/>
          </a:p>
          <a:p>
            <a:endParaRPr lang="en-GB" dirty="0"/>
          </a:p>
          <a:p>
            <a:pPr marL="0" indent="0">
              <a:buNone/>
            </a:pPr>
            <a:r>
              <a:rPr lang="en-GB" dirty="0"/>
              <a:t>We finished our ‘Dinosaurs Rock!’ by coming to school dressed in dinosaur colours or wearing clothing with dinosaurs on. We read lots of dinosaur stories which the children brought in from home and played with our favourite dinosaurs. We made thank you presents for our friends in the community, to thank them for being our friends.</a:t>
            </a:r>
          </a:p>
          <a:p>
            <a:endParaRPr lang="en-GB" dirty="0"/>
          </a:p>
        </p:txBody>
      </p:sp>
      <p:pic>
        <p:nvPicPr>
          <p:cNvPr id="6" name="Picture 5">
            <a:extLst>
              <a:ext uri="{FF2B5EF4-FFF2-40B4-BE49-F238E27FC236}">
                <a16:creationId xmlns:a16="http://schemas.microsoft.com/office/drawing/2014/main" id="{665FBF13-40D3-495A-A5DA-9887DD955C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792837" y="1736640"/>
            <a:ext cx="2735508" cy="2155851"/>
          </a:xfrm>
          <a:prstGeom prst="rect">
            <a:avLst/>
          </a:prstGeom>
          <a:noFill/>
          <a:ln>
            <a:noFill/>
          </a:ln>
        </p:spPr>
      </p:pic>
      <p:pic>
        <p:nvPicPr>
          <p:cNvPr id="7" name="Picture 6">
            <a:extLst>
              <a:ext uri="{FF2B5EF4-FFF2-40B4-BE49-F238E27FC236}">
                <a16:creationId xmlns:a16="http://schemas.microsoft.com/office/drawing/2014/main" id="{6F6E15D2-E5B4-4D1C-9FFC-1F33A0EABB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493001" y="1736641"/>
            <a:ext cx="2735509" cy="2155850"/>
          </a:xfrm>
          <a:prstGeom prst="rect">
            <a:avLst/>
          </a:prstGeom>
          <a:noFill/>
          <a:ln>
            <a:noFill/>
          </a:ln>
        </p:spPr>
      </p:pic>
    </p:spTree>
    <p:extLst>
      <p:ext uri="{BB962C8B-B14F-4D97-AF65-F5344CB8AC3E}">
        <p14:creationId xmlns:p14="http://schemas.microsoft.com/office/powerpoint/2010/main" val="22842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CD60675-36CC-44D2-8039-8A1D8C2F4160}"/>
              </a:ext>
            </a:extLst>
          </p:cNvPr>
          <p:cNvPicPr>
            <a:picLocks noGrp="1" noChangeAspect="1"/>
          </p:cNvPicPr>
          <p:nvPr>
            <p:ph idx="1"/>
          </p:nvPr>
        </p:nvPicPr>
        <p:blipFill>
          <a:blip r:embed="rId2"/>
          <a:stretch>
            <a:fillRect/>
          </a:stretch>
        </p:blipFill>
        <p:spPr>
          <a:xfrm>
            <a:off x="8080349" y="672128"/>
            <a:ext cx="2621911" cy="1845785"/>
          </a:xfrm>
          <a:prstGeom prst="rect">
            <a:avLst/>
          </a:prstGeom>
        </p:spPr>
      </p:pic>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C000"/>
                </a:solidFill>
                <a:latin typeface="Segoe  "/>
              </a:rPr>
              <a:t>BEECH</a:t>
            </a:r>
            <a:endParaRPr lang="en-GB" dirty="0">
              <a:solidFill>
                <a:srgbClr val="FFC000"/>
              </a:solidFill>
            </a:endParaRPr>
          </a:p>
        </p:txBody>
      </p:sp>
      <p:pic>
        <p:nvPicPr>
          <p:cNvPr id="2" name="Picture 1">
            <a:extLst>
              <a:ext uri="{FF2B5EF4-FFF2-40B4-BE49-F238E27FC236}">
                <a16:creationId xmlns:a16="http://schemas.microsoft.com/office/drawing/2014/main" id="{8F8E553C-4809-4351-A2BC-6F9C0B262AFE}"/>
              </a:ext>
            </a:extLst>
          </p:cNvPr>
          <p:cNvPicPr>
            <a:picLocks noChangeAspect="1"/>
          </p:cNvPicPr>
          <p:nvPr/>
        </p:nvPicPr>
        <p:blipFill>
          <a:blip r:embed="rId3"/>
          <a:stretch>
            <a:fillRect/>
          </a:stretch>
        </p:blipFill>
        <p:spPr>
          <a:xfrm>
            <a:off x="10623468" y="5495636"/>
            <a:ext cx="1350589" cy="1255683"/>
          </a:xfrm>
          <a:prstGeom prst="rect">
            <a:avLst/>
          </a:prstGeom>
        </p:spPr>
      </p:pic>
      <p:pic>
        <p:nvPicPr>
          <p:cNvPr id="8" name="Picture 7">
            <a:extLst>
              <a:ext uri="{FF2B5EF4-FFF2-40B4-BE49-F238E27FC236}">
                <a16:creationId xmlns:a16="http://schemas.microsoft.com/office/drawing/2014/main" id="{B8271A47-F916-40E1-B4B7-E84630D76A67}"/>
              </a:ext>
            </a:extLst>
          </p:cNvPr>
          <p:cNvPicPr>
            <a:picLocks noChangeAspect="1"/>
          </p:cNvPicPr>
          <p:nvPr/>
        </p:nvPicPr>
        <p:blipFill>
          <a:blip r:embed="rId4"/>
          <a:stretch>
            <a:fillRect/>
          </a:stretch>
        </p:blipFill>
        <p:spPr>
          <a:xfrm>
            <a:off x="6838122" y="3731371"/>
            <a:ext cx="3598837" cy="2602010"/>
          </a:xfrm>
          <a:prstGeom prst="rect">
            <a:avLst/>
          </a:prstGeom>
        </p:spPr>
      </p:pic>
      <p:pic>
        <p:nvPicPr>
          <p:cNvPr id="9" name="Picture 8">
            <a:extLst>
              <a:ext uri="{FF2B5EF4-FFF2-40B4-BE49-F238E27FC236}">
                <a16:creationId xmlns:a16="http://schemas.microsoft.com/office/drawing/2014/main" id="{D2761D67-8E83-4434-9853-6BF00B609495}"/>
              </a:ext>
            </a:extLst>
          </p:cNvPr>
          <p:cNvPicPr>
            <a:picLocks noChangeAspect="1"/>
          </p:cNvPicPr>
          <p:nvPr/>
        </p:nvPicPr>
        <p:blipFill>
          <a:blip r:embed="rId5"/>
          <a:stretch>
            <a:fillRect/>
          </a:stretch>
        </p:blipFill>
        <p:spPr>
          <a:xfrm>
            <a:off x="5300495" y="1777801"/>
            <a:ext cx="3075253" cy="2125543"/>
          </a:xfrm>
          <a:prstGeom prst="rect">
            <a:avLst/>
          </a:prstGeom>
        </p:spPr>
      </p:pic>
      <p:sp>
        <p:nvSpPr>
          <p:cNvPr id="11" name="Rectangle 10">
            <a:extLst>
              <a:ext uri="{FF2B5EF4-FFF2-40B4-BE49-F238E27FC236}">
                <a16:creationId xmlns:a16="http://schemas.microsoft.com/office/drawing/2014/main" id="{EDFCC3F4-803A-4B77-9F49-1CFAAF033FC5}"/>
              </a:ext>
            </a:extLst>
          </p:cNvPr>
          <p:cNvSpPr/>
          <p:nvPr/>
        </p:nvSpPr>
        <p:spPr>
          <a:xfrm>
            <a:off x="749963" y="1595020"/>
            <a:ext cx="4603916" cy="4616648"/>
          </a:xfrm>
          <a:prstGeom prst="rect">
            <a:avLst/>
          </a:prstGeom>
        </p:spPr>
        <p:txBody>
          <a:bodyPr wrap="square">
            <a:spAutoFit/>
          </a:bodyPr>
          <a:lstStyle/>
          <a:p>
            <a:r>
              <a:rPr lang="en-GB" sz="2100" dirty="0">
                <a:solidFill>
                  <a:srgbClr val="000000"/>
                </a:solidFill>
                <a:latin typeface="Aptos"/>
              </a:rPr>
              <a:t>Beech class have been learning about Grace Darling and her great sea rescue. On Wednesday afternoon we took a virtual tour of the museum dedicated to her which is located in </a:t>
            </a:r>
            <a:r>
              <a:rPr lang="en-GB" sz="2100" dirty="0" err="1">
                <a:solidFill>
                  <a:srgbClr val="000000"/>
                </a:solidFill>
                <a:latin typeface="Aptos"/>
              </a:rPr>
              <a:t>Bamburgh</a:t>
            </a:r>
            <a:r>
              <a:rPr lang="en-GB" sz="2100" dirty="0">
                <a:solidFill>
                  <a:srgbClr val="000000"/>
                </a:solidFill>
                <a:latin typeface="Aptos"/>
              </a:rPr>
              <a:t>. We used this source to find out more about her life and work. We looked at ten key objects the museum displays including her boat, her dress and her locket. We all agreed she is a fantastic heroine and the children would love to visit the museum if anybody is on holiday in Northumberland.</a:t>
            </a:r>
          </a:p>
          <a:p>
            <a:r>
              <a:rPr lang="en-GB" sz="2100" i="1" dirty="0">
                <a:solidFill>
                  <a:srgbClr val="000000"/>
                </a:solidFill>
                <a:latin typeface="Aptos"/>
              </a:rPr>
              <a:t>Mrs Dobson</a:t>
            </a:r>
            <a:endParaRPr lang="en-GB" sz="2100" i="1" dirty="0"/>
          </a:p>
        </p:txBody>
      </p:sp>
    </p:spTree>
    <p:extLst>
      <p:ext uri="{BB962C8B-B14F-4D97-AF65-F5344CB8AC3E}">
        <p14:creationId xmlns:p14="http://schemas.microsoft.com/office/powerpoint/2010/main" val="53480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3271-5208-473B-8DD6-2894A2331B90}"/>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Class News - </a:t>
            </a:r>
            <a:r>
              <a:rPr lang="en-GB" b="1" dirty="0">
                <a:solidFill>
                  <a:srgbClr val="7030A0"/>
                </a:solidFill>
                <a:latin typeface="Segoe  "/>
              </a:rPr>
              <a:t>OAK</a:t>
            </a:r>
            <a:br>
              <a:rPr lang="en-GB" dirty="0">
                <a:solidFill>
                  <a:srgbClr val="7030A0"/>
                </a:solidFill>
              </a:rPr>
            </a:br>
            <a:endParaRPr lang="en-GB" dirty="0"/>
          </a:p>
        </p:txBody>
      </p:sp>
      <p:pic>
        <p:nvPicPr>
          <p:cNvPr id="7" name="Picture 6">
            <a:extLst>
              <a:ext uri="{FF2B5EF4-FFF2-40B4-BE49-F238E27FC236}">
                <a16:creationId xmlns:a16="http://schemas.microsoft.com/office/drawing/2014/main" id="{814FE737-416A-4B05-B5F7-0EBD446B8361}"/>
              </a:ext>
            </a:extLst>
          </p:cNvPr>
          <p:cNvPicPr>
            <a:picLocks noChangeAspect="1"/>
          </p:cNvPicPr>
          <p:nvPr/>
        </p:nvPicPr>
        <p:blipFill>
          <a:blip r:embed="rId2"/>
          <a:stretch>
            <a:fillRect/>
          </a:stretch>
        </p:blipFill>
        <p:spPr>
          <a:xfrm>
            <a:off x="10873139" y="5377253"/>
            <a:ext cx="1172613" cy="1325563"/>
          </a:xfrm>
          <a:prstGeom prst="rect">
            <a:avLst/>
          </a:prstGeom>
        </p:spPr>
      </p:pic>
      <p:sp>
        <p:nvSpPr>
          <p:cNvPr id="3" name="Rectangle 2">
            <a:extLst>
              <a:ext uri="{FF2B5EF4-FFF2-40B4-BE49-F238E27FC236}">
                <a16:creationId xmlns:a16="http://schemas.microsoft.com/office/drawing/2014/main" id="{82429D16-88DA-46FE-BE48-2055A0784680}"/>
              </a:ext>
            </a:extLst>
          </p:cNvPr>
          <p:cNvSpPr/>
          <p:nvPr/>
        </p:nvSpPr>
        <p:spPr>
          <a:xfrm>
            <a:off x="728870" y="1510748"/>
            <a:ext cx="10624930" cy="3939540"/>
          </a:xfrm>
          <a:prstGeom prst="rect">
            <a:avLst/>
          </a:prstGeom>
        </p:spPr>
        <p:txBody>
          <a:bodyPr wrap="square">
            <a:spAutoFit/>
          </a:bodyPr>
          <a:lstStyle/>
          <a:p>
            <a:pPr fontAlgn="base"/>
            <a:r>
              <a:rPr lang="en-GB" sz="2500" dirty="0">
                <a:solidFill>
                  <a:srgbClr val="242424"/>
                </a:solidFill>
                <a:latin typeface="Segoe UI" panose="020B0502040204020203" pitchFamily="34" charset="0"/>
              </a:rPr>
              <a:t>A copy of the slides from the Year 6 SATs meeting can be found on the Oak Class Google page (using the children's login,) for anyone who couldn't make the meeting earlier this week.</a:t>
            </a:r>
          </a:p>
          <a:p>
            <a:pPr fontAlgn="base"/>
            <a:br>
              <a:rPr lang="en-GB" sz="2500" dirty="0">
                <a:solidFill>
                  <a:srgbClr val="242424"/>
                </a:solidFill>
                <a:latin typeface="Segoe UI" panose="020B0502040204020203" pitchFamily="34" charset="0"/>
              </a:rPr>
            </a:br>
            <a:endParaRPr lang="en-GB" sz="2500" dirty="0">
              <a:solidFill>
                <a:srgbClr val="242424"/>
              </a:solidFill>
              <a:latin typeface="Segoe UI" panose="020B0502040204020203" pitchFamily="34" charset="0"/>
            </a:endParaRPr>
          </a:p>
          <a:p>
            <a:pPr fontAlgn="base"/>
            <a:r>
              <a:rPr lang="en-GB" sz="2500" dirty="0">
                <a:solidFill>
                  <a:srgbClr val="242424"/>
                </a:solidFill>
                <a:latin typeface="Segoe UI" panose="020B0502040204020203" pitchFamily="34" charset="0"/>
              </a:rPr>
              <a:t>A reminder for parents and carers of Year 6 children to please email </a:t>
            </a:r>
            <a:r>
              <a:rPr lang="en-GB" sz="2500" dirty="0">
                <a:solidFill>
                  <a:srgbClr val="242424"/>
                </a:solidFill>
                <a:latin typeface="Segoe UI" panose="020B0502040204020203" pitchFamily="34" charset="0"/>
                <a:hlinkClick r:id="rId3"/>
              </a:rPr>
              <a:t>lrayner@crayke.n-yorks.sch.uk</a:t>
            </a:r>
            <a:r>
              <a:rPr lang="en-GB" sz="2500" dirty="0">
                <a:solidFill>
                  <a:srgbClr val="242424"/>
                </a:solidFill>
                <a:latin typeface="Segoe UI" panose="020B0502040204020203" pitchFamily="34" charset="0"/>
              </a:rPr>
              <a:t> to confirm your child's place for our Monday SATs club, starting straight after half term from 3.30-4.15pm. </a:t>
            </a:r>
          </a:p>
          <a:p>
            <a:pPr fontAlgn="base"/>
            <a:endParaRPr lang="en-GB" sz="2500" b="0" i="0" dirty="0">
              <a:solidFill>
                <a:srgbClr val="242424"/>
              </a:solidFill>
              <a:effectLst/>
              <a:latin typeface="Segoe UI" panose="020B0502040204020203" pitchFamily="34" charset="0"/>
            </a:endParaRPr>
          </a:p>
          <a:p>
            <a:pPr fontAlgn="base"/>
            <a:r>
              <a:rPr lang="en-GB" sz="2500" i="1" dirty="0">
                <a:solidFill>
                  <a:srgbClr val="242424"/>
                </a:solidFill>
                <a:latin typeface="Segoe UI" panose="020B0502040204020203" pitchFamily="34" charset="0"/>
              </a:rPr>
              <a:t>Mrs Rayner</a:t>
            </a:r>
            <a:endParaRPr lang="en-GB" sz="2500" b="0" i="1" dirty="0">
              <a:solidFill>
                <a:srgbClr val="242424"/>
              </a:solidFill>
              <a:effectLst/>
              <a:latin typeface="Segoe UI" panose="020B0502040204020203" pitchFamily="34" charset="0"/>
            </a:endParaRPr>
          </a:p>
        </p:txBody>
      </p:sp>
    </p:spTree>
    <p:extLst>
      <p:ext uri="{BB962C8B-B14F-4D97-AF65-F5344CB8AC3E}">
        <p14:creationId xmlns:p14="http://schemas.microsoft.com/office/powerpoint/2010/main" val="355057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Spring</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3641634043"/>
              </p:ext>
            </p:extLst>
          </p:nvPr>
        </p:nvGraphicFramePr>
        <p:xfrm>
          <a:off x="2100801" y="2491386"/>
          <a:ext cx="9534608" cy="4209970"/>
        </p:xfrm>
        <a:graphic>
          <a:graphicData uri="http://schemas.openxmlformats.org/drawingml/2006/table">
            <a:tbl>
              <a:tblPr firstRow="1" bandRow="1">
                <a:tableStyleId>{5C22544A-7EE6-4342-B048-85BDC9FD1C3A}</a:tableStyleId>
              </a:tblPr>
              <a:tblGrid>
                <a:gridCol w="1050185">
                  <a:extLst>
                    <a:ext uri="{9D8B030D-6E8A-4147-A177-3AD203B41FA5}">
                      <a16:colId xmlns:a16="http://schemas.microsoft.com/office/drawing/2014/main" val="2217749763"/>
                    </a:ext>
                  </a:extLst>
                </a:gridCol>
                <a:gridCol w="3044935">
                  <a:extLst>
                    <a:ext uri="{9D8B030D-6E8A-4147-A177-3AD203B41FA5}">
                      <a16:colId xmlns:a16="http://schemas.microsoft.com/office/drawing/2014/main" val="3368354452"/>
                    </a:ext>
                  </a:extLst>
                </a:gridCol>
                <a:gridCol w="3149178">
                  <a:extLst>
                    <a:ext uri="{9D8B030D-6E8A-4147-A177-3AD203B41FA5}">
                      <a16:colId xmlns:a16="http://schemas.microsoft.com/office/drawing/2014/main" val="2279467736"/>
                    </a:ext>
                  </a:extLst>
                </a:gridCol>
                <a:gridCol w="2290310">
                  <a:extLst>
                    <a:ext uri="{9D8B030D-6E8A-4147-A177-3AD203B41FA5}">
                      <a16:colId xmlns:a16="http://schemas.microsoft.com/office/drawing/2014/main" val="2310244362"/>
                    </a:ext>
                  </a:extLst>
                </a:gridCol>
              </a:tblGrid>
              <a:tr h="495286">
                <a:tc>
                  <a:txBody>
                    <a:bodyPr/>
                    <a:lstStyle/>
                    <a:p>
                      <a:r>
                        <a:rPr lang="en-GB" dirty="0"/>
                        <a:t>Day</a:t>
                      </a:r>
                    </a:p>
                  </a:txBody>
                  <a:tcPr/>
                </a:tc>
                <a:tc gridSpan="3">
                  <a:txBody>
                    <a:bodyPr/>
                    <a:lstStyle/>
                    <a:p>
                      <a:pPr algn="ctr"/>
                      <a:r>
                        <a:rPr lang="en-GB" dirty="0"/>
                        <a:t>Club</a:t>
                      </a:r>
                    </a:p>
                  </a:txBody>
                  <a:tcPr/>
                </a:tc>
                <a:tc hMerge="1">
                  <a:txBody>
                    <a:bodyPr/>
                    <a:lstStyle/>
                    <a:p>
                      <a:endParaRPr lang="en-GB" dirty="0"/>
                    </a:p>
                  </a:txBody>
                  <a:tcPr/>
                </a:tc>
                <a:tc hMerge="1">
                  <a:txBody>
                    <a:bodyPr/>
                    <a:lstStyle/>
                    <a:p>
                      <a:pPr algn="ctr"/>
                      <a:endParaRPr lang="en-GB" dirty="0"/>
                    </a:p>
                  </a:txBody>
                  <a:tcPr/>
                </a:tc>
                <a:extLst>
                  <a:ext uri="{0D108BD9-81ED-4DB2-BD59-A6C34878D82A}">
                    <a16:rowId xmlns:a16="http://schemas.microsoft.com/office/drawing/2014/main" val="1188950722"/>
                  </a:ext>
                </a:extLst>
              </a:tr>
              <a:tr h="795169">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SATs* </a:t>
                      </a:r>
                      <a:r>
                        <a:rPr lang="en-GB" sz="1200" dirty="0"/>
                        <a:t>(no charge)</a:t>
                      </a:r>
                    </a:p>
                    <a:p>
                      <a:r>
                        <a:rPr lang="en-GB" sz="1200" dirty="0"/>
                        <a:t>3:30 – 4:15pm</a:t>
                      </a:r>
                    </a:p>
                    <a:p>
                      <a:r>
                        <a:rPr lang="en-GB" sz="1200" dirty="0"/>
                        <a:t>Year 6 </a:t>
                      </a:r>
                    </a:p>
                    <a:p>
                      <a:r>
                        <a:rPr lang="en-GB" sz="1200" dirty="0"/>
                        <a:t>Mrs Rayner</a:t>
                      </a:r>
                    </a:p>
                  </a:txBody>
                  <a:tcPr/>
                </a:tc>
                <a:tc>
                  <a:txBody>
                    <a:bodyPr/>
                    <a:lstStyle/>
                    <a:p>
                      <a:endParaRPr lang="en-GB" sz="1200" dirty="0"/>
                    </a:p>
                  </a:txBody>
                  <a:tcPr/>
                </a:tc>
                <a:extLst>
                  <a:ext uri="{0D108BD9-81ED-4DB2-BD59-A6C34878D82A}">
                    <a16:rowId xmlns:a16="http://schemas.microsoft.com/office/drawing/2014/main" val="1683891791"/>
                  </a:ext>
                </a:extLst>
              </a:tr>
              <a:tr h="795169">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1148578">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PLACES FULL FOR YEAR</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r>
                        <a:rPr lang="en-GB" sz="1200" b="1" kern="1200" dirty="0">
                          <a:solidFill>
                            <a:schemeClr val="dk1"/>
                          </a:solidFill>
                          <a:effectLst/>
                          <a:latin typeface="+mn-lt"/>
                          <a:ea typeface="+mn-ea"/>
                          <a:cs typeface="+mn-cs"/>
                        </a:rPr>
                        <a:t>Music Ensemble Club </a:t>
                      </a:r>
                      <a:r>
                        <a:rPr lang="en-GB" sz="1200" kern="1200" dirty="0">
                          <a:solidFill>
                            <a:schemeClr val="dk1"/>
                          </a:solidFill>
                          <a:effectLst/>
                          <a:latin typeface="+mn-lt"/>
                          <a:ea typeface="+mn-ea"/>
                          <a:cs typeface="+mn-cs"/>
                        </a:rPr>
                        <a:t>(£35 pay via ParentPay)</a:t>
                      </a:r>
                    </a:p>
                    <a:p>
                      <a:r>
                        <a:rPr lang="en-GB" sz="1200" kern="1200" dirty="0">
                          <a:solidFill>
                            <a:schemeClr val="dk1"/>
                          </a:solidFill>
                          <a:effectLst/>
                          <a:latin typeface="+mn-lt"/>
                          <a:ea typeface="+mn-ea"/>
                          <a:cs typeface="+mn-cs"/>
                        </a:rPr>
                        <a:t>Group 1 Jan – April / Group 2 May – July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3 - 6</a:t>
                      </a:r>
                    </a:p>
                    <a:p>
                      <a:r>
                        <a:rPr lang="en-GB" sz="1200" i="0" kern="1200" dirty="0">
                          <a:solidFill>
                            <a:schemeClr val="dk1"/>
                          </a:solidFill>
                          <a:effectLst/>
                          <a:latin typeface="+mn-lt"/>
                          <a:ea typeface="+mn-ea"/>
                          <a:cs typeface="+mn-cs"/>
                        </a:rPr>
                        <a:t>Miss Leggatt, SING Education</a:t>
                      </a:r>
                      <a:endParaRPr lang="en-GB" sz="1200" i="0" dirty="0"/>
                    </a:p>
                  </a:txBody>
                  <a:tcPr/>
                </a:tc>
                <a:tc>
                  <a:txBody>
                    <a:bodyPr/>
                    <a:lstStyle/>
                    <a:p>
                      <a:endParaRPr lang="en-GB" sz="1200" i="0" dirty="0"/>
                    </a:p>
                  </a:txBody>
                  <a:tcPr/>
                </a:tc>
                <a:extLst>
                  <a:ext uri="{0D108BD9-81ED-4DB2-BD59-A6C34878D82A}">
                    <a16:rowId xmlns:a16="http://schemas.microsoft.com/office/drawing/2014/main" val="61531645"/>
                  </a:ext>
                </a:extLst>
              </a:tr>
              <a:tr h="920186">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 </a:t>
                      </a:r>
                      <a:r>
                        <a:rPr lang="en-GB" sz="1200" kern="1200" dirty="0">
                          <a:solidFill>
                            <a:schemeClr val="dk1"/>
                          </a:solidFill>
                          <a:effectLst/>
                          <a:latin typeface="+mn-lt"/>
                          <a:ea typeface="+mn-ea"/>
                          <a:cs typeface="+mn-cs"/>
                        </a:rPr>
                        <a:t>(no charge)</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2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kern="1200" dirty="0">
                          <a:solidFill>
                            <a:schemeClr val="dk1"/>
                          </a:solidFill>
                          <a:effectLst/>
                          <a:latin typeface="+mn-lt"/>
                          <a:ea typeface="+mn-ea"/>
                          <a:cs typeface="+mn-cs"/>
                        </a:rPr>
                        <a:t>Science Club* </a:t>
                      </a:r>
                      <a:r>
                        <a:rPr lang="en-GB" sz="1200" kern="1200" dirty="0">
                          <a:solidFill>
                            <a:schemeClr val="dk1"/>
                          </a:solidFill>
                          <a:effectLst/>
                          <a:latin typeface="+mn-lt"/>
                          <a:ea typeface="+mn-ea"/>
                          <a:cs typeface="+mn-cs"/>
                        </a:rPr>
                        <a:t>(£8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3/4</a:t>
                      </a:r>
                    </a:p>
                    <a:p>
                      <a:r>
                        <a:rPr lang="en-GB" sz="1200" kern="1200" dirty="0">
                          <a:solidFill>
                            <a:schemeClr val="dk1"/>
                          </a:solidFill>
                          <a:effectLst/>
                          <a:latin typeface="+mn-lt"/>
                          <a:ea typeface="+mn-ea"/>
                          <a:cs typeface="+mn-cs"/>
                        </a:rPr>
                        <a:t>Mrs Dobson</a:t>
                      </a:r>
                      <a:endParaRPr lang="en-GB" sz="1200" dirty="0"/>
                    </a:p>
                  </a:txBody>
                  <a:tcPr/>
                </a:tc>
                <a:tc>
                  <a:txBody>
                    <a:bodyPr/>
                    <a:lstStyle/>
                    <a:p>
                      <a:r>
                        <a:rPr lang="en-GB" sz="1200" b="1" dirty="0"/>
                        <a:t>Times Tables Club</a:t>
                      </a:r>
                      <a:r>
                        <a:rPr lang="en-GB" sz="1200" dirty="0"/>
                        <a:t>* (no charge)</a:t>
                      </a:r>
                    </a:p>
                    <a:p>
                      <a:r>
                        <a:rPr lang="en-GB" sz="1200" dirty="0"/>
                        <a:t>3:30-4:15pm</a:t>
                      </a:r>
                    </a:p>
                    <a:p>
                      <a:r>
                        <a:rPr lang="en-GB" sz="1200" dirty="0"/>
                        <a:t>Year 4</a:t>
                      </a:r>
                    </a:p>
                    <a:p>
                      <a:r>
                        <a:rPr lang="en-GB" sz="1200" dirty="0"/>
                        <a:t>Mrs Chandler</a:t>
                      </a:r>
                    </a:p>
                  </a:txBody>
                  <a:tcPr/>
                </a:tc>
                <a:extLst>
                  <a:ext uri="{0D108BD9-81ED-4DB2-BD59-A6C34878D82A}">
                    <a16:rowId xmlns:a16="http://schemas.microsoft.com/office/drawing/2014/main" val="2592778931"/>
                  </a:ext>
                </a:extLst>
              </a:tr>
            </a:tbl>
          </a:graphicData>
        </a:graphic>
      </p:graphicFrame>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4427" y="1352540"/>
            <a:ext cx="2301130" cy="1531297"/>
          </a:xfrm>
          <a:prstGeom prst="rect">
            <a:avLst/>
          </a:prstGeom>
        </p:spPr>
      </p:pic>
    </p:spTree>
    <p:extLst>
      <p:ext uri="{BB962C8B-B14F-4D97-AF65-F5344CB8AC3E}">
        <p14:creationId xmlns:p14="http://schemas.microsoft.com/office/powerpoint/2010/main" val="380233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4DC4-701C-406A-BF7A-F84B57D0A027}"/>
              </a:ext>
            </a:extLst>
          </p:cNvPr>
          <p:cNvSpPr>
            <a:spLocks noGrp="1"/>
          </p:cNvSpPr>
          <p:nvPr>
            <p:ph type="title"/>
          </p:nvPr>
        </p:nvSpPr>
        <p:spPr/>
        <p:txBody>
          <a:bodyPr/>
          <a:lstStyle/>
          <a:p>
            <a:r>
              <a:rPr lang="en-GB" b="1" dirty="0">
                <a:solidFill>
                  <a:schemeClr val="accent1"/>
                </a:solidFill>
              </a:rPr>
              <a:t>Club News</a:t>
            </a:r>
            <a:endParaRPr lang="en-GB" dirty="0"/>
          </a:p>
        </p:txBody>
      </p:sp>
      <p:sp>
        <p:nvSpPr>
          <p:cNvPr id="3" name="Content Placeholder 2">
            <a:extLst>
              <a:ext uri="{FF2B5EF4-FFF2-40B4-BE49-F238E27FC236}">
                <a16:creationId xmlns:a16="http://schemas.microsoft.com/office/drawing/2014/main" id="{81F7B3FD-2CAF-43CA-8590-1186F304D8C3}"/>
              </a:ext>
            </a:extLst>
          </p:cNvPr>
          <p:cNvSpPr>
            <a:spLocks noGrp="1"/>
          </p:cNvSpPr>
          <p:nvPr>
            <p:ph idx="1"/>
          </p:nvPr>
        </p:nvSpPr>
        <p:spPr/>
        <p:txBody>
          <a:bodyPr>
            <a:normAutofit/>
          </a:bodyPr>
          <a:lstStyle/>
          <a:p>
            <a:pPr marL="0" indent="0" fontAlgn="base">
              <a:buNone/>
            </a:pPr>
            <a:r>
              <a:rPr lang="en-GB" dirty="0"/>
              <a:t>There will be no Junior Duke on Wednesday 21 February as Mrs Helfferich is out of school on First Aid training.</a:t>
            </a:r>
          </a:p>
        </p:txBody>
      </p:sp>
    </p:spTree>
    <p:extLst>
      <p:ext uri="{BB962C8B-B14F-4D97-AF65-F5344CB8AC3E}">
        <p14:creationId xmlns:p14="http://schemas.microsoft.com/office/powerpoint/2010/main" val="131505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3936061038"/>
              </p:ext>
            </p:extLst>
          </p:nvPr>
        </p:nvGraphicFramePr>
        <p:xfrm>
          <a:off x="302004" y="1995810"/>
          <a:ext cx="11367081" cy="24234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r>
                        <a:rPr lang="en-GB" dirty="0"/>
                        <a:t>Ava Carvalho</a:t>
                      </a:r>
                    </a:p>
                  </a:txBody>
                  <a:tcPr>
                    <a:solidFill>
                      <a:schemeClr val="accent1">
                        <a:lumMod val="20000"/>
                        <a:lumOff val="80000"/>
                      </a:schemeClr>
                    </a:solidFill>
                  </a:tcPr>
                </a:tc>
                <a:tc>
                  <a:txBody>
                    <a:bodyPr/>
                    <a:lstStyle/>
                    <a:p>
                      <a:pPr algn="ctr"/>
                      <a:r>
                        <a:rPr lang="en-GB" dirty="0" err="1"/>
                        <a:t>Zephie</a:t>
                      </a:r>
                      <a:r>
                        <a:rPr lang="en-GB" dirty="0"/>
                        <a:t> Brown</a:t>
                      </a:r>
                    </a:p>
                  </a:txBody>
                  <a:tcPr>
                    <a:solidFill>
                      <a:schemeClr val="accent1">
                        <a:lumMod val="20000"/>
                        <a:lumOff val="80000"/>
                      </a:schemeClr>
                    </a:solidFill>
                  </a:tcPr>
                </a:tc>
                <a:tc>
                  <a:txBody>
                    <a:bodyPr/>
                    <a:lstStyle/>
                    <a:p>
                      <a:pPr algn="ctr"/>
                      <a:r>
                        <a:rPr lang="en-GB" dirty="0"/>
                        <a:t>Barnaby Ritchie</a:t>
                      </a:r>
                    </a:p>
                  </a:txBody>
                  <a:tcPr>
                    <a:solidFill>
                      <a:schemeClr val="accent1">
                        <a:lumMod val="20000"/>
                        <a:lumOff val="80000"/>
                      </a:schemeClr>
                    </a:solidFill>
                  </a:tcPr>
                </a:tc>
                <a:tc>
                  <a:txBody>
                    <a:bodyPr/>
                    <a:lstStyle/>
                    <a:p>
                      <a:pPr algn="ctr"/>
                      <a:r>
                        <a:rPr lang="en-GB" dirty="0"/>
                        <a:t>Arwen Dawson</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err="1"/>
                        <a:t>Honor</a:t>
                      </a:r>
                      <a:r>
                        <a:rPr lang="en-GB" dirty="0"/>
                        <a:t> Howland</a:t>
                      </a:r>
                    </a:p>
                  </a:txBody>
                  <a:tcPr>
                    <a:solidFill>
                      <a:schemeClr val="accent1">
                        <a:lumMod val="20000"/>
                        <a:lumOff val="80000"/>
                      </a:schemeClr>
                    </a:solidFill>
                  </a:tcPr>
                </a:tc>
                <a:tc>
                  <a:txBody>
                    <a:bodyPr/>
                    <a:lstStyle/>
                    <a:p>
                      <a:pPr algn="ctr"/>
                      <a:r>
                        <a:rPr lang="en-GB" dirty="0"/>
                        <a:t>Riley </a:t>
                      </a:r>
                      <a:r>
                        <a:rPr lang="en-GB" dirty="0" err="1"/>
                        <a:t>Hunsdale</a:t>
                      </a:r>
                      <a:endParaRPr lang="en-GB" dirty="0"/>
                    </a:p>
                  </a:txBody>
                  <a:tcPr>
                    <a:solidFill>
                      <a:schemeClr val="accent1">
                        <a:lumMod val="20000"/>
                        <a:lumOff val="80000"/>
                      </a:schemeClr>
                    </a:solidFill>
                  </a:tcPr>
                </a:tc>
                <a:tc>
                  <a:txBody>
                    <a:bodyPr/>
                    <a:lstStyle/>
                    <a:p>
                      <a:pPr algn="ctr"/>
                      <a:r>
                        <a:rPr lang="en-GB" dirty="0"/>
                        <a:t>Brooke Smith</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err="1"/>
                        <a:t>Lyuba</a:t>
                      </a:r>
                      <a:r>
                        <a:rPr lang="en-GB" dirty="0"/>
                        <a:t> Hobson</a:t>
                      </a:r>
                    </a:p>
                  </a:txBody>
                  <a:tcPr>
                    <a:solidFill>
                      <a:schemeClr val="accent1">
                        <a:lumMod val="20000"/>
                        <a:lumOff val="80000"/>
                      </a:schemeClr>
                    </a:solidFill>
                  </a:tcPr>
                </a:tc>
                <a:tc>
                  <a:txBody>
                    <a:bodyPr/>
                    <a:lstStyle/>
                    <a:p>
                      <a:pPr algn="ctr"/>
                      <a:r>
                        <a:rPr lang="en-GB" dirty="0"/>
                        <a:t>Constance Cater</a:t>
                      </a:r>
                    </a:p>
                  </a:txBody>
                  <a:tcPr>
                    <a:solidFill>
                      <a:schemeClr val="accent1">
                        <a:lumMod val="20000"/>
                        <a:lumOff val="80000"/>
                      </a:schemeClr>
                    </a:solidFill>
                  </a:tcPr>
                </a:tc>
                <a:tc>
                  <a:txBody>
                    <a:bodyPr/>
                    <a:lstStyle/>
                    <a:p>
                      <a:pPr algn="ctr"/>
                      <a:r>
                        <a:rPr lang="en-GB" dirty="0"/>
                        <a:t>Frankie Grainger</a:t>
                      </a:r>
                    </a:p>
                  </a:txBody>
                  <a:tcPr>
                    <a:solidFill>
                      <a:schemeClr val="accent1">
                        <a:lumMod val="20000"/>
                        <a:lumOff val="80000"/>
                      </a:schemeClr>
                    </a:solidFill>
                  </a:tcPr>
                </a:tc>
                <a:tc>
                  <a:txBody>
                    <a:bodyPr/>
                    <a:lstStyle/>
                    <a:p>
                      <a:pPr algn="ctr"/>
                      <a:r>
                        <a:rPr lang="en-GB" sz="1800" dirty="0"/>
                        <a:t>Oskar Braidwood</a:t>
                      </a:r>
                    </a:p>
                  </a:txBody>
                  <a:tcPr>
                    <a:solidFill>
                      <a:schemeClr val="accent1">
                        <a:lumMod val="20000"/>
                        <a:lumOff val="80000"/>
                      </a:schemeClr>
                    </a:solidFill>
                  </a:tcPr>
                </a:tc>
                <a:extLst>
                  <a:ext uri="{0D108BD9-81ED-4DB2-BD59-A6C34878D82A}">
                    <a16:rowId xmlns:a16="http://schemas.microsoft.com/office/drawing/2014/main" val="611890926"/>
                  </a:ext>
                </a:extLst>
              </a:tr>
            </a:tbl>
          </a:graphicData>
        </a:graphic>
      </p:graphicFrame>
      <p:graphicFrame>
        <p:nvGraphicFramePr>
          <p:cNvPr id="3" name="Table 2">
            <a:extLst>
              <a:ext uri="{FF2B5EF4-FFF2-40B4-BE49-F238E27FC236}">
                <a16:creationId xmlns:a16="http://schemas.microsoft.com/office/drawing/2014/main" id="{507B524E-CABE-44DD-A9AC-C99CF5390006}"/>
              </a:ext>
            </a:extLst>
          </p:cNvPr>
          <p:cNvGraphicFramePr>
            <a:graphicFrameLocks noGrp="1"/>
          </p:cNvGraphicFramePr>
          <p:nvPr>
            <p:extLst>
              <p:ext uri="{D42A27DB-BD31-4B8C-83A1-F6EECF244321}">
                <p14:modId xmlns:p14="http://schemas.microsoft.com/office/powerpoint/2010/main" val="3734180676"/>
              </p:ext>
            </p:extLst>
          </p:nvPr>
        </p:nvGraphicFramePr>
        <p:xfrm>
          <a:off x="302003" y="4419279"/>
          <a:ext cx="11367081" cy="182880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3405905613"/>
                    </a:ext>
                  </a:extLst>
                </a:gridCol>
                <a:gridCol w="4760162">
                  <a:extLst>
                    <a:ext uri="{9D8B030D-6E8A-4147-A177-3AD203B41FA5}">
                      <a16:colId xmlns:a16="http://schemas.microsoft.com/office/drawing/2014/main" val="783135350"/>
                    </a:ext>
                  </a:extLst>
                </a:gridCol>
                <a:gridCol w="4333503">
                  <a:extLst>
                    <a:ext uri="{9D8B030D-6E8A-4147-A177-3AD203B41FA5}">
                      <a16:colId xmlns:a16="http://schemas.microsoft.com/office/drawing/2014/main" val="97487302"/>
                    </a:ext>
                  </a:extLst>
                </a:gridCol>
              </a:tblGrid>
              <a:tr h="594463">
                <a:tc>
                  <a:txBody>
                    <a:bodyPr/>
                    <a:lstStyle/>
                    <a:p>
                      <a:r>
                        <a:rPr lang="en-GB" b="1" dirty="0">
                          <a:solidFill>
                            <a:schemeClr val="tx1"/>
                          </a:solidFill>
                        </a:rPr>
                        <a:t>Headteacher Awards </a:t>
                      </a:r>
                      <a:r>
                        <a:rPr lang="en-GB" b="1" dirty="0">
                          <a:solidFill>
                            <a:srgbClr val="FFC000"/>
                          </a:solidFill>
                        </a:rPr>
                        <a:t>Random Act of Kindness</a:t>
                      </a:r>
                    </a:p>
                  </a:txBody>
                  <a:tcPr>
                    <a:solidFill>
                      <a:schemeClr val="accent1">
                        <a:lumMod val="20000"/>
                        <a:lumOff val="80000"/>
                      </a:schemeClr>
                    </a:solidFill>
                  </a:tcPr>
                </a:tc>
                <a:tc>
                  <a:txBody>
                    <a:bodyPr/>
                    <a:lstStyle/>
                    <a:p>
                      <a:pPr algn="ctr"/>
                      <a:endParaRPr lang="en-GB" b="0" dirty="0">
                        <a:solidFill>
                          <a:schemeClr val="tx1"/>
                        </a:solidFill>
                      </a:endParaRPr>
                    </a:p>
                    <a:p>
                      <a:pPr algn="ctr"/>
                      <a:r>
                        <a:rPr lang="en-GB" b="0" dirty="0">
                          <a:solidFill>
                            <a:schemeClr val="tx1"/>
                          </a:solidFill>
                        </a:rPr>
                        <a:t>Ava Carvalho</a:t>
                      </a:r>
                    </a:p>
                  </a:txBody>
                  <a:tcPr>
                    <a:solidFill>
                      <a:schemeClr val="accent1">
                        <a:lumMod val="20000"/>
                        <a:lumOff val="80000"/>
                      </a:schemeClr>
                    </a:solidFill>
                  </a:tcPr>
                </a:tc>
                <a:tc>
                  <a:txBody>
                    <a:bodyPr/>
                    <a:lstStyle/>
                    <a:p>
                      <a:pPr algn="ctr"/>
                      <a:endParaRPr lang="en-GB" b="0" dirty="0">
                        <a:solidFill>
                          <a:schemeClr val="tx1"/>
                        </a:solidFill>
                      </a:endParaRPr>
                    </a:p>
                    <a:p>
                      <a:pPr algn="ctr"/>
                      <a:r>
                        <a:rPr lang="en-GB" b="0">
                          <a:solidFill>
                            <a:schemeClr val="tx1"/>
                          </a:solidFill>
                        </a:rPr>
                        <a:t>Florence Hindley</a:t>
                      </a:r>
                      <a:endParaRPr lang="en-GB"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758429392"/>
                  </a:ext>
                </a:extLst>
              </a:tr>
              <a:tr h="594463">
                <a:tc>
                  <a:txBody>
                    <a:bodyPr/>
                    <a:lstStyle/>
                    <a:p>
                      <a:r>
                        <a:rPr lang="en-GB" b="1" dirty="0">
                          <a:solidFill>
                            <a:schemeClr val="tx1"/>
                          </a:solidFill>
                        </a:rPr>
                        <a:t>Cloakroom Ninja tidiest cloakroom trophy</a:t>
                      </a:r>
                    </a:p>
                  </a:txBody>
                  <a:tcPr>
                    <a:solidFill>
                      <a:schemeClr val="accent1">
                        <a:lumMod val="20000"/>
                        <a:lumOff val="80000"/>
                      </a:schemeClr>
                    </a:solidFill>
                  </a:tcPr>
                </a:tc>
                <a:tc gridSpan="2">
                  <a:txBody>
                    <a:bodyPr/>
                    <a:lstStyle/>
                    <a:p>
                      <a:pPr algn="ctr"/>
                      <a:endParaRPr lang="en-GB" dirty="0"/>
                    </a:p>
                    <a:p>
                      <a:pPr algn="ctr"/>
                      <a:r>
                        <a:rPr lang="en-GB" dirty="0"/>
                        <a:t>Oak Class</a:t>
                      </a:r>
                    </a:p>
                  </a:txBody>
                  <a:tcPr>
                    <a:solidFill>
                      <a:schemeClr val="accent1">
                        <a:lumMod val="20000"/>
                        <a:lumOff val="80000"/>
                      </a:schemeClr>
                    </a:solidFill>
                  </a:tcPr>
                </a:tc>
                <a:tc hMerge="1">
                  <a:txBody>
                    <a:bodyPr/>
                    <a:lstStyle/>
                    <a:p>
                      <a:pPr algn="ctr"/>
                      <a:endParaRPr lang="en-GB" dirty="0"/>
                    </a:p>
                  </a:txBody>
                  <a:tcPr>
                    <a:solidFill>
                      <a:schemeClr val="accent1">
                        <a:lumMod val="20000"/>
                        <a:lumOff val="80000"/>
                      </a:schemeClr>
                    </a:solidFill>
                  </a:tcPr>
                </a:tc>
                <a:extLst>
                  <a:ext uri="{0D108BD9-81ED-4DB2-BD59-A6C34878D82A}">
                    <a16:rowId xmlns:a16="http://schemas.microsoft.com/office/drawing/2014/main" val="1017299555"/>
                  </a:ext>
                </a:extLst>
              </a:tr>
            </a:tbl>
          </a:graphicData>
        </a:graphic>
      </p:graphicFrame>
    </p:spTree>
    <p:extLst>
      <p:ext uri="{BB962C8B-B14F-4D97-AF65-F5344CB8AC3E}">
        <p14:creationId xmlns:p14="http://schemas.microsoft.com/office/powerpoint/2010/main" val="229690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19 February 2024</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4080470300"/>
              </p:ext>
            </p:extLst>
          </p:nvPr>
        </p:nvGraphicFramePr>
        <p:xfrm>
          <a:off x="1864686" y="1690688"/>
          <a:ext cx="8462628" cy="1498853"/>
        </p:xfrm>
        <a:graphic>
          <a:graphicData uri="http://schemas.openxmlformats.org/drawingml/2006/table">
            <a:tbl>
              <a:tblPr firstRow="1" bandRow="1">
                <a:tableStyleId>{5C22544A-7EE6-4342-B048-85BDC9FD1C3A}</a:tableStyleId>
              </a:tblPr>
              <a:tblGrid>
                <a:gridCol w="1410438">
                  <a:extLst>
                    <a:ext uri="{9D8B030D-6E8A-4147-A177-3AD203B41FA5}">
                      <a16:colId xmlns:a16="http://schemas.microsoft.com/office/drawing/2014/main" val="982694366"/>
                    </a:ext>
                  </a:extLst>
                </a:gridCol>
                <a:gridCol w="1410438">
                  <a:extLst>
                    <a:ext uri="{9D8B030D-6E8A-4147-A177-3AD203B41FA5}">
                      <a16:colId xmlns:a16="http://schemas.microsoft.com/office/drawing/2014/main" val="3604755761"/>
                    </a:ext>
                  </a:extLst>
                </a:gridCol>
                <a:gridCol w="1410438">
                  <a:extLst>
                    <a:ext uri="{9D8B030D-6E8A-4147-A177-3AD203B41FA5}">
                      <a16:colId xmlns:a16="http://schemas.microsoft.com/office/drawing/2014/main" val="3275141048"/>
                    </a:ext>
                  </a:extLst>
                </a:gridCol>
                <a:gridCol w="1410438">
                  <a:extLst>
                    <a:ext uri="{9D8B030D-6E8A-4147-A177-3AD203B41FA5}">
                      <a16:colId xmlns:a16="http://schemas.microsoft.com/office/drawing/2014/main" val="126600969"/>
                    </a:ext>
                  </a:extLst>
                </a:gridCol>
                <a:gridCol w="1410438">
                  <a:extLst>
                    <a:ext uri="{9D8B030D-6E8A-4147-A177-3AD203B41FA5}">
                      <a16:colId xmlns:a16="http://schemas.microsoft.com/office/drawing/2014/main" val="1318239413"/>
                    </a:ext>
                  </a:extLst>
                </a:gridCol>
                <a:gridCol w="1410438">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solidFill>
                          <a:schemeClr val="tx1"/>
                        </a:solidFill>
                      </a:endParaRPr>
                    </a:p>
                  </a:txBody>
                  <a:tcPr/>
                </a:tc>
                <a:tc>
                  <a:txBody>
                    <a:bodyPr/>
                    <a:lstStyle/>
                    <a:p>
                      <a:pPr algn="ctr"/>
                      <a:endParaRPr lang="en-GB">
                        <a:solidFill>
                          <a:schemeClr val="tx1"/>
                        </a:solidFill>
                      </a:endParaRPr>
                    </a:p>
                  </a:txBody>
                  <a:tcPr/>
                </a:tc>
                <a:tc>
                  <a:txBody>
                    <a:bodyPr/>
                    <a:lstStyle/>
                    <a:p>
                      <a:pPr algn="ctr"/>
                      <a:r>
                        <a:rPr lang="en-GB" dirty="0">
                          <a:solidFill>
                            <a:schemeClr val="tx1"/>
                          </a:solidFill>
                        </a:rPr>
                        <a:t>X</a:t>
                      </a:r>
                    </a:p>
                  </a:txBody>
                  <a:tcPr/>
                </a:tc>
                <a:tc>
                  <a:txBody>
                    <a:bodyPr/>
                    <a:lstStyle/>
                    <a:p>
                      <a:pPr algn="ctr"/>
                      <a:r>
                        <a:rPr lang="en-GB" dirty="0"/>
                        <a:t>X</a:t>
                      </a:r>
                    </a:p>
                  </a:txBody>
                  <a:tcPr/>
                </a:tc>
                <a:extLst>
                  <a:ext uri="{0D108BD9-81ED-4DB2-BD59-A6C34878D82A}">
                    <a16:rowId xmlns:a16="http://schemas.microsoft.com/office/drawing/2014/main" val="726796407"/>
                  </a:ext>
                </a:extLst>
              </a:tr>
              <a:tr h="386333">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endParaRPr lang="en-GB" dirty="0">
                        <a:solidFill>
                          <a:schemeClr val="tx1"/>
                        </a:solidFill>
                      </a:endParaRPr>
                    </a:p>
                  </a:txBody>
                  <a:tcPr/>
                </a:tc>
                <a:tc>
                  <a:txBody>
                    <a:bodyPr/>
                    <a:lstStyle/>
                    <a:p>
                      <a:pPr algn="ctr"/>
                      <a:r>
                        <a:rPr lang="en-GB" dirty="0">
                          <a:solidFill>
                            <a:schemeClr val="tx1"/>
                          </a:solidFill>
                        </a:rPr>
                        <a:t>X - swim</a:t>
                      </a:r>
                    </a:p>
                  </a:txBody>
                  <a:tcPr/>
                </a:tc>
                <a:tc>
                  <a:txBody>
                    <a:bodyPr/>
                    <a:lstStyle/>
                    <a:p>
                      <a:pPr algn="ctr"/>
                      <a:endParaRPr lang="en-GB" dirty="0">
                        <a:solidFill>
                          <a:schemeClr val="tx1"/>
                        </a:solidFill>
                      </a:endParaRPr>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r>
                        <a:rPr lang="en-GB" dirty="0">
                          <a:solidFill>
                            <a:schemeClr val="tx1"/>
                          </a:solidFill>
                        </a:rPr>
                        <a:t>X</a:t>
                      </a:r>
                    </a:p>
                  </a:txBody>
                  <a:tcPr/>
                </a:tc>
                <a:tc>
                  <a:txBody>
                    <a:bodyPr/>
                    <a:lstStyle/>
                    <a:p>
                      <a:pPr algn="ctr"/>
                      <a:endParaRPr lang="en-GB" dirty="0">
                        <a:solidFill>
                          <a:schemeClr val="tx1"/>
                        </a:solidFill>
                      </a:endParaRPr>
                    </a:p>
                  </a:txBody>
                  <a:tcPr/>
                </a:tc>
                <a:tc>
                  <a:txBody>
                    <a:bodyPr/>
                    <a:lstStyle/>
                    <a:p>
                      <a:pPr algn="ctr"/>
                      <a:endParaRPr lang="en-GB" dirty="0">
                        <a:solidFill>
                          <a:schemeClr val="tx1"/>
                        </a:solidFill>
                      </a:endParaRPr>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3922002565"/>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Mozart</a:t>
                      </a:r>
                    </a:p>
                  </a:txBody>
                  <a:tcPr/>
                </a:tc>
                <a:tc>
                  <a:txBody>
                    <a:bodyPr/>
                    <a:lstStyle/>
                    <a:p>
                      <a:r>
                        <a:rPr lang="en-GB" dirty="0"/>
                        <a:t>801</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Bowie </a:t>
                      </a:r>
                    </a:p>
                  </a:txBody>
                  <a:tcPr/>
                </a:tc>
                <a:tc>
                  <a:txBody>
                    <a:bodyPr/>
                    <a:lstStyle/>
                    <a:p>
                      <a:r>
                        <a:rPr lang="en-GB" dirty="0"/>
                        <a:t>551</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Fitzgerald</a:t>
                      </a:r>
                    </a:p>
                  </a:txBody>
                  <a:tcPr/>
                </a:tc>
                <a:tc>
                  <a:txBody>
                    <a:bodyPr/>
                    <a:lstStyle/>
                    <a:p>
                      <a:r>
                        <a:rPr lang="en-GB" dirty="0"/>
                        <a:t>1045</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Wonder</a:t>
                      </a:r>
                    </a:p>
                  </a:txBody>
                  <a:tcPr/>
                </a:tc>
                <a:tc>
                  <a:txBody>
                    <a:bodyPr/>
                    <a:lstStyle/>
                    <a:p>
                      <a:r>
                        <a:rPr lang="en-GB" dirty="0"/>
                        <a:t>1089</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dirty="0">
                <a:solidFill>
                  <a:srgbClr val="FFFF00"/>
                </a:solidFill>
              </a:rPr>
              <a:t>Wonder </a:t>
            </a:r>
            <a:r>
              <a:rPr lang="en-GB" dirty="0"/>
              <a:t>team!</a:t>
            </a:r>
          </a:p>
        </p:txBody>
      </p:sp>
    </p:spTree>
    <p:extLst>
      <p:ext uri="{BB962C8B-B14F-4D97-AF65-F5344CB8AC3E}">
        <p14:creationId xmlns:p14="http://schemas.microsoft.com/office/powerpoint/2010/main" val="204433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83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Message from the Headteacher</a:t>
            </a:r>
          </a:p>
        </p:txBody>
      </p:sp>
      <p:sp>
        <p:nvSpPr>
          <p:cNvPr id="5" name="Content Placeholder 4">
            <a:extLst>
              <a:ext uri="{FF2B5EF4-FFF2-40B4-BE49-F238E27FC236}">
                <a16:creationId xmlns:a16="http://schemas.microsoft.com/office/drawing/2014/main" id="{D947E6AB-E7A5-4CBA-8581-F3E4084DD330}"/>
              </a:ext>
            </a:extLst>
          </p:cNvPr>
          <p:cNvSpPr>
            <a:spLocks noGrp="1"/>
          </p:cNvSpPr>
          <p:nvPr>
            <p:ph idx="1"/>
          </p:nvPr>
        </p:nvSpPr>
        <p:spPr>
          <a:xfrm>
            <a:off x="838200" y="1253331"/>
            <a:ext cx="10704443" cy="4351338"/>
          </a:xfrm>
        </p:spPr>
        <p:txBody>
          <a:bodyPr>
            <a:normAutofit fontScale="92500"/>
          </a:bodyPr>
          <a:lstStyle/>
          <a:p>
            <a:pPr marL="0" indent="0">
              <a:buNone/>
            </a:pPr>
            <a:r>
              <a:rPr lang="en-GB" dirty="0"/>
              <a:t>Well, here we are in the middle of the academic year! </a:t>
            </a:r>
          </a:p>
          <a:p>
            <a:pPr marL="0" indent="0">
              <a:buNone/>
            </a:pPr>
            <a:endParaRPr lang="en-GB" dirty="0"/>
          </a:p>
          <a:p>
            <a:pPr marL="0" indent="0">
              <a:buNone/>
            </a:pPr>
            <a:r>
              <a:rPr lang="en-GB" dirty="0"/>
              <a:t>It has been lovely to have pupils from Apple and Oak class visit this week with their writing books, showing me the progress they have made since the start of the year and sharing examples of work they are proud of.  We are cultivating some excellent writers with some amazing vocabulary!</a:t>
            </a:r>
          </a:p>
          <a:p>
            <a:pPr marL="0" indent="0">
              <a:buNone/>
            </a:pPr>
            <a:endParaRPr lang="en-GB" dirty="0"/>
          </a:p>
          <a:p>
            <a:pPr marL="0" indent="0">
              <a:buNone/>
            </a:pPr>
            <a:r>
              <a:rPr lang="en-GB" dirty="0"/>
              <a:t>Have a lovely half term and we look forward to seeing you on Monday 19 February from 8:30am for Run a Mile club, or from 8:50am when the gates open.</a:t>
            </a:r>
          </a:p>
        </p:txBody>
      </p:sp>
      <p:sp>
        <p:nvSpPr>
          <p:cNvPr id="7" name="TextBox 6">
            <a:extLst>
              <a:ext uri="{FF2B5EF4-FFF2-40B4-BE49-F238E27FC236}">
                <a16:creationId xmlns:a16="http://schemas.microsoft.com/office/drawing/2014/main" id="{F28CFFB2-4080-43CA-BB24-CFD8DED38BA3}"/>
              </a:ext>
            </a:extLst>
          </p:cNvPr>
          <p:cNvSpPr txBox="1"/>
          <p:nvPr/>
        </p:nvSpPr>
        <p:spPr>
          <a:xfrm>
            <a:off x="8237897" y="5484677"/>
            <a:ext cx="2411896" cy="892552"/>
          </a:xfrm>
          <a:prstGeom prst="rect">
            <a:avLst/>
          </a:prstGeom>
          <a:noFill/>
        </p:spPr>
        <p:txBody>
          <a:bodyPr wrap="square" rtlCol="0">
            <a:spAutoFit/>
          </a:bodyPr>
          <a:lstStyle/>
          <a:p>
            <a:r>
              <a:rPr lang="en-GB" sz="2600" dirty="0">
                <a:latin typeface="Modern Love" panose="04090805081005020601" pitchFamily="82" charset="0"/>
              </a:rPr>
              <a:t>Judi Jackson</a:t>
            </a:r>
          </a:p>
          <a:p>
            <a:r>
              <a:rPr lang="en-GB" sz="2600" dirty="0"/>
              <a:t>Headteacher</a:t>
            </a:r>
          </a:p>
        </p:txBody>
      </p:sp>
    </p:spTree>
    <p:extLst>
      <p:ext uri="{BB962C8B-B14F-4D97-AF65-F5344CB8AC3E}">
        <p14:creationId xmlns:p14="http://schemas.microsoft.com/office/powerpoint/2010/main" val="394928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4064780756"/>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FF0000"/>
                          </a:solidFill>
                        </a:rPr>
                        <a:t>93.85%</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00B050"/>
                          </a:solidFill>
                        </a:rPr>
                        <a:t>97.7%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7 </a:t>
                      </a:r>
                      <a:r>
                        <a:rPr lang="en-GB" dirty="0" err="1">
                          <a:solidFill>
                            <a:srgbClr val="FF0000"/>
                          </a:solidFill>
                        </a:rPr>
                        <a:t>lates</a:t>
                      </a:r>
                      <a:r>
                        <a:rPr lang="en-GB" dirty="0">
                          <a:solidFill>
                            <a:srgbClr val="FF0000"/>
                          </a:solidFill>
                        </a:rPr>
                        <a:t> / 4 children</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94.06%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3 </a:t>
                      </a:r>
                      <a:r>
                        <a:rPr lang="en-GB" dirty="0" err="1">
                          <a:solidFill>
                            <a:srgbClr val="FF0000"/>
                          </a:solidFill>
                        </a:rPr>
                        <a:t>lates</a:t>
                      </a:r>
                      <a:r>
                        <a:rPr lang="en-GB" dirty="0">
                          <a:solidFill>
                            <a:srgbClr val="FF0000"/>
                          </a:solidFill>
                        </a:rPr>
                        <a:t> / 3 children</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00B050"/>
                          </a:solidFill>
                        </a:rPr>
                        <a:t>96.8%</a:t>
                      </a:r>
                    </a:p>
                  </a:txBody>
                  <a:tcPr/>
                </a:tc>
                <a:tc>
                  <a:txBody>
                    <a:bodyPr/>
                    <a:lstStyle/>
                    <a:p>
                      <a:r>
                        <a:rPr lang="en-GB" dirty="0">
                          <a:solidFill>
                            <a:srgbClr val="FF0000"/>
                          </a:solidFill>
                        </a:rPr>
                        <a:t>2 </a:t>
                      </a:r>
                      <a:r>
                        <a:rPr lang="en-GB" dirty="0" err="1">
                          <a:solidFill>
                            <a:srgbClr val="FF0000"/>
                          </a:solidFill>
                        </a:rPr>
                        <a:t>lates</a:t>
                      </a:r>
                      <a:r>
                        <a:rPr lang="en-GB" dirty="0">
                          <a:solidFill>
                            <a:srgbClr val="FF0000"/>
                          </a:solidFill>
                        </a:rPr>
                        <a:t> / 2 children</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dirty="0">
                <a:solidFill>
                  <a:srgbClr val="FF0000"/>
                </a:solidFill>
              </a:rPr>
              <a:t>95.8</a:t>
            </a:r>
            <a:r>
              <a:rPr lang="en-GB" b="1" dirty="0">
                <a:solidFill>
                  <a:srgbClr val="FF0000"/>
                </a:solidFill>
              </a:rPr>
              <a:t>%</a:t>
            </a:r>
            <a:r>
              <a:rPr lang="en-GB" dirty="0"/>
              <a:t>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3A897634-867B-439B-B8A3-82FF83B17074}"/>
              </a:ext>
            </a:extLst>
          </p:cNvPr>
          <p:cNvPicPr>
            <a:picLocks noGrp="1" noChangeAspect="1"/>
          </p:cNvPicPr>
          <p:nvPr>
            <p:ph idx="1"/>
          </p:nvPr>
        </p:nvPicPr>
        <p:blipFill>
          <a:blip r:embed="rId2"/>
          <a:stretch>
            <a:fillRect/>
          </a:stretch>
        </p:blipFill>
        <p:spPr>
          <a:xfrm>
            <a:off x="6927995" y="669235"/>
            <a:ext cx="4153724" cy="5747773"/>
          </a:xfrm>
          <a:prstGeom prst="rect">
            <a:avLst/>
          </a:prstGeom>
        </p:spPr>
      </p:pic>
      <p:pic>
        <p:nvPicPr>
          <p:cNvPr id="4" name="Picture 3">
            <a:extLst>
              <a:ext uri="{FF2B5EF4-FFF2-40B4-BE49-F238E27FC236}">
                <a16:creationId xmlns:a16="http://schemas.microsoft.com/office/drawing/2014/main" id="{38565DE0-C996-4207-AA7D-9B0495B0B876}"/>
              </a:ext>
            </a:extLst>
          </p:cNvPr>
          <p:cNvPicPr/>
          <p:nvPr/>
        </p:nvPicPr>
        <p:blipFill>
          <a:blip r:embed="rId3">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
        <p:nvSpPr>
          <p:cNvPr id="3" name="Explosion: 14 Points 2">
            <a:extLst>
              <a:ext uri="{FF2B5EF4-FFF2-40B4-BE49-F238E27FC236}">
                <a16:creationId xmlns:a16="http://schemas.microsoft.com/office/drawing/2014/main" id="{BA3F0753-185C-4656-BE05-5449EAB04399}"/>
              </a:ext>
            </a:extLst>
          </p:cNvPr>
          <p:cNvSpPr/>
          <p:nvPr/>
        </p:nvSpPr>
        <p:spPr>
          <a:xfrm>
            <a:off x="391771" y="1762539"/>
            <a:ext cx="6963185" cy="442622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t>LAST CHANCE TO BUY TICKETS – 2PM DEADLINE TODAY!!</a:t>
            </a:r>
          </a:p>
        </p:txBody>
      </p:sp>
    </p:spTree>
    <p:extLst>
      <p:ext uri="{BB962C8B-B14F-4D97-AF65-F5344CB8AC3E}">
        <p14:creationId xmlns:p14="http://schemas.microsoft.com/office/powerpoint/2010/main" val="1138286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F4B2-E94F-41DE-B4E8-882C71BF8F97}"/>
              </a:ext>
            </a:extLst>
          </p:cNvPr>
          <p:cNvSpPr>
            <a:spLocks noGrp="1"/>
          </p:cNvSpPr>
          <p:nvPr>
            <p:ph type="title"/>
          </p:nvPr>
        </p:nvSpPr>
        <p:spPr/>
        <p:txBody>
          <a:bodyPr/>
          <a:lstStyle/>
          <a:p>
            <a:r>
              <a:rPr lang="en-GB" dirty="0"/>
              <a:t>Church News – from the Family Service Team</a:t>
            </a:r>
          </a:p>
        </p:txBody>
      </p:sp>
      <p:sp>
        <p:nvSpPr>
          <p:cNvPr id="3" name="Content Placeholder 2">
            <a:extLst>
              <a:ext uri="{FF2B5EF4-FFF2-40B4-BE49-F238E27FC236}">
                <a16:creationId xmlns:a16="http://schemas.microsoft.com/office/drawing/2014/main" id="{93A51FA4-A397-4F58-9BEE-1E0E13CACFCB}"/>
              </a:ext>
            </a:extLst>
          </p:cNvPr>
          <p:cNvSpPr>
            <a:spLocks noGrp="1"/>
          </p:cNvSpPr>
          <p:nvPr>
            <p:ph idx="1"/>
          </p:nvPr>
        </p:nvSpPr>
        <p:spPr>
          <a:xfrm>
            <a:off x="555071" y="1607283"/>
            <a:ext cx="5999547" cy="4351338"/>
          </a:xfrm>
        </p:spPr>
        <p:txBody>
          <a:bodyPr>
            <a:normAutofit fontScale="92500" lnSpcReduction="20000"/>
          </a:bodyPr>
          <a:lstStyle/>
          <a:p>
            <a:pPr marL="0" indent="0">
              <a:buNone/>
            </a:pPr>
            <a:endParaRPr lang="en-GB" dirty="0"/>
          </a:p>
          <a:p>
            <a:pPr marL="0" indent="0">
              <a:buNone/>
            </a:pPr>
            <a:r>
              <a:rPr lang="en-GB" dirty="0"/>
              <a:t>Future dates at St Cuthbert's:</a:t>
            </a:r>
          </a:p>
          <a:p>
            <a:pPr marL="0" indent="0">
              <a:buNone/>
            </a:pPr>
            <a:r>
              <a:rPr lang="en-GB" dirty="0"/>
              <a:t>March 5th Family Service as usual at 10.30am</a:t>
            </a:r>
          </a:p>
          <a:p>
            <a:pPr marL="0" indent="0">
              <a:buNone/>
            </a:pPr>
            <a:r>
              <a:rPr lang="en-GB" dirty="0"/>
              <a:t>March 31st EASTER DAY - there will be a Family Holy Communion at 10am (note the time!)</a:t>
            </a:r>
          </a:p>
          <a:p>
            <a:pPr marL="0" indent="0">
              <a:buNone/>
            </a:pPr>
            <a:br>
              <a:rPr lang="en-GB" dirty="0"/>
            </a:br>
            <a:r>
              <a:rPr lang="en-GB" dirty="0"/>
              <a:t>As ever, other services in the Benefice can be found on our website at </a:t>
            </a:r>
            <a:r>
              <a:rPr lang="en-GB" dirty="0">
                <a:hlinkClick r:id="rId2"/>
              </a:rPr>
              <a:t>https://bylandchurches.wordpress.com/services-in-church/</a:t>
            </a:r>
            <a:endParaRPr lang="en-GB" dirty="0"/>
          </a:p>
          <a:p>
            <a:pPr marL="0" indent="0">
              <a:buNone/>
            </a:pPr>
            <a:endParaRPr lang="en-GB" dirty="0"/>
          </a:p>
        </p:txBody>
      </p:sp>
      <p:pic>
        <p:nvPicPr>
          <p:cNvPr id="4" name="Picture 3">
            <a:extLst>
              <a:ext uri="{FF2B5EF4-FFF2-40B4-BE49-F238E27FC236}">
                <a16:creationId xmlns:a16="http://schemas.microsoft.com/office/drawing/2014/main" id="{25134DEF-B327-4895-81F8-1DA89D991D9B}"/>
              </a:ext>
            </a:extLst>
          </p:cNvPr>
          <p:cNvPicPr>
            <a:picLocks noChangeAspect="1"/>
          </p:cNvPicPr>
          <p:nvPr/>
        </p:nvPicPr>
        <p:blipFill>
          <a:blip r:embed="rId3"/>
          <a:stretch>
            <a:fillRect/>
          </a:stretch>
        </p:blipFill>
        <p:spPr>
          <a:xfrm rot="952925">
            <a:off x="9588985" y="1641826"/>
            <a:ext cx="1648055" cy="1952898"/>
          </a:xfrm>
          <a:prstGeom prst="rect">
            <a:avLst/>
          </a:prstGeom>
        </p:spPr>
      </p:pic>
      <p:pic>
        <p:nvPicPr>
          <p:cNvPr id="5" name="Picture 4">
            <a:extLst>
              <a:ext uri="{FF2B5EF4-FFF2-40B4-BE49-F238E27FC236}">
                <a16:creationId xmlns:a16="http://schemas.microsoft.com/office/drawing/2014/main" id="{B4D21505-7F51-4B14-A19E-6052917466D0}"/>
              </a:ext>
            </a:extLst>
          </p:cNvPr>
          <p:cNvPicPr>
            <a:picLocks noChangeAspect="1"/>
          </p:cNvPicPr>
          <p:nvPr/>
        </p:nvPicPr>
        <p:blipFill>
          <a:blip r:embed="rId4"/>
          <a:stretch>
            <a:fillRect/>
          </a:stretch>
        </p:blipFill>
        <p:spPr>
          <a:xfrm>
            <a:off x="8049126" y="4186107"/>
            <a:ext cx="3053004" cy="2028294"/>
          </a:xfrm>
          <a:prstGeom prst="rect">
            <a:avLst/>
          </a:prstGeom>
        </p:spPr>
      </p:pic>
      <p:pic>
        <p:nvPicPr>
          <p:cNvPr id="6" name="Picture 5">
            <a:extLst>
              <a:ext uri="{FF2B5EF4-FFF2-40B4-BE49-F238E27FC236}">
                <a16:creationId xmlns:a16="http://schemas.microsoft.com/office/drawing/2014/main" id="{94E0E301-1440-469B-A1C3-539A0F9346E2}"/>
              </a:ext>
            </a:extLst>
          </p:cNvPr>
          <p:cNvPicPr>
            <a:picLocks noChangeAspect="1"/>
          </p:cNvPicPr>
          <p:nvPr/>
        </p:nvPicPr>
        <p:blipFill>
          <a:blip r:embed="rId5"/>
          <a:stretch>
            <a:fillRect/>
          </a:stretch>
        </p:blipFill>
        <p:spPr>
          <a:xfrm>
            <a:off x="7250055" y="1419378"/>
            <a:ext cx="1746178" cy="2432580"/>
          </a:xfrm>
          <a:prstGeom prst="rect">
            <a:avLst/>
          </a:prstGeom>
        </p:spPr>
      </p:pic>
    </p:spTree>
    <p:extLst>
      <p:ext uri="{BB962C8B-B14F-4D97-AF65-F5344CB8AC3E}">
        <p14:creationId xmlns:p14="http://schemas.microsoft.com/office/powerpoint/2010/main" val="424075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B0E9-D15E-417A-865E-577C2C1E9388}"/>
              </a:ext>
            </a:extLst>
          </p:cNvPr>
          <p:cNvSpPr>
            <a:spLocks noGrp="1"/>
          </p:cNvSpPr>
          <p:nvPr>
            <p:ph type="title"/>
          </p:nvPr>
        </p:nvSpPr>
        <p:spPr/>
        <p:txBody>
          <a:bodyPr/>
          <a:lstStyle/>
          <a:p>
            <a:r>
              <a:rPr lang="en-GB" b="1" dirty="0">
                <a:solidFill>
                  <a:schemeClr val="accent1"/>
                </a:solidFill>
              </a:rPr>
              <a:t>News from school this week</a:t>
            </a:r>
            <a:endParaRPr lang="en-GB" dirty="0"/>
          </a:p>
        </p:txBody>
      </p:sp>
      <p:sp>
        <p:nvSpPr>
          <p:cNvPr id="3" name="Content Placeholder 2">
            <a:extLst>
              <a:ext uri="{FF2B5EF4-FFF2-40B4-BE49-F238E27FC236}">
                <a16:creationId xmlns:a16="http://schemas.microsoft.com/office/drawing/2014/main" id="{F3F037DE-FCAF-427A-A9DA-CC11F8BF955A}"/>
              </a:ext>
            </a:extLst>
          </p:cNvPr>
          <p:cNvSpPr>
            <a:spLocks noGrp="1"/>
          </p:cNvSpPr>
          <p:nvPr>
            <p:ph idx="1"/>
          </p:nvPr>
        </p:nvSpPr>
        <p:spPr>
          <a:xfrm>
            <a:off x="838200" y="1547329"/>
            <a:ext cx="10515600" cy="4351338"/>
          </a:xfrm>
        </p:spPr>
        <p:txBody>
          <a:bodyPr>
            <a:normAutofit lnSpcReduction="10000"/>
          </a:bodyPr>
          <a:lstStyle/>
          <a:p>
            <a:pPr marL="0" indent="0">
              <a:buNone/>
            </a:pPr>
            <a:r>
              <a:rPr lang="en-GB" dirty="0">
                <a:solidFill>
                  <a:srgbClr val="FF0000"/>
                </a:solidFill>
              </a:rPr>
              <a:t>Safeguarding Update – What to do if you are worried about a child</a:t>
            </a:r>
          </a:p>
          <a:p>
            <a:pPr marL="0" indent="0">
              <a:buNone/>
            </a:pPr>
            <a:r>
              <a:rPr lang="en-GB" dirty="0"/>
              <a:t>As we approach half term, I would like to draw your attention to an updated poster which has been displayed outside school, a copy of which is also available on the Safeguarding section of our website: </a:t>
            </a:r>
            <a:r>
              <a:rPr lang="en-GB" dirty="0">
                <a:hlinkClick r:id="rId2"/>
              </a:rPr>
              <a:t>https://craykeschool.org/safeguarding/</a:t>
            </a:r>
            <a:r>
              <a:rPr lang="en-GB" dirty="0"/>
              <a:t> .  </a:t>
            </a:r>
          </a:p>
          <a:p>
            <a:pPr marL="0" indent="0">
              <a:buNone/>
            </a:pPr>
            <a:r>
              <a:rPr lang="en-GB" dirty="0"/>
              <a:t>A reminder that if you have any concerns about a child or children, please contact me on </a:t>
            </a:r>
            <a:r>
              <a:rPr lang="en-GB" dirty="0">
                <a:hlinkClick r:id="rId3"/>
              </a:rPr>
              <a:t>dsl@crayke.n-yorks.sch.uk</a:t>
            </a:r>
            <a:r>
              <a:rPr lang="en-GB" dirty="0"/>
              <a:t>  As my emails are monitored less frequently during holidays, you may wish to telephone North Yorkshire Safeguarding 0300 131 2 131 if you are worried – this can also be done anonymously. </a:t>
            </a:r>
          </a:p>
          <a:p>
            <a:pPr marL="0" indent="0">
              <a:buNone/>
            </a:pPr>
            <a:r>
              <a:rPr lang="en-GB" dirty="0"/>
              <a:t>Thank you.</a:t>
            </a:r>
          </a:p>
          <a:p>
            <a:pPr marL="0" indent="0">
              <a:buNone/>
            </a:pPr>
            <a:endParaRPr lang="en-GB" dirty="0"/>
          </a:p>
        </p:txBody>
      </p:sp>
    </p:spTree>
    <p:extLst>
      <p:ext uri="{BB962C8B-B14F-4D97-AF65-F5344CB8AC3E}">
        <p14:creationId xmlns:p14="http://schemas.microsoft.com/office/powerpoint/2010/main" val="165644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B0E9-D15E-417A-865E-577C2C1E9388}"/>
              </a:ext>
            </a:extLst>
          </p:cNvPr>
          <p:cNvSpPr>
            <a:spLocks noGrp="1"/>
          </p:cNvSpPr>
          <p:nvPr>
            <p:ph type="title"/>
          </p:nvPr>
        </p:nvSpPr>
        <p:spPr/>
        <p:txBody>
          <a:bodyPr/>
          <a:lstStyle/>
          <a:p>
            <a:r>
              <a:rPr lang="en-GB" b="1" dirty="0">
                <a:solidFill>
                  <a:schemeClr val="accent1"/>
                </a:solidFill>
              </a:rPr>
              <a:t>News from school this week</a:t>
            </a:r>
            <a:endParaRPr lang="en-GB" dirty="0"/>
          </a:p>
        </p:txBody>
      </p:sp>
      <p:sp>
        <p:nvSpPr>
          <p:cNvPr id="3" name="Content Placeholder 2">
            <a:extLst>
              <a:ext uri="{FF2B5EF4-FFF2-40B4-BE49-F238E27FC236}">
                <a16:creationId xmlns:a16="http://schemas.microsoft.com/office/drawing/2014/main" id="{F3F037DE-FCAF-427A-A9DA-CC11F8BF955A}"/>
              </a:ext>
            </a:extLst>
          </p:cNvPr>
          <p:cNvSpPr>
            <a:spLocks noGrp="1"/>
          </p:cNvSpPr>
          <p:nvPr>
            <p:ph idx="1"/>
          </p:nvPr>
        </p:nvSpPr>
        <p:spPr>
          <a:xfrm>
            <a:off x="838200" y="1547329"/>
            <a:ext cx="10515600" cy="4351338"/>
          </a:xfrm>
        </p:spPr>
        <p:txBody>
          <a:bodyPr>
            <a:normAutofit lnSpcReduction="10000"/>
          </a:bodyPr>
          <a:lstStyle/>
          <a:p>
            <a:pPr marL="0" indent="0">
              <a:buNone/>
            </a:pPr>
            <a:r>
              <a:rPr lang="en-GB" dirty="0">
                <a:solidFill>
                  <a:srgbClr val="FF0000"/>
                </a:solidFill>
              </a:rPr>
              <a:t>Safeguarding Update – Parking and Dropping Off</a:t>
            </a:r>
          </a:p>
          <a:p>
            <a:pPr marL="0" indent="0">
              <a:buNone/>
            </a:pPr>
            <a:r>
              <a:rPr lang="en-GB" dirty="0"/>
              <a:t>It’s been a while but it’s always worth a quick reminder about being respectful to local residents when considering where to park your cars at drop off and pick up times.  Please use the Sports Hall wherever possible. </a:t>
            </a:r>
          </a:p>
          <a:p>
            <a:pPr marL="0" indent="0">
              <a:buNone/>
            </a:pPr>
            <a:r>
              <a:rPr lang="en-GB" dirty="0"/>
              <a:t>Due to safety and safeguarding reasons, it is not possible to use the layby for dropping your children off at school, unless by prior arrangement and agreement with the Headteacher.  Please share this with your spouses if you are the chief newsletter reader and they also do the school run, to ensure that everyone has the same message. </a:t>
            </a:r>
          </a:p>
          <a:p>
            <a:pPr marL="0" indent="0">
              <a:buNone/>
            </a:pPr>
            <a:r>
              <a:rPr lang="en-GB" dirty="0"/>
              <a:t>Thank you.</a:t>
            </a:r>
          </a:p>
        </p:txBody>
      </p:sp>
    </p:spTree>
    <p:extLst>
      <p:ext uri="{BB962C8B-B14F-4D97-AF65-F5344CB8AC3E}">
        <p14:creationId xmlns:p14="http://schemas.microsoft.com/office/powerpoint/2010/main" val="144328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F7E1A-4597-41D4-8A1A-A29D997ED557}"/>
              </a:ext>
            </a:extLst>
          </p:cNvPr>
          <p:cNvSpPr>
            <a:spLocks noGrp="1"/>
          </p:cNvSpPr>
          <p:nvPr>
            <p:ph idx="1"/>
          </p:nvPr>
        </p:nvSpPr>
        <p:spPr>
          <a:xfrm>
            <a:off x="583096" y="1077084"/>
            <a:ext cx="11145078" cy="5127901"/>
          </a:xfrm>
        </p:spPr>
        <p:txBody>
          <a:bodyPr>
            <a:noAutofit/>
          </a:bodyPr>
          <a:lstStyle/>
          <a:p>
            <a:pPr marL="0" indent="0">
              <a:buNone/>
            </a:pPr>
            <a:r>
              <a:rPr lang="en-GB" sz="2500" dirty="0">
                <a:solidFill>
                  <a:srgbClr val="FF0000"/>
                </a:solidFill>
              </a:rPr>
              <a:t>Safeguarding Update – Filtering and Monitoring</a:t>
            </a:r>
          </a:p>
          <a:p>
            <a:pPr marL="0" indent="0">
              <a:buNone/>
            </a:pPr>
            <a:r>
              <a:rPr lang="en-GB" sz="1900" dirty="0"/>
              <a:t>Parents can be reassured that at Crayke Primary School we employ the highest quality filtering and monitoring systems to mitigate the risks of our children's online safety. The school uses </a:t>
            </a:r>
            <a:r>
              <a:rPr lang="en-GB" sz="1900" b="1" i="1" dirty="0"/>
              <a:t>Smoothwall </a:t>
            </a:r>
            <a:r>
              <a:rPr lang="en-GB" sz="1900" dirty="0"/>
              <a:t>as its filtering and monitoring system. </a:t>
            </a:r>
          </a:p>
          <a:p>
            <a:pPr marL="0" indent="0">
              <a:buNone/>
            </a:pPr>
            <a:r>
              <a:rPr lang="en-GB" sz="1900" dirty="0"/>
              <a:t>The system monitors keyboard entry and reports key words and watch words as they are typed on any child's keyboard of the devices they use in school. This provides real time and highly effective monitoring of all users on the school system. We hope that this provides parents and carers with confidence that their children's experience of the online world is safe and backed up by a broad curriculum of online safety guidance.</a:t>
            </a:r>
          </a:p>
          <a:p>
            <a:pPr marL="0" indent="0">
              <a:buNone/>
            </a:pPr>
            <a:r>
              <a:rPr lang="en-GB" sz="1900" dirty="0"/>
              <a:t>Should you wish to discuss this further, or have any questions, please do not hesitate to contact either myself (Designated Safeguarding Lead) or Mrs Rayner (Computing Subject Leader and Deputy Designated Safeguarding Lead) or visit the Online Safety section of our website: </a:t>
            </a:r>
            <a:r>
              <a:rPr lang="en-GB" sz="1900" dirty="0">
                <a:hlinkClick r:id="rId2"/>
              </a:rPr>
              <a:t>https://craykeschool.org/online-safety/</a:t>
            </a:r>
            <a:r>
              <a:rPr lang="en-GB" sz="1900" dirty="0"/>
              <a:t> </a:t>
            </a:r>
          </a:p>
          <a:p>
            <a:pPr marL="0" indent="0">
              <a:buNone/>
            </a:pPr>
            <a:r>
              <a:rPr lang="en-GB" sz="1900" dirty="0"/>
              <a:t>Internet safety is a huge part of our school curriculum and we challenge children to think about the key themes of content, contact, conduct and contract which form the four main areas for online safety. We believe that this gives them the best preparation for digital citizenship of the future.</a:t>
            </a:r>
          </a:p>
          <a:p>
            <a:pPr marL="0" indent="0">
              <a:buNone/>
            </a:pPr>
            <a:r>
              <a:rPr lang="en-GB" sz="1900" dirty="0"/>
              <a:t>Please remember to apply appropriate settings to children's devices when they are using the internet at home or on mobile devices. Please refer to advice and guidance to ensure children's devices are appropriately managed.</a:t>
            </a:r>
          </a:p>
        </p:txBody>
      </p:sp>
      <p:sp>
        <p:nvSpPr>
          <p:cNvPr id="4" name="Title 1">
            <a:extLst>
              <a:ext uri="{FF2B5EF4-FFF2-40B4-BE49-F238E27FC236}">
                <a16:creationId xmlns:a16="http://schemas.microsoft.com/office/drawing/2014/main" id="{AC30D5E3-F7FE-4279-8B81-BBF159BBF0DB}"/>
              </a:ext>
            </a:extLst>
          </p:cNvPr>
          <p:cNvSpPr>
            <a:spLocks noGrp="1"/>
          </p:cNvSpPr>
          <p:nvPr>
            <p:ph type="title"/>
          </p:nvPr>
        </p:nvSpPr>
        <p:spPr>
          <a:xfrm>
            <a:off x="583096" y="0"/>
            <a:ext cx="10515600" cy="1325563"/>
          </a:xfrm>
        </p:spPr>
        <p:txBody>
          <a:bodyPr/>
          <a:lstStyle/>
          <a:p>
            <a:r>
              <a:rPr lang="en-GB" b="1" dirty="0">
                <a:solidFill>
                  <a:schemeClr val="accent1"/>
                </a:solidFill>
              </a:rPr>
              <a:t>News from school this week</a:t>
            </a:r>
          </a:p>
        </p:txBody>
      </p:sp>
    </p:spTree>
    <p:extLst>
      <p:ext uri="{BB962C8B-B14F-4D97-AF65-F5344CB8AC3E}">
        <p14:creationId xmlns:p14="http://schemas.microsoft.com/office/powerpoint/2010/main" val="362381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6BE8-18A5-400D-B935-00EB5ECD165E}"/>
              </a:ext>
            </a:extLst>
          </p:cNvPr>
          <p:cNvSpPr>
            <a:spLocks noGrp="1"/>
          </p:cNvSpPr>
          <p:nvPr>
            <p:ph type="title"/>
          </p:nvPr>
        </p:nvSpPr>
        <p:spPr>
          <a:xfrm>
            <a:off x="675860" y="190533"/>
            <a:ext cx="10515600" cy="1325563"/>
          </a:xfrm>
        </p:spPr>
        <p:txBody>
          <a:bodyPr/>
          <a:lstStyle/>
          <a:p>
            <a:r>
              <a:rPr lang="en-GB" b="1" dirty="0">
                <a:solidFill>
                  <a:schemeClr val="accent1"/>
                </a:solidFill>
              </a:rPr>
              <a:t>News from school this week</a:t>
            </a:r>
            <a:endParaRPr lang="en-GB" dirty="0"/>
          </a:p>
        </p:txBody>
      </p:sp>
      <p:sp>
        <p:nvSpPr>
          <p:cNvPr id="3" name="Content Placeholder 2">
            <a:extLst>
              <a:ext uri="{FF2B5EF4-FFF2-40B4-BE49-F238E27FC236}">
                <a16:creationId xmlns:a16="http://schemas.microsoft.com/office/drawing/2014/main" id="{189D4592-A83E-4BA7-936D-717E20FEBBF3}"/>
              </a:ext>
            </a:extLst>
          </p:cNvPr>
          <p:cNvSpPr>
            <a:spLocks noGrp="1"/>
          </p:cNvSpPr>
          <p:nvPr>
            <p:ph idx="1"/>
          </p:nvPr>
        </p:nvSpPr>
        <p:spPr>
          <a:xfrm>
            <a:off x="675860" y="1245705"/>
            <a:ext cx="10515600" cy="4652963"/>
          </a:xfrm>
        </p:spPr>
        <p:txBody>
          <a:bodyPr/>
          <a:lstStyle/>
          <a:p>
            <a:pPr marL="0" indent="0">
              <a:buNone/>
            </a:pPr>
            <a:r>
              <a:rPr lang="en-GB" dirty="0">
                <a:solidFill>
                  <a:schemeClr val="accent1"/>
                </a:solidFill>
              </a:rPr>
              <a:t>New House Team Names… Revealed!</a:t>
            </a:r>
          </a:p>
          <a:p>
            <a:pPr marL="0" indent="0">
              <a:buNone/>
            </a:pPr>
            <a:r>
              <a:rPr lang="en-GB" sz="2000" dirty="0"/>
              <a:t>A HUGE thank you to Miss Walker and the School Council for undertaking a wonderful job in revamping our house team names. I am delighted to announce that they are as follows:</a:t>
            </a:r>
          </a:p>
          <a:p>
            <a:pPr marL="0" indent="0">
              <a:buNone/>
            </a:pPr>
            <a:endParaRPr lang="en-GB" dirty="0"/>
          </a:p>
        </p:txBody>
      </p:sp>
      <p:graphicFrame>
        <p:nvGraphicFramePr>
          <p:cNvPr id="4" name="Table 3">
            <a:extLst>
              <a:ext uri="{FF2B5EF4-FFF2-40B4-BE49-F238E27FC236}">
                <a16:creationId xmlns:a16="http://schemas.microsoft.com/office/drawing/2014/main" id="{AED29DE8-36F7-4730-ADA3-19FBDB4C2A9B}"/>
              </a:ext>
            </a:extLst>
          </p:cNvPr>
          <p:cNvGraphicFramePr>
            <a:graphicFrameLocks noGrp="1"/>
          </p:cNvGraphicFramePr>
          <p:nvPr>
            <p:extLst>
              <p:ext uri="{D42A27DB-BD31-4B8C-83A1-F6EECF244321}">
                <p14:modId xmlns:p14="http://schemas.microsoft.com/office/powerpoint/2010/main" val="1326098765"/>
              </p:ext>
            </p:extLst>
          </p:nvPr>
        </p:nvGraphicFramePr>
        <p:xfrm>
          <a:off x="757030" y="2423948"/>
          <a:ext cx="10677940" cy="3474720"/>
        </p:xfrm>
        <a:graphic>
          <a:graphicData uri="http://schemas.openxmlformats.org/drawingml/2006/table">
            <a:tbl>
              <a:tblPr firstRow="1" bandRow="1">
                <a:tableStyleId>{5C22544A-7EE6-4342-B048-85BDC9FD1C3A}</a:tableStyleId>
              </a:tblPr>
              <a:tblGrid>
                <a:gridCol w="1665885">
                  <a:extLst>
                    <a:ext uri="{9D8B030D-6E8A-4147-A177-3AD203B41FA5}">
                      <a16:colId xmlns:a16="http://schemas.microsoft.com/office/drawing/2014/main" val="594508953"/>
                    </a:ext>
                  </a:extLst>
                </a:gridCol>
                <a:gridCol w="1570390">
                  <a:extLst>
                    <a:ext uri="{9D8B030D-6E8A-4147-A177-3AD203B41FA5}">
                      <a16:colId xmlns:a16="http://schemas.microsoft.com/office/drawing/2014/main" val="3233882726"/>
                    </a:ext>
                  </a:extLst>
                </a:gridCol>
                <a:gridCol w="2816656">
                  <a:extLst>
                    <a:ext uri="{9D8B030D-6E8A-4147-A177-3AD203B41FA5}">
                      <a16:colId xmlns:a16="http://schemas.microsoft.com/office/drawing/2014/main" val="184928110"/>
                    </a:ext>
                  </a:extLst>
                </a:gridCol>
                <a:gridCol w="4625009">
                  <a:extLst>
                    <a:ext uri="{9D8B030D-6E8A-4147-A177-3AD203B41FA5}">
                      <a16:colId xmlns:a16="http://schemas.microsoft.com/office/drawing/2014/main" val="4165333153"/>
                    </a:ext>
                  </a:extLst>
                </a:gridCol>
              </a:tblGrid>
              <a:tr h="477741">
                <a:tc>
                  <a:txBody>
                    <a:bodyPr/>
                    <a:lstStyle/>
                    <a:p>
                      <a:r>
                        <a:rPr lang="en-GB" i="1" dirty="0"/>
                        <a:t>Former Team Name</a:t>
                      </a:r>
                    </a:p>
                  </a:txBody>
                  <a:tcPr/>
                </a:tc>
                <a:tc>
                  <a:txBody>
                    <a:bodyPr/>
                    <a:lstStyle/>
                    <a:p>
                      <a:r>
                        <a:rPr lang="en-GB" dirty="0"/>
                        <a:t>New Team Name</a:t>
                      </a:r>
                    </a:p>
                  </a:txBody>
                  <a:tcPr/>
                </a:tc>
                <a:tc>
                  <a:txBody>
                    <a:bodyPr/>
                    <a:lstStyle/>
                    <a:p>
                      <a:r>
                        <a:rPr lang="en-GB" dirty="0"/>
                        <a:t>Musician</a:t>
                      </a:r>
                    </a:p>
                  </a:txBody>
                  <a:tcPr/>
                </a:tc>
                <a:tc>
                  <a:txBody>
                    <a:bodyPr/>
                    <a:lstStyle/>
                    <a:p>
                      <a:r>
                        <a:rPr lang="en-GB" dirty="0"/>
                        <a:t>Reason</a:t>
                      </a:r>
                    </a:p>
                  </a:txBody>
                  <a:tcPr/>
                </a:tc>
                <a:extLst>
                  <a:ext uri="{0D108BD9-81ED-4DB2-BD59-A6C34878D82A}">
                    <a16:rowId xmlns:a16="http://schemas.microsoft.com/office/drawing/2014/main" val="3034525985"/>
                  </a:ext>
                </a:extLst>
              </a:tr>
              <a:tr h="477741">
                <a:tc>
                  <a:txBody>
                    <a:bodyPr/>
                    <a:lstStyle/>
                    <a:p>
                      <a:r>
                        <a:rPr lang="en-GB" i="1" dirty="0"/>
                        <a:t>Blue</a:t>
                      </a:r>
                    </a:p>
                  </a:txBody>
                  <a:tcPr/>
                </a:tc>
                <a:tc>
                  <a:txBody>
                    <a:bodyPr/>
                    <a:lstStyle/>
                    <a:p>
                      <a:r>
                        <a:rPr lang="en-GB" dirty="0"/>
                        <a:t>Bowie</a:t>
                      </a:r>
                    </a:p>
                  </a:txBody>
                  <a:tcPr/>
                </a:tc>
                <a:tc>
                  <a:txBody>
                    <a:bodyPr/>
                    <a:lstStyle/>
                    <a:p>
                      <a:r>
                        <a:rPr lang="en-GB" dirty="0"/>
                        <a:t>David Bowie</a:t>
                      </a:r>
                    </a:p>
                  </a:txBody>
                  <a:tcPr/>
                </a:tc>
                <a:tc>
                  <a:txBody>
                    <a:bodyPr/>
                    <a:lstStyle/>
                    <a:p>
                      <a:pPr fontAlgn="base"/>
                      <a:r>
                        <a:rPr lang="en-GB" sz="1800" b="0" i="0" kern="1200" dirty="0">
                          <a:solidFill>
                            <a:schemeClr val="dk1"/>
                          </a:solidFill>
                          <a:effectLst/>
                          <a:latin typeface="+mn-lt"/>
                          <a:ea typeface="+mn-ea"/>
                          <a:cs typeface="+mn-cs"/>
                        </a:rPr>
                        <a:t>All about embracing differences and being unafraid to be himself </a:t>
                      </a:r>
                    </a:p>
                  </a:txBody>
                  <a:tcPr/>
                </a:tc>
                <a:extLst>
                  <a:ext uri="{0D108BD9-81ED-4DB2-BD59-A6C34878D82A}">
                    <a16:rowId xmlns:a16="http://schemas.microsoft.com/office/drawing/2014/main" val="1969602634"/>
                  </a:ext>
                </a:extLst>
              </a:tr>
              <a:tr h="477741">
                <a:tc>
                  <a:txBody>
                    <a:bodyPr/>
                    <a:lstStyle/>
                    <a:p>
                      <a:r>
                        <a:rPr lang="en-GB" i="1" dirty="0"/>
                        <a:t>Green</a:t>
                      </a:r>
                    </a:p>
                  </a:txBody>
                  <a:tcPr/>
                </a:tc>
                <a:tc>
                  <a:txBody>
                    <a:bodyPr/>
                    <a:lstStyle/>
                    <a:p>
                      <a:r>
                        <a:rPr lang="en-GB" dirty="0"/>
                        <a:t>Fitzgerald</a:t>
                      </a:r>
                    </a:p>
                  </a:txBody>
                  <a:tcPr/>
                </a:tc>
                <a:tc>
                  <a:txBody>
                    <a:bodyPr/>
                    <a:lstStyle/>
                    <a:p>
                      <a:r>
                        <a:rPr lang="en-GB" dirty="0"/>
                        <a:t>Ella Fitzgerald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Promotes the message of 'It's not where you come from, but where you're going that counts.'</a:t>
                      </a:r>
                    </a:p>
                  </a:txBody>
                  <a:tcPr/>
                </a:tc>
                <a:extLst>
                  <a:ext uri="{0D108BD9-81ED-4DB2-BD59-A6C34878D82A}">
                    <a16:rowId xmlns:a16="http://schemas.microsoft.com/office/drawing/2014/main" val="1980390232"/>
                  </a:ext>
                </a:extLst>
              </a:tr>
              <a:tr h="477741">
                <a:tc>
                  <a:txBody>
                    <a:bodyPr/>
                    <a:lstStyle/>
                    <a:p>
                      <a:r>
                        <a:rPr lang="en-GB" i="1" dirty="0"/>
                        <a:t>Red</a:t>
                      </a:r>
                    </a:p>
                  </a:txBody>
                  <a:tcPr/>
                </a:tc>
                <a:tc>
                  <a:txBody>
                    <a:bodyPr/>
                    <a:lstStyle/>
                    <a:p>
                      <a:r>
                        <a:rPr lang="en-GB" dirty="0"/>
                        <a:t>Mozart</a:t>
                      </a:r>
                    </a:p>
                  </a:txBody>
                  <a:tcPr/>
                </a:tc>
                <a:tc>
                  <a:txBody>
                    <a:bodyPr/>
                    <a:lstStyle/>
                    <a:p>
                      <a:r>
                        <a:rPr lang="en-GB" dirty="0"/>
                        <a:t>Wolfgang Amadeus Mozart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World renowned classical composer &amp; example of huge success when young, touring the world.</a:t>
                      </a:r>
                    </a:p>
                  </a:txBody>
                  <a:tcPr/>
                </a:tc>
                <a:extLst>
                  <a:ext uri="{0D108BD9-81ED-4DB2-BD59-A6C34878D82A}">
                    <a16:rowId xmlns:a16="http://schemas.microsoft.com/office/drawing/2014/main" val="1833252063"/>
                  </a:ext>
                </a:extLst>
              </a:tr>
              <a:tr h="477741">
                <a:tc>
                  <a:txBody>
                    <a:bodyPr/>
                    <a:lstStyle/>
                    <a:p>
                      <a:r>
                        <a:rPr lang="en-GB" i="1" dirty="0"/>
                        <a:t>Yellow</a:t>
                      </a:r>
                    </a:p>
                  </a:txBody>
                  <a:tcPr/>
                </a:tc>
                <a:tc>
                  <a:txBody>
                    <a:bodyPr/>
                    <a:lstStyle/>
                    <a:p>
                      <a:r>
                        <a:rPr lang="en-GB" dirty="0"/>
                        <a:t>Wonder</a:t>
                      </a:r>
                    </a:p>
                  </a:txBody>
                  <a:tcPr/>
                </a:tc>
                <a:tc>
                  <a:txBody>
                    <a:bodyPr/>
                    <a:lstStyle/>
                    <a:p>
                      <a:r>
                        <a:rPr lang="en-GB" dirty="0"/>
                        <a:t>Stevie Wonder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Overcoming a physical disability to follow his dreams; he is also a UN Messenger of Peace</a:t>
                      </a:r>
                    </a:p>
                  </a:txBody>
                  <a:tcPr/>
                </a:tc>
                <a:extLst>
                  <a:ext uri="{0D108BD9-81ED-4DB2-BD59-A6C34878D82A}">
                    <a16:rowId xmlns:a16="http://schemas.microsoft.com/office/drawing/2014/main" val="194515215"/>
                  </a:ext>
                </a:extLst>
              </a:tr>
            </a:tbl>
          </a:graphicData>
        </a:graphic>
      </p:graphicFrame>
      <p:sp>
        <p:nvSpPr>
          <p:cNvPr id="5" name="TextBox 4">
            <a:extLst>
              <a:ext uri="{FF2B5EF4-FFF2-40B4-BE49-F238E27FC236}">
                <a16:creationId xmlns:a16="http://schemas.microsoft.com/office/drawing/2014/main" id="{A600EBA4-DDC8-42A4-9C97-1547E1899D12}"/>
              </a:ext>
            </a:extLst>
          </p:cNvPr>
          <p:cNvSpPr txBox="1"/>
          <p:nvPr/>
        </p:nvSpPr>
        <p:spPr>
          <a:xfrm>
            <a:off x="757030" y="6021136"/>
            <a:ext cx="10515600" cy="646331"/>
          </a:xfrm>
          <a:prstGeom prst="rect">
            <a:avLst/>
          </a:prstGeom>
          <a:noFill/>
        </p:spPr>
        <p:txBody>
          <a:bodyPr wrap="square" rtlCol="0">
            <a:spAutoFit/>
          </a:bodyPr>
          <a:lstStyle/>
          <a:p>
            <a:r>
              <a:rPr lang="en-GB" dirty="0"/>
              <a:t>Children will have the opportunity to learn more about these musicians during our music themed World Book Day next month, using our “Little People, Big Dreams” resources. </a:t>
            </a:r>
          </a:p>
        </p:txBody>
      </p:sp>
    </p:spTree>
    <p:extLst>
      <p:ext uri="{BB962C8B-B14F-4D97-AF65-F5344CB8AC3E}">
        <p14:creationId xmlns:p14="http://schemas.microsoft.com/office/powerpoint/2010/main" val="69283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A9B3-937B-4F67-A2A8-F7ACFCB73164}"/>
              </a:ext>
            </a:extLst>
          </p:cNvPr>
          <p:cNvSpPr>
            <a:spLocks noGrp="1"/>
          </p:cNvSpPr>
          <p:nvPr>
            <p:ph type="title"/>
          </p:nvPr>
        </p:nvSpPr>
        <p:spPr/>
        <p:txBody>
          <a:bodyPr/>
          <a:lstStyle/>
          <a:p>
            <a:r>
              <a:rPr lang="en-GB" b="1" dirty="0">
                <a:solidFill>
                  <a:schemeClr val="accent1"/>
                </a:solidFill>
              </a:rPr>
              <a:t>News from school this week</a:t>
            </a:r>
            <a:endParaRPr lang="en-GB" dirty="0"/>
          </a:p>
        </p:txBody>
      </p:sp>
      <p:sp>
        <p:nvSpPr>
          <p:cNvPr id="3" name="Content Placeholder 2">
            <a:extLst>
              <a:ext uri="{FF2B5EF4-FFF2-40B4-BE49-F238E27FC236}">
                <a16:creationId xmlns:a16="http://schemas.microsoft.com/office/drawing/2014/main" id="{B71EE26E-3A50-49D4-883B-FFF41DCDA75C}"/>
              </a:ext>
            </a:extLst>
          </p:cNvPr>
          <p:cNvSpPr>
            <a:spLocks noGrp="1"/>
          </p:cNvSpPr>
          <p:nvPr>
            <p:ph idx="1"/>
          </p:nvPr>
        </p:nvSpPr>
        <p:spPr/>
        <p:txBody>
          <a:bodyPr>
            <a:normAutofit lnSpcReduction="10000"/>
          </a:bodyPr>
          <a:lstStyle/>
          <a:p>
            <a:pPr marL="0" indent="0">
              <a:buNone/>
            </a:pPr>
            <a:r>
              <a:rPr lang="en-GB" dirty="0">
                <a:solidFill>
                  <a:schemeClr val="accent1"/>
                </a:solidFill>
              </a:rPr>
              <a:t>Half term handwriting competition!</a:t>
            </a:r>
          </a:p>
          <a:p>
            <a:pPr marL="0" indent="0">
              <a:buNone/>
            </a:pPr>
            <a:r>
              <a:rPr lang="en-GB" dirty="0"/>
              <a:t>As part of our ongoing focus this year on writing, I am pleased to announce an opportunity for children to “show off” their best handwriting and presentation skills in a competition this half term.</a:t>
            </a:r>
          </a:p>
          <a:p>
            <a:pPr marL="0" indent="0">
              <a:buNone/>
            </a:pPr>
            <a:r>
              <a:rPr lang="en-GB" dirty="0"/>
              <a:t>Children are invited to write our school prayer on a piece of white A4 paper and submit it to me by the end of the school day on </a:t>
            </a:r>
            <a:r>
              <a:rPr lang="en-GB" dirty="0">
                <a:solidFill>
                  <a:srgbClr val="FF0000"/>
                </a:solidFill>
              </a:rPr>
              <a:t>Friday 23 February</a:t>
            </a:r>
            <a:r>
              <a:rPr lang="en-GB" dirty="0"/>
              <a:t>.  The winning entry will be displayed in the hall and a prize will be awarded. Children need to take care with their letter formation, spelling and overall presentation. </a:t>
            </a:r>
          </a:p>
          <a:p>
            <a:pPr marL="0" indent="0">
              <a:buNone/>
            </a:pPr>
            <a:r>
              <a:rPr lang="en-GB" dirty="0"/>
              <a:t>A copy of the school prayer can be found on the following slide for reference. </a:t>
            </a:r>
          </a:p>
          <a:p>
            <a:pPr marL="0" indent="0">
              <a:buNone/>
            </a:pPr>
            <a:endParaRPr lang="en-GB" dirty="0"/>
          </a:p>
        </p:txBody>
      </p:sp>
      <p:pic>
        <p:nvPicPr>
          <p:cNvPr id="4" name="Picture 3">
            <a:extLst>
              <a:ext uri="{FF2B5EF4-FFF2-40B4-BE49-F238E27FC236}">
                <a16:creationId xmlns:a16="http://schemas.microsoft.com/office/drawing/2014/main" id="{8AAD0DA2-4A75-478C-9775-E4068FD0AE6A}"/>
              </a:ext>
            </a:extLst>
          </p:cNvPr>
          <p:cNvPicPr>
            <a:picLocks noChangeAspect="1"/>
          </p:cNvPicPr>
          <p:nvPr/>
        </p:nvPicPr>
        <p:blipFill>
          <a:blip r:embed="rId2"/>
          <a:stretch>
            <a:fillRect/>
          </a:stretch>
        </p:blipFill>
        <p:spPr>
          <a:xfrm>
            <a:off x="9751840" y="365125"/>
            <a:ext cx="1878171" cy="1858808"/>
          </a:xfrm>
          <a:prstGeom prst="rect">
            <a:avLst/>
          </a:prstGeom>
        </p:spPr>
      </p:pic>
    </p:spTree>
    <p:extLst>
      <p:ext uri="{BB962C8B-B14F-4D97-AF65-F5344CB8AC3E}">
        <p14:creationId xmlns:p14="http://schemas.microsoft.com/office/powerpoint/2010/main" val="196894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9CAA-9930-44BF-8ED5-F2003C58E8BD}"/>
              </a:ext>
            </a:extLst>
          </p:cNvPr>
          <p:cNvSpPr>
            <a:spLocks noGrp="1"/>
          </p:cNvSpPr>
          <p:nvPr>
            <p:ph type="title"/>
          </p:nvPr>
        </p:nvSpPr>
        <p:spPr/>
        <p:txBody>
          <a:bodyPr/>
          <a:lstStyle/>
          <a:p>
            <a:r>
              <a:rPr lang="en-GB" b="1" dirty="0">
                <a:solidFill>
                  <a:schemeClr val="accent1"/>
                </a:solidFill>
              </a:rPr>
              <a:t>Our School Prayer</a:t>
            </a:r>
          </a:p>
        </p:txBody>
      </p:sp>
      <p:pic>
        <p:nvPicPr>
          <p:cNvPr id="4" name="Picture 3">
            <a:extLst>
              <a:ext uri="{FF2B5EF4-FFF2-40B4-BE49-F238E27FC236}">
                <a16:creationId xmlns:a16="http://schemas.microsoft.com/office/drawing/2014/main" id="{EA08DF81-C639-4134-B5D6-D6E34D5506EF}"/>
              </a:ext>
            </a:extLst>
          </p:cNvPr>
          <p:cNvPicPr>
            <a:picLocks noChangeAspect="1"/>
          </p:cNvPicPr>
          <p:nvPr/>
        </p:nvPicPr>
        <p:blipFill rotWithShape="1">
          <a:blip r:embed="rId2"/>
          <a:srcRect l="925" t="2256" r="-1"/>
          <a:stretch/>
        </p:blipFill>
        <p:spPr>
          <a:xfrm>
            <a:off x="5102086" y="365125"/>
            <a:ext cx="4200939" cy="6251231"/>
          </a:xfrm>
          <a:prstGeom prst="rect">
            <a:avLst/>
          </a:prstGeom>
        </p:spPr>
      </p:pic>
    </p:spTree>
    <p:extLst>
      <p:ext uri="{BB962C8B-B14F-4D97-AF65-F5344CB8AC3E}">
        <p14:creationId xmlns:p14="http://schemas.microsoft.com/office/powerpoint/2010/main" val="195761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9E850CF-FADE-4B3E-B63D-52BF7D70F3F4}"/>
              </a:ext>
            </a:extLst>
          </p:cNvPr>
          <p:cNvSpPr>
            <a:spLocks noGrp="1"/>
          </p:cNvSpPr>
          <p:nvPr>
            <p:ph idx="1"/>
          </p:nvPr>
        </p:nvSpPr>
        <p:spPr>
          <a:xfrm>
            <a:off x="838200" y="1444487"/>
            <a:ext cx="10515600" cy="4732476"/>
          </a:xfrm>
        </p:spPr>
        <p:txBody>
          <a:bodyPr>
            <a:normAutofit fontScale="85000" lnSpcReduction="20000"/>
          </a:bodyPr>
          <a:lstStyle/>
          <a:p>
            <a:pPr marL="0" indent="0">
              <a:buNone/>
            </a:pPr>
            <a:r>
              <a:rPr lang="en-GB" sz="4100" dirty="0">
                <a:solidFill>
                  <a:schemeClr val="accent1"/>
                </a:solidFill>
              </a:rPr>
              <a:t>MUSIC SURVEY</a:t>
            </a:r>
          </a:p>
          <a:p>
            <a:pPr marL="0" indent="0">
              <a:buNone/>
            </a:pPr>
            <a:r>
              <a:rPr lang="en-GB" sz="2900" dirty="0"/>
              <a:t>FINAL REMINDER: As part of our “Year of Music”, we would be grateful if parents/carers could take a few moments to complete this survey: </a:t>
            </a:r>
            <a:r>
              <a:rPr lang="en-GB" sz="2900" dirty="0">
                <a:hlinkClick r:id="rId2"/>
              </a:rPr>
              <a:t>https://forms.office.com/e/grdHMpVbG3</a:t>
            </a:r>
            <a:r>
              <a:rPr lang="en-GB" sz="2900" dirty="0"/>
              <a:t> (if you have not yet already done so)</a:t>
            </a:r>
          </a:p>
          <a:p>
            <a:pPr marL="0" indent="0">
              <a:buNone/>
            </a:pPr>
            <a:r>
              <a:rPr lang="en-GB" sz="2900" dirty="0"/>
              <a:t>Your response to this will provide us with useful details about the musical tuition your child may already be receiving and also give us some information about whether you would like signposting to other musical opportunities within the local area.  Please complete the survey for each child you have in school, whether they currently learn an instrument or not, before the </a:t>
            </a:r>
            <a:r>
              <a:rPr lang="en-GB" sz="2900" dirty="0">
                <a:solidFill>
                  <a:srgbClr val="FF0000"/>
                </a:solidFill>
              </a:rPr>
              <a:t>end of today</a:t>
            </a:r>
            <a:r>
              <a:rPr lang="en-GB" sz="2900" dirty="0"/>
              <a:t>.  Thanks in advance! </a:t>
            </a:r>
          </a:p>
          <a:p>
            <a:pPr marL="0" indent="0">
              <a:buNone/>
            </a:pPr>
            <a:r>
              <a:rPr lang="en-GB" sz="2900" dirty="0"/>
              <a:t>From the responses received already, it indicates that there is definite interest from some parents to pursue musical tuition.  Please visit this weblink: </a:t>
            </a:r>
            <a:r>
              <a:rPr lang="en-GB" sz="2900" dirty="0">
                <a:hlinkClick r:id="rId3"/>
              </a:rPr>
              <a:t>https://northyorkshiremusichub.co.uk/</a:t>
            </a:r>
            <a:r>
              <a:rPr lang="en-GB" sz="2900" dirty="0"/>
              <a:t> to register this with the North Yorkshire Music Hub if you wish to pursue instrumental lessons for your child/ren in school.</a:t>
            </a:r>
          </a:p>
          <a:p>
            <a:pPr marL="0" indent="0">
              <a:buNone/>
            </a:pPr>
            <a:endParaRPr lang="en-GB" dirty="0"/>
          </a:p>
        </p:txBody>
      </p:sp>
      <p:sp>
        <p:nvSpPr>
          <p:cNvPr id="2" name="Title 1">
            <a:extLst>
              <a:ext uri="{FF2B5EF4-FFF2-40B4-BE49-F238E27FC236}">
                <a16:creationId xmlns:a16="http://schemas.microsoft.com/office/drawing/2014/main" id="{0F39F6BD-5FCF-4C06-A5CB-398F562B3BEF}"/>
              </a:ext>
            </a:extLst>
          </p:cNvPr>
          <p:cNvSpPr>
            <a:spLocks noGrp="1"/>
          </p:cNvSpPr>
          <p:nvPr>
            <p:ph type="title"/>
          </p:nvPr>
        </p:nvSpPr>
        <p:spPr/>
        <p:txBody>
          <a:bodyPr/>
          <a:lstStyle/>
          <a:p>
            <a:r>
              <a:rPr lang="en-GB" b="1" dirty="0">
                <a:solidFill>
                  <a:schemeClr val="accent1"/>
                </a:solidFill>
              </a:rPr>
              <a:t>News from school this week</a:t>
            </a:r>
          </a:p>
        </p:txBody>
      </p:sp>
    </p:spTree>
    <p:extLst>
      <p:ext uri="{BB962C8B-B14F-4D97-AF65-F5344CB8AC3E}">
        <p14:creationId xmlns:p14="http://schemas.microsoft.com/office/powerpoint/2010/main" val="3219000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40130</TotalTime>
  <Words>2230</Words>
  <Application>Microsoft Office PowerPoint</Application>
  <PresentationFormat>Widescreen</PresentationFormat>
  <Paragraphs>233</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MS Mincho</vt:lpstr>
      <vt:lpstr>Aptos</vt:lpstr>
      <vt:lpstr>Arial</vt:lpstr>
      <vt:lpstr>Calibri</vt:lpstr>
      <vt:lpstr>Calibri Light</vt:lpstr>
      <vt:lpstr>Cambria</vt:lpstr>
      <vt:lpstr>Modern Love</vt:lpstr>
      <vt:lpstr>Segoe  </vt:lpstr>
      <vt:lpstr>Segoe UI</vt:lpstr>
      <vt:lpstr>Times New Roman</vt:lpstr>
      <vt:lpstr>Office Theme</vt:lpstr>
      <vt:lpstr>Crayke Chronicle</vt:lpstr>
      <vt:lpstr>Message from the Headteacher</vt:lpstr>
      <vt:lpstr>News from school this week</vt:lpstr>
      <vt:lpstr>News from school this week</vt:lpstr>
      <vt:lpstr>News from school this week</vt:lpstr>
      <vt:lpstr>News from school this week</vt:lpstr>
      <vt:lpstr>News from school this week</vt:lpstr>
      <vt:lpstr>Our School Prayer</vt:lpstr>
      <vt:lpstr>News from school this week</vt:lpstr>
      <vt:lpstr>Upcoming Events</vt:lpstr>
      <vt:lpstr>Upcoming Events</vt:lpstr>
      <vt:lpstr>PowerPoint Presentation</vt:lpstr>
      <vt:lpstr>PowerPoint Presentation</vt:lpstr>
      <vt:lpstr>Class News - OAK </vt:lpstr>
      <vt:lpstr>Extra Curricular Clubs - Spring</vt:lpstr>
      <vt:lpstr>Club News</vt:lpstr>
      <vt:lpstr>Awards in School This Week</vt:lpstr>
      <vt:lpstr>PE Kits w/c 19 February 2024</vt:lpstr>
      <vt:lpstr>Team Points</vt:lpstr>
      <vt:lpstr>Attendance and Punctuality</vt:lpstr>
      <vt:lpstr>PowerPoint Presentation</vt:lpstr>
      <vt:lpstr>Church News – from the Family Service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622</cp:revision>
  <cp:lastPrinted>2024-01-24T09:35:08Z</cp:lastPrinted>
  <dcterms:created xsi:type="dcterms:W3CDTF">2023-07-26T15:44:08Z</dcterms:created>
  <dcterms:modified xsi:type="dcterms:W3CDTF">2024-02-09T11:03:04Z</dcterms:modified>
</cp:coreProperties>
</file>