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4" r:id="rId5"/>
    <p:sldId id="270" r:id="rId6"/>
    <p:sldId id="265" r:id="rId7"/>
    <p:sldId id="266" r:id="rId8"/>
    <p:sldId id="267" r:id="rId9"/>
    <p:sldId id="268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002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7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D4F5B0-9B2B-4F31-A5B7-C340398992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1EFB5F0-D793-4CE7-891F-2C481B776E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61C4C0-FF4F-4693-AC4D-1B67E69D81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16073-1636-46B5-8838-B9CA67374734}" type="datetimeFigureOut">
              <a:rPr lang="en-GB" smtClean="0"/>
              <a:t>23/02/2024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5E8414-13A3-4B15-8C45-164CFEA8B2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88E13E-A643-49F9-9835-F3D87F4AD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5E90F-09AC-492E-B9D1-2CAF0FABEC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1513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0022E2-05D9-4425-830C-053B8C232C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6EB143E-5EE7-4E3C-8DD2-736EC0477C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6575BD-2A71-411F-9AED-4872EA6989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16073-1636-46B5-8838-B9CA67374734}" type="datetimeFigureOut">
              <a:rPr lang="en-GB" smtClean="0"/>
              <a:t>23/02/2024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17B529-0937-42FD-A9C9-F02AED306C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3BD9CA-E18E-4B02-A67C-A12BA02FE6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5E90F-09AC-492E-B9D1-2CAF0FABEC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5655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DDCC954-6A4F-443D-A699-F9F0AE0A653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2468343-FDA1-4FDB-9990-2E20F77CF9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C0F42A-D7F4-4C57-92E2-7D61D93AF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16073-1636-46B5-8838-B9CA67374734}" type="datetimeFigureOut">
              <a:rPr lang="en-GB" smtClean="0"/>
              <a:t>23/02/2024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4DFA99-418B-4F93-8CC4-40C5D6A82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3DDFF6-D3F5-4E67-B693-5B4F051C8B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5E90F-09AC-492E-B9D1-2CAF0FABEC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1557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EDC-35D4-4000-85D0-9F5D7A8F4F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5A9FB8-2C2C-4446-984D-1A64B0B7D6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2E6A34-DDBE-4AD0-A027-EB49F5BD24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16073-1636-46B5-8838-B9CA67374734}" type="datetimeFigureOut">
              <a:rPr lang="en-GB" smtClean="0"/>
              <a:t>23/02/2024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2DA3FC-CDB9-4344-BD87-66AC9A2FB0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8BF6DB-7120-4A4B-BAF5-542F9FC66A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5E90F-09AC-492E-B9D1-2CAF0FABEC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1358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399FF1-0783-489A-8E15-515141187B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BA31F1-12BD-4336-B37F-B0122595A5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E95CE7-E15A-4B33-B811-05A85DE8D0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16073-1636-46B5-8838-B9CA67374734}" type="datetimeFigureOut">
              <a:rPr lang="en-GB" smtClean="0"/>
              <a:t>23/02/2024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3AC70B-A7EB-47CD-9C19-A06B85C4F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5BA232-9BAE-47B2-9C5C-C377CD8176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5E90F-09AC-492E-B9D1-2CAF0FABEC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1860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947D7D-CABD-4861-824D-4166F84784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C3655D-D7D7-4BCB-AC04-48BFB04055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0DA2BA-B3B3-4954-848C-9D674BAE14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047849-1FCE-46E5-9291-AE4405EBC5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16073-1636-46B5-8838-B9CA67374734}" type="datetimeFigureOut">
              <a:rPr lang="en-GB" smtClean="0"/>
              <a:t>23/02/2024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FEAECF-4203-445F-9D96-88B1EC9E1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EE2893-35AB-4336-AAD2-D325590FB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5E90F-09AC-492E-B9D1-2CAF0FABEC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0283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12E78C-CE5F-457A-A14F-31EC1B6490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FDC25A-EEBD-44F0-8B0A-6666BD8E73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3B02CB-A99C-4AB4-B881-9F5BA1F4B2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568F6AE-B92D-40A9-B001-7647F56471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4D9AA57-056F-40D2-B34B-922DA7CB06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CA209BC-C2E3-47AE-9985-7A2B40281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16073-1636-46B5-8838-B9CA67374734}" type="datetimeFigureOut">
              <a:rPr lang="en-GB" smtClean="0"/>
              <a:t>23/02/2024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EB08BE3-90F3-4463-A04C-85AEA64495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834C060-040E-4904-9581-42B559D429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5E90F-09AC-492E-B9D1-2CAF0FABEC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4954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3F52E9-565A-4664-A519-B17E612F1D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A168C8C-553F-497F-9A62-6C9B3C166E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16073-1636-46B5-8838-B9CA67374734}" type="datetimeFigureOut">
              <a:rPr lang="en-GB" smtClean="0"/>
              <a:t>23/02/2024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EBA1F2-BF16-4556-82F2-5248EB9C48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A11A93-FE6C-494B-AF91-BB8746277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5E90F-09AC-492E-B9D1-2CAF0FABEC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0716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D2670F4-6A3A-40F4-A292-5A7426DDA0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16073-1636-46B5-8838-B9CA67374734}" type="datetimeFigureOut">
              <a:rPr lang="en-GB" smtClean="0"/>
              <a:t>23/02/2024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1CDFB05-8631-4775-A955-0DA71FB526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F9B7E7-4B47-4FE3-9204-7DFD3A6B71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5E90F-09AC-492E-B9D1-2CAF0FABEC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7226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D4AAF0-222F-4645-A2A1-1B1619FEC2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8CD34B-185B-4ADB-9506-57048296E7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A1E390-52F6-479A-81D9-68AC9E6897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ED478D-4023-43CF-84DC-0261C44859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16073-1636-46B5-8838-B9CA67374734}" type="datetimeFigureOut">
              <a:rPr lang="en-GB" smtClean="0"/>
              <a:t>23/02/2024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F56A3F-BA25-494B-9EF6-E7BA712689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FD85E9-268D-4237-AB1D-BC9C6F7DFD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5E90F-09AC-492E-B9D1-2CAF0FABEC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8522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E27641-4979-4C14-BC1B-EA9E74D228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3786746-50CA-4057-8EF0-F6A1613A9FF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8AEF99-F8C8-4E82-9627-8BF8F535AC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E95343-E2A0-48BA-BE2D-9B0B10702C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16073-1636-46B5-8838-B9CA67374734}" type="datetimeFigureOut">
              <a:rPr lang="en-GB" smtClean="0"/>
              <a:t>23/02/2024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9844F6-B275-49DE-B9ED-6253697991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200D32-601C-4F13-978A-120583192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5E90F-09AC-492E-B9D1-2CAF0FABEC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4684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5884976-093D-4C64-8729-AF6FDF26BE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E96B3A-C693-4B26-A8D0-8CC61D8EB8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742DFD-7384-474E-8CD6-D06AA81625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D16073-1636-46B5-8838-B9CA67374734}" type="datetimeFigureOut">
              <a:rPr lang="en-GB" smtClean="0"/>
              <a:t>23/02/2024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D2A1BF-3634-4CC0-A90E-409C830FE1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2454AE-3C18-40AC-A64C-0734E5E9CA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5E90F-09AC-492E-B9D1-2CAF0FABEC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8416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22521E-F109-459F-8CC1-39C07764A6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3304" y="2527093"/>
            <a:ext cx="10349948" cy="2387600"/>
          </a:xfrm>
        </p:spPr>
        <p:txBody>
          <a:bodyPr>
            <a:normAutofit fontScale="90000"/>
          </a:bodyPr>
          <a:lstStyle/>
          <a:p>
            <a:r>
              <a:rPr lang="en-GB" sz="4400" b="1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Crayke Church of England Primary School</a:t>
            </a:r>
            <a:br>
              <a:rPr lang="en-GB" sz="1100" b="1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br>
              <a:rPr lang="en-GB" sz="5000" b="1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br>
              <a:rPr lang="en-GB" sz="5000" b="1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GB" sz="5000" b="1" dirty="0">
                <a:latin typeface="Segoe UI" panose="020B0502040204020203" pitchFamily="34" charset="0"/>
                <a:cs typeface="Segoe UI" panose="020B0502040204020203" pitchFamily="34" charset="0"/>
              </a:rPr>
              <a:t>DATES FOR YOUR DIARY 2023/2024</a:t>
            </a:r>
            <a:br>
              <a:rPr lang="en-GB" sz="1000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GB" sz="1000" dirty="0">
                <a:latin typeface="Segoe UI" panose="020B0502040204020203" pitchFamily="34" charset="0"/>
                <a:cs typeface="Segoe UI" panose="020B0502040204020203" pitchFamily="34" charset="0"/>
              </a:rPr>
              <a:t>Last updated</a:t>
            </a:r>
            <a:r>
              <a:rPr lang="en-GB" sz="1000">
                <a:latin typeface="Segoe UI" panose="020B0502040204020203" pitchFamily="34" charset="0"/>
                <a:cs typeface="Segoe UI" panose="020B0502040204020203" pitchFamily="34" charset="0"/>
              </a:rPr>
              <a:t>: 23 </a:t>
            </a:r>
            <a:r>
              <a:rPr lang="en-GB" sz="1000" dirty="0">
                <a:latin typeface="Segoe UI" panose="020B0502040204020203" pitchFamily="34" charset="0"/>
                <a:cs typeface="Segoe UI" panose="020B0502040204020203" pitchFamily="34" charset="0"/>
              </a:rPr>
              <a:t>February 2024</a:t>
            </a:r>
            <a:br>
              <a:rPr lang="en-GB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endParaRPr lang="en-GB" dirty="0"/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379A4B81-DC40-4767-B879-CDA7FBAF1F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557990"/>
            <a:ext cx="9144000" cy="16712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800" b="1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FOLLOW YOUR PATHWAY AND WE GROW TOGETHER WITH CONFIDENCE</a:t>
            </a:r>
            <a:br>
              <a:rPr lang="en-GB" sz="1800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GB" sz="1800" i="1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You did not choose me, I chose you that you might </a:t>
            </a:r>
            <a:r>
              <a:rPr lang="en-GB" sz="1800" b="1" i="1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go and bear fruit, fruit that will last</a:t>
            </a:r>
            <a:r>
              <a:rPr lang="en-GB" sz="1800" i="1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 so that whatever you ask in my name the Father will give you.</a:t>
            </a:r>
            <a:r>
              <a:rPr lang="en-GB" sz="1800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    John 15:16</a:t>
            </a:r>
            <a:br>
              <a:rPr lang="en-GB" sz="1800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br>
              <a:rPr lang="en-GB" sz="1800" b="1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GB" sz="1800" b="1" i="1" dirty="0">
                <a:solidFill>
                  <a:srgbClr val="FFFF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Respect</a:t>
            </a:r>
            <a:r>
              <a:rPr lang="en-GB" sz="1800" b="1" i="1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	       </a:t>
            </a:r>
            <a:r>
              <a:rPr lang="en-GB" sz="1800" b="1" i="1" dirty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Friendship</a:t>
            </a:r>
            <a:r>
              <a:rPr lang="en-GB" sz="1800" b="1" i="1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  	      </a:t>
            </a:r>
            <a:r>
              <a:rPr lang="en-GB" sz="1800" b="1" i="1" dirty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Forgiveness</a:t>
            </a:r>
            <a:r>
              <a:rPr lang="en-GB" sz="1800" b="1" i="1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 	     Determination</a:t>
            </a:r>
            <a:br>
              <a:rPr lang="en-GB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A58351E-45F7-4559-9218-2AD2E33D3653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2174" y="2300010"/>
            <a:ext cx="927652" cy="9115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2813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E7B91E7-812A-423A-9E89-B294873E8A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3426" y="7336"/>
            <a:ext cx="10055918" cy="6850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76618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9DE5EFA-47B7-4B35-BD62-DE7AE2C3F92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2215588"/>
              </p:ext>
            </p:extLst>
          </p:nvPr>
        </p:nvGraphicFramePr>
        <p:xfrm>
          <a:off x="838200" y="927652"/>
          <a:ext cx="10515600" cy="11489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7678">
                  <a:extLst>
                    <a:ext uri="{9D8B030D-6E8A-4147-A177-3AD203B41FA5}">
                      <a16:colId xmlns:a16="http://schemas.microsoft.com/office/drawing/2014/main" val="3799620002"/>
                    </a:ext>
                  </a:extLst>
                </a:gridCol>
                <a:gridCol w="1643270">
                  <a:extLst>
                    <a:ext uri="{9D8B030D-6E8A-4147-A177-3AD203B41FA5}">
                      <a16:colId xmlns:a16="http://schemas.microsoft.com/office/drawing/2014/main" val="3233809870"/>
                    </a:ext>
                  </a:extLst>
                </a:gridCol>
                <a:gridCol w="3198412">
                  <a:extLst>
                    <a:ext uri="{9D8B030D-6E8A-4147-A177-3AD203B41FA5}">
                      <a16:colId xmlns:a16="http://schemas.microsoft.com/office/drawing/2014/main" val="3615723836"/>
                    </a:ext>
                  </a:extLst>
                </a:gridCol>
                <a:gridCol w="2553031">
                  <a:extLst>
                    <a:ext uri="{9D8B030D-6E8A-4147-A177-3AD203B41FA5}">
                      <a16:colId xmlns:a16="http://schemas.microsoft.com/office/drawing/2014/main" val="3736359064"/>
                    </a:ext>
                  </a:extLst>
                </a:gridCol>
                <a:gridCol w="1653209">
                  <a:extLst>
                    <a:ext uri="{9D8B030D-6E8A-4147-A177-3AD203B41FA5}">
                      <a16:colId xmlns:a16="http://schemas.microsoft.com/office/drawing/2014/main" val="1193809505"/>
                    </a:ext>
                  </a:extLst>
                </a:gridCol>
              </a:tblGrid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Event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Where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4874064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28 February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Swimming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Holly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Thirsk Leisure Centre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9146171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78FDFAF7-9CB6-4B3B-99AB-C457CA41C017}"/>
              </a:ext>
            </a:extLst>
          </p:cNvPr>
          <p:cNvSpPr txBox="1"/>
          <p:nvPr/>
        </p:nvSpPr>
        <p:spPr>
          <a:xfrm>
            <a:off x="728869" y="324644"/>
            <a:ext cx="406841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500" b="1" dirty="0">
                <a:latin typeface="Segoe  "/>
              </a:rPr>
              <a:t>February 2024</a:t>
            </a:r>
          </a:p>
        </p:txBody>
      </p:sp>
    </p:spTree>
    <p:extLst>
      <p:ext uri="{BB962C8B-B14F-4D97-AF65-F5344CB8AC3E}">
        <p14:creationId xmlns:p14="http://schemas.microsoft.com/office/powerpoint/2010/main" val="36319043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9DE5EFA-47B7-4B35-BD62-DE7AE2C3F92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5427877"/>
              </p:ext>
            </p:extLst>
          </p:nvPr>
        </p:nvGraphicFramePr>
        <p:xfrm>
          <a:off x="389467" y="927652"/>
          <a:ext cx="11429999" cy="54825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5302">
                  <a:extLst>
                    <a:ext uri="{9D8B030D-6E8A-4147-A177-3AD203B41FA5}">
                      <a16:colId xmlns:a16="http://schemas.microsoft.com/office/drawing/2014/main" val="3799620002"/>
                    </a:ext>
                  </a:extLst>
                </a:gridCol>
                <a:gridCol w="1786163">
                  <a:extLst>
                    <a:ext uri="{9D8B030D-6E8A-4147-A177-3AD203B41FA5}">
                      <a16:colId xmlns:a16="http://schemas.microsoft.com/office/drawing/2014/main" val="3233809870"/>
                    </a:ext>
                  </a:extLst>
                </a:gridCol>
                <a:gridCol w="3476535">
                  <a:extLst>
                    <a:ext uri="{9D8B030D-6E8A-4147-A177-3AD203B41FA5}">
                      <a16:colId xmlns:a16="http://schemas.microsoft.com/office/drawing/2014/main" val="3615723836"/>
                    </a:ext>
                  </a:extLst>
                </a:gridCol>
                <a:gridCol w="2775033">
                  <a:extLst>
                    <a:ext uri="{9D8B030D-6E8A-4147-A177-3AD203B41FA5}">
                      <a16:colId xmlns:a16="http://schemas.microsoft.com/office/drawing/2014/main" val="3736359064"/>
                    </a:ext>
                  </a:extLst>
                </a:gridCol>
                <a:gridCol w="1796966">
                  <a:extLst>
                    <a:ext uri="{9D8B030D-6E8A-4147-A177-3AD203B41FA5}">
                      <a16:colId xmlns:a16="http://schemas.microsoft.com/office/drawing/2014/main" val="1193809505"/>
                    </a:ext>
                  </a:extLst>
                </a:gridCol>
              </a:tblGrid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Event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Where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4874064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Monday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4 March</a:t>
                      </a:r>
                    </a:p>
                    <a:p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1:30pm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CHASA Meeting</a:t>
                      </a:r>
                    </a:p>
                    <a:p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(NB change of date)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CHASA Committee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St Monica’s Easingwold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7744066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Tuesday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5 March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Visit to </a:t>
                      </a:r>
                      <a:r>
                        <a:rPr lang="en-GB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York University Astro Campus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Oak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York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3030673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6 March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Swimming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Holly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Thirsk Leisure Centre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733791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6 March 3pm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Phonics Meeting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Year 1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School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1407232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Thursday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7 March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World Book 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All children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School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9146171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Thursday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7 March 3pm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MTC meeting for parents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Year 4 parents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School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9154321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Friday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8 March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Interim reports to parents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All children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Via pupil post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0588596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Tuesday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12 March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Parent Consultation Evening 1/2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Parents and carers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Classrooms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4005264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13 March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Parent Consultation Evening 2/2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Parents and carers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Classrooms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7314166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78FDFAF7-9CB6-4B3B-99AB-C457CA41C017}"/>
              </a:ext>
            </a:extLst>
          </p:cNvPr>
          <p:cNvSpPr txBox="1"/>
          <p:nvPr/>
        </p:nvSpPr>
        <p:spPr>
          <a:xfrm>
            <a:off x="728869" y="324644"/>
            <a:ext cx="406841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500" b="1" dirty="0">
                <a:latin typeface="Segoe  "/>
              </a:rPr>
              <a:t>March 2024 (page 1 of 2)</a:t>
            </a:r>
          </a:p>
        </p:txBody>
      </p:sp>
    </p:spTree>
    <p:extLst>
      <p:ext uri="{BB962C8B-B14F-4D97-AF65-F5344CB8AC3E}">
        <p14:creationId xmlns:p14="http://schemas.microsoft.com/office/powerpoint/2010/main" val="14113801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9DE5EFA-47B7-4B35-BD62-DE7AE2C3F92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0444728"/>
              </p:ext>
            </p:extLst>
          </p:nvPr>
        </p:nvGraphicFramePr>
        <p:xfrm>
          <a:off x="330200" y="801698"/>
          <a:ext cx="11616267" cy="58602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4499">
                  <a:extLst>
                    <a:ext uri="{9D8B030D-6E8A-4147-A177-3AD203B41FA5}">
                      <a16:colId xmlns:a16="http://schemas.microsoft.com/office/drawing/2014/main" val="3799620002"/>
                    </a:ext>
                  </a:extLst>
                </a:gridCol>
                <a:gridCol w="1825587">
                  <a:extLst>
                    <a:ext uri="{9D8B030D-6E8A-4147-A177-3AD203B41FA5}">
                      <a16:colId xmlns:a16="http://schemas.microsoft.com/office/drawing/2014/main" val="3233809870"/>
                    </a:ext>
                  </a:extLst>
                </a:gridCol>
                <a:gridCol w="3772515">
                  <a:extLst>
                    <a:ext uri="{9D8B030D-6E8A-4147-A177-3AD203B41FA5}">
                      <a16:colId xmlns:a16="http://schemas.microsoft.com/office/drawing/2014/main" val="3615723836"/>
                    </a:ext>
                  </a:extLst>
                </a:gridCol>
                <a:gridCol w="2617037">
                  <a:extLst>
                    <a:ext uri="{9D8B030D-6E8A-4147-A177-3AD203B41FA5}">
                      <a16:colId xmlns:a16="http://schemas.microsoft.com/office/drawing/2014/main" val="3736359064"/>
                    </a:ext>
                  </a:extLst>
                </a:gridCol>
                <a:gridCol w="1836629">
                  <a:extLst>
                    <a:ext uri="{9D8B030D-6E8A-4147-A177-3AD203B41FA5}">
                      <a16:colId xmlns:a16="http://schemas.microsoft.com/office/drawing/2014/main" val="1193809505"/>
                    </a:ext>
                  </a:extLst>
                </a:gridCol>
              </a:tblGrid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Event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Where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4874064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Thursday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14 March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Skip2BFit - HIIT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All children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Hall/outside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9431176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Friday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15 March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Red Nose 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All children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School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2066718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Monday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18 March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Non-uniform day – tombola donations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All children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School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9111878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Monday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18 March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Full Governing Body Meeting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All governors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Hall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7604605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Tuesday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19 March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STEM Enrichment 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All children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School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3938897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20 March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>
                          <a:solidFill>
                            <a:schemeClr val="tx1"/>
                          </a:solidFill>
                        </a:rPr>
                        <a:t>Crayke’s</a:t>
                      </a:r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 Greatest Show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Selected representatives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Hall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3758824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Thursday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21 March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CHASA After School Easter Crafts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All children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Hall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540347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i="0" dirty="0"/>
                        <a:t>Friday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i="0" dirty="0"/>
                        <a:t>22 March</a:t>
                      </a:r>
                    </a:p>
                    <a:p>
                      <a:r>
                        <a:rPr lang="en-GB" i="0" dirty="0"/>
                        <a:t>11am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i="0" dirty="0"/>
                        <a:t>Easter Service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i="0" dirty="0"/>
                        <a:t>All welcome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i="0" dirty="0"/>
                        <a:t>St Cuthbert’s Church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6206837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Friday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22 March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Easter Egg Hunt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All children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Outside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3396108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Friday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22 March 2:30pm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School closes for Easter holidays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All children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School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7433536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78FDFAF7-9CB6-4B3B-99AB-C457CA41C017}"/>
              </a:ext>
            </a:extLst>
          </p:cNvPr>
          <p:cNvSpPr txBox="1"/>
          <p:nvPr/>
        </p:nvSpPr>
        <p:spPr>
          <a:xfrm>
            <a:off x="728869" y="324644"/>
            <a:ext cx="406841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500" b="1" dirty="0">
                <a:latin typeface="Segoe  "/>
              </a:rPr>
              <a:t>March 2024 (page 2 of 2)</a:t>
            </a:r>
          </a:p>
        </p:txBody>
      </p:sp>
    </p:spTree>
    <p:extLst>
      <p:ext uri="{BB962C8B-B14F-4D97-AF65-F5344CB8AC3E}">
        <p14:creationId xmlns:p14="http://schemas.microsoft.com/office/powerpoint/2010/main" val="5561975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9DE5EFA-47B7-4B35-BD62-DE7AE2C3F92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2206447"/>
              </p:ext>
            </p:extLst>
          </p:nvPr>
        </p:nvGraphicFramePr>
        <p:xfrm>
          <a:off x="838200" y="927652"/>
          <a:ext cx="10515600" cy="10177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7678">
                  <a:extLst>
                    <a:ext uri="{9D8B030D-6E8A-4147-A177-3AD203B41FA5}">
                      <a16:colId xmlns:a16="http://schemas.microsoft.com/office/drawing/2014/main" val="3799620002"/>
                    </a:ext>
                  </a:extLst>
                </a:gridCol>
                <a:gridCol w="1643270">
                  <a:extLst>
                    <a:ext uri="{9D8B030D-6E8A-4147-A177-3AD203B41FA5}">
                      <a16:colId xmlns:a16="http://schemas.microsoft.com/office/drawing/2014/main" val="3233809870"/>
                    </a:ext>
                  </a:extLst>
                </a:gridCol>
                <a:gridCol w="3198412">
                  <a:extLst>
                    <a:ext uri="{9D8B030D-6E8A-4147-A177-3AD203B41FA5}">
                      <a16:colId xmlns:a16="http://schemas.microsoft.com/office/drawing/2014/main" val="3615723836"/>
                    </a:ext>
                  </a:extLst>
                </a:gridCol>
                <a:gridCol w="2553031">
                  <a:extLst>
                    <a:ext uri="{9D8B030D-6E8A-4147-A177-3AD203B41FA5}">
                      <a16:colId xmlns:a16="http://schemas.microsoft.com/office/drawing/2014/main" val="3736359064"/>
                    </a:ext>
                  </a:extLst>
                </a:gridCol>
                <a:gridCol w="1653209">
                  <a:extLst>
                    <a:ext uri="{9D8B030D-6E8A-4147-A177-3AD203B41FA5}">
                      <a16:colId xmlns:a16="http://schemas.microsoft.com/office/drawing/2014/main" val="1193809505"/>
                    </a:ext>
                  </a:extLst>
                </a:gridCol>
              </a:tblGrid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Event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Where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4874064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Sunday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7 April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Open Gardens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Community event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>
                          <a:solidFill>
                            <a:srgbClr val="FF0000"/>
                          </a:solidFill>
                        </a:rPr>
                        <a:t>Crayke</a:t>
                      </a:r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733791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78FDFAF7-9CB6-4B3B-99AB-C457CA41C017}"/>
              </a:ext>
            </a:extLst>
          </p:cNvPr>
          <p:cNvSpPr txBox="1"/>
          <p:nvPr/>
        </p:nvSpPr>
        <p:spPr>
          <a:xfrm>
            <a:off x="728869" y="324644"/>
            <a:ext cx="406841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500" b="1" dirty="0">
                <a:latin typeface="Segoe  "/>
              </a:rPr>
              <a:t>April 2024</a:t>
            </a:r>
          </a:p>
        </p:txBody>
      </p:sp>
    </p:spTree>
    <p:extLst>
      <p:ext uri="{BB962C8B-B14F-4D97-AF65-F5344CB8AC3E}">
        <p14:creationId xmlns:p14="http://schemas.microsoft.com/office/powerpoint/2010/main" val="22785942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9DE5EFA-47B7-4B35-BD62-DE7AE2C3F92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096974"/>
              </p:ext>
            </p:extLst>
          </p:nvPr>
        </p:nvGraphicFramePr>
        <p:xfrm>
          <a:off x="838200" y="927652"/>
          <a:ext cx="10515600" cy="15266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7678">
                  <a:extLst>
                    <a:ext uri="{9D8B030D-6E8A-4147-A177-3AD203B41FA5}">
                      <a16:colId xmlns:a16="http://schemas.microsoft.com/office/drawing/2014/main" val="3799620002"/>
                    </a:ext>
                  </a:extLst>
                </a:gridCol>
                <a:gridCol w="1643270">
                  <a:extLst>
                    <a:ext uri="{9D8B030D-6E8A-4147-A177-3AD203B41FA5}">
                      <a16:colId xmlns:a16="http://schemas.microsoft.com/office/drawing/2014/main" val="3233809870"/>
                    </a:ext>
                  </a:extLst>
                </a:gridCol>
                <a:gridCol w="3198412">
                  <a:extLst>
                    <a:ext uri="{9D8B030D-6E8A-4147-A177-3AD203B41FA5}">
                      <a16:colId xmlns:a16="http://schemas.microsoft.com/office/drawing/2014/main" val="3615723836"/>
                    </a:ext>
                  </a:extLst>
                </a:gridCol>
                <a:gridCol w="2553031">
                  <a:extLst>
                    <a:ext uri="{9D8B030D-6E8A-4147-A177-3AD203B41FA5}">
                      <a16:colId xmlns:a16="http://schemas.microsoft.com/office/drawing/2014/main" val="3736359064"/>
                    </a:ext>
                  </a:extLst>
                </a:gridCol>
                <a:gridCol w="1653209">
                  <a:extLst>
                    <a:ext uri="{9D8B030D-6E8A-4147-A177-3AD203B41FA5}">
                      <a16:colId xmlns:a16="http://schemas.microsoft.com/office/drawing/2014/main" val="1193809505"/>
                    </a:ext>
                  </a:extLst>
                </a:gridCol>
              </a:tblGrid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Event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Where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4874064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w/c Monday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13 May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KS2 SATs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Year 6 children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Classroom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733791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Tuesday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21 May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Tempest Photography – classes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All children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School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0588596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78FDFAF7-9CB6-4B3B-99AB-C457CA41C017}"/>
              </a:ext>
            </a:extLst>
          </p:cNvPr>
          <p:cNvSpPr txBox="1"/>
          <p:nvPr/>
        </p:nvSpPr>
        <p:spPr>
          <a:xfrm>
            <a:off x="728869" y="324644"/>
            <a:ext cx="406841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500" b="1" dirty="0">
                <a:latin typeface="Segoe  "/>
              </a:rPr>
              <a:t>May 2024</a:t>
            </a:r>
          </a:p>
        </p:txBody>
      </p:sp>
    </p:spTree>
    <p:extLst>
      <p:ext uri="{BB962C8B-B14F-4D97-AF65-F5344CB8AC3E}">
        <p14:creationId xmlns:p14="http://schemas.microsoft.com/office/powerpoint/2010/main" val="13484586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9DE5EFA-47B7-4B35-BD62-DE7AE2C3F92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379499"/>
              </p:ext>
            </p:extLst>
          </p:nvPr>
        </p:nvGraphicFramePr>
        <p:xfrm>
          <a:off x="838200" y="927652"/>
          <a:ext cx="10515600" cy="42023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7678">
                  <a:extLst>
                    <a:ext uri="{9D8B030D-6E8A-4147-A177-3AD203B41FA5}">
                      <a16:colId xmlns:a16="http://schemas.microsoft.com/office/drawing/2014/main" val="3799620002"/>
                    </a:ext>
                  </a:extLst>
                </a:gridCol>
                <a:gridCol w="1643270">
                  <a:extLst>
                    <a:ext uri="{9D8B030D-6E8A-4147-A177-3AD203B41FA5}">
                      <a16:colId xmlns:a16="http://schemas.microsoft.com/office/drawing/2014/main" val="3233809870"/>
                    </a:ext>
                  </a:extLst>
                </a:gridCol>
                <a:gridCol w="3198412">
                  <a:extLst>
                    <a:ext uri="{9D8B030D-6E8A-4147-A177-3AD203B41FA5}">
                      <a16:colId xmlns:a16="http://schemas.microsoft.com/office/drawing/2014/main" val="3615723836"/>
                    </a:ext>
                  </a:extLst>
                </a:gridCol>
                <a:gridCol w="2553031">
                  <a:extLst>
                    <a:ext uri="{9D8B030D-6E8A-4147-A177-3AD203B41FA5}">
                      <a16:colId xmlns:a16="http://schemas.microsoft.com/office/drawing/2014/main" val="3736359064"/>
                    </a:ext>
                  </a:extLst>
                </a:gridCol>
                <a:gridCol w="1653209">
                  <a:extLst>
                    <a:ext uri="{9D8B030D-6E8A-4147-A177-3AD203B41FA5}">
                      <a16:colId xmlns:a16="http://schemas.microsoft.com/office/drawing/2014/main" val="1193809505"/>
                    </a:ext>
                  </a:extLst>
                </a:gridCol>
              </a:tblGrid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Event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Where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4874064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w/c Monday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 June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Phonics Check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Year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Beech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733791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w/c Monday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 June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Multiplication Tables Check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Year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Holly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9146171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12 June </a:t>
                      </a:r>
                    </a:p>
                    <a:p>
                      <a:r>
                        <a:rPr lang="en-GB" dirty="0"/>
                        <a:t>5:30pm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Reception new starter parent meeting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September 2024 new starters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Hall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4005264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Monday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17 June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Full Governing Body Meeting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All governors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Hall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8146278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Friday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21 June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Make Music Event York St John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Oak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York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3178455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Sunday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23 June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CHASA Summer Fair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All welcome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School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8089747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26 June - 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Reception new starter visit 1/3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New starters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Apple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7314166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78FDFAF7-9CB6-4B3B-99AB-C457CA41C017}"/>
              </a:ext>
            </a:extLst>
          </p:cNvPr>
          <p:cNvSpPr txBox="1"/>
          <p:nvPr/>
        </p:nvSpPr>
        <p:spPr>
          <a:xfrm>
            <a:off x="728869" y="324644"/>
            <a:ext cx="406841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500" b="1" dirty="0">
                <a:latin typeface="Segoe  "/>
              </a:rPr>
              <a:t>June 2024</a:t>
            </a:r>
          </a:p>
        </p:txBody>
      </p:sp>
    </p:spTree>
    <p:extLst>
      <p:ext uri="{BB962C8B-B14F-4D97-AF65-F5344CB8AC3E}">
        <p14:creationId xmlns:p14="http://schemas.microsoft.com/office/powerpoint/2010/main" val="9532959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9DE5EFA-47B7-4B35-BD62-DE7AE2C3F92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8028191"/>
              </p:ext>
            </p:extLst>
          </p:nvPr>
        </p:nvGraphicFramePr>
        <p:xfrm>
          <a:off x="838200" y="927652"/>
          <a:ext cx="10515600" cy="52359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7678">
                  <a:extLst>
                    <a:ext uri="{9D8B030D-6E8A-4147-A177-3AD203B41FA5}">
                      <a16:colId xmlns:a16="http://schemas.microsoft.com/office/drawing/2014/main" val="3799620002"/>
                    </a:ext>
                  </a:extLst>
                </a:gridCol>
                <a:gridCol w="1643270">
                  <a:extLst>
                    <a:ext uri="{9D8B030D-6E8A-4147-A177-3AD203B41FA5}">
                      <a16:colId xmlns:a16="http://schemas.microsoft.com/office/drawing/2014/main" val="3233809870"/>
                    </a:ext>
                  </a:extLst>
                </a:gridCol>
                <a:gridCol w="3198412">
                  <a:extLst>
                    <a:ext uri="{9D8B030D-6E8A-4147-A177-3AD203B41FA5}">
                      <a16:colId xmlns:a16="http://schemas.microsoft.com/office/drawing/2014/main" val="3615723836"/>
                    </a:ext>
                  </a:extLst>
                </a:gridCol>
                <a:gridCol w="2553031">
                  <a:extLst>
                    <a:ext uri="{9D8B030D-6E8A-4147-A177-3AD203B41FA5}">
                      <a16:colId xmlns:a16="http://schemas.microsoft.com/office/drawing/2014/main" val="3736359064"/>
                    </a:ext>
                  </a:extLst>
                </a:gridCol>
                <a:gridCol w="1653209">
                  <a:extLst>
                    <a:ext uri="{9D8B030D-6E8A-4147-A177-3AD203B41FA5}">
                      <a16:colId xmlns:a16="http://schemas.microsoft.com/office/drawing/2014/main" val="1193809505"/>
                    </a:ext>
                  </a:extLst>
                </a:gridCol>
              </a:tblGrid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Event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Where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4874064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3 July - pm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Reception new starter visit 2/3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New starters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Apple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733791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Friday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 July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Sports 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All children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Outside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9146171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Monday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8 July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KS2 Performance – dress rehearsal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Holly and Oak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Hall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0588596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Tuesday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9 July</a:t>
                      </a:r>
                    </a:p>
                    <a:p>
                      <a:r>
                        <a:rPr lang="en-GB" dirty="0"/>
                        <a:t>2pm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KS2 Performance 1/2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Holly and Oak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Hall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4005264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 July</a:t>
                      </a:r>
                    </a:p>
                    <a:p>
                      <a:r>
                        <a:rPr lang="en-GB" dirty="0"/>
                        <a:t>am + lunch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Reception new starter visit 3/3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New starters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Apple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8146278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 July</a:t>
                      </a:r>
                    </a:p>
                    <a:p>
                      <a:r>
                        <a:rPr lang="en-GB" dirty="0"/>
                        <a:t>6pm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KS2 Performance 2/2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Holly and Oak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Hall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7314166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Friday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12 July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Sports Day (Reserve)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All children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Outside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1943220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i="0" dirty="0"/>
                        <a:t>Friday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i="0" dirty="0"/>
                        <a:t>19 July</a:t>
                      </a:r>
                    </a:p>
                    <a:p>
                      <a:r>
                        <a:rPr lang="en-GB" i="0" dirty="0"/>
                        <a:t>11am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i="0" dirty="0"/>
                        <a:t>Leavers’ Service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i="0" dirty="0"/>
                        <a:t>All welcome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i="0" dirty="0"/>
                        <a:t>St Cuthbert’s Church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7604605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78FDFAF7-9CB6-4B3B-99AB-C457CA41C017}"/>
              </a:ext>
            </a:extLst>
          </p:cNvPr>
          <p:cNvSpPr txBox="1"/>
          <p:nvPr/>
        </p:nvSpPr>
        <p:spPr>
          <a:xfrm>
            <a:off x="728869" y="324644"/>
            <a:ext cx="406841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500" b="1" dirty="0">
                <a:latin typeface="Segoe  "/>
              </a:rPr>
              <a:t>July 2024</a:t>
            </a:r>
          </a:p>
        </p:txBody>
      </p:sp>
    </p:spTree>
    <p:extLst>
      <p:ext uri="{BB962C8B-B14F-4D97-AF65-F5344CB8AC3E}">
        <p14:creationId xmlns:p14="http://schemas.microsoft.com/office/powerpoint/2010/main" val="1337407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5413</TotalTime>
  <Words>555</Words>
  <Application>Microsoft Office PowerPoint</Application>
  <PresentationFormat>Widescreen</PresentationFormat>
  <Paragraphs>242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Segoe  </vt:lpstr>
      <vt:lpstr>Segoe UI</vt:lpstr>
      <vt:lpstr>Office Theme</vt:lpstr>
      <vt:lpstr>Crayke Church of England Primary School   DATES FOR YOUR DIARY 2023/2024 Last updated: 23 February 2024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Crayke Church of England Primary School   DATES FOR YOUR DIARY 2023/2024</dc:title>
  <dc:creator>Crayke Headteacher</dc:creator>
  <cp:lastModifiedBy>Judi Jackson</cp:lastModifiedBy>
  <cp:revision>65</cp:revision>
  <dcterms:created xsi:type="dcterms:W3CDTF">2023-09-01T13:55:17Z</dcterms:created>
  <dcterms:modified xsi:type="dcterms:W3CDTF">2024-02-23T10:19:26Z</dcterms:modified>
</cp:coreProperties>
</file>