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9" r:id="rId3"/>
    <p:sldId id="427" r:id="rId4"/>
    <p:sldId id="410" r:id="rId5"/>
    <p:sldId id="411" r:id="rId6"/>
    <p:sldId id="420" r:id="rId7"/>
    <p:sldId id="421" r:id="rId8"/>
    <p:sldId id="426" r:id="rId9"/>
    <p:sldId id="419" r:id="rId10"/>
    <p:sldId id="409" r:id="rId11"/>
    <p:sldId id="347" r:id="rId12"/>
    <p:sldId id="416" r:id="rId13"/>
    <p:sldId id="424" r:id="rId14"/>
    <p:sldId id="425" r:id="rId15"/>
    <p:sldId id="263" r:id="rId16"/>
    <p:sldId id="406" r:id="rId17"/>
    <p:sldId id="398" r:id="rId18"/>
    <p:sldId id="259" r:id="rId19"/>
    <p:sldId id="275" r:id="rId20"/>
    <p:sldId id="260" r:id="rId21"/>
    <p:sldId id="403" r:id="rId22"/>
    <p:sldId id="423" r:id="rId23"/>
    <p:sldId id="408" r:id="rId24"/>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4" d="100"/>
          <a:sy n="114"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01/03/2024</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01/03/2024</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pp.parentpay.com/ParentPayShop/Foc/Default.aspx?shopid=1388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bylandchurches.wordpress.com/services-in-church/"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#7</a:t>
            </a:r>
            <a:r>
              <a:rPr lang="en-US" b="1" dirty="0"/>
              <a:t>   Term: </a:t>
            </a:r>
            <a:r>
              <a:rPr lang="en-US" dirty="0"/>
              <a:t>Spring</a:t>
            </a:r>
            <a:r>
              <a:rPr lang="en-US" b="1" dirty="0"/>
              <a:t>     Date: </a:t>
            </a:r>
            <a:r>
              <a:rPr lang="en-US" dirty="0"/>
              <a:t>1 March 2024</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753534" y="1811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sp>
        <p:nvSpPr>
          <p:cNvPr id="3" name="Content Placeholder 2">
            <a:extLst>
              <a:ext uri="{FF2B5EF4-FFF2-40B4-BE49-F238E27FC236}">
                <a16:creationId xmlns:a16="http://schemas.microsoft.com/office/drawing/2014/main" id="{2922906A-5F49-40B9-9D62-C15421B4EB15}"/>
              </a:ext>
            </a:extLst>
          </p:cNvPr>
          <p:cNvSpPr>
            <a:spLocks noGrp="1"/>
          </p:cNvSpPr>
          <p:nvPr>
            <p:ph idx="1"/>
          </p:nvPr>
        </p:nvSpPr>
        <p:spPr>
          <a:xfrm>
            <a:off x="753534" y="1161734"/>
            <a:ext cx="10515600" cy="5378641"/>
          </a:xfrm>
        </p:spPr>
        <p:txBody>
          <a:bodyPr>
            <a:normAutofit fontScale="92500" lnSpcReduction="20000"/>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week the children have been very creative, they have been using the cardboard saws to make sledges, robot heads, laptops, faces and cubes. They have been listening to other children’s ideas, discussing what needs doing and who is in charge of doing the various jobs. They have worked so well together and with great maturity considering that they are only 4/5yrs old.</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learnt all about polar bears and the importance of looking after our environment to make sure that we protect our planet and all its inhabitants.</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 listened to Ella Fitzgerald and learnt all about her upbringing and how she became ‘The Queen of Jazz’. The children were intrigued by her childhood and how successful she became.</a:t>
            </a:r>
          </a:p>
          <a:p>
            <a:pPr marL="0" indent="0">
              <a:buNone/>
            </a:pPr>
            <a:r>
              <a:rPr lang="en-GB" i="1" dirty="0"/>
              <a:t>Mrs Helfferich</a:t>
            </a:r>
          </a:p>
        </p:txBody>
      </p:sp>
      <p:pic>
        <p:nvPicPr>
          <p:cNvPr id="7" name="Picture 6">
            <a:extLst>
              <a:ext uri="{FF2B5EF4-FFF2-40B4-BE49-F238E27FC236}">
                <a16:creationId xmlns:a16="http://schemas.microsoft.com/office/drawing/2014/main" id="{7ABC8D64-0B22-46FE-A788-C148BD75E242}"/>
              </a:ext>
            </a:extLst>
          </p:cNvPr>
          <p:cNvPicPr>
            <a:picLocks noChangeAspect="1"/>
          </p:cNvPicPr>
          <p:nvPr/>
        </p:nvPicPr>
        <p:blipFill>
          <a:blip r:embed="rId3"/>
          <a:stretch>
            <a:fillRect/>
          </a:stretch>
        </p:blipFill>
        <p:spPr>
          <a:xfrm>
            <a:off x="2659220" y="1161734"/>
            <a:ext cx="7106642" cy="2267266"/>
          </a:xfrm>
          <a:prstGeom prst="rect">
            <a:avLst/>
          </a:prstGeom>
        </p:spPr>
      </p:pic>
    </p:spTree>
    <p:extLst>
      <p:ext uri="{BB962C8B-B14F-4D97-AF65-F5344CB8AC3E}">
        <p14:creationId xmlns:p14="http://schemas.microsoft.com/office/powerpoint/2010/main" val="22842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3271-5208-473B-8DD6-2894A2331B90}"/>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Class News - </a:t>
            </a:r>
            <a:r>
              <a:rPr lang="en-GB" b="1" dirty="0">
                <a:solidFill>
                  <a:srgbClr val="7030A0"/>
                </a:solidFill>
                <a:latin typeface="Segoe  "/>
              </a:rPr>
              <a:t>OAK</a:t>
            </a:r>
            <a:br>
              <a:rPr lang="en-GB" dirty="0">
                <a:solidFill>
                  <a:srgbClr val="7030A0"/>
                </a:solidFill>
              </a:rPr>
            </a:br>
            <a:endParaRPr lang="en-GB" dirty="0"/>
          </a:p>
        </p:txBody>
      </p:sp>
      <p:pic>
        <p:nvPicPr>
          <p:cNvPr id="7" name="Picture 6">
            <a:extLst>
              <a:ext uri="{FF2B5EF4-FFF2-40B4-BE49-F238E27FC236}">
                <a16:creationId xmlns:a16="http://schemas.microsoft.com/office/drawing/2014/main" id="{814FE737-416A-4B05-B5F7-0EBD446B8361}"/>
              </a:ext>
            </a:extLst>
          </p:cNvPr>
          <p:cNvPicPr>
            <a:picLocks noChangeAspect="1"/>
          </p:cNvPicPr>
          <p:nvPr/>
        </p:nvPicPr>
        <p:blipFill>
          <a:blip r:embed="rId2"/>
          <a:stretch>
            <a:fillRect/>
          </a:stretch>
        </p:blipFill>
        <p:spPr>
          <a:xfrm>
            <a:off x="10873139" y="5377253"/>
            <a:ext cx="1172613" cy="1325563"/>
          </a:xfrm>
          <a:prstGeom prst="rect">
            <a:avLst/>
          </a:prstGeom>
        </p:spPr>
      </p:pic>
      <p:sp>
        <p:nvSpPr>
          <p:cNvPr id="4" name="TextBox 3">
            <a:extLst>
              <a:ext uri="{FF2B5EF4-FFF2-40B4-BE49-F238E27FC236}">
                <a16:creationId xmlns:a16="http://schemas.microsoft.com/office/drawing/2014/main" id="{6E4259E1-6FAD-4564-9566-C8693C49E23D}"/>
              </a:ext>
            </a:extLst>
          </p:cNvPr>
          <p:cNvSpPr txBox="1"/>
          <p:nvPr/>
        </p:nvSpPr>
        <p:spPr>
          <a:xfrm>
            <a:off x="838199" y="1027906"/>
            <a:ext cx="4352365" cy="5293757"/>
          </a:xfrm>
          <a:prstGeom prst="rect">
            <a:avLst/>
          </a:prstGeom>
          <a:noFill/>
        </p:spPr>
        <p:txBody>
          <a:bodyPr wrap="square" rtlCol="0">
            <a:spAutoFit/>
          </a:bodyPr>
          <a:lstStyle/>
          <a:p>
            <a:r>
              <a:rPr lang="en-GB" sz="2600" dirty="0"/>
              <a:t>A group of pupils were looking at the book “The Skies Above my Eyes” as part of their learning about the solar system.  It reminded some of them about their work on rocks and soil when in Lower Key Stage 2 and a book they had used then – “The Street Beneath My Feet” so we got that one out too! Between the two books they took up the whole hall!</a:t>
            </a:r>
          </a:p>
        </p:txBody>
      </p:sp>
      <p:pic>
        <p:nvPicPr>
          <p:cNvPr id="5" name="Picture 4">
            <a:extLst>
              <a:ext uri="{FF2B5EF4-FFF2-40B4-BE49-F238E27FC236}">
                <a16:creationId xmlns:a16="http://schemas.microsoft.com/office/drawing/2014/main" id="{118707A8-497F-410A-B8DF-246B4E952435}"/>
              </a:ext>
            </a:extLst>
          </p:cNvPr>
          <p:cNvPicPr>
            <a:picLocks noChangeAspect="1"/>
          </p:cNvPicPr>
          <p:nvPr/>
        </p:nvPicPr>
        <p:blipFill>
          <a:blip r:embed="rId3"/>
          <a:stretch>
            <a:fillRect/>
          </a:stretch>
        </p:blipFill>
        <p:spPr>
          <a:xfrm>
            <a:off x="5615105" y="1192119"/>
            <a:ext cx="5029505" cy="4728527"/>
          </a:xfrm>
          <a:prstGeom prst="rect">
            <a:avLst/>
          </a:prstGeom>
        </p:spPr>
      </p:pic>
    </p:spTree>
    <p:extLst>
      <p:ext uri="{BB962C8B-B14F-4D97-AF65-F5344CB8AC3E}">
        <p14:creationId xmlns:p14="http://schemas.microsoft.com/office/powerpoint/2010/main" val="355057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17CA-ADE9-47BC-836D-8CB65129D21E}"/>
              </a:ext>
            </a:extLst>
          </p:cNvPr>
          <p:cNvSpPr>
            <a:spLocks noGrp="1"/>
          </p:cNvSpPr>
          <p:nvPr>
            <p:ph type="title"/>
          </p:nvPr>
        </p:nvSpPr>
        <p:spPr/>
        <p:txBody>
          <a:bodyPr/>
          <a:lstStyle/>
          <a:p>
            <a:r>
              <a:rPr lang="en-GB" b="1" dirty="0">
                <a:solidFill>
                  <a:schemeClr val="accent1"/>
                </a:solidFill>
              </a:rPr>
              <a:t>Upcoming Events – Parent Consultations</a:t>
            </a:r>
          </a:p>
        </p:txBody>
      </p:sp>
      <p:sp>
        <p:nvSpPr>
          <p:cNvPr id="3" name="Content Placeholder 2">
            <a:extLst>
              <a:ext uri="{FF2B5EF4-FFF2-40B4-BE49-F238E27FC236}">
                <a16:creationId xmlns:a16="http://schemas.microsoft.com/office/drawing/2014/main" id="{08FAF2A1-3012-4D48-900F-C12A42D1FBA5}"/>
              </a:ext>
            </a:extLst>
          </p:cNvPr>
          <p:cNvSpPr>
            <a:spLocks noGrp="1"/>
          </p:cNvSpPr>
          <p:nvPr>
            <p:ph idx="1"/>
          </p:nvPr>
        </p:nvSpPr>
        <p:spPr/>
        <p:txBody>
          <a:bodyPr/>
          <a:lstStyle/>
          <a:p>
            <a:pPr marL="0" indent="0">
              <a:buNone/>
            </a:pPr>
            <a:r>
              <a:rPr lang="en-GB" dirty="0"/>
              <a:t>Our Spring Term Parent Consultation Evenings will be taking place after school on Tuesday 12 and Wednesday 13 March 2024.</a:t>
            </a:r>
          </a:p>
          <a:p>
            <a:pPr marL="0" indent="0">
              <a:buNone/>
            </a:pPr>
            <a:r>
              <a:rPr lang="en-GB" dirty="0"/>
              <a:t>The booking system will be the same as last year and emails/texts will be sent out this afternoon.</a:t>
            </a:r>
            <a:endParaRPr lang="en-GB" dirty="0">
              <a:highlight>
                <a:srgbClr val="FFFF00"/>
              </a:highlight>
            </a:endParaRPr>
          </a:p>
          <a:p>
            <a:pPr marL="0" indent="0">
              <a:buNone/>
            </a:pPr>
            <a:r>
              <a:rPr lang="en-GB" dirty="0"/>
              <a:t>Remember we are aiming for 100% of families to attend appointments. We will make contact with you if you fail to book a slot.</a:t>
            </a:r>
          </a:p>
          <a:p>
            <a:pPr marL="0" indent="0">
              <a:buNone/>
            </a:pPr>
            <a:r>
              <a:rPr lang="en-GB" dirty="0"/>
              <a:t>Tiddlywinks OOSC will NOT be open for children on those evenings and families will need to make alternative arrangements for childcare.</a:t>
            </a:r>
          </a:p>
        </p:txBody>
      </p:sp>
    </p:spTree>
    <p:extLst>
      <p:ext uri="{BB962C8B-B14F-4D97-AF65-F5344CB8AC3E}">
        <p14:creationId xmlns:p14="http://schemas.microsoft.com/office/powerpoint/2010/main" val="79568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6F4F-7F19-4F4C-B694-5B20B7E06F68}"/>
              </a:ext>
            </a:extLst>
          </p:cNvPr>
          <p:cNvSpPr>
            <a:spLocks noGrp="1"/>
          </p:cNvSpPr>
          <p:nvPr>
            <p:ph type="title"/>
          </p:nvPr>
        </p:nvSpPr>
        <p:spPr/>
        <p:txBody>
          <a:bodyPr/>
          <a:lstStyle/>
          <a:p>
            <a:r>
              <a:rPr lang="en-GB" b="1" dirty="0">
                <a:solidFill>
                  <a:schemeClr val="accent1"/>
                </a:solidFill>
              </a:rPr>
              <a:t>Upcoming Events – </a:t>
            </a:r>
            <a:r>
              <a:rPr lang="en-GB" b="1" dirty="0">
                <a:solidFill>
                  <a:srgbClr val="FF0000"/>
                </a:solidFill>
              </a:rPr>
              <a:t>Red Nose Day</a:t>
            </a:r>
            <a:endParaRPr lang="en-GB" dirty="0">
              <a:solidFill>
                <a:srgbClr val="FF0000"/>
              </a:solidFill>
            </a:endParaRPr>
          </a:p>
        </p:txBody>
      </p:sp>
      <p:sp>
        <p:nvSpPr>
          <p:cNvPr id="3" name="Content Placeholder 2">
            <a:extLst>
              <a:ext uri="{FF2B5EF4-FFF2-40B4-BE49-F238E27FC236}">
                <a16:creationId xmlns:a16="http://schemas.microsoft.com/office/drawing/2014/main" id="{B1581CA5-8C43-4766-8017-52F84017F2D8}"/>
              </a:ext>
            </a:extLst>
          </p:cNvPr>
          <p:cNvSpPr>
            <a:spLocks noGrp="1"/>
          </p:cNvSpPr>
          <p:nvPr>
            <p:ph idx="1"/>
          </p:nvPr>
        </p:nvSpPr>
        <p:spPr/>
        <p:txBody>
          <a:bodyPr>
            <a:normAutofit/>
          </a:bodyPr>
          <a:lstStyle/>
          <a:p>
            <a:pPr marL="0" indent="0">
              <a:buNone/>
            </a:pPr>
            <a:r>
              <a:rPr lang="en-GB" dirty="0"/>
              <a:t>On Friday 15 March it is Red Nose Day! Children are welcome to wear non-uniform including an item of red clothing if they wish.</a:t>
            </a:r>
          </a:p>
          <a:p>
            <a:pPr marL="0" indent="0">
              <a:buNone/>
            </a:pPr>
            <a:endParaRPr lang="en-GB" sz="1200" dirty="0"/>
          </a:p>
          <a:p>
            <a:pPr marL="0" indent="0">
              <a:buNone/>
            </a:pPr>
            <a:r>
              <a:rPr lang="en-GB" dirty="0"/>
              <a:t>Should you wish to donate to this valuable charity, you can do so via this link:</a:t>
            </a:r>
            <a:br>
              <a:rPr lang="en-GB" dirty="0"/>
            </a:br>
            <a:r>
              <a:rPr lang="en-GB" b="0" i="0" dirty="0">
                <a:effectLst/>
                <a:hlinkClick r:id="rId2"/>
              </a:rPr>
              <a:t>https://app.parentpay.com/ParentPayShop/Foc/Default.aspx?shopid=13880</a:t>
            </a:r>
            <a:br>
              <a:rPr lang="en-GB" dirty="0"/>
            </a:br>
            <a:r>
              <a:rPr lang="en-GB" b="0" i="0" dirty="0">
                <a:solidFill>
                  <a:srgbClr val="2B2E2F"/>
                </a:solidFill>
                <a:effectLst/>
              </a:rPr>
              <a:t> </a:t>
            </a:r>
          </a:p>
          <a:p>
            <a:pPr marL="0" indent="0">
              <a:buNone/>
            </a:pPr>
            <a:r>
              <a:rPr lang="en-GB" dirty="0">
                <a:solidFill>
                  <a:srgbClr val="2B2E2F"/>
                </a:solidFill>
              </a:rPr>
              <a:t>Please note, we are unable to accept cash </a:t>
            </a:r>
          </a:p>
          <a:p>
            <a:pPr marL="0" indent="0">
              <a:buNone/>
            </a:pPr>
            <a:r>
              <a:rPr lang="en-GB" dirty="0">
                <a:solidFill>
                  <a:srgbClr val="2B2E2F"/>
                </a:solidFill>
              </a:rPr>
              <a:t>donations in school.</a:t>
            </a:r>
            <a:endParaRPr lang="en-GB" dirty="0"/>
          </a:p>
        </p:txBody>
      </p:sp>
      <p:pic>
        <p:nvPicPr>
          <p:cNvPr id="5" name="Picture 4">
            <a:extLst>
              <a:ext uri="{FF2B5EF4-FFF2-40B4-BE49-F238E27FC236}">
                <a16:creationId xmlns:a16="http://schemas.microsoft.com/office/drawing/2014/main" id="{C7FC2212-1E64-4AEE-8680-838F3CE80CDC}"/>
              </a:ext>
            </a:extLst>
          </p:cNvPr>
          <p:cNvPicPr>
            <a:picLocks noChangeAspect="1"/>
          </p:cNvPicPr>
          <p:nvPr/>
        </p:nvPicPr>
        <p:blipFill>
          <a:blip r:embed="rId3"/>
          <a:stretch>
            <a:fillRect/>
          </a:stretch>
        </p:blipFill>
        <p:spPr>
          <a:xfrm>
            <a:off x="8487472" y="4631335"/>
            <a:ext cx="2048161" cy="1743318"/>
          </a:xfrm>
          <a:prstGeom prst="rect">
            <a:avLst/>
          </a:prstGeom>
        </p:spPr>
      </p:pic>
    </p:spTree>
    <p:extLst>
      <p:ext uri="{BB962C8B-B14F-4D97-AF65-F5344CB8AC3E}">
        <p14:creationId xmlns:p14="http://schemas.microsoft.com/office/powerpoint/2010/main" val="299531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43B-D471-4451-AD50-E2784A039977}"/>
              </a:ext>
            </a:extLst>
          </p:cNvPr>
          <p:cNvSpPr>
            <a:spLocks noGrp="1"/>
          </p:cNvSpPr>
          <p:nvPr>
            <p:ph type="title"/>
          </p:nvPr>
        </p:nvSpPr>
        <p:spPr/>
        <p:txBody>
          <a:bodyPr/>
          <a:lstStyle/>
          <a:p>
            <a:r>
              <a:rPr lang="en-GB" b="1" dirty="0">
                <a:solidFill>
                  <a:schemeClr val="accent1"/>
                </a:solidFill>
              </a:rPr>
              <a:t>Upcoming Events – Crayke’s Greatest Show</a:t>
            </a:r>
          </a:p>
        </p:txBody>
      </p:sp>
      <p:pic>
        <p:nvPicPr>
          <p:cNvPr id="7" name="Picture 6">
            <a:extLst>
              <a:ext uri="{FF2B5EF4-FFF2-40B4-BE49-F238E27FC236}">
                <a16:creationId xmlns:a16="http://schemas.microsoft.com/office/drawing/2014/main" id="{EA3D50E3-D29B-48FF-8888-D21B6CFD3B90}"/>
              </a:ext>
            </a:extLst>
          </p:cNvPr>
          <p:cNvPicPr>
            <a:picLocks noChangeAspect="1"/>
          </p:cNvPicPr>
          <p:nvPr/>
        </p:nvPicPr>
        <p:blipFill>
          <a:blip r:embed="rId2"/>
          <a:stretch>
            <a:fillRect/>
          </a:stretch>
        </p:blipFill>
        <p:spPr>
          <a:xfrm>
            <a:off x="1004047" y="1377859"/>
            <a:ext cx="9223462" cy="5354633"/>
          </a:xfrm>
          <a:prstGeom prst="rect">
            <a:avLst/>
          </a:prstGeom>
        </p:spPr>
      </p:pic>
    </p:spTree>
    <p:extLst>
      <p:ext uri="{BB962C8B-B14F-4D97-AF65-F5344CB8AC3E}">
        <p14:creationId xmlns:p14="http://schemas.microsoft.com/office/powerpoint/2010/main" val="109863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Spring</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3641634043"/>
              </p:ext>
            </p:extLst>
          </p:nvPr>
        </p:nvGraphicFramePr>
        <p:xfrm>
          <a:off x="2100801" y="2491386"/>
          <a:ext cx="9534608" cy="4209970"/>
        </p:xfrm>
        <a:graphic>
          <a:graphicData uri="http://schemas.openxmlformats.org/drawingml/2006/table">
            <a:tbl>
              <a:tblPr firstRow="1" bandRow="1">
                <a:tableStyleId>{5C22544A-7EE6-4342-B048-85BDC9FD1C3A}</a:tableStyleId>
              </a:tblPr>
              <a:tblGrid>
                <a:gridCol w="1050185">
                  <a:extLst>
                    <a:ext uri="{9D8B030D-6E8A-4147-A177-3AD203B41FA5}">
                      <a16:colId xmlns:a16="http://schemas.microsoft.com/office/drawing/2014/main" val="2217749763"/>
                    </a:ext>
                  </a:extLst>
                </a:gridCol>
                <a:gridCol w="3044935">
                  <a:extLst>
                    <a:ext uri="{9D8B030D-6E8A-4147-A177-3AD203B41FA5}">
                      <a16:colId xmlns:a16="http://schemas.microsoft.com/office/drawing/2014/main" val="3368354452"/>
                    </a:ext>
                  </a:extLst>
                </a:gridCol>
                <a:gridCol w="3149178">
                  <a:extLst>
                    <a:ext uri="{9D8B030D-6E8A-4147-A177-3AD203B41FA5}">
                      <a16:colId xmlns:a16="http://schemas.microsoft.com/office/drawing/2014/main" val="2279467736"/>
                    </a:ext>
                  </a:extLst>
                </a:gridCol>
                <a:gridCol w="2290310">
                  <a:extLst>
                    <a:ext uri="{9D8B030D-6E8A-4147-A177-3AD203B41FA5}">
                      <a16:colId xmlns:a16="http://schemas.microsoft.com/office/drawing/2014/main" val="2310244362"/>
                    </a:ext>
                  </a:extLst>
                </a:gridCol>
              </a:tblGrid>
              <a:tr h="495286">
                <a:tc>
                  <a:txBody>
                    <a:bodyPr/>
                    <a:lstStyle/>
                    <a:p>
                      <a:r>
                        <a:rPr lang="en-GB" dirty="0"/>
                        <a:t>Day</a:t>
                      </a:r>
                    </a:p>
                  </a:txBody>
                  <a:tcPr/>
                </a:tc>
                <a:tc gridSpan="3">
                  <a:txBody>
                    <a:bodyPr/>
                    <a:lstStyle/>
                    <a:p>
                      <a:pPr algn="ctr"/>
                      <a:r>
                        <a:rPr lang="en-GB" dirty="0"/>
                        <a:t>Club</a:t>
                      </a:r>
                    </a:p>
                  </a:txBody>
                  <a:tcPr/>
                </a:tc>
                <a:tc hMerge="1">
                  <a:txBody>
                    <a:bodyPr/>
                    <a:lstStyle/>
                    <a:p>
                      <a:endParaRPr lang="en-GB" dirty="0"/>
                    </a:p>
                  </a:txBody>
                  <a:tcPr/>
                </a:tc>
                <a:tc hMerge="1">
                  <a:txBody>
                    <a:bodyPr/>
                    <a:lstStyle/>
                    <a:p>
                      <a:pPr algn="ctr"/>
                      <a:endParaRPr lang="en-GB" dirty="0"/>
                    </a:p>
                  </a:txBody>
                  <a:tcPr/>
                </a:tc>
                <a:extLst>
                  <a:ext uri="{0D108BD9-81ED-4DB2-BD59-A6C34878D82A}">
                    <a16:rowId xmlns:a16="http://schemas.microsoft.com/office/drawing/2014/main" val="1188950722"/>
                  </a:ext>
                </a:extLst>
              </a:tr>
              <a:tr h="795169">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SATs* </a:t>
                      </a:r>
                      <a:r>
                        <a:rPr lang="en-GB" sz="1200" dirty="0"/>
                        <a:t>(no charge)</a:t>
                      </a:r>
                    </a:p>
                    <a:p>
                      <a:r>
                        <a:rPr lang="en-GB" sz="1200" dirty="0"/>
                        <a:t>3:30 – 4:15pm</a:t>
                      </a:r>
                    </a:p>
                    <a:p>
                      <a:r>
                        <a:rPr lang="en-GB" sz="1200" dirty="0"/>
                        <a:t>Year 6 </a:t>
                      </a:r>
                    </a:p>
                    <a:p>
                      <a:r>
                        <a:rPr lang="en-GB" sz="1200" dirty="0"/>
                        <a:t>Mrs Rayner</a:t>
                      </a:r>
                    </a:p>
                  </a:txBody>
                  <a:tcPr/>
                </a:tc>
                <a:tc>
                  <a:txBody>
                    <a:bodyPr/>
                    <a:lstStyle/>
                    <a:p>
                      <a:endParaRPr lang="en-GB" sz="1200" dirty="0"/>
                    </a:p>
                  </a:txBody>
                  <a:tcPr/>
                </a:tc>
                <a:extLst>
                  <a:ext uri="{0D108BD9-81ED-4DB2-BD59-A6C34878D82A}">
                    <a16:rowId xmlns:a16="http://schemas.microsoft.com/office/drawing/2014/main" val="1683891791"/>
                  </a:ext>
                </a:extLst>
              </a:tr>
              <a:tr h="795169">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1148578">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PLACES FULL FOR YEAR</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r>
                        <a:rPr lang="en-GB" sz="1200" b="1" kern="1200" dirty="0">
                          <a:solidFill>
                            <a:schemeClr val="dk1"/>
                          </a:solidFill>
                          <a:effectLst/>
                          <a:latin typeface="+mn-lt"/>
                          <a:ea typeface="+mn-ea"/>
                          <a:cs typeface="+mn-cs"/>
                        </a:rPr>
                        <a:t>Music Ensemble Club </a:t>
                      </a:r>
                      <a:r>
                        <a:rPr lang="en-GB" sz="1200" kern="1200" dirty="0">
                          <a:solidFill>
                            <a:schemeClr val="dk1"/>
                          </a:solidFill>
                          <a:effectLst/>
                          <a:latin typeface="+mn-lt"/>
                          <a:ea typeface="+mn-ea"/>
                          <a:cs typeface="+mn-cs"/>
                        </a:rPr>
                        <a:t>(£35 pay via ParentPay)</a:t>
                      </a:r>
                    </a:p>
                    <a:p>
                      <a:r>
                        <a:rPr lang="en-GB" sz="1200" kern="1200" dirty="0">
                          <a:solidFill>
                            <a:schemeClr val="dk1"/>
                          </a:solidFill>
                          <a:effectLst/>
                          <a:latin typeface="+mn-lt"/>
                          <a:ea typeface="+mn-ea"/>
                          <a:cs typeface="+mn-cs"/>
                        </a:rPr>
                        <a:t>Group 1 Jan – April / Group 2 May – July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3 - 6</a:t>
                      </a:r>
                    </a:p>
                    <a:p>
                      <a:r>
                        <a:rPr lang="en-GB" sz="1200" i="0" kern="1200" dirty="0">
                          <a:solidFill>
                            <a:schemeClr val="dk1"/>
                          </a:solidFill>
                          <a:effectLst/>
                          <a:latin typeface="+mn-lt"/>
                          <a:ea typeface="+mn-ea"/>
                          <a:cs typeface="+mn-cs"/>
                        </a:rPr>
                        <a:t>Miss Leggatt, SING Education</a:t>
                      </a:r>
                      <a:endParaRPr lang="en-GB" sz="1200" i="0" dirty="0"/>
                    </a:p>
                  </a:txBody>
                  <a:tcPr/>
                </a:tc>
                <a:tc>
                  <a:txBody>
                    <a:bodyPr/>
                    <a:lstStyle/>
                    <a:p>
                      <a:endParaRPr lang="en-GB" sz="1200" i="0" dirty="0"/>
                    </a:p>
                  </a:txBody>
                  <a:tcPr/>
                </a:tc>
                <a:extLst>
                  <a:ext uri="{0D108BD9-81ED-4DB2-BD59-A6C34878D82A}">
                    <a16:rowId xmlns:a16="http://schemas.microsoft.com/office/drawing/2014/main" val="61531645"/>
                  </a:ext>
                </a:extLst>
              </a:tr>
              <a:tr h="920186">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 </a:t>
                      </a:r>
                      <a:r>
                        <a:rPr lang="en-GB" sz="1200" kern="1200" dirty="0">
                          <a:solidFill>
                            <a:schemeClr val="dk1"/>
                          </a:solidFill>
                          <a:effectLst/>
                          <a:latin typeface="+mn-lt"/>
                          <a:ea typeface="+mn-ea"/>
                          <a:cs typeface="+mn-cs"/>
                        </a:rPr>
                        <a:t>(no charge)</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2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kern="1200" dirty="0">
                          <a:solidFill>
                            <a:schemeClr val="dk1"/>
                          </a:solidFill>
                          <a:effectLst/>
                          <a:latin typeface="+mn-lt"/>
                          <a:ea typeface="+mn-ea"/>
                          <a:cs typeface="+mn-cs"/>
                        </a:rPr>
                        <a:t>Science Club* </a:t>
                      </a:r>
                      <a:r>
                        <a:rPr lang="en-GB" sz="1200" kern="1200" dirty="0">
                          <a:solidFill>
                            <a:schemeClr val="dk1"/>
                          </a:solidFill>
                          <a:effectLst/>
                          <a:latin typeface="+mn-lt"/>
                          <a:ea typeface="+mn-ea"/>
                          <a:cs typeface="+mn-cs"/>
                        </a:rPr>
                        <a:t>(£8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3/4</a:t>
                      </a:r>
                    </a:p>
                    <a:p>
                      <a:r>
                        <a:rPr lang="en-GB" sz="1200" kern="1200" dirty="0">
                          <a:solidFill>
                            <a:schemeClr val="dk1"/>
                          </a:solidFill>
                          <a:effectLst/>
                          <a:latin typeface="+mn-lt"/>
                          <a:ea typeface="+mn-ea"/>
                          <a:cs typeface="+mn-cs"/>
                        </a:rPr>
                        <a:t>Mrs Dobson</a:t>
                      </a:r>
                      <a:endParaRPr lang="en-GB" sz="1200" dirty="0"/>
                    </a:p>
                  </a:txBody>
                  <a:tcPr/>
                </a:tc>
                <a:tc>
                  <a:txBody>
                    <a:bodyPr/>
                    <a:lstStyle/>
                    <a:p>
                      <a:r>
                        <a:rPr lang="en-GB" sz="1200" b="1" dirty="0"/>
                        <a:t>Times Tables Club</a:t>
                      </a:r>
                      <a:r>
                        <a:rPr lang="en-GB" sz="1200" dirty="0"/>
                        <a:t>* (no charge)</a:t>
                      </a:r>
                    </a:p>
                    <a:p>
                      <a:r>
                        <a:rPr lang="en-GB" sz="1200" dirty="0"/>
                        <a:t>3:30-4:15pm</a:t>
                      </a:r>
                    </a:p>
                    <a:p>
                      <a:r>
                        <a:rPr lang="en-GB" sz="1200" dirty="0"/>
                        <a:t>Year 4</a:t>
                      </a:r>
                    </a:p>
                    <a:p>
                      <a:r>
                        <a:rPr lang="en-GB" sz="1200" dirty="0"/>
                        <a:t>Mrs Chandler</a:t>
                      </a:r>
                    </a:p>
                  </a:txBody>
                  <a:tcPr/>
                </a:tc>
                <a:extLst>
                  <a:ext uri="{0D108BD9-81ED-4DB2-BD59-A6C34878D82A}">
                    <a16:rowId xmlns:a16="http://schemas.microsoft.com/office/drawing/2014/main" val="2592778931"/>
                  </a:ext>
                </a:extLst>
              </a:tr>
            </a:tbl>
          </a:graphicData>
        </a:graphic>
      </p:graphicFrame>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427" y="1352540"/>
            <a:ext cx="2301130" cy="1531297"/>
          </a:xfrm>
          <a:prstGeom prst="rect">
            <a:avLst/>
          </a:prstGeom>
        </p:spPr>
      </p:pic>
    </p:spTree>
    <p:extLst>
      <p:ext uri="{BB962C8B-B14F-4D97-AF65-F5344CB8AC3E}">
        <p14:creationId xmlns:p14="http://schemas.microsoft.com/office/powerpoint/2010/main" val="380233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4DC4-701C-406A-BF7A-F84B57D0A027}"/>
              </a:ext>
            </a:extLst>
          </p:cNvPr>
          <p:cNvSpPr>
            <a:spLocks noGrp="1"/>
          </p:cNvSpPr>
          <p:nvPr>
            <p:ph type="title"/>
          </p:nvPr>
        </p:nvSpPr>
        <p:spPr/>
        <p:txBody>
          <a:bodyPr/>
          <a:lstStyle/>
          <a:p>
            <a:r>
              <a:rPr lang="en-GB" b="1" dirty="0">
                <a:solidFill>
                  <a:schemeClr val="accent1"/>
                </a:solidFill>
              </a:rPr>
              <a:t>Club News - Reminders</a:t>
            </a:r>
            <a:endParaRPr lang="en-GB" dirty="0"/>
          </a:p>
        </p:txBody>
      </p:sp>
      <p:sp>
        <p:nvSpPr>
          <p:cNvPr id="3" name="Content Placeholder 2">
            <a:extLst>
              <a:ext uri="{FF2B5EF4-FFF2-40B4-BE49-F238E27FC236}">
                <a16:creationId xmlns:a16="http://schemas.microsoft.com/office/drawing/2014/main" id="{81F7B3FD-2CAF-43CA-8590-1186F304D8C3}"/>
              </a:ext>
            </a:extLst>
          </p:cNvPr>
          <p:cNvSpPr>
            <a:spLocks noGrp="1"/>
          </p:cNvSpPr>
          <p:nvPr>
            <p:ph idx="1"/>
          </p:nvPr>
        </p:nvSpPr>
        <p:spPr/>
        <p:txBody>
          <a:bodyPr>
            <a:normAutofit/>
          </a:bodyPr>
          <a:lstStyle/>
          <a:p>
            <a:pPr fontAlgn="base"/>
            <a:r>
              <a:rPr lang="en-GB" dirty="0"/>
              <a:t>There will be no Craft Club on Monday 4 March as Mrs Seligman will not be in school that day.</a:t>
            </a:r>
          </a:p>
          <a:p>
            <a:pPr marL="0" indent="0" fontAlgn="base">
              <a:buNone/>
            </a:pPr>
            <a:endParaRPr lang="en-GB" dirty="0"/>
          </a:p>
          <a:p>
            <a:pPr fontAlgn="base"/>
            <a:r>
              <a:rPr lang="en-GB" dirty="0"/>
              <a:t>There will be no Junior Duke on Wednesday 13 March or Science club on Thursday 14 March due to it being Parent Consultation Evening week.</a:t>
            </a:r>
          </a:p>
          <a:p>
            <a:pPr marL="0" indent="0" fontAlgn="base">
              <a:buNone/>
            </a:pPr>
            <a:endParaRPr lang="en-GB" dirty="0"/>
          </a:p>
        </p:txBody>
      </p:sp>
    </p:spTree>
    <p:extLst>
      <p:ext uri="{BB962C8B-B14F-4D97-AF65-F5344CB8AC3E}">
        <p14:creationId xmlns:p14="http://schemas.microsoft.com/office/powerpoint/2010/main" val="131505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2882384074"/>
              </p:ext>
            </p:extLst>
          </p:nvPr>
        </p:nvGraphicFramePr>
        <p:xfrm>
          <a:off x="302004" y="1995810"/>
          <a:ext cx="11367081" cy="24234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r>
                        <a:rPr lang="en-GB" dirty="0" err="1"/>
                        <a:t>Dianta</a:t>
                      </a:r>
                      <a:r>
                        <a:rPr lang="en-GB" dirty="0"/>
                        <a:t> Simpson</a:t>
                      </a:r>
                    </a:p>
                  </a:txBody>
                  <a:tcPr>
                    <a:solidFill>
                      <a:schemeClr val="accent1">
                        <a:lumMod val="20000"/>
                        <a:lumOff val="80000"/>
                      </a:schemeClr>
                    </a:solidFill>
                  </a:tcPr>
                </a:tc>
                <a:tc>
                  <a:txBody>
                    <a:bodyPr/>
                    <a:lstStyle/>
                    <a:p>
                      <a:pPr algn="ctr"/>
                      <a:r>
                        <a:rPr lang="en-GB" dirty="0"/>
                        <a:t>Pippa Dawson</a:t>
                      </a:r>
                    </a:p>
                  </a:txBody>
                  <a:tcPr>
                    <a:solidFill>
                      <a:schemeClr val="accent1">
                        <a:lumMod val="20000"/>
                        <a:lumOff val="80000"/>
                      </a:schemeClr>
                    </a:solidFill>
                  </a:tcPr>
                </a:tc>
                <a:tc>
                  <a:txBody>
                    <a:bodyPr/>
                    <a:lstStyle/>
                    <a:p>
                      <a:pPr algn="ctr"/>
                      <a:r>
                        <a:rPr lang="en-GB" dirty="0"/>
                        <a:t>Rosie Seligman</a:t>
                      </a:r>
                    </a:p>
                  </a:txBody>
                  <a:tcPr>
                    <a:solidFill>
                      <a:schemeClr val="accent1">
                        <a:lumMod val="20000"/>
                        <a:lumOff val="80000"/>
                      </a:schemeClr>
                    </a:solidFill>
                  </a:tcPr>
                </a:tc>
                <a:tc>
                  <a:txBody>
                    <a:bodyPr/>
                    <a:lstStyle/>
                    <a:p>
                      <a:pPr algn="ctr"/>
                      <a:r>
                        <a:rPr lang="en-GB" dirty="0"/>
                        <a:t>Oskar Braidwood</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Reggie Jagger</a:t>
                      </a:r>
                    </a:p>
                  </a:txBody>
                  <a:tcPr>
                    <a:solidFill>
                      <a:schemeClr val="accent1">
                        <a:lumMod val="20000"/>
                        <a:lumOff val="80000"/>
                      </a:schemeClr>
                    </a:solidFill>
                  </a:tcPr>
                </a:tc>
                <a:tc>
                  <a:txBody>
                    <a:bodyPr/>
                    <a:lstStyle/>
                    <a:p>
                      <a:pPr algn="ctr"/>
                      <a:r>
                        <a:rPr lang="en-GB" dirty="0"/>
                        <a:t>Aidan Brown</a:t>
                      </a:r>
                    </a:p>
                  </a:txBody>
                  <a:tcPr>
                    <a:solidFill>
                      <a:schemeClr val="accent1">
                        <a:lumMod val="20000"/>
                        <a:lumOff val="80000"/>
                      </a:schemeClr>
                    </a:solidFill>
                  </a:tcPr>
                </a:tc>
                <a:tc>
                  <a:txBody>
                    <a:bodyPr/>
                    <a:lstStyle/>
                    <a:p>
                      <a:pPr algn="ctr"/>
                      <a:r>
                        <a:rPr lang="en-GB" dirty="0"/>
                        <a:t>Nancy Barrett</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a:t>Mabel </a:t>
                      </a:r>
                      <a:r>
                        <a:rPr lang="en-GB" dirty="0" err="1"/>
                        <a:t>Ankers</a:t>
                      </a:r>
                      <a:endParaRPr lang="en-GB" dirty="0"/>
                    </a:p>
                  </a:txBody>
                  <a:tcPr>
                    <a:solidFill>
                      <a:schemeClr val="accent1">
                        <a:lumMod val="20000"/>
                        <a:lumOff val="80000"/>
                      </a:schemeClr>
                    </a:solidFill>
                  </a:tcPr>
                </a:tc>
                <a:tc>
                  <a:txBody>
                    <a:bodyPr/>
                    <a:lstStyle/>
                    <a:p>
                      <a:pPr algn="ctr"/>
                      <a:r>
                        <a:rPr lang="en-GB" dirty="0"/>
                        <a:t>Duke Gains</a:t>
                      </a:r>
                    </a:p>
                  </a:txBody>
                  <a:tcPr>
                    <a:solidFill>
                      <a:schemeClr val="accent1">
                        <a:lumMod val="20000"/>
                        <a:lumOff val="80000"/>
                      </a:schemeClr>
                    </a:solidFill>
                  </a:tcPr>
                </a:tc>
                <a:tc>
                  <a:txBody>
                    <a:bodyPr/>
                    <a:lstStyle/>
                    <a:p>
                      <a:pPr algn="ctr"/>
                      <a:r>
                        <a:rPr lang="en-GB" dirty="0"/>
                        <a:t>Oliver Wilson</a:t>
                      </a:r>
                    </a:p>
                  </a:txBody>
                  <a:tcPr>
                    <a:solidFill>
                      <a:schemeClr val="accent1">
                        <a:lumMod val="20000"/>
                        <a:lumOff val="80000"/>
                      </a:schemeClr>
                    </a:solidFill>
                  </a:tcPr>
                </a:tc>
                <a:tc>
                  <a:txBody>
                    <a:bodyPr/>
                    <a:lstStyle/>
                    <a:p>
                      <a:pPr algn="ctr"/>
                      <a:r>
                        <a:rPr lang="en-GB" sz="1800" dirty="0"/>
                        <a:t>Isla Howland</a:t>
                      </a:r>
                    </a:p>
                  </a:txBody>
                  <a:tcPr>
                    <a:solidFill>
                      <a:schemeClr val="accent1">
                        <a:lumMod val="20000"/>
                        <a:lumOff val="80000"/>
                      </a:schemeClr>
                    </a:solidFill>
                  </a:tcPr>
                </a:tc>
                <a:extLst>
                  <a:ext uri="{0D108BD9-81ED-4DB2-BD59-A6C34878D82A}">
                    <a16:rowId xmlns:a16="http://schemas.microsoft.com/office/drawing/2014/main" val="611890926"/>
                  </a:ext>
                </a:extLst>
              </a:tr>
            </a:tbl>
          </a:graphicData>
        </a:graphic>
      </p:graphicFrame>
      <p:graphicFrame>
        <p:nvGraphicFramePr>
          <p:cNvPr id="3" name="Table 2">
            <a:extLst>
              <a:ext uri="{FF2B5EF4-FFF2-40B4-BE49-F238E27FC236}">
                <a16:creationId xmlns:a16="http://schemas.microsoft.com/office/drawing/2014/main" id="{507B524E-CABE-44DD-A9AC-C99CF5390006}"/>
              </a:ext>
            </a:extLst>
          </p:cNvPr>
          <p:cNvGraphicFramePr>
            <a:graphicFrameLocks noGrp="1"/>
          </p:cNvGraphicFramePr>
          <p:nvPr>
            <p:extLst>
              <p:ext uri="{D42A27DB-BD31-4B8C-83A1-F6EECF244321}">
                <p14:modId xmlns:p14="http://schemas.microsoft.com/office/powerpoint/2010/main" val="3792241929"/>
              </p:ext>
            </p:extLst>
          </p:nvPr>
        </p:nvGraphicFramePr>
        <p:xfrm>
          <a:off x="302003" y="4419279"/>
          <a:ext cx="11367082" cy="182880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3405905613"/>
                    </a:ext>
                  </a:extLst>
                </a:gridCol>
                <a:gridCol w="4546833">
                  <a:extLst>
                    <a:ext uri="{9D8B030D-6E8A-4147-A177-3AD203B41FA5}">
                      <a16:colId xmlns:a16="http://schemas.microsoft.com/office/drawing/2014/main" val="783135350"/>
                    </a:ext>
                  </a:extLst>
                </a:gridCol>
                <a:gridCol w="4546833">
                  <a:extLst>
                    <a:ext uri="{9D8B030D-6E8A-4147-A177-3AD203B41FA5}">
                      <a16:colId xmlns:a16="http://schemas.microsoft.com/office/drawing/2014/main" val="770239626"/>
                    </a:ext>
                  </a:extLst>
                </a:gridCol>
              </a:tblGrid>
              <a:tr h="594463">
                <a:tc>
                  <a:txBody>
                    <a:bodyPr/>
                    <a:lstStyle/>
                    <a:p>
                      <a:r>
                        <a:rPr lang="en-GB" b="1" dirty="0">
                          <a:solidFill>
                            <a:schemeClr val="tx1"/>
                          </a:solidFill>
                        </a:rPr>
                        <a:t>Headteacher Awards </a:t>
                      </a:r>
                      <a:r>
                        <a:rPr lang="en-GB" b="1" dirty="0">
                          <a:solidFill>
                            <a:srgbClr val="FFC000"/>
                          </a:solidFill>
                        </a:rPr>
                        <a:t>Random Act of Kindness</a:t>
                      </a:r>
                    </a:p>
                  </a:txBody>
                  <a:tcPr>
                    <a:solidFill>
                      <a:schemeClr val="accent1">
                        <a:lumMod val="20000"/>
                        <a:lumOff val="80000"/>
                      </a:schemeClr>
                    </a:solidFill>
                  </a:tcPr>
                </a:tc>
                <a:tc>
                  <a:txBody>
                    <a:bodyPr/>
                    <a:lstStyle/>
                    <a:p>
                      <a:pPr algn="ctr"/>
                      <a:endParaRPr lang="en-GB" b="0" dirty="0">
                        <a:solidFill>
                          <a:schemeClr val="tx1"/>
                        </a:solidFill>
                      </a:endParaRPr>
                    </a:p>
                    <a:p>
                      <a:pPr algn="ctr"/>
                      <a:r>
                        <a:rPr lang="en-GB" b="0" dirty="0">
                          <a:solidFill>
                            <a:schemeClr val="tx1"/>
                          </a:solidFill>
                        </a:rPr>
                        <a:t>Joshua Griffin-Miles</a:t>
                      </a:r>
                    </a:p>
                  </a:txBody>
                  <a:tcPr>
                    <a:solidFill>
                      <a:schemeClr val="accent1">
                        <a:lumMod val="20000"/>
                        <a:lumOff val="80000"/>
                      </a:schemeClr>
                    </a:solidFill>
                  </a:tcPr>
                </a:tc>
                <a:tc>
                  <a:txBody>
                    <a:bodyPr/>
                    <a:lstStyle/>
                    <a:p>
                      <a:pPr algn="ctr"/>
                      <a:endParaRPr lang="en-GB"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Joshua Jefferson</a:t>
                      </a:r>
                    </a:p>
                    <a:p>
                      <a:pPr algn="ctr"/>
                      <a:endParaRPr lang="en-GB"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758429392"/>
                  </a:ext>
                </a:extLst>
              </a:tr>
              <a:tr h="594463">
                <a:tc>
                  <a:txBody>
                    <a:bodyPr/>
                    <a:lstStyle/>
                    <a:p>
                      <a:r>
                        <a:rPr lang="en-GB" b="1" dirty="0">
                          <a:solidFill>
                            <a:schemeClr val="tx1"/>
                          </a:solidFill>
                        </a:rPr>
                        <a:t>Cloakroom Ninja tidiest cloakroom trophy</a:t>
                      </a:r>
                    </a:p>
                  </a:txBody>
                  <a:tcPr>
                    <a:solidFill>
                      <a:schemeClr val="accent1">
                        <a:lumMod val="20000"/>
                        <a:lumOff val="80000"/>
                      </a:schemeClr>
                    </a:solidFill>
                  </a:tcPr>
                </a:tc>
                <a:tc gridSpan="2">
                  <a:txBody>
                    <a:bodyPr/>
                    <a:lstStyle/>
                    <a:p>
                      <a:pPr algn="ctr"/>
                      <a:endParaRPr lang="en-GB" dirty="0"/>
                    </a:p>
                    <a:p>
                      <a:pPr algn="ctr"/>
                      <a:r>
                        <a:rPr lang="en-GB" dirty="0"/>
                        <a:t>Apple Class</a:t>
                      </a:r>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17299555"/>
                  </a:ext>
                </a:extLst>
              </a:tr>
            </a:tbl>
          </a:graphicData>
        </a:graphic>
      </p:graphicFrame>
    </p:spTree>
    <p:extLst>
      <p:ext uri="{BB962C8B-B14F-4D97-AF65-F5344CB8AC3E}">
        <p14:creationId xmlns:p14="http://schemas.microsoft.com/office/powerpoint/2010/main" val="229690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4 March 2024</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4080470300"/>
              </p:ext>
            </p:extLst>
          </p:nvPr>
        </p:nvGraphicFramePr>
        <p:xfrm>
          <a:off x="1864686" y="1690688"/>
          <a:ext cx="8462628" cy="1498853"/>
        </p:xfrm>
        <a:graphic>
          <a:graphicData uri="http://schemas.openxmlformats.org/drawingml/2006/table">
            <a:tbl>
              <a:tblPr firstRow="1" bandRow="1">
                <a:tableStyleId>{5C22544A-7EE6-4342-B048-85BDC9FD1C3A}</a:tableStyleId>
              </a:tblPr>
              <a:tblGrid>
                <a:gridCol w="1410438">
                  <a:extLst>
                    <a:ext uri="{9D8B030D-6E8A-4147-A177-3AD203B41FA5}">
                      <a16:colId xmlns:a16="http://schemas.microsoft.com/office/drawing/2014/main" val="982694366"/>
                    </a:ext>
                  </a:extLst>
                </a:gridCol>
                <a:gridCol w="1410438">
                  <a:extLst>
                    <a:ext uri="{9D8B030D-6E8A-4147-A177-3AD203B41FA5}">
                      <a16:colId xmlns:a16="http://schemas.microsoft.com/office/drawing/2014/main" val="3604755761"/>
                    </a:ext>
                  </a:extLst>
                </a:gridCol>
                <a:gridCol w="1410438">
                  <a:extLst>
                    <a:ext uri="{9D8B030D-6E8A-4147-A177-3AD203B41FA5}">
                      <a16:colId xmlns:a16="http://schemas.microsoft.com/office/drawing/2014/main" val="3275141048"/>
                    </a:ext>
                  </a:extLst>
                </a:gridCol>
                <a:gridCol w="1410438">
                  <a:extLst>
                    <a:ext uri="{9D8B030D-6E8A-4147-A177-3AD203B41FA5}">
                      <a16:colId xmlns:a16="http://schemas.microsoft.com/office/drawing/2014/main" val="126600969"/>
                    </a:ext>
                  </a:extLst>
                </a:gridCol>
                <a:gridCol w="1410438">
                  <a:extLst>
                    <a:ext uri="{9D8B030D-6E8A-4147-A177-3AD203B41FA5}">
                      <a16:colId xmlns:a16="http://schemas.microsoft.com/office/drawing/2014/main" val="1318239413"/>
                    </a:ext>
                  </a:extLst>
                </a:gridCol>
                <a:gridCol w="1410438">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solidFill>
                          <a:schemeClr val="tx1"/>
                        </a:solidFill>
                      </a:endParaRPr>
                    </a:p>
                  </a:txBody>
                  <a:tcPr/>
                </a:tc>
                <a:tc>
                  <a:txBody>
                    <a:bodyPr/>
                    <a:lstStyle/>
                    <a:p>
                      <a:pPr algn="ctr"/>
                      <a:endParaRPr lang="en-GB">
                        <a:solidFill>
                          <a:schemeClr val="tx1"/>
                        </a:solidFill>
                      </a:endParaRPr>
                    </a:p>
                  </a:txBody>
                  <a:tcPr/>
                </a:tc>
                <a:tc>
                  <a:txBody>
                    <a:bodyPr/>
                    <a:lstStyle/>
                    <a:p>
                      <a:pPr algn="ctr"/>
                      <a:r>
                        <a:rPr lang="en-GB" dirty="0">
                          <a:solidFill>
                            <a:schemeClr val="tx1"/>
                          </a:solidFill>
                        </a:rPr>
                        <a:t>X</a:t>
                      </a:r>
                    </a:p>
                  </a:txBody>
                  <a:tcPr/>
                </a:tc>
                <a:tc>
                  <a:txBody>
                    <a:bodyPr/>
                    <a:lstStyle/>
                    <a:p>
                      <a:pPr algn="ctr"/>
                      <a:r>
                        <a:rPr lang="en-GB" dirty="0"/>
                        <a:t>X</a:t>
                      </a:r>
                    </a:p>
                  </a:txBody>
                  <a:tcPr/>
                </a:tc>
                <a:extLst>
                  <a:ext uri="{0D108BD9-81ED-4DB2-BD59-A6C34878D82A}">
                    <a16:rowId xmlns:a16="http://schemas.microsoft.com/office/drawing/2014/main" val="726796407"/>
                  </a:ext>
                </a:extLst>
              </a:tr>
              <a:tr h="386333">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endParaRPr lang="en-GB" dirty="0">
                        <a:solidFill>
                          <a:schemeClr val="tx1"/>
                        </a:solidFill>
                      </a:endParaRPr>
                    </a:p>
                  </a:txBody>
                  <a:tcPr/>
                </a:tc>
                <a:tc>
                  <a:txBody>
                    <a:bodyPr/>
                    <a:lstStyle/>
                    <a:p>
                      <a:pPr algn="ctr"/>
                      <a:r>
                        <a:rPr lang="en-GB" dirty="0">
                          <a:solidFill>
                            <a:schemeClr val="tx1"/>
                          </a:solidFill>
                        </a:rPr>
                        <a:t>X - swim</a:t>
                      </a:r>
                    </a:p>
                  </a:txBody>
                  <a:tcPr/>
                </a:tc>
                <a:tc>
                  <a:txBody>
                    <a:bodyPr/>
                    <a:lstStyle/>
                    <a:p>
                      <a:pPr algn="ctr"/>
                      <a:endParaRPr lang="en-GB" dirty="0">
                        <a:solidFill>
                          <a:schemeClr val="tx1"/>
                        </a:solidFill>
                      </a:endParaRPr>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solidFill>
                            <a:schemeClr val="tx1"/>
                          </a:solidFill>
                        </a:rPr>
                        <a:t>X</a:t>
                      </a:r>
                    </a:p>
                  </a:txBody>
                  <a:tcPr/>
                </a:tc>
                <a:tc>
                  <a:txBody>
                    <a:bodyPr/>
                    <a:lstStyle/>
                    <a:p>
                      <a:pPr algn="ctr"/>
                      <a:endParaRPr lang="en-GB" dirty="0">
                        <a:solidFill>
                          <a:schemeClr val="tx1"/>
                        </a:solidFill>
                      </a:endParaRPr>
                    </a:p>
                  </a:txBody>
                  <a:tcPr/>
                </a:tc>
                <a:tc>
                  <a:txBody>
                    <a:bodyPr/>
                    <a:lstStyle/>
                    <a:p>
                      <a:pPr algn="ctr"/>
                      <a:endParaRPr lang="en-GB" dirty="0">
                        <a:solidFill>
                          <a:schemeClr val="tx1"/>
                        </a:solidFill>
                      </a:endParaRPr>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1725037690"/>
              </p:ext>
            </p:extLst>
          </p:nvPr>
        </p:nvGraphicFramePr>
        <p:xfrm>
          <a:off x="2032000" y="1424992"/>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Mozart</a:t>
                      </a:r>
                    </a:p>
                  </a:txBody>
                  <a:tcPr/>
                </a:tc>
                <a:tc>
                  <a:txBody>
                    <a:bodyPr/>
                    <a:lstStyle/>
                    <a:p>
                      <a:r>
                        <a:rPr lang="en-GB" dirty="0"/>
                        <a:t>511</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Bowie </a:t>
                      </a:r>
                    </a:p>
                  </a:txBody>
                  <a:tcPr/>
                </a:tc>
                <a:tc>
                  <a:txBody>
                    <a:bodyPr/>
                    <a:lstStyle/>
                    <a:p>
                      <a:r>
                        <a:rPr lang="en-GB" dirty="0"/>
                        <a:t>507</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Fitzgerald</a:t>
                      </a:r>
                    </a:p>
                  </a:txBody>
                  <a:tcPr/>
                </a:tc>
                <a:tc>
                  <a:txBody>
                    <a:bodyPr/>
                    <a:lstStyle/>
                    <a:p>
                      <a:r>
                        <a:rPr lang="en-GB" dirty="0"/>
                        <a:t>714</a:t>
                      </a:r>
                    </a:p>
                  </a:txBody>
                  <a:tcPr/>
                </a:tc>
                <a:extLst>
                  <a:ext uri="{0D108BD9-81ED-4DB2-BD59-A6C34878D82A}">
                    <a16:rowId xmlns:a16="http://schemas.microsoft.com/office/drawing/2014/main" val="4093545337"/>
                  </a:ext>
                </a:extLst>
              </a:tr>
              <a:tr h="370840">
                <a:tc>
                  <a:txBody>
                    <a:bodyPr/>
                    <a:lstStyle/>
                    <a:p>
                      <a:r>
                        <a:rPr lang="en-GB" dirty="0">
                          <a:solidFill>
                            <a:srgbClr val="FFC000"/>
                          </a:solidFill>
                        </a:rPr>
                        <a:t>Wonder</a:t>
                      </a:r>
                    </a:p>
                  </a:txBody>
                  <a:tcPr/>
                </a:tc>
                <a:tc>
                  <a:txBody>
                    <a:bodyPr/>
                    <a:lstStyle/>
                    <a:p>
                      <a:r>
                        <a:rPr lang="en-GB" dirty="0"/>
                        <a:t>713</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619337" y="3339979"/>
            <a:ext cx="2953326" cy="369332"/>
          </a:xfrm>
          <a:prstGeom prst="rect">
            <a:avLst/>
          </a:prstGeom>
          <a:noFill/>
        </p:spPr>
        <p:txBody>
          <a:bodyPr wrap="square" rtlCol="0">
            <a:spAutoFit/>
          </a:bodyPr>
          <a:lstStyle/>
          <a:p>
            <a:r>
              <a:rPr lang="en-GB" dirty="0"/>
              <a:t>Well done </a:t>
            </a:r>
            <a:r>
              <a:rPr lang="en-GB" dirty="0">
                <a:solidFill>
                  <a:srgbClr val="00B050"/>
                </a:solidFill>
              </a:rPr>
              <a:t>Fitzgerald</a:t>
            </a:r>
            <a:r>
              <a:rPr lang="en-GB" dirty="0"/>
              <a:t> team!</a:t>
            </a:r>
          </a:p>
        </p:txBody>
      </p:sp>
      <p:pic>
        <p:nvPicPr>
          <p:cNvPr id="6" name="Picture 5">
            <a:extLst>
              <a:ext uri="{FF2B5EF4-FFF2-40B4-BE49-F238E27FC236}">
                <a16:creationId xmlns:a16="http://schemas.microsoft.com/office/drawing/2014/main" id="{DC3BB06A-C8FD-4508-A735-2773AE24E7A7}"/>
              </a:ext>
            </a:extLst>
          </p:cNvPr>
          <p:cNvPicPr>
            <a:picLocks noChangeAspect="1"/>
          </p:cNvPicPr>
          <p:nvPr/>
        </p:nvPicPr>
        <p:blipFill>
          <a:blip r:embed="rId2"/>
          <a:stretch>
            <a:fillRect/>
          </a:stretch>
        </p:blipFill>
        <p:spPr>
          <a:xfrm>
            <a:off x="646910" y="3578809"/>
            <a:ext cx="1887307" cy="2506805"/>
          </a:xfrm>
          <a:prstGeom prst="rect">
            <a:avLst/>
          </a:prstGeom>
        </p:spPr>
      </p:pic>
      <p:pic>
        <p:nvPicPr>
          <p:cNvPr id="8" name="Picture 7">
            <a:extLst>
              <a:ext uri="{FF2B5EF4-FFF2-40B4-BE49-F238E27FC236}">
                <a16:creationId xmlns:a16="http://schemas.microsoft.com/office/drawing/2014/main" id="{6B240008-45A4-42C4-B0DA-C6760B36B7D2}"/>
              </a:ext>
            </a:extLst>
          </p:cNvPr>
          <p:cNvPicPr>
            <a:picLocks noChangeAspect="1"/>
          </p:cNvPicPr>
          <p:nvPr/>
        </p:nvPicPr>
        <p:blipFill>
          <a:blip r:embed="rId3"/>
          <a:stretch>
            <a:fillRect/>
          </a:stretch>
        </p:blipFill>
        <p:spPr>
          <a:xfrm>
            <a:off x="3687790" y="3872890"/>
            <a:ext cx="2049958" cy="2720576"/>
          </a:xfrm>
          <a:prstGeom prst="rect">
            <a:avLst/>
          </a:prstGeom>
        </p:spPr>
      </p:pic>
      <p:pic>
        <p:nvPicPr>
          <p:cNvPr id="10" name="Picture 9">
            <a:extLst>
              <a:ext uri="{FF2B5EF4-FFF2-40B4-BE49-F238E27FC236}">
                <a16:creationId xmlns:a16="http://schemas.microsoft.com/office/drawing/2014/main" id="{8FEB583A-A79D-489B-ADC3-67AAA473D400}"/>
              </a:ext>
            </a:extLst>
          </p:cNvPr>
          <p:cNvPicPr>
            <a:picLocks noChangeAspect="1"/>
          </p:cNvPicPr>
          <p:nvPr/>
        </p:nvPicPr>
        <p:blipFill>
          <a:blip r:embed="rId4"/>
          <a:stretch>
            <a:fillRect/>
          </a:stretch>
        </p:blipFill>
        <p:spPr>
          <a:xfrm>
            <a:off x="6334346" y="3879179"/>
            <a:ext cx="2106541" cy="2674852"/>
          </a:xfrm>
          <a:prstGeom prst="rect">
            <a:avLst/>
          </a:prstGeom>
        </p:spPr>
      </p:pic>
      <p:pic>
        <p:nvPicPr>
          <p:cNvPr id="12" name="Picture 11">
            <a:extLst>
              <a:ext uri="{FF2B5EF4-FFF2-40B4-BE49-F238E27FC236}">
                <a16:creationId xmlns:a16="http://schemas.microsoft.com/office/drawing/2014/main" id="{5EB63652-894F-4209-A2CA-0650D9A9C37D}"/>
              </a:ext>
            </a:extLst>
          </p:cNvPr>
          <p:cNvPicPr>
            <a:picLocks noChangeAspect="1"/>
          </p:cNvPicPr>
          <p:nvPr/>
        </p:nvPicPr>
        <p:blipFill>
          <a:blip r:embed="rId5"/>
          <a:stretch>
            <a:fillRect/>
          </a:stretch>
        </p:blipFill>
        <p:spPr>
          <a:xfrm>
            <a:off x="9634083" y="3578809"/>
            <a:ext cx="1988992" cy="2674852"/>
          </a:xfrm>
          <a:prstGeom prst="rect">
            <a:avLst/>
          </a:prstGeom>
        </p:spPr>
      </p:pic>
      <p:sp>
        <p:nvSpPr>
          <p:cNvPr id="13" name="Star: 5 Points 12">
            <a:extLst>
              <a:ext uri="{FF2B5EF4-FFF2-40B4-BE49-F238E27FC236}">
                <a16:creationId xmlns:a16="http://schemas.microsoft.com/office/drawing/2014/main" id="{451B28E2-F3CF-4CCD-A801-F9D6C70EAEE1}"/>
              </a:ext>
            </a:extLst>
          </p:cNvPr>
          <p:cNvSpPr/>
          <p:nvPr/>
        </p:nvSpPr>
        <p:spPr>
          <a:xfrm>
            <a:off x="10167145" y="3062342"/>
            <a:ext cx="922867" cy="103293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433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Message from the Headteacher</a:t>
            </a:r>
          </a:p>
        </p:txBody>
      </p:sp>
      <p:sp>
        <p:nvSpPr>
          <p:cNvPr id="7" name="TextBox 6">
            <a:extLst>
              <a:ext uri="{FF2B5EF4-FFF2-40B4-BE49-F238E27FC236}">
                <a16:creationId xmlns:a16="http://schemas.microsoft.com/office/drawing/2014/main" id="{F28CFFB2-4080-43CA-BB24-CFD8DED38BA3}"/>
              </a:ext>
            </a:extLst>
          </p:cNvPr>
          <p:cNvSpPr txBox="1"/>
          <p:nvPr/>
        </p:nvSpPr>
        <p:spPr>
          <a:xfrm>
            <a:off x="8237897" y="5484677"/>
            <a:ext cx="2411896" cy="892552"/>
          </a:xfrm>
          <a:prstGeom prst="rect">
            <a:avLst/>
          </a:prstGeom>
          <a:noFill/>
        </p:spPr>
        <p:txBody>
          <a:bodyPr wrap="square" rtlCol="0">
            <a:spAutoFit/>
          </a:bodyPr>
          <a:lstStyle/>
          <a:p>
            <a:r>
              <a:rPr lang="en-GB" sz="2600" dirty="0">
                <a:latin typeface="Modern Love" panose="04090805081005020601" pitchFamily="82" charset="0"/>
              </a:rPr>
              <a:t>Judi Jackson</a:t>
            </a:r>
          </a:p>
          <a:p>
            <a:r>
              <a:rPr lang="en-GB" sz="2600" dirty="0"/>
              <a:t>Headteacher</a:t>
            </a:r>
          </a:p>
        </p:txBody>
      </p:sp>
      <p:sp>
        <p:nvSpPr>
          <p:cNvPr id="3" name="Content Placeholder 2">
            <a:extLst>
              <a:ext uri="{FF2B5EF4-FFF2-40B4-BE49-F238E27FC236}">
                <a16:creationId xmlns:a16="http://schemas.microsoft.com/office/drawing/2014/main" id="{CF8F57B0-D810-46D3-B030-7ECCB2AB5544}"/>
              </a:ext>
            </a:extLst>
          </p:cNvPr>
          <p:cNvSpPr>
            <a:spLocks noGrp="1"/>
          </p:cNvSpPr>
          <p:nvPr>
            <p:ph idx="1"/>
          </p:nvPr>
        </p:nvSpPr>
        <p:spPr>
          <a:xfrm>
            <a:off x="838200" y="1253331"/>
            <a:ext cx="10515600" cy="4351338"/>
          </a:xfrm>
        </p:spPr>
        <p:txBody>
          <a:bodyPr>
            <a:normAutofit fontScale="92500" lnSpcReduction="10000"/>
          </a:bodyPr>
          <a:lstStyle/>
          <a:p>
            <a:pPr marL="0" indent="0">
              <a:buNone/>
            </a:pPr>
            <a:r>
              <a:rPr lang="en-GB" dirty="0"/>
              <a:t>It’s been another incredibly busy week in school and it’s March already!  It has been Assessment Week in school this week; I am so impressed with how the children have applied themselves and worked with dedication and resilience.  Staff are busy preparing interim reports for you, ahead of Parent Consultation Evenings. </a:t>
            </a:r>
          </a:p>
          <a:p>
            <a:pPr marL="0" indent="0">
              <a:buNone/>
            </a:pPr>
            <a:r>
              <a:rPr lang="en-GB" dirty="0"/>
              <a:t>This week, we welcomed over 20 teachers from across the local area after school for a writing moderation event.  Teachers were able to share examples of pupil’s work, suitably replenished by Mrs Bacon’s excellent cups of tea and biscuits!</a:t>
            </a:r>
          </a:p>
          <a:p>
            <a:pPr marL="0" indent="0">
              <a:buNone/>
            </a:pPr>
            <a:r>
              <a:rPr lang="en-GB" dirty="0"/>
              <a:t>Many of the staff commented on our lovely learning environment, which was so nice to hear as we have worked so hard to make it that way!</a:t>
            </a:r>
          </a:p>
          <a:p>
            <a:pPr marL="0" indent="0">
              <a:buNone/>
            </a:pPr>
            <a:r>
              <a:rPr lang="en-GB" dirty="0"/>
              <a:t>Have a lovely weekend, </a:t>
            </a:r>
          </a:p>
        </p:txBody>
      </p:sp>
      <p:pic>
        <p:nvPicPr>
          <p:cNvPr id="8" name="Picture 7">
            <a:extLst>
              <a:ext uri="{FF2B5EF4-FFF2-40B4-BE49-F238E27FC236}">
                <a16:creationId xmlns:a16="http://schemas.microsoft.com/office/drawing/2014/main" id="{4C685493-B657-408D-B0C9-5074DA69DCED}"/>
              </a:ext>
            </a:extLst>
          </p:cNvPr>
          <p:cNvPicPr>
            <a:picLocks noChangeAspect="1"/>
          </p:cNvPicPr>
          <p:nvPr/>
        </p:nvPicPr>
        <p:blipFill>
          <a:blip r:embed="rId2"/>
          <a:stretch>
            <a:fillRect/>
          </a:stretch>
        </p:blipFill>
        <p:spPr>
          <a:xfrm>
            <a:off x="4988418" y="5112905"/>
            <a:ext cx="2215163" cy="1636095"/>
          </a:xfrm>
          <a:prstGeom prst="rect">
            <a:avLst/>
          </a:prstGeom>
        </p:spPr>
      </p:pic>
    </p:spTree>
    <p:extLst>
      <p:ext uri="{BB962C8B-B14F-4D97-AF65-F5344CB8AC3E}">
        <p14:creationId xmlns:p14="http://schemas.microsoft.com/office/powerpoint/2010/main" val="394928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872135106"/>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FF0000"/>
                          </a:solidFill>
                        </a:rPr>
                        <a:t>89.2%</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FF0000"/>
                          </a:solidFill>
                        </a:rPr>
                        <a:t>87.7%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1 late</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00B050"/>
                          </a:solidFill>
                        </a:rPr>
                        <a:t>97.2%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1 late</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95.2%</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dirty="0">
                <a:solidFill>
                  <a:srgbClr val="FF0000"/>
                </a:solidFill>
              </a:rPr>
              <a:t>92.8%</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
        <p:nvSpPr>
          <p:cNvPr id="6" name="Content Placeholder 5">
            <a:extLst>
              <a:ext uri="{FF2B5EF4-FFF2-40B4-BE49-F238E27FC236}">
                <a16:creationId xmlns:a16="http://schemas.microsoft.com/office/drawing/2014/main" id="{76993591-FB6A-4195-989E-7E20D5048FC5}"/>
              </a:ext>
            </a:extLst>
          </p:cNvPr>
          <p:cNvSpPr>
            <a:spLocks noGrp="1"/>
          </p:cNvSpPr>
          <p:nvPr>
            <p:ph idx="1"/>
          </p:nvPr>
        </p:nvSpPr>
        <p:spPr/>
        <p:txBody>
          <a:bodyPr>
            <a:normAutofit/>
          </a:bodyPr>
          <a:lstStyle/>
          <a:p>
            <a:pPr marL="0" indent="0" algn="l" fontAlgn="base">
              <a:buNone/>
            </a:pPr>
            <a:r>
              <a:rPr lang="en-GB" sz="2500" dirty="0">
                <a:solidFill>
                  <a:srgbClr val="000000"/>
                </a:solidFill>
              </a:rPr>
              <a:t>Reminders of </a:t>
            </a:r>
            <a:r>
              <a:rPr lang="en-GB" sz="2500" b="0" i="0" dirty="0">
                <a:solidFill>
                  <a:srgbClr val="FF0000"/>
                </a:solidFill>
                <a:effectLst/>
              </a:rPr>
              <a:t>Upcoming dates:</a:t>
            </a:r>
            <a:br>
              <a:rPr lang="en-GB" sz="2500" b="0" i="0" dirty="0">
                <a:solidFill>
                  <a:srgbClr val="000000"/>
                </a:solidFill>
                <a:effectLst/>
              </a:rPr>
            </a:br>
            <a:endParaRPr lang="en-GB" sz="2500" b="0" i="0" dirty="0">
              <a:solidFill>
                <a:srgbClr val="000000"/>
              </a:solidFill>
              <a:effectLst/>
            </a:endParaRPr>
          </a:p>
          <a:p>
            <a:pPr marL="0" indent="0" algn="l" fontAlgn="base">
              <a:buNone/>
            </a:pPr>
            <a:r>
              <a:rPr lang="en-GB" sz="2500" b="0" i="0" dirty="0">
                <a:solidFill>
                  <a:srgbClr val="000000"/>
                </a:solidFill>
                <a:effectLst/>
              </a:rPr>
              <a:t>Change of date for next CHASA meeting to: </a:t>
            </a:r>
            <a:r>
              <a:rPr lang="en-GB" sz="2500" b="0" i="0" dirty="0">
                <a:solidFill>
                  <a:srgbClr val="FF0000"/>
                </a:solidFill>
                <a:effectLst/>
              </a:rPr>
              <a:t>Monday 4</a:t>
            </a:r>
            <a:r>
              <a:rPr lang="en-GB" sz="2500" b="0" i="0" baseline="30000" dirty="0">
                <a:solidFill>
                  <a:srgbClr val="FF0000"/>
                </a:solidFill>
                <a:effectLst/>
              </a:rPr>
              <a:t>th</a:t>
            </a:r>
            <a:r>
              <a:rPr lang="en-GB" sz="2500" b="0" i="0" dirty="0">
                <a:solidFill>
                  <a:srgbClr val="FF0000"/>
                </a:solidFill>
                <a:effectLst/>
              </a:rPr>
              <a:t> March </a:t>
            </a:r>
            <a:r>
              <a:rPr lang="en-GB" sz="2500" b="0" i="0" dirty="0">
                <a:solidFill>
                  <a:srgbClr val="000000"/>
                </a:solidFill>
                <a:effectLst/>
              </a:rPr>
              <a:t>1.30pm at St Monica’s Meeting Room, Easingwold (also on Zoom)</a:t>
            </a:r>
          </a:p>
          <a:p>
            <a:pPr marL="0" indent="0" algn="l" fontAlgn="base">
              <a:buNone/>
            </a:pPr>
            <a:r>
              <a:rPr lang="en-GB" sz="2500" b="0" i="0" dirty="0">
                <a:solidFill>
                  <a:srgbClr val="000000"/>
                </a:solidFill>
                <a:effectLst/>
              </a:rPr>
              <a:t>Pre-loved uniform sales during Parent Consultation Evenings – </a:t>
            </a:r>
            <a:r>
              <a:rPr lang="en-GB" sz="2500" b="0" i="0" dirty="0">
                <a:solidFill>
                  <a:srgbClr val="FF0000"/>
                </a:solidFill>
                <a:effectLst/>
              </a:rPr>
              <a:t>Tuesday 12th and Wednesday 13</a:t>
            </a:r>
            <a:r>
              <a:rPr lang="en-GB" sz="2500" b="0" i="0" baseline="30000" dirty="0">
                <a:solidFill>
                  <a:srgbClr val="FF0000"/>
                </a:solidFill>
                <a:effectLst/>
              </a:rPr>
              <a:t>th</a:t>
            </a:r>
            <a:r>
              <a:rPr lang="en-GB" sz="2500" b="0" i="0" dirty="0">
                <a:solidFill>
                  <a:srgbClr val="FF0000"/>
                </a:solidFill>
                <a:effectLst/>
              </a:rPr>
              <a:t> March</a:t>
            </a:r>
          </a:p>
          <a:p>
            <a:pPr marL="0" indent="0" algn="l" fontAlgn="base">
              <a:buNone/>
            </a:pPr>
            <a:r>
              <a:rPr lang="en-GB" sz="2500" b="0" i="0" dirty="0">
                <a:solidFill>
                  <a:srgbClr val="000000"/>
                </a:solidFill>
                <a:effectLst/>
              </a:rPr>
              <a:t>CHASA Easter Craft Session: </a:t>
            </a:r>
            <a:r>
              <a:rPr lang="en-GB" sz="2500" b="0" i="0" dirty="0">
                <a:solidFill>
                  <a:srgbClr val="FF0000"/>
                </a:solidFill>
                <a:effectLst/>
              </a:rPr>
              <a:t>Thursday 21</a:t>
            </a:r>
            <a:r>
              <a:rPr lang="en-GB" sz="2500" b="0" i="0" baseline="30000" dirty="0">
                <a:solidFill>
                  <a:srgbClr val="FF0000"/>
                </a:solidFill>
                <a:effectLst/>
              </a:rPr>
              <a:t>st</a:t>
            </a:r>
            <a:r>
              <a:rPr lang="en-GB" sz="2500" b="0" i="0" dirty="0">
                <a:solidFill>
                  <a:srgbClr val="FF0000"/>
                </a:solidFill>
                <a:effectLst/>
              </a:rPr>
              <a:t> March </a:t>
            </a:r>
            <a:r>
              <a:rPr lang="en-GB" sz="2500" b="0" i="0" dirty="0">
                <a:solidFill>
                  <a:srgbClr val="000000"/>
                </a:solidFill>
                <a:effectLst/>
              </a:rPr>
              <a:t>after school - ticket details out soon</a:t>
            </a:r>
            <a:br>
              <a:rPr lang="en-GB" sz="2500" b="0" i="0" dirty="0">
                <a:solidFill>
                  <a:srgbClr val="000000"/>
                </a:solidFill>
                <a:effectLst/>
              </a:rPr>
            </a:br>
            <a:endParaRPr lang="en-GB" sz="2500" b="0" i="0" dirty="0">
              <a:solidFill>
                <a:srgbClr val="000000"/>
              </a:solidFill>
              <a:effectLst/>
            </a:endParaRPr>
          </a:p>
          <a:p>
            <a:pPr marL="0" indent="0" algn="l" fontAlgn="base">
              <a:buNone/>
            </a:pPr>
            <a:r>
              <a:rPr lang="en-GB" sz="2500" b="0" i="0" dirty="0">
                <a:solidFill>
                  <a:srgbClr val="000000"/>
                </a:solidFill>
                <a:effectLst/>
              </a:rPr>
              <a:t>Summer Fair (save the date!): </a:t>
            </a:r>
            <a:r>
              <a:rPr lang="en-GB" sz="2500" b="0" i="0" dirty="0">
                <a:solidFill>
                  <a:srgbClr val="FF0000"/>
                </a:solidFill>
                <a:effectLst/>
              </a:rPr>
              <a:t>Sunday 23</a:t>
            </a:r>
            <a:r>
              <a:rPr lang="en-GB" sz="2500" b="0" i="0" baseline="30000" dirty="0">
                <a:solidFill>
                  <a:srgbClr val="FF0000"/>
                </a:solidFill>
                <a:effectLst/>
              </a:rPr>
              <a:t>rd</a:t>
            </a:r>
            <a:r>
              <a:rPr lang="en-GB" sz="2500" b="0" i="0" dirty="0">
                <a:solidFill>
                  <a:srgbClr val="FF0000"/>
                </a:solidFill>
                <a:effectLst/>
              </a:rPr>
              <a:t> June </a:t>
            </a:r>
          </a:p>
          <a:p>
            <a:pPr marL="0" indent="0">
              <a:buNone/>
            </a:pPr>
            <a:endParaRPr lang="en-GB" dirty="0"/>
          </a:p>
        </p:txBody>
      </p:sp>
    </p:spTree>
    <p:extLst>
      <p:ext uri="{BB962C8B-B14F-4D97-AF65-F5344CB8AC3E}">
        <p14:creationId xmlns:p14="http://schemas.microsoft.com/office/powerpoint/2010/main" val="113828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
        <p:nvSpPr>
          <p:cNvPr id="6" name="Content Placeholder 5">
            <a:extLst>
              <a:ext uri="{FF2B5EF4-FFF2-40B4-BE49-F238E27FC236}">
                <a16:creationId xmlns:a16="http://schemas.microsoft.com/office/drawing/2014/main" id="{76993591-FB6A-4195-989E-7E20D5048FC5}"/>
              </a:ext>
            </a:extLst>
          </p:cNvPr>
          <p:cNvSpPr>
            <a:spLocks noGrp="1"/>
          </p:cNvSpPr>
          <p:nvPr>
            <p:ph idx="1"/>
          </p:nvPr>
        </p:nvSpPr>
        <p:spPr>
          <a:xfrm>
            <a:off x="3115732" y="1825625"/>
            <a:ext cx="8238067" cy="4351338"/>
          </a:xfrm>
        </p:spPr>
        <p:txBody>
          <a:bodyPr>
            <a:normAutofit/>
          </a:bodyPr>
          <a:lstStyle/>
          <a:p>
            <a:pPr marL="0" indent="0" algn="l" fontAlgn="base">
              <a:buNone/>
            </a:pPr>
            <a:r>
              <a:rPr lang="en-GB" sz="3500" b="0" i="0" dirty="0">
                <a:solidFill>
                  <a:schemeClr val="accent1"/>
                </a:solidFill>
                <a:effectLst/>
              </a:rPr>
              <a:t>Pre loved uniform – donations please!</a:t>
            </a:r>
          </a:p>
          <a:p>
            <a:pPr marL="0" indent="0">
              <a:buNone/>
            </a:pPr>
            <a:endParaRPr lang="en-GB" sz="1200" dirty="0"/>
          </a:p>
          <a:p>
            <a:pPr marL="0" indent="0">
              <a:buNone/>
            </a:pPr>
            <a:r>
              <a:rPr lang="en-GB" dirty="0"/>
              <a:t>Ahead of the planned pre-loved uniform sale during Parent Consultation Evenings (12/13 March 2024), we would be really grateful for donations of any items of school uniform. They can be dropped off in the school office or in the basket outside the main school door.</a:t>
            </a:r>
          </a:p>
          <a:p>
            <a:pPr marL="0" indent="0">
              <a:buNone/>
            </a:pPr>
            <a:endParaRPr lang="en-GB" dirty="0"/>
          </a:p>
          <a:p>
            <a:pPr marL="0" indent="0">
              <a:buNone/>
            </a:pPr>
            <a:r>
              <a:rPr lang="en-GB" dirty="0"/>
              <a:t>Thanks in advance.</a:t>
            </a:r>
          </a:p>
        </p:txBody>
      </p:sp>
      <p:pic>
        <p:nvPicPr>
          <p:cNvPr id="1026" name="Picture 1">
            <a:extLst>
              <a:ext uri="{FF2B5EF4-FFF2-40B4-BE49-F238E27FC236}">
                <a16:creationId xmlns:a16="http://schemas.microsoft.com/office/drawing/2014/main" id="{D8F3C95B-1FFA-424F-B307-12069EB25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2432520"/>
            <a:ext cx="1888067" cy="199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641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F4B2-E94F-41DE-B4E8-882C71BF8F97}"/>
              </a:ext>
            </a:extLst>
          </p:cNvPr>
          <p:cNvSpPr>
            <a:spLocks noGrp="1"/>
          </p:cNvSpPr>
          <p:nvPr>
            <p:ph type="title"/>
          </p:nvPr>
        </p:nvSpPr>
        <p:spPr/>
        <p:txBody>
          <a:bodyPr/>
          <a:lstStyle/>
          <a:p>
            <a:r>
              <a:rPr lang="en-GB" dirty="0"/>
              <a:t>Church News – from the Family Service Team</a:t>
            </a:r>
          </a:p>
        </p:txBody>
      </p:sp>
      <p:sp>
        <p:nvSpPr>
          <p:cNvPr id="3" name="Content Placeholder 2">
            <a:extLst>
              <a:ext uri="{FF2B5EF4-FFF2-40B4-BE49-F238E27FC236}">
                <a16:creationId xmlns:a16="http://schemas.microsoft.com/office/drawing/2014/main" id="{93A51FA4-A397-4F58-9BEE-1E0E13CACFCB}"/>
              </a:ext>
            </a:extLst>
          </p:cNvPr>
          <p:cNvSpPr>
            <a:spLocks noGrp="1"/>
          </p:cNvSpPr>
          <p:nvPr>
            <p:ph idx="1"/>
          </p:nvPr>
        </p:nvSpPr>
        <p:spPr>
          <a:xfrm>
            <a:off x="555071" y="1607283"/>
            <a:ext cx="5999547" cy="4351338"/>
          </a:xfrm>
        </p:spPr>
        <p:txBody>
          <a:bodyPr>
            <a:normAutofit fontScale="92500" lnSpcReduction="20000"/>
          </a:bodyPr>
          <a:lstStyle/>
          <a:p>
            <a:pPr marL="0" indent="0">
              <a:buNone/>
            </a:pPr>
            <a:endParaRPr lang="en-GB" dirty="0"/>
          </a:p>
          <a:p>
            <a:pPr marL="0" indent="0">
              <a:buNone/>
            </a:pPr>
            <a:r>
              <a:rPr lang="en-GB" dirty="0"/>
              <a:t>Future dates at St Cuthbert's:</a:t>
            </a:r>
          </a:p>
          <a:p>
            <a:pPr marL="0" indent="0">
              <a:buNone/>
            </a:pPr>
            <a:r>
              <a:rPr lang="en-GB" dirty="0"/>
              <a:t>March 5th Family Service as usual at 10.30am</a:t>
            </a:r>
          </a:p>
          <a:p>
            <a:pPr marL="0" indent="0">
              <a:buNone/>
            </a:pPr>
            <a:r>
              <a:rPr lang="en-GB" dirty="0"/>
              <a:t>March 31st EASTER DAY - there will be a Family Holy Communion at 10am (note the time!)</a:t>
            </a:r>
          </a:p>
          <a:p>
            <a:pPr marL="0" indent="0">
              <a:buNone/>
            </a:pPr>
            <a:br>
              <a:rPr lang="en-GB" dirty="0"/>
            </a:br>
            <a:r>
              <a:rPr lang="en-GB" dirty="0"/>
              <a:t>As ever, other services in the Benefice can be found on our website at </a:t>
            </a:r>
            <a:r>
              <a:rPr lang="en-GB" dirty="0">
                <a:hlinkClick r:id="rId2"/>
              </a:rPr>
              <a:t>https://bylandchurches.wordpress.com/services-in-church/</a:t>
            </a:r>
            <a:endParaRPr lang="en-GB" dirty="0"/>
          </a:p>
          <a:p>
            <a:pPr marL="0" indent="0">
              <a:buNone/>
            </a:pPr>
            <a:endParaRPr lang="en-GB" dirty="0"/>
          </a:p>
        </p:txBody>
      </p:sp>
      <p:pic>
        <p:nvPicPr>
          <p:cNvPr id="4" name="Picture 3">
            <a:extLst>
              <a:ext uri="{FF2B5EF4-FFF2-40B4-BE49-F238E27FC236}">
                <a16:creationId xmlns:a16="http://schemas.microsoft.com/office/drawing/2014/main" id="{25134DEF-B327-4895-81F8-1DA89D991D9B}"/>
              </a:ext>
            </a:extLst>
          </p:cNvPr>
          <p:cNvPicPr>
            <a:picLocks noChangeAspect="1"/>
          </p:cNvPicPr>
          <p:nvPr/>
        </p:nvPicPr>
        <p:blipFill>
          <a:blip r:embed="rId3"/>
          <a:stretch>
            <a:fillRect/>
          </a:stretch>
        </p:blipFill>
        <p:spPr>
          <a:xfrm rot="952925">
            <a:off x="9588985" y="1641826"/>
            <a:ext cx="1648055" cy="1952898"/>
          </a:xfrm>
          <a:prstGeom prst="rect">
            <a:avLst/>
          </a:prstGeom>
        </p:spPr>
      </p:pic>
      <p:pic>
        <p:nvPicPr>
          <p:cNvPr id="5" name="Picture 4">
            <a:extLst>
              <a:ext uri="{FF2B5EF4-FFF2-40B4-BE49-F238E27FC236}">
                <a16:creationId xmlns:a16="http://schemas.microsoft.com/office/drawing/2014/main" id="{B4D21505-7F51-4B14-A19E-6052917466D0}"/>
              </a:ext>
            </a:extLst>
          </p:cNvPr>
          <p:cNvPicPr>
            <a:picLocks noChangeAspect="1"/>
          </p:cNvPicPr>
          <p:nvPr/>
        </p:nvPicPr>
        <p:blipFill>
          <a:blip r:embed="rId4"/>
          <a:stretch>
            <a:fillRect/>
          </a:stretch>
        </p:blipFill>
        <p:spPr>
          <a:xfrm>
            <a:off x="8049126" y="4186107"/>
            <a:ext cx="3053004" cy="2028294"/>
          </a:xfrm>
          <a:prstGeom prst="rect">
            <a:avLst/>
          </a:prstGeom>
        </p:spPr>
      </p:pic>
      <p:pic>
        <p:nvPicPr>
          <p:cNvPr id="6" name="Picture 5">
            <a:extLst>
              <a:ext uri="{FF2B5EF4-FFF2-40B4-BE49-F238E27FC236}">
                <a16:creationId xmlns:a16="http://schemas.microsoft.com/office/drawing/2014/main" id="{94E0E301-1440-469B-A1C3-539A0F9346E2}"/>
              </a:ext>
            </a:extLst>
          </p:cNvPr>
          <p:cNvPicPr>
            <a:picLocks noChangeAspect="1"/>
          </p:cNvPicPr>
          <p:nvPr/>
        </p:nvPicPr>
        <p:blipFill>
          <a:blip r:embed="rId5"/>
          <a:stretch>
            <a:fillRect/>
          </a:stretch>
        </p:blipFill>
        <p:spPr>
          <a:xfrm>
            <a:off x="7250055" y="1419378"/>
            <a:ext cx="1746178" cy="2432580"/>
          </a:xfrm>
          <a:prstGeom prst="rect">
            <a:avLst/>
          </a:prstGeom>
        </p:spPr>
      </p:pic>
    </p:spTree>
    <p:extLst>
      <p:ext uri="{BB962C8B-B14F-4D97-AF65-F5344CB8AC3E}">
        <p14:creationId xmlns:p14="http://schemas.microsoft.com/office/powerpoint/2010/main" val="424075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790FAABB-0982-4B57-9549-92DE0004D936}"/>
              </a:ext>
            </a:extLst>
          </p:cNvPr>
          <p:cNvSpPr>
            <a:spLocks noGrp="1"/>
          </p:cNvSpPr>
          <p:nvPr>
            <p:ph idx="1"/>
          </p:nvPr>
        </p:nvSpPr>
        <p:spPr>
          <a:xfrm>
            <a:off x="838200" y="1524000"/>
            <a:ext cx="10515600" cy="4670612"/>
          </a:xfrm>
        </p:spPr>
        <p:txBody>
          <a:bodyPr>
            <a:normAutofit fontScale="92500" lnSpcReduction="10000"/>
          </a:bodyPr>
          <a:lstStyle/>
          <a:p>
            <a:pPr marL="0" indent="0">
              <a:buNone/>
            </a:pPr>
            <a:r>
              <a:rPr lang="en-GB" dirty="0"/>
              <a:t>Another staffing update for you this week… it is with a heavy heart that I share the news that Mrs Shirley has made the reluctant decision to leave Crayke at Easter. This has not been an easy choice for her by any means but this will enable her to spend more time with her growing family.  </a:t>
            </a:r>
          </a:p>
          <a:p>
            <a:pPr marL="0" indent="0">
              <a:buNone/>
            </a:pPr>
            <a:r>
              <a:rPr lang="en-GB" dirty="0"/>
              <a:t>After nearly 20 years of service, Mrs Shirley has touched the lives of so many children and families and will be so very much missed by us all.  She has made such a valuable contribution to the life of our school in so many roles including working across different classes as a teaching assistant, chief first aider, wellbeing champion, accompanying countless educational visits and residentials, being a shoulder to cry on and the voice of wisdom and reason.  </a:t>
            </a:r>
          </a:p>
          <a:p>
            <a:pPr marL="0" indent="0">
              <a:buNone/>
            </a:pPr>
            <a:r>
              <a:rPr lang="en-GB" dirty="0"/>
              <a:t>Mrs Shirley is the longest serving member of staff at Crayke and it won’t be the same place without her but we wish her well and have issued stern instructions to keep in touch!</a:t>
            </a:r>
          </a:p>
        </p:txBody>
      </p:sp>
      <p:sp>
        <p:nvSpPr>
          <p:cNvPr id="5" name="Title 1">
            <a:extLst>
              <a:ext uri="{FF2B5EF4-FFF2-40B4-BE49-F238E27FC236}">
                <a16:creationId xmlns:a16="http://schemas.microsoft.com/office/drawing/2014/main" id="{D381F6F4-37F9-42CB-890D-EE10E562B270}"/>
              </a:ext>
            </a:extLst>
          </p:cNvPr>
          <p:cNvSpPr>
            <a:spLocks noGrp="1"/>
          </p:cNvSpPr>
          <p:nvPr>
            <p:ph type="title"/>
          </p:nvPr>
        </p:nvSpPr>
        <p:spPr>
          <a:xfrm>
            <a:off x="838200" y="365125"/>
            <a:ext cx="10515600" cy="1325563"/>
          </a:xfrm>
        </p:spPr>
        <p:txBody>
          <a:bodyPr/>
          <a:lstStyle/>
          <a:p>
            <a:r>
              <a:rPr lang="en-GB" b="1" dirty="0">
                <a:solidFill>
                  <a:schemeClr val="accent1"/>
                </a:solidFill>
              </a:rPr>
              <a:t>News from school this week – Staffing Update</a:t>
            </a:r>
          </a:p>
        </p:txBody>
      </p:sp>
    </p:spTree>
    <p:extLst>
      <p:ext uri="{BB962C8B-B14F-4D97-AF65-F5344CB8AC3E}">
        <p14:creationId xmlns:p14="http://schemas.microsoft.com/office/powerpoint/2010/main" val="63590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E494B2-E0C2-49FD-A772-016E43FDBA8E}"/>
              </a:ext>
            </a:extLst>
          </p:cNvPr>
          <p:cNvPicPr>
            <a:picLocks noChangeAspect="1"/>
          </p:cNvPicPr>
          <p:nvPr/>
        </p:nvPicPr>
        <p:blipFill>
          <a:blip r:embed="rId2"/>
          <a:stretch>
            <a:fillRect/>
          </a:stretch>
        </p:blipFill>
        <p:spPr>
          <a:xfrm rot="1094103">
            <a:off x="5677069" y="1674247"/>
            <a:ext cx="5775496" cy="4294387"/>
          </a:xfrm>
          <a:prstGeom prst="rect">
            <a:avLst/>
          </a:prstGeom>
        </p:spPr>
      </p:pic>
      <p:sp>
        <p:nvSpPr>
          <p:cNvPr id="4" name="Title 1">
            <a:extLst>
              <a:ext uri="{FF2B5EF4-FFF2-40B4-BE49-F238E27FC236}">
                <a16:creationId xmlns:a16="http://schemas.microsoft.com/office/drawing/2014/main" id="{AC30D5E3-F7FE-4279-8B81-BBF159BBF0DB}"/>
              </a:ext>
            </a:extLst>
          </p:cNvPr>
          <p:cNvSpPr>
            <a:spLocks noGrp="1"/>
          </p:cNvSpPr>
          <p:nvPr>
            <p:ph type="title"/>
          </p:nvPr>
        </p:nvSpPr>
        <p:spPr>
          <a:xfrm>
            <a:off x="583096" y="0"/>
            <a:ext cx="10515600" cy="1325563"/>
          </a:xfrm>
        </p:spPr>
        <p:txBody>
          <a:bodyPr/>
          <a:lstStyle/>
          <a:p>
            <a:r>
              <a:rPr lang="en-GB" b="1" dirty="0">
                <a:solidFill>
                  <a:schemeClr val="accent1"/>
                </a:solidFill>
              </a:rPr>
              <a:t>News from school this week – Wall Update!</a:t>
            </a:r>
          </a:p>
        </p:txBody>
      </p:sp>
      <p:sp>
        <p:nvSpPr>
          <p:cNvPr id="5" name="Content Placeholder 4">
            <a:extLst>
              <a:ext uri="{FF2B5EF4-FFF2-40B4-BE49-F238E27FC236}">
                <a16:creationId xmlns:a16="http://schemas.microsoft.com/office/drawing/2014/main" id="{38CE9F82-171B-4A1C-AFA5-71403C294553}"/>
              </a:ext>
            </a:extLst>
          </p:cNvPr>
          <p:cNvSpPr>
            <a:spLocks noGrp="1"/>
          </p:cNvSpPr>
          <p:nvPr>
            <p:ph idx="1"/>
          </p:nvPr>
        </p:nvSpPr>
        <p:spPr>
          <a:xfrm>
            <a:off x="659802" y="1035364"/>
            <a:ext cx="5578708" cy="1614047"/>
          </a:xfrm>
        </p:spPr>
        <p:txBody>
          <a:bodyPr>
            <a:normAutofit/>
          </a:bodyPr>
          <a:lstStyle/>
          <a:p>
            <a:pPr marL="0" indent="0">
              <a:buNone/>
            </a:pPr>
            <a:r>
              <a:rPr lang="en-GB" dirty="0"/>
              <a:t>We love it so much!</a:t>
            </a:r>
          </a:p>
          <a:p>
            <a:pPr marL="0" indent="0">
              <a:buNone/>
            </a:pPr>
            <a:endParaRPr lang="en-GB" dirty="0"/>
          </a:p>
        </p:txBody>
      </p:sp>
      <p:pic>
        <p:nvPicPr>
          <p:cNvPr id="8" name="Picture 7">
            <a:extLst>
              <a:ext uri="{FF2B5EF4-FFF2-40B4-BE49-F238E27FC236}">
                <a16:creationId xmlns:a16="http://schemas.microsoft.com/office/drawing/2014/main" id="{FEF038DF-8188-4B15-9F13-129CFA9B5A84}"/>
              </a:ext>
            </a:extLst>
          </p:cNvPr>
          <p:cNvPicPr>
            <a:picLocks noChangeAspect="1"/>
          </p:cNvPicPr>
          <p:nvPr/>
        </p:nvPicPr>
        <p:blipFill>
          <a:blip r:embed="rId3"/>
          <a:stretch>
            <a:fillRect/>
          </a:stretch>
        </p:blipFill>
        <p:spPr>
          <a:xfrm rot="20966721">
            <a:off x="548342" y="1948927"/>
            <a:ext cx="5478413" cy="4172252"/>
          </a:xfrm>
          <a:prstGeom prst="rect">
            <a:avLst/>
          </a:prstGeom>
        </p:spPr>
      </p:pic>
    </p:spTree>
    <p:extLst>
      <p:ext uri="{BB962C8B-B14F-4D97-AF65-F5344CB8AC3E}">
        <p14:creationId xmlns:p14="http://schemas.microsoft.com/office/powerpoint/2010/main" val="362381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B0E9-D15E-417A-865E-577C2C1E9388}"/>
              </a:ext>
            </a:extLst>
          </p:cNvPr>
          <p:cNvSpPr>
            <a:spLocks noGrp="1"/>
          </p:cNvSpPr>
          <p:nvPr>
            <p:ph type="title"/>
          </p:nvPr>
        </p:nvSpPr>
        <p:spPr>
          <a:xfrm>
            <a:off x="779059" y="27549"/>
            <a:ext cx="10515600" cy="1325563"/>
          </a:xfrm>
        </p:spPr>
        <p:txBody>
          <a:bodyPr/>
          <a:lstStyle/>
          <a:p>
            <a:r>
              <a:rPr lang="en-GB" b="1" dirty="0">
                <a:solidFill>
                  <a:schemeClr val="accent1"/>
                </a:solidFill>
              </a:rPr>
              <a:t>News from school this week</a:t>
            </a:r>
            <a:endParaRPr lang="en-GB" dirty="0"/>
          </a:p>
        </p:txBody>
      </p:sp>
      <p:sp>
        <p:nvSpPr>
          <p:cNvPr id="5" name="Content Placeholder 4">
            <a:extLst>
              <a:ext uri="{FF2B5EF4-FFF2-40B4-BE49-F238E27FC236}">
                <a16:creationId xmlns:a16="http://schemas.microsoft.com/office/drawing/2014/main" id="{8411E992-5C39-4C19-8218-A83D7B2986D2}"/>
              </a:ext>
            </a:extLst>
          </p:cNvPr>
          <p:cNvSpPr>
            <a:spLocks noGrp="1"/>
          </p:cNvSpPr>
          <p:nvPr>
            <p:ph idx="1"/>
          </p:nvPr>
        </p:nvSpPr>
        <p:spPr>
          <a:xfrm>
            <a:off x="838200" y="1017096"/>
            <a:ext cx="10515600" cy="1325563"/>
          </a:xfrm>
        </p:spPr>
        <p:txBody>
          <a:bodyPr>
            <a:normAutofit fontScale="92500"/>
          </a:bodyPr>
          <a:lstStyle/>
          <a:p>
            <a:pPr marL="0" indent="0">
              <a:buNone/>
            </a:pPr>
            <a:r>
              <a:rPr lang="en-GB" dirty="0">
                <a:solidFill>
                  <a:schemeClr val="accent1"/>
                </a:solidFill>
              </a:rPr>
              <a:t>Handwriting Competition</a:t>
            </a:r>
          </a:p>
          <a:p>
            <a:pPr marL="0" indent="0">
              <a:buNone/>
            </a:pPr>
            <a:r>
              <a:rPr lang="en-GB" dirty="0"/>
              <a:t>Mrs Bacon and Mrs Gears were given the VERY difficult job this week of judging our handwriting competition and they have chosen the following…</a:t>
            </a:r>
          </a:p>
        </p:txBody>
      </p:sp>
      <p:pic>
        <p:nvPicPr>
          <p:cNvPr id="4" name="Picture 3">
            <a:extLst>
              <a:ext uri="{FF2B5EF4-FFF2-40B4-BE49-F238E27FC236}">
                <a16:creationId xmlns:a16="http://schemas.microsoft.com/office/drawing/2014/main" id="{2EEFB43A-DECF-42F2-9712-C937B7F0850C}"/>
              </a:ext>
            </a:extLst>
          </p:cNvPr>
          <p:cNvPicPr>
            <a:picLocks noChangeAspect="1"/>
          </p:cNvPicPr>
          <p:nvPr/>
        </p:nvPicPr>
        <p:blipFill>
          <a:blip r:embed="rId2"/>
          <a:stretch>
            <a:fillRect/>
          </a:stretch>
        </p:blipFill>
        <p:spPr>
          <a:xfrm>
            <a:off x="9136343" y="2428828"/>
            <a:ext cx="2913421" cy="3499083"/>
          </a:xfrm>
          <a:prstGeom prst="rect">
            <a:avLst/>
          </a:prstGeom>
        </p:spPr>
      </p:pic>
      <p:pic>
        <p:nvPicPr>
          <p:cNvPr id="7" name="Picture 6">
            <a:extLst>
              <a:ext uri="{FF2B5EF4-FFF2-40B4-BE49-F238E27FC236}">
                <a16:creationId xmlns:a16="http://schemas.microsoft.com/office/drawing/2014/main" id="{B692DADA-33CD-449A-A981-DD2EC6849905}"/>
              </a:ext>
            </a:extLst>
          </p:cNvPr>
          <p:cNvPicPr>
            <a:picLocks noChangeAspect="1"/>
          </p:cNvPicPr>
          <p:nvPr/>
        </p:nvPicPr>
        <p:blipFill>
          <a:blip r:embed="rId3"/>
          <a:stretch>
            <a:fillRect/>
          </a:stretch>
        </p:blipFill>
        <p:spPr>
          <a:xfrm>
            <a:off x="367636" y="2492632"/>
            <a:ext cx="3033362" cy="3949404"/>
          </a:xfrm>
          <a:prstGeom prst="rect">
            <a:avLst/>
          </a:prstGeom>
        </p:spPr>
      </p:pic>
      <p:pic>
        <p:nvPicPr>
          <p:cNvPr id="9" name="Picture 8">
            <a:extLst>
              <a:ext uri="{FF2B5EF4-FFF2-40B4-BE49-F238E27FC236}">
                <a16:creationId xmlns:a16="http://schemas.microsoft.com/office/drawing/2014/main" id="{188B5B0E-3527-4D7C-889D-FFFF3A14E58A}"/>
              </a:ext>
            </a:extLst>
          </p:cNvPr>
          <p:cNvPicPr>
            <a:picLocks noChangeAspect="1"/>
          </p:cNvPicPr>
          <p:nvPr/>
        </p:nvPicPr>
        <p:blipFill>
          <a:blip r:embed="rId4"/>
          <a:stretch>
            <a:fillRect/>
          </a:stretch>
        </p:blipFill>
        <p:spPr>
          <a:xfrm>
            <a:off x="6399778" y="2428828"/>
            <a:ext cx="2539614" cy="3429000"/>
          </a:xfrm>
          <a:prstGeom prst="rect">
            <a:avLst/>
          </a:prstGeom>
        </p:spPr>
      </p:pic>
      <p:pic>
        <p:nvPicPr>
          <p:cNvPr id="11" name="Picture 10">
            <a:extLst>
              <a:ext uri="{FF2B5EF4-FFF2-40B4-BE49-F238E27FC236}">
                <a16:creationId xmlns:a16="http://schemas.microsoft.com/office/drawing/2014/main" id="{F62CD1A3-C0C6-4918-95F0-4158F0270A29}"/>
              </a:ext>
            </a:extLst>
          </p:cNvPr>
          <p:cNvPicPr>
            <a:picLocks noChangeAspect="1"/>
          </p:cNvPicPr>
          <p:nvPr/>
        </p:nvPicPr>
        <p:blipFill>
          <a:blip r:embed="rId5"/>
          <a:stretch>
            <a:fillRect/>
          </a:stretch>
        </p:blipFill>
        <p:spPr>
          <a:xfrm>
            <a:off x="3661242" y="2428828"/>
            <a:ext cx="2541585" cy="3645828"/>
          </a:xfrm>
          <a:prstGeom prst="rect">
            <a:avLst/>
          </a:prstGeom>
        </p:spPr>
      </p:pic>
      <p:sp>
        <p:nvSpPr>
          <p:cNvPr id="3" name="Oval 2">
            <a:extLst>
              <a:ext uri="{FF2B5EF4-FFF2-40B4-BE49-F238E27FC236}">
                <a16:creationId xmlns:a16="http://schemas.microsoft.com/office/drawing/2014/main" id="{858B260C-57C6-4677-AD4B-CF5D1765C668}"/>
              </a:ext>
            </a:extLst>
          </p:cNvPr>
          <p:cNvSpPr/>
          <p:nvPr/>
        </p:nvSpPr>
        <p:spPr>
          <a:xfrm>
            <a:off x="459481" y="5840904"/>
            <a:ext cx="245404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Overall winner!</a:t>
            </a:r>
          </a:p>
          <a:p>
            <a:pPr algn="ctr"/>
            <a:r>
              <a:rPr lang="en-GB" dirty="0"/>
              <a:t>Zhdan Year 5</a:t>
            </a:r>
          </a:p>
        </p:txBody>
      </p:sp>
      <p:sp>
        <p:nvSpPr>
          <p:cNvPr id="12" name="Oval 11">
            <a:extLst>
              <a:ext uri="{FF2B5EF4-FFF2-40B4-BE49-F238E27FC236}">
                <a16:creationId xmlns:a16="http://schemas.microsoft.com/office/drawing/2014/main" id="{B9C0BE2B-6DAD-4697-99C3-E20E70285FEF}"/>
              </a:ext>
            </a:extLst>
          </p:cNvPr>
          <p:cNvSpPr/>
          <p:nvPr/>
        </p:nvSpPr>
        <p:spPr>
          <a:xfrm>
            <a:off x="3683516" y="5742292"/>
            <a:ext cx="245404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r>
              <a:rPr lang="en-GB" baseline="30000" dirty="0"/>
              <a:t>nd</a:t>
            </a:r>
            <a:r>
              <a:rPr lang="en-GB" dirty="0"/>
              <a:t> place</a:t>
            </a:r>
          </a:p>
          <a:p>
            <a:pPr algn="ctr"/>
            <a:r>
              <a:rPr lang="en-GB" dirty="0"/>
              <a:t>Grant Year 3</a:t>
            </a:r>
          </a:p>
        </p:txBody>
      </p:sp>
      <p:sp>
        <p:nvSpPr>
          <p:cNvPr id="13" name="Oval 12">
            <a:extLst>
              <a:ext uri="{FF2B5EF4-FFF2-40B4-BE49-F238E27FC236}">
                <a16:creationId xmlns:a16="http://schemas.microsoft.com/office/drawing/2014/main" id="{301C285C-AAA3-41BD-B742-97888D29F556}"/>
              </a:ext>
            </a:extLst>
          </p:cNvPr>
          <p:cNvSpPr/>
          <p:nvPr/>
        </p:nvSpPr>
        <p:spPr>
          <a:xfrm>
            <a:off x="6485345" y="5742292"/>
            <a:ext cx="245404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r>
              <a:rPr lang="en-GB" baseline="30000" dirty="0"/>
              <a:t>rd</a:t>
            </a:r>
            <a:r>
              <a:rPr lang="en-GB" dirty="0"/>
              <a:t> place</a:t>
            </a:r>
          </a:p>
          <a:p>
            <a:pPr algn="ctr"/>
            <a:r>
              <a:rPr lang="en-GB" dirty="0"/>
              <a:t>Gem Year 2</a:t>
            </a:r>
          </a:p>
        </p:txBody>
      </p:sp>
      <p:sp>
        <p:nvSpPr>
          <p:cNvPr id="14" name="Oval 13">
            <a:extLst>
              <a:ext uri="{FF2B5EF4-FFF2-40B4-BE49-F238E27FC236}">
                <a16:creationId xmlns:a16="http://schemas.microsoft.com/office/drawing/2014/main" id="{B10F799B-009F-4F46-AF65-8F36AA6E8A3B}"/>
              </a:ext>
            </a:extLst>
          </p:cNvPr>
          <p:cNvSpPr/>
          <p:nvPr/>
        </p:nvSpPr>
        <p:spPr>
          <a:xfrm>
            <a:off x="9199074" y="5840904"/>
            <a:ext cx="285069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Special recognition</a:t>
            </a:r>
          </a:p>
          <a:p>
            <a:pPr algn="ctr"/>
            <a:r>
              <a:rPr lang="en-GB" dirty="0"/>
              <a:t>Sienna Year 6</a:t>
            </a:r>
          </a:p>
        </p:txBody>
      </p:sp>
    </p:spTree>
    <p:extLst>
      <p:ext uri="{BB962C8B-B14F-4D97-AF65-F5344CB8AC3E}">
        <p14:creationId xmlns:p14="http://schemas.microsoft.com/office/powerpoint/2010/main" val="165644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B0E9-D15E-417A-865E-577C2C1E9388}"/>
              </a:ext>
            </a:extLst>
          </p:cNvPr>
          <p:cNvSpPr>
            <a:spLocks noGrp="1"/>
          </p:cNvSpPr>
          <p:nvPr>
            <p:ph type="title"/>
          </p:nvPr>
        </p:nvSpPr>
        <p:spPr/>
        <p:txBody>
          <a:bodyPr/>
          <a:lstStyle/>
          <a:p>
            <a:r>
              <a:rPr lang="en-GB" b="1" dirty="0">
                <a:solidFill>
                  <a:schemeClr val="accent1"/>
                </a:solidFill>
              </a:rPr>
              <a:t>News from school this week – Healthy Choices</a:t>
            </a:r>
            <a:endParaRPr lang="en-GB" dirty="0"/>
          </a:p>
        </p:txBody>
      </p:sp>
      <p:sp>
        <p:nvSpPr>
          <p:cNvPr id="5" name="Content Placeholder 4">
            <a:extLst>
              <a:ext uri="{FF2B5EF4-FFF2-40B4-BE49-F238E27FC236}">
                <a16:creationId xmlns:a16="http://schemas.microsoft.com/office/drawing/2014/main" id="{8411E992-5C39-4C19-8218-A83D7B2986D2}"/>
              </a:ext>
            </a:extLst>
          </p:cNvPr>
          <p:cNvSpPr>
            <a:spLocks noGrp="1"/>
          </p:cNvSpPr>
          <p:nvPr>
            <p:ph idx="1"/>
          </p:nvPr>
        </p:nvSpPr>
        <p:spPr>
          <a:xfrm>
            <a:off x="838200" y="1608667"/>
            <a:ext cx="10515600" cy="4568296"/>
          </a:xfrm>
        </p:spPr>
        <p:txBody>
          <a:bodyPr>
            <a:normAutofit fontScale="92500" lnSpcReduction="10000"/>
          </a:bodyPr>
          <a:lstStyle/>
          <a:p>
            <a:pPr marL="0" indent="0">
              <a:buNone/>
            </a:pPr>
            <a:r>
              <a:rPr lang="en-GB" dirty="0">
                <a:solidFill>
                  <a:schemeClr val="accent1"/>
                </a:solidFill>
              </a:rPr>
              <a:t>Packed Lunches and Playtime Snacks – Reminders</a:t>
            </a:r>
          </a:p>
          <a:p>
            <a:pPr marL="0" indent="0">
              <a:buNone/>
            </a:pPr>
            <a:r>
              <a:rPr lang="en-GB" dirty="0"/>
              <a:t>It is worth a reminder to ask parents and carers to ensure that packed lunches contain a balanced selection of healthy items. </a:t>
            </a:r>
          </a:p>
          <a:p>
            <a:pPr marL="0" indent="0">
              <a:buNone/>
            </a:pPr>
            <a:r>
              <a:rPr lang="en-GB" dirty="0"/>
              <a:t>We have also seen an increase in unhealthy playtime snacks including crisps, mini-rolls and chocolate biscuits. Please ensure your child is sent with a healthy playtime snack such as fruit or a cereal bar.</a:t>
            </a:r>
          </a:p>
          <a:p>
            <a:pPr marL="0" indent="0">
              <a:buNone/>
            </a:pPr>
            <a:r>
              <a:rPr lang="en-GB" dirty="0"/>
              <a:t>We are a nut aware school and we do have pupils with serious nut allergies.  Please do not send your child to school with items containing nuts for playtimes or as part of their packed lunches.</a:t>
            </a:r>
          </a:p>
          <a:p>
            <a:pPr marL="0" indent="0">
              <a:buNone/>
            </a:pPr>
            <a:r>
              <a:rPr lang="en-GB" dirty="0"/>
              <a:t>Remember – children in Apple and Beech class are given a healthy snack daily, provided by government funding, so they do not require a snack from home.</a:t>
            </a:r>
          </a:p>
          <a:p>
            <a:pPr marL="0" indent="0">
              <a:buNone/>
            </a:pPr>
            <a:endParaRPr lang="en-GB" dirty="0"/>
          </a:p>
        </p:txBody>
      </p:sp>
    </p:spTree>
    <p:extLst>
      <p:ext uri="{BB962C8B-B14F-4D97-AF65-F5344CB8AC3E}">
        <p14:creationId xmlns:p14="http://schemas.microsoft.com/office/powerpoint/2010/main" val="377536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54A01-B940-4D72-B746-482B72DAD703}"/>
              </a:ext>
            </a:extLst>
          </p:cNvPr>
          <p:cNvPicPr>
            <a:picLocks noChangeAspect="1"/>
          </p:cNvPicPr>
          <p:nvPr/>
        </p:nvPicPr>
        <p:blipFill rotWithShape="1">
          <a:blip r:embed="rId2"/>
          <a:srcRect t="4509" b="2953"/>
          <a:stretch/>
        </p:blipFill>
        <p:spPr>
          <a:xfrm>
            <a:off x="2125133" y="114062"/>
            <a:ext cx="7941734" cy="2341271"/>
          </a:xfrm>
          <a:prstGeom prst="rect">
            <a:avLst/>
          </a:prstGeom>
        </p:spPr>
      </p:pic>
      <p:pic>
        <p:nvPicPr>
          <p:cNvPr id="3" name="Picture 2">
            <a:extLst>
              <a:ext uri="{FF2B5EF4-FFF2-40B4-BE49-F238E27FC236}">
                <a16:creationId xmlns:a16="http://schemas.microsoft.com/office/drawing/2014/main" id="{42A0B638-EA08-4A1A-8246-2326A07B8495}"/>
              </a:ext>
            </a:extLst>
          </p:cNvPr>
          <p:cNvPicPr>
            <a:picLocks noChangeAspect="1"/>
          </p:cNvPicPr>
          <p:nvPr/>
        </p:nvPicPr>
        <p:blipFill rotWithShape="1">
          <a:blip r:embed="rId3"/>
          <a:srcRect r="3652"/>
          <a:stretch/>
        </p:blipFill>
        <p:spPr>
          <a:xfrm>
            <a:off x="183658" y="2832846"/>
            <a:ext cx="5616507" cy="3802104"/>
          </a:xfrm>
          <a:prstGeom prst="rect">
            <a:avLst/>
          </a:prstGeom>
        </p:spPr>
      </p:pic>
      <p:pic>
        <p:nvPicPr>
          <p:cNvPr id="6" name="Picture 5">
            <a:extLst>
              <a:ext uri="{FF2B5EF4-FFF2-40B4-BE49-F238E27FC236}">
                <a16:creationId xmlns:a16="http://schemas.microsoft.com/office/drawing/2014/main" id="{51EB19B1-EA49-466B-992E-128BE184E682}"/>
              </a:ext>
            </a:extLst>
          </p:cNvPr>
          <p:cNvPicPr>
            <a:picLocks noChangeAspect="1"/>
          </p:cNvPicPr>
          <p:nvPr/>
        </p:nvPicPr>
        <p:blipFill>
          <a:blip r:embed="rId4"/>
          <a:stretch>
            <a:fillRect/>
          </a:stretch>
        </p:blipFill>
        <p:spPr>
          <a:xfrm>
            <a:off x="5889812" y="2635624"/>
            <a:ext cx="6188412" cy="3534087"/>
          </a:xfrm>
          <a:prstGeom prst="rect">
            <a:avLst/>
          </a:prstGeom>
        </p:spPr>
      </p:pic>
    </p:spTree>
    <p:extLst>
      <p:ext uri="{BB962C8B-B14F-4D97-AF65-F5344CB8AC3E}">
        <p14:creationId xmlns:p14="http://schemas.microsoft.com/office/powerpoint/2010/main" val="283335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7590-D7BB-4DDA-A78F-B0CCEE29CCAB}"/>
              </a:ext>
            </a:extLst>
          </p:cNvPr>
          <p:cNvSpPr>
            <a:spLocks noGrp="1"/>
          </p:cNvSpPr>
          <p:nvPr>
            <p:ph type="title"/>
          </p:nvPr>
        </p:nvSpPr>
        <p:spPr/>
        <p:txBody>
          <a:bodyPr/>
          <a:lstStyle/>
          <a:p>
            <a:r>
              <a:rPr lang="en-GB" b="1" dirty="0">
                <a:solidFill>
                  <a:schemeClr val="accent1"/>
                </a:solidFill>
              </a:rPr>
              <a:t>News from school this week – PAT Dog</a:t>
            </a:r>
          </a:p>
        </p:txBody>
      </p:sp>
      <p:sp>
        <p:nvSpPr>
          <p:cNvPr id="3" name="Content Placeholder 2">
            <a:extLst>
              <a:ext uri="{FF2B5EF4-FFF2-40B4-BE49-F238E27FC236}">
                <a16:creationId xmlns:a16="http://schemas.microsoft.com/office/drawing/2014/main" id="{6DB369B3-9670-4135-89A4-36E321F40D54}"/>
              </a:ext>
            </a:extLst>
          </p:cNvPr>
          <p:cNvSpPr>
            <a:spLocks noGrp="1"/>
          </p:cNvSpPr>
          <p:nvPr>
            <p:ph idx="1"/>
          </p:nvPr>
        </p:nvSpPr>
        <p:spPr>
          <a:xfrm>
            <a:off x="838200" y="1507067"/>
            <a:ext cx="10515600" cy="4669896"/>
          </a:xfrm>
        </p:spPr>
        <p:txBody>
          <a:bodyPr>
            <a:normAutofit fontScale="70000" lnSpcReduction="20000"/>
          </a:bodyPr>
          <a:lstStyle/>
          <a:p>
            <a:pPr marL="0" indent="0">
              <a:buNone/>
            </a:pPr>
            <a:r>
              <a:rPr lang="en-GB" dirty="0"/>
              <a:t>Introducing Finn our new PAT Dog, who will be visiting school from next week, as outlined in Mrs Gears’ letter to parents and carers yesterday.</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Important: Please let Mrs Bacon know if you do not wish your child to interact with Finn by emailing </a:t>
            </a:r>
            <a:r>
              <a:rPr lang="en-GB" dirty="0">
                <a:hlinkClick r:id="rId2"/>
              </a:rPr>
              <a:t>admin@crayke.n-yorks.sch.uk</a:t>
            </a:r>
            <a:endParaRPr lang="en-GB" dirty="0"/>
          </a:p>
          <a:p>
            <a:pPr marL="0" indent="0">
              <a:buNone/>
            </a:pPr>
            <a:r>
              <a:rPr lang="en-GB" dirty="0"/>
              <a:t>Thank you</a:t>
            </a:r>
          </a:p>
          <a:p>
            <a:pPr marL="0" indent="0">
              <a:buNone/>
            </a:pPr>
            <a:endParaRPr lang="en-GB" dirty="0"/>
          </a:p>
        </p:txBody>
      </p:sp>
      <p:pic>
        <p:nvPicPr>
          <p:cNvPr id="5" name="Picture 4">
            <a:extLst>
              <a:ext uri="{FF2B5EF4-FFF2-40B4-BE49-F238E27FC236}">
                <a16:creationId xmlns:a16="http://schemas.microsoft.com/office/drawing/2014/main" id="{37D97858-10B8-4151-A541-04F238FA58F6}"/>
              </a:ext>
            </a:extLst>
          </p:cNvPr>
          <p:cNvPicPr>
            <a:picLocks noChangeAspect="1"/>
          </p:cNvPicPr>
          <p:nvPr/>
        </p:nvPicPr>
        <p:blipFill>
          <a:blip r:embed="rId3"/>
          <a:stretch>
            <a:fillRect/>
          </a:stretch>
        </p:blipFill>
        <p:spPr>
          <a:xfrm>
            <a:off x="4614031" y="2038156"/>
            <a:ext cx="2105319" cy="2781688"/>
          </a:xfrm>
          <a:prstGeom prst="rect">
            <a:avLst/>
          </a:prstGeom>
        </p:spPr>
      </p:pic>
    </p:spTree>
    <p:extLst>
      <p:ext uri="{BB962C8B-B14F-4D97-AF65-F5344CB8AC3E}">
        <p14:creationId xmlns:p14="http://schemas.microsoft.com/office/powerpoint/2010/main" val="370039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B0E9-D15E-417A-865E-577C2C1E9388}"/>
              </a:ext>
            </a:extLst>
          </p:cNvPr>
          <p:cNvSpPr>
            <a:spLocks noGrp="1"/>
          </p:cNvSpPr>
          <p:nvPr>
            <p:ph type="title"/>
          </p:nvPr>
        </p:nvSpPr>
        <p:spPr>
          <a:xfrm>
            <a:off x="625288" y="383055"/>
            <a:ext cx="10941424" cy="1325563"/>
          </a:xfrm>
        </p:spPr>
        <p:txBody>
          <a:bodyPr/>
          <a:lstStyle/>
          <a:p>
            <a:r>
              <a:rPr lang="en-GB" b="1" dirty="0">
                <a:solidFill>
                  <a:schemeClr val="accent1"/>
                </a:solidFill>
              </a:rPr>
              <a:t>This week’s Jigsaw… Being a Crayke Sportsperson</a:t>
            </a:r>
            <a:endParaRPr lang="en-GB" dirty="0"/>
          </a:p>
        </p:txBody>
      </p:sp>
      <p:pic>
        <p:nvPicPr>
          <p:cNvPr id="4" name="Picture 3">
            <a:extLst>
              <a:ext uri="{FF2B5EF4-FFF2-40B4-BE49-F238E27FC236}">
                <a16:creationId xmlns:a16="http://schemas.microsoft.com/office/drawing/2014/main" id="{40E08984-2617-446B-ACD6-58BADDFD8BB6}"/>
              </a:ext>
            </a:extLst>
          </p:cNvPr>
          <p:cNvPicPr>
            <a:picLocks noChangeAspect="1"/>
          </p:cNvPicPr>
          <p:nvPr/>
        </p:nvPicPr>
        <p:blipFill>
          <a:blip r:embed="rId2"/>
          <a:stretch>
            <a:fillRect/>
          </a:stretch>
        </p:blipFill>
        <p:spPr>
          <a:xfrm>
            <a:off x="3848166" y="1457885"/>
            <a:ext cx="3635055" cy="5197290"/>
          </a:xfrm>
          <a:prstGeom prst="rect">
            <a:avLst/>
          </a:prstGeom>
        </p:spPr>
      </p:pic>
    </p:spTree>
    <p:extLst>
      <p:ext uri="{BB962C8B-B14F-4D97-AF65-F5344CB8AC3E}">
        <p14:creationId xmlns:p14="http://schemas.microsoft.com/office/powerpoint/2010/main" val="633103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42888</TotalTime>
  <Words>1828</Words>
  <Application>Microsoft Office PowerPoint</Application>
  <PresentationFormat>Widescreen</PresentationFormat>
  <Paragraphs>225</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MS Mincho</vt:lpstr>
      <vt:lpstr>Arial</vt:lpstr>
      <vt:lpstr>Calibri</vt:lpstr>
      <vt:lpstr>Calibri Light</vt:lpstr>
      <vt:lpstr>Cambria</vt:lpstr>
      <vt:lpstr>Modern Love</vt:lpstr>
      <vt:lpstr>Segoe  </vt:lpstr>
      <vt:lpstr>Segoe UI</vt:lpstr>
      <vt:lpstr>Times New Roman</vt:lpstr>
      <vt:lpstr>Office Theme</vt:lpstr>
      <vt:lpstr>Crayke Chronicle</vt:lpstr>
      <vt:lpstr>Message from the Headteacher</vt:lpstr>
      <vt:lpstr>News from school this week – Staffing Update</vt:lpstr>
      <vt:lpstr>News from school this week – Wall Update!</vt:lpstr>
      <vt:lpstr>News from school this week</vt:lpstr>
      <vt:lpstr>News from school this week – Healthy Choices</vt:lpstr>
      <vt:lpstr>PowerPoint Presentation</vt:lpstr>
      <vt:lpstr>News from school this week – PAT Dog</vt:lpstr>
      <vt:lpstr>This week’s Jigsaw… Being a Crayke Sportsperson</vt:lpstr>
      <vt:lpstr>PowerPoint Presentation</vt:lpstr>
      <vt:lpstr>Class News - OAK </vt:lpstr>
      <vt:lpstr>Upcoming Events – Parent Consultations</vt:lpstr>
      <vt:lpstr>Upcoming Events – Red Nose Day</vt:lpstr>
      <vt:lpstr>Upcoming Events – Crayke’s Greatest Show</vt:lpstr>
      <vt:lpstr>Extra Curricular Clubs - Spring</vt:lpstr>
      <vt:lpstr>Club News - Reminders</vt:lpstr>
      <vt:lpstr>Awards in School This Week</vt:lpstr>
      <vt:lpstr>PE Kits w/c 4 March 2024</vt:lpstr>
      <vt:lpstr>Team Points</vt:lpstr>
      <vt:lpstr>Attendance and Punctuality</vt:lpstr>
      <vt:lpstr>PowerPoint Presentation</vt:lpstr>
      <vt:lpstr>PowerPoint Presentation</vt:lpstr>
      <vt:lpstr>Church News – from the Family Service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682</cp:revision>
  <cp:lastPrinted>2024-01-24T09:35:08Z</cp:lastPrinted>
  <dcterms:created xsi:type="dcterms:W3CDTF">2023-07-26T15:44:08Z</dcterms:created>
  <dcterms:modified xsi:type="dcterms:W3CDTF">2024-03-01T11:36:29Z</dcterms:modified>
</cp:coreProperties>
</file>