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64" r:id="rId5"/>
    <p:sldId id="265" r:id="rId6"/>
    <p:sldId id="261" r:id="rId7"/>
    <p:sldId id="262" r:id="rId8"/>
    <p:sldId id="263" r:id="rId9"/>
    <p:sldId id="266" r:id="rId10"/>
    <p:sldId id="279" r:id="rId11"/>
    <p:sldId id="280" r:id="rId12"/>
    <p:sldId id="282" r:id="rId13"/>
    <p:sldId id="268" r:id="rId14"/>
    <p:sldId id="267" r:id="rId15"/>
    <p:sldId id="269" r:id="rId16"/>
    <p:sldId id="270" r:id="rId17"/>
    <p:sldId id="271" r:id="rId18"/>
    <p:sldId id="272" r:id="rId19"/>
    <p:sldId id="273" r:id="rId20"/>
    <p:sldId id="276" r:id="rId21"/>
    <p:sldId id="277" r:id="rId22"/>
    <p:sldId id="278" r:id="rId23"/>
    <p:sldId id="274" r:id="rId24"/>
    <p:sldId id="275" r:id="rId25"/>
    <p:sldId id="283"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85" r:id="rId43"/>
    <p:sldId id="302" r:id="rId44"/>
    <p:sldId id="301"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EE244-695D-40EB-ACA3-D069101D8EE5}" v="37" dt="2023-10-25T18:41:06.685"/>
    <p1510:client id="{717E7B35-AD0C-824E-A3CE-37840984DC6E}" v="447" dt="2023-11-06T19:55:10.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E17E-5C18-3203-A768-8C87E6222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7D6691-91E0-AE05-2CFB-1EAF372E4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833E24-B7E8-64A0-B2DC-854122E6EC17}"/>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5" name="Footer Placeholder 4">
            <a:extLst>
              <a:ext uri="{FF2B5EF4-FFF2-40B4-BE49-F238E27FC236}">
                <a16:creationId xmlns:a16="http://schemas.microsoft.com/office/drawing/2014/main" id="{055248A9-EE5C-E813-E3BC-03B7FE705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BD19B6-B976-E6B6-327B-16D532B3FBB2}"/>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205558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EAAB-3033-9370-846C-674B49C22B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97D7DC-4899-AA6C-A8BC-677B66B0A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4C5E8-7E16-80EB-FB5C-CDF13C3BED7D}"/>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5" name="Footer Placeholder 4">
            <a:extLst>
              <a:ext uri="{FF2B5EF4-FFF2-40B4-BE49-F238E27FC236}">
                <a16:creationId xmlns:a16="http://schemas.microsoft.com/office/drawing/2014/main" id="{4F52EEC0-2668-AA6C-43B5-98FBC0744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32646-3C66-B88E-4119-B910D19E8A74}"/>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204731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DD7B6-DF6B-472C-1955-29820F01ED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307CDE-779F-DE5A-AAC7-6A9D9D4504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9097C-499B-4E2D-188E-B3F8335F7E0F}"/>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5" name="Footer Placeholder 4">
            <a:extLst>
              <a:ext uri="{FF2B5EF4-FFF2-40B4-BE49-F238E27FC236}">
                <a16:creationId xmlns:a16="http://schemas.microsoft.com/office/drawing/2014/main" id="{6DBE3351-CC64-8566-CA90-7C1EF52B1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1AF68-2FC0-89FA-9ACE-D8A0386479DD}"/>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262258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2878-0692-1BE2-6947-B856DA8EFB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D8A81B-FD8E-8133-EF07-D977A96AE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D7B63-EED0-0A37-8F1D-A863A515BA27}"/>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5" name="Footer Placeholder 4">
            <a:extLst>
              <a:ext uri="{FF2B5EF4-FFF2-40B4-BE49-F238E27FC236}">
                <a16:creationId xmlns:a16="http://schemas.microsoft.com/office/drawing/2014/main" id="{9329A778-D642-4AF2-B381-6A7C6A060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7345D-9738-8B82-CC30-7921D4B1A35E}"/>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424121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220A-C22D-C676-8161-BB92F1F72D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7E2ACF-B7E6-4290-4B5A-B147BFBCB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15D6E-37E0-5C4A-8F47-B5CC3B5557B8}"/>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5" name="Footer Placeholder 4">
            <a:extLst>
              <a:ext uri="{FF2B5EF4-FFF2-40B4-BE49-F238E27FC236}">
                <a16:creationId xmlns:a16="http://schemas.microsoft.com/office/drawing/2014/main" id="{932A2026-ABF5-E66E-FB5A-C3DF93734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1650-98E6-5FB4-F999-AF8CD1D2FB66}"/>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19899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78E1-5DF3-F409-F7CA-0935397A71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DF624F-BBD2-71F7-21AB-464ED6C76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D0212C-573D-B563-1F91-612D564515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D0E4AD-1E08-D94F-7AA9-6D9E6A42B375}"/>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6" name="Footer Placeholder 5">
            <a:extLst>
              <a:ext uri="{FF2B5EF4-FFF2-40B4-BE49-F238E27FC236}">
                <a16:creationId xmlns:a16="http://schemas.microsoft.com/office/drawing/2014/main" id="{10328CB7-9F43-401F-5769-4CF6D73052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11A7B8-B379-83E5-9565-1F98C045FE5E}"/>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376005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E255E-CB4B-2761-D01C-B0D02C7EFC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71A69B-7153-02FA-EFAA-B3A0F5F83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56199-4089-5C1C-5F7A-5EDE655B8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B8EF1D-8B99-0BA2-F771-41CA3D8B8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B9A53-B644-9B71-B258-F1E0405E5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E69D5B-B074-9140-AF90-470AEDBBECF9}"/>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8" name="Footer Placeholder 7">
            <a:extLst>
              <a:ext uri="{FF2B5EF4-FFF2-40B4-BE49-F238E27FC236}">
                <a16:creationId xmlns:a16="http://schemas.microsoft.com/office/drawing/2014/main" id="{A54F6224-0138-194C-7CD2-4D98570103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3FC346-F205-51B9-5866-15093EA96FD7}"/>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146271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801A-4BD7-C419-6028-803ECD38DD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4C8465-B669-1A8D-D525-F65047CF8606}"/>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4" name="Footer Placeholder 3">
            <a:extLst>
              <a:ext uri="{FF2B5EF4-FFF2-40B4-BE49-F238E27FC236}">
                <a16:creationId xmlns:a16="http://schemas.microsoft.com/office/drawing/2014/main" id="{5EFB0013-F163-CEF6-B990-39F2503D46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23552A-8274-B8EB-207F-87269B4CDE2B}"/>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297578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1CC25-90EB-2DC3-D606-2473DD9D5FD3}"/>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3" name="Footer Placeholder 2">
            <a:extLst>
              <a:ext uri="{FF2B5EF4-FFF2-40B4-BE49-F238E27FC236}">
                <a16:creationId xmlns:a16="http://schemas.microsoft.com/office/drawing/2014/main" id="{4EAE8E89-C1A8-41B3-7E4D-A8696C9A52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84F4C1-172D-4BD3-9269-4641319998E6}"/>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130831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CBC-CD21-7605-D83C-F22E1A17F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8CB5B2-70F9-B9DC-BB31-C70C2A228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AF6BDF-8A34-BE59-2B0E-0BE7CE50D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DEDAA-A9DF-B008-8A0A-DE9946F2D052}"/>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6" name="Footer Placeholder 5">
            <a:extLst>
              <a:ext uri="{FF2B5EF4-FFF2-40B4-BE49-F238E27FC236}">
                <a16:creationId xmlns:a16="http://schemas.microsoft.com/office/drawing/2014/main" id="{974C4479-2833-3A2D-6C1C-A2E32ADE3B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AD577-D505-C0EB-3AE9-A447C148CC4D}"/>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361819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7405-04E2-0301-5043-7DAD82960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2D323F-FE3E-3401-E481-B92C043FA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8B46D0-96B0-6E1A-8A05-6E7E8C141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335DEE-9303-DBF8-6720-E6EFD3C8AC61}"/>
              </a:ext>
            </a:extLst>
          </p:cNvPr>
          <p:cNvSpPr>
            <a:spLocks noGrp="1"/>
          </p:cNvSpPr>
          <p:nvPr>
            <p:ph type="dt" sz="half" idx="10"/>
          </p:nvPr>
        </p:nvSpPr>
        <p:spPr/>
        <p:txBody>
          <a:bodyPr/>
          <a:lstStyle/>
          <a:p>
            <a:fld id="{F0A425F4-C11A-41B6-A884-F9B2635C0549}" type="datetimeFigureOut">
              <a:rPr lang="en-GB" smtClean="0"/>
              <a:t>09/12/2023</a:t>
            </a:fld>
            <a:endParaRPr lang="en-GB"/>
          </a:p>
        </p:txBody>
      </p:sp>
      <p:sp>
        <p:nvSpPr>
          <p:cNvPr id="6" name="Footer Placeholder 5">
            <a:extLst>
              <a:ext uri="{FF2B5EF4-FFF2-40B4-BE49-F238E27FC236}">
                <a16:creationId xmlns:a16="http://schemas.microsoft.com/office/drawing/2014/main" id="{A90F8B77-78FD-FAF0-27BF-F9189E829F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0729A-1297-F71A-48A8-9245F5E7BE0B}"/>
              </a:ext>
            </a:extLst>
          </p:cNvPr>
          <p:cNvSpPr>
            <a:spLocks noGrp="1"/>
          </p:cNvSpPr>
          <p:nvPr>
            <p:ph type="sldNum" sz="quarter" idx="12"/>
          </p:nvPr>
        </p:nvSpPr>
        <p:spPr/>
        <p:txBody>
          <a:bodyPr/>
          <a:lstStyle/>
          <a:p>
            <a:fld id="{45EC0173-B313-4469-9E31-903FD9851A83}" type="slidenum">
              <a:rPr lang="en-GB" smtClean="0"/>
              <a:t>‹#›</a:t>
            </a:fld>
            <a:endParaRPr lang="en-GB"/>
          </a:p>
        </p:txBody>
      </p:sp>
    </p:spTree>
    <p:extLst>
      <p:ext uri="{BB962C8B-B14F-4D97-AF65-F5344CB8AC3E}">
        <p14:creationId xmlns:p14="http://schemas.microsoft.com/office/powerpoint/2010/main" val="329322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DF21F-1355-4F00-041A-99DF0F209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473758-8763-E375-55DB-243F1144D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810F7-283D-1CF4-BDC8-F7552D4A9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425F4-C11A-41B6-A884-F9B2635C0549}" type="datetimeFigureOut">
              <a:rPr lang="en-GB" smtClean="0"/>
              <a:t>09/12/2023</a:t>
            </a:fld>
            <a:endParaRPr lang="en-GB"/>
          </a:p>
        </p:txBody>
      </p:sp>
      <p:sp>
        <p:nvSpPr>
          <p:cNvPr id="5" name="Footer Placeholder 4">
            <a:extLst>
              <a:ext uri="{FF2B5EF4-FFF2-40B4-BE49-F238E27FC236}">
                <a16:creationId xmlns:a16="http://schemas.microsoft.com/office/drawing/2014/main" id="{F1CDA099-3376-24EC-C5C0-64EFCD07A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1A71CC-BC68-707B-3343-814471E48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C0173-B313-4469-9E31-903FD9851A83}" type="slidenum">
              <a:rPr lang="en-GB" smtClean="0"/>
              <a:t>‹#›</a:t>
            </a:fld>
            <a:endParaRPr lang="en-GB"/>
          </a:p>
        </p:txBody>
      </p:sp>
    </p:spTree>
    <p:extLst>
      <p:ext uri="{BB962C8B-B14F-4D97-AF65-F5344CB8AC3E}">
        <p14:creationId xmlns:p14="http://schemas.microsoft.com/office/powerpoint/2010/main" val="268865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6214B84-F421-FFB8-ED09-899F36B6F529}"/>
              </a:ext>
            </a:extLst>
          </p:cNvPr>
          <p:cNvSpPr txBox="1"/>
          <p:nvPr/>
        </p:nvSpPr>
        <p:spPr>
          <a:xfrm>
            <a:off x="3850319" y="295513"/>
            <a:ext cx="6094520" cy="369332"/>
          </a:xfrm>
          <a:prstGeom prst="rect">
            <a:avLst/>
          </a:prstGeom>
          <a:noFill/>
        </p:spPr>
        <p:txBody>
          <a:bodyPr wrap="square">
            <a:spAutoFit/>
          </a:bodyPr>
          <a:lstStyle/>
          <a:p>
            <a:r>
              <a:rPr lang="en-GB" b="1" i="0" dirty="0">
                <a:solidFill>
                  <a:srgbClr val="000000"/>
                </a:solidFill>
                <a:effectLst/>
                <a:latin typeface="Segoe UI" panose="020B0502040204020203" pitchFamily="34" charset="0"/>
              </a:rPr>
              <a:t> </a:t>
            </a:r>
            <a:r>
              <a:rPr lang="en-GB" b="1" dirty="0">
                <a:solidFill>
                  <a:srgbClr val="000000"/>
                </a:solidFill>
                <a:latin typeface="Segoe UI" panose="020B0502040204020203" pitchFamily="34" charset="0"/>
              </a:rPr>
              <a:t>Design Technology</a:t>
            </a:r>
            <a:r>
              <a:rPr lang="en-GB" b="1" i="0" dirty="0">
                <a:solidFill>
                  <a:srgbClr val="000000"/>
                </a:solidFill>
                <a:effectLst/>
                <a:latin typeface="Segoe UI" panose="020B0502040204020203" pitchFamily="34" charset="0"/>
              </a:rPr>
              <a:t> at </a:t>
            </a:r>
            <a:r>
              <a:rPr lang="en-GB" b="1" i="0" dirty="0" err="1">
                <a:solidFill>
                  <a:srgbClr val="000000"/>
                </a:solidFill>
                <a:effectLst/>
                <a:latin typeface="Segoe UI" panose="020B0502040204020203" pitchFamily="34" charset="0"/>
              </a:rPr>
              <a:t>Crayke</a:t>
            </a:r>
            <a:r>
              <a:rPr lang="en-GB" b="1" i="0" dirty="0">
                <a:solidFill>
                  <a:srgbClr val="000000"/>
                </a:solidFill>
                <a:effectLst/>
                <a:latin typeface="Segoe UI" panose="020B0502040204020203" pitchFamily="34" charset="0"/>
              </a:rPr>
              <a:t> Primary</a:t>
            </a:r>
            <a:endParaRPr lang="en-GB" dirty="0"/>
          </a:p>
        </p:txBody>
      </p:sp>
      <p:pic>
        <p:nvPicPr>
          <p:cNvPr id="16" name="Picture 15">
            <a:extLst>
              <a:ext uri="{FF2B5EF4-FFF2-40B4-BE49-F238E27FC236}">
                <a16:creationId xmlns:a16="http://schemas.microsoft.com/office/drawing/2014/main" id="{99BD31B1-6D7D-AF17-C20C-70F3FAC2E5CA}"/>
              </a:ext>
            </a:extLst>
          </p:cNvPr>
          <p:cNvPicPr>
            <a:picLocks noChangeAspect="1"/>
          </p:cNvPicPr>
          <p:nvPr/>
        </p:nvPicPr>
        <p:blipFill>
          <a:blip r:embed="rId2"/>
          <a:stretch>
            <a:fillRect/>
          </a:stretch>
        </p:blipFill>
        <p:spPr>
          <a:xfrm>
            <a:off x="866173" y="664845"/>
            <a:ext cx="10310813" cy="5810563"/>
          </a:xfrm>
          <a:prstGeom prst="rect">
            <a:avLst/>
          </a:prstGeom>
        </p:spPr>
      </p:pic>
    </p:spTree>
    <p:extLst>
      <p:ext uri="{BB962C8B-B14F-4D97-AF65-F5344CB8AC3E}">
        <p14:creationId xmlns:p14="http://schemas.microsoft.com/office/powerpoint/2010/main" val="258843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10830-EB18-956D-36CF-F55BDE09F66A}"/>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EYFS to Key Stage 1</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Textiles</a:t>
            </a:r>
            <a:endParaRPr lang="en-GB" dirty="0"/>
          </a:p>
        </p:txBody>
      </p:sp>
      <p:pic>
        <p:nvPicPr>
          <p:cNvPr id="4" name="Picture 3">
            <a:extLst>
              <a:ext uri="{FF2B5EF4-FFF2-40B4-BE49-F238E27FC236}">
                <a16:creationId xmlns:a16="http://schemas.microsoft.com/office/drawing/2014/main" id="{0BEEB686-8022-602A-0DB0-0CCFE4965F1A}"/>
              </a:ext>
            </a:extLst>
          </p:cNvPr>
          <p:cNvPicPr>
            <a:picLocks noChangeAspect="1"/>
          </p:cNvPicPr>
          <p:nvPr/>
        </p:nvPicPr>
        <p:blipFill>
          <a:blip r:embed="rId2"/>
          <a:stretch>
            <a:fillRect/>
          </a:stretch>
        </p:blipFill>
        <p:spPr>
          <a:xfrm>
            <a:off x="671512" y="590550"/>
            <a:ext cx="10848975" cy="5676900"/>
          </a:xfrm>
          <a:prstGeom prst="rect">
            <a:avLst/>
          </a:prstGeom>
        </p:spPr>
      </p:pic>
      <p:pic>
        <p:nvPicPr>
          <p:cNvPr id="6" name="Picture 5">
            <a:extLst>
              <a:ext uri="{FF2B5EF4-FFF2-40B4-BE49-F238E27FC236}">
                <a16:creationId xmlns:a16="http://schemas.microsoft.com/office/drawing/2014/main" id="{296613C6-F2A7-AEDC-8B4D-C5337BB2EB5C}"/>
              </a:ext>
            </a:extLst>
          </p:cNvPr>
          <p:cNvPicPr>
            <a:picLocks noChangeAspect="1"/>
          </p:cNvPicPr>
          <p:nvPr/>
        </p:nvPicPr>
        <p:blipFill>
          <a:blip r:embed="rId3"/>
          <a:stretch>
            <a:fillRect/>
          </a:stretch>
        </p:blipFill>
        <p:spPr>
          <a:xfrm>
            <a:off x="214682" y="6460862"/>
            <a:ext cx="2085975" cy="257175"/>
          </a:xfrm>
          <a:prstGeom prst="rect">
            <a:avLst/>
          </a:prstGeom>
        </p:spPr>
      </p:pic>
    </p:spTree>
    <p:extLst>
      <p:ext uri="{BB962C8B-B14F-4D97-AF65-F5344CB8AC3E}">
        <p14:creationId xmlns:p14="http://schemas.microsoft.com/office/powerpoint/2010/main" val="355765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F6CA39-FF2F-37C3-4B51-E94EA1161743}"/>
              </a:ext>
            </a:extLst>
          </p:cNvPr>
          <p:cNvPicPr>
            <a:picLocks noChangeAspect="1"/>
          </p:cNvPicPr>
          <p:nvPr/>
        </p:nvPicPr>
        <p:blipFill>
          <a:blip r:embed="rId2"/>
          <a:stretch>
            <a:fillRect/>
          </a:stretch>
        </p:blipFill>
        <p:spPr>
          <a:xfrm>
            <a:off x="681037" y="676275"/>
            <a:ext cx="10829925" cy="5505450"/>
          </a:xfrm>
          <a:prstGeom prst="rect">
            <a:avLst/>
          </a:prstGeom>
        </p:spPr>
      </p:pic>
      <p:sp>
        <p:nvSpPr>
          <p:cNvPr id="4" name="TextBox 3">
            <a:extLst>
              <a:ext uri="{FF2B5EF4-FFF2-40B4-BE49-F238E27FC236}">
                <a16:creationId xmlns:a16="http://schemas.microsoft.com/office/drawing/2014/main" id="{4B295B49-1B71-C1A5-4B5F-6E45579E7AAC}"/>
              </a:ext>
            </a:extLst>
          </p:cNvPr>
          <p:cNvSpPr txBox="1"/>
          <p:nvPr/>
        </p:nvSpPr>
        <p:spPr>
          <a:xfrm>
            <a:off x="4405543" y="180976"/>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Textiles</a:t>
            </a:r>
            <a:endParaRPr lang="en-GB" dirty="0"/>
          </a:p>
        </p:txBody>
      </p:sp>
      <p:pic>
        <p:nvPicPr>
          <p:cNvPr id="6" name="Picture 5">
            <a:extLst>
              <a:ext uri="{FF2B5EF4-FFF2-40B4-BE49-F238E27FC236}">
                <a16:creationId xmlns:a16="http://schemas.microsoft.com/office/drawing/2014/main" id="{D0098A2C-8707-816C-D974-BACF8BE95CF2}"/>
              </a:ext>
            </a:extLst>
          </p:cNvPr>
          <p:cNvPicPr>
            <a:picLocks noChangeAspect="1"/>
          </p:cNvPicPr>
          <p:nvPr/>
        </p:nvPicPr>
        <p:blipFill>
          <a:blip r:embed="rId3"/>
          <a:stretch>
            <a:fillRect/>
          </a:stretch>
        </p:blipFill>
        <p:spPr>
          <a:xfrm>
            <a:off x="250193" y="6505251"/>
            <a:ext cx="2085975" cy="257175"/>
          </a:xfrm>
          <a:prstGeom prst="rect">
            <a:avLst/>
          </a:prstGeom>
        </p:spPr>
      </p:pic>
    </p:spTree>
    <p:extLst>
      <p:ext uri="{BB962C8B-B14F-4D97-AF65-F5344CB8AC3E}">
        <p14:creationId xmlns:p14="http://schemas.microsoft.com/office/powerpoint/2010/main" val="261953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295B49-1B71-C1A5-4B5F-6E45579E7AAC}"/>
              </a:ext>
            </a:extLst>
          </p:cNvPr>
          <p:cNvSpPr txBox="1"/>
          <p:nvPr/>
        </p:nvSpPr>
        <p:spPr>
          <a:xfrm>
            <a:off x="4405543" y="180976"/>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Textiles</a:t>
            </a:r>
            <a:endParaRPr lang="en-GB" dirty="0"/>
          </a:p>
        </p:txBody>
      </p:sp>
      <p:pic>
        <p:nvPicPr>
          <p:cNvPr id="5" name="Picture 4">
            <a:extLst>
              <a:ext uri="{FF2B5EF4-FFF2-40B4-BE49-F238E27FC236}">
                <a16:creationId xmlns:a16="http://schemas.microsoft.com/office/drawing/2014/main" id="{5EBBA190-899D-C90B-B6FB-BDB8D61FAC46}"/>
              </a:ext>
            </a:extLst>
          </p:cNvPr>
          <p:cNvPicPr>
            <a:picLocks noChangeAspect="1"/>
          </p:cNvPicPr>
          <p:nvPr/>
        </p:nvPicPr>
        <p:blipFill>
          <a:blip r:embed="rId2"/>
          <a:stretch>
            <a:fillRect/>
          </a:stretch>
        </p:blipFill>
        <p:spPr>
          <a:xfrm>
            <a:off x="642937" y="628650"/>
            <a:ext cx="10906125" cy="5600700"/>
          </a:xfrm>
          <a:prstGeom prst="rect">
            <a:avLst/>
          </a:prstGeom>
        </p:spPr>
      </p:pic>
      <p:pic>
        <p:nvPicPr>
          <p:cNvPr id="7" name="Picture 6">
            <a:extLst>
              <a:ext uri="{FF2B5EF4-FFF2-40B4-BE49-F238E27FC236}">
                <a16:creationId xmlns:a16="http://schemas.microsoft.com/office/drawing/2014/main" id="{CD00DD0E-4819-B80B-A3E4-78AF8197BFBC}"/>
              </a:ext>
            </a:extLst>
          </p:cNvPr>
          <p:cNvPicPr>
            <a:picLocks noChangeAspect="1"/>
          </p:cNvPicPr>
          <p:nvPr/>
        </p:nvPicPr>
        <p:blipFill>
          <a:blip r:embed="rId3"/>
          <a:stretch>
            <a:fillRect/>
          </a:stretch>
        </p:blipFill>
        <p:spPr>
          <a:xfrm>
            <a:off x="312336" y="6425352"/>
            <a:ext cx="2085975" cy="257175"/>
          </a:xfrm>
          <a:prstGeom prst="rect">
            <a:avLst/>
          </a:prstGeom>
        </p:spPr>
      </p:pic>
    </p:spTree>
    <p:extLst>
      <p:ext uri="{BB962C8B-B14F-4D97-AF65-F5344CB8AC3E}">
        <p14:creationId xmlns:p14="http://schemas.microsoft.com/office/powerpoint/2010/main" val="77891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B5781-101E-9A50-031D-77DED5731DBC}"/>
              </a:ext>
            </a:extLst>
          </p:cNvPr>
          <p:cNvPicPr>
            <a:picLocks noChangeAspect="1"/>
          </p:cNvPicPr>
          <p:nvPr/>
        </p:nvPicPr>
        <p:blipFill>
          <a:blip r:embed="rId2"/>
          <a:stretch>
            <a:fillRect/>
          </a:stretch>
        </p:blipFill>
        <p:spPr>
          <a:xfrm>
            <a:off x="479394" y="444666"/>
            <a:ext cx="11712605" cy="6223389"/>
          </a:xfrm>
          <a:prstGeom prst="rect">
            <a:avLst/>
          </a:prstGeom>
        </p:spPr>
      </p:pic>
      <p:sp>
        <p:nvSpPr>
          <p:cNvPr id="4" name="TextBox 3">
            <a:extLst>
              <a:ext uri="{FF2B5EF4-FFF2-40B4-BE49-F238E27FC236}">
                <a16:creationId xmlns:a16="http://schemas.microsoft.com/office/drawing/2014/main" id="{B278A37B-7520-ECE3-F3AB-039FFD69039B}"/>
              </a:ext>
            </a:extLst>
          </p:cNvPr>
          <p:cNvSpPr txBox="1"/>
          <p:nvPr/>
        </p:nvSpPr>
        <p:spPr>
          <a:xfrm>
            <a:off x="4938943" y="75334"/>
            <a:ext cx="6096000" cy="369332"/>
          </a:xfrm>
          <a:prstGeom prst="rect">
            <a:avLst/>
          </a:prstGeom>
          <a:noFill/>
        </p:spPr>
        <p:txBody>
          <a:bodyPr wrap="square">
            <a:spAutoFit/>
          </a:bodyPr>
          <a:lstStyle/>
          <a:p>
            <a:r>
              <a:rPr lang="en-GB" b="1" dirty="0">
                <a:solidFill>
                  <a:srgbClr val="000000"/>
                </a:solidFill>
                <a:latin typeface="Calibri" panose="020F0502020204030204" pitchFamily="34" charset="0"/>
              </a:rPr>
              <a:t>EYFS Progression</a:t>
            </a:r>
            <a:r>
              <a:rPr lang="en-GB" dirty="0">
                <a:solidFill>
                  <a:srgbClr val="000000"/>
                </a:solidFill>
                <a:latin typeface="Calibri" panose="020F0502020204030204" pitchFamily="34" charset="0"/>
              </a:rPr>
              <a:t>: Structures</a:t>
            </a:r>
            <a:endParaRPr lang="en-GB" dirty="0"/>
          </a:p>
        </p:txBody>
      </p:sp>
      <p:pic>
        <p:nvPicPr>
          <p:cNvPr id="6" name="Picture 5">
            <a:extLst>
              <a:ext uri="{FF2B5EF4-FFF2-40B4-BE49-F238E27FC236}">
                <a16:creationId xmlns:a16="http://schemas.microsoft.com/office/drawing/2014/main" id="{230CE257-2C21-0853-6EB9-5CF9A45F37E7}"/>
              </a:ext>
            </a:extLst>
          </p:cNvPr>
          <p:cNvPicPr>
            <a:picLocks noChangeAspect="1"/>
          </p:cNvPicPr>
          <p:nvPr/>
        </p:nvPicPr>
        <p:blipFill>
          <a:blip r:embed="rId3"/>
          <a:stretch>
            <a:fillRect/>
          </a:stretch>
        </p:blipFill>
        <p:spPr>
          <a:xfrm>
            <a:off x="152538" y="6539467"/>
            <a:ext cx="2085975" cy="257175"/>
          </a:xfrm>
          <a:prstGeom prst="rect">
            <a:avLst/>
          </a:prstGeom>
        </p:spPr>
      </p:pic>
    </p:spTree>
    <p:extLst>
      <p:ext uri="{BB962C8B-B14F-4D97-AF65-F5344CB8AC3E}">
        <p14:creationId xmlns:p14="http://schemas.microsoft.com/office/powerpoint/2010/main" val="284654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B3151C-5DAA-0ADA-6560-A73543A396ED}"/>
              </a:ext>
            </a:extLst>
          </p:cNvPr>
          <p:cNvSpPr txBox="1"/>
          <p:nvPr/>
        </p:nvSpPr>
        <p:spPr>
          <a:xfrm>
            <a:off x="4405543" y="180976"/>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1</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Structures</a:t>
            </a:r>
            <a:endParaRPr lang="en-GB" dirty="0"/>
          </a:p>
        </p:txBody>
      </p:sp>
      <p:pic>
        <p:nvPicPr>
          <p:cNvPr id="5" name="Picture 4">
            <a:extLst>
              <a:ext uri="{FF2B5EF4-FFF2-40B4-BE49-F238E27FC236}">
                <a16:creationId xmlns:a16="http://schemas.microsoft.com/office/drawing/2014/main" id="{63DFF999-BA62-2B4C-F388-F2A368387BD5}"/>
              </a:ext>
            </a:extLst>
          </p:cNvPr>
          <p:cNvPicPr>
            <a:picLocks noChangeAspect="1"/>
          </p:cNvPicPr>
          <p:nvPr/>
        </p:nvPicPr>
        <p:blipFill>
          <a:blip r:embed="rId2"/>
          <a:stretch>
            <a:fillRect/>
          </a:stretch>
        </p:blipFill>
        <p:spPr>
          <a:xfrm>
            <a:off x="647700" y="503634"/>
            <a:ext cx="10277475" cy="6225778"/>
          </a:xfrm>
          <a:prstGeom prst="rect">
            <a:avLst/>
          </a:prstGeom>
        </p:spPr>
      </p:pic>
      <p:pic>
        <p:nvPicPr>
          <p:cNvPr id="7" name="Picture 6">
            <a:extLst>
              <a:ext uri="{FF2B5EF4-FFF2-40B4-BE49-F238E27FC236}">
                <a16:creationId xmlns:a16="http://schemas.microsoft.com/office/drawing/2014/main" id="{6ACBEF73-57A2-3141-6258-BDBDCE06A098}"/>
              </a:ext>
            </a:extLst>
          </p:cNvPr>
          <p:cNvPicPr>
            <a:picLocks noChangeAspect="1"/>
          </p:cNvPicPr>
          <p:nvPr/>
        </p:nvPicPr>
        <p:blipFill>
          <a:blip r:embed="rId3"/>
          <a:stretch>
            <a:fillRect/>
          </a:stretch>
        </p:blipFill>
        <p:spPr>
          <a:xfrm>
            <a:off x="99272" y="6472237"/>
            <a:ext cx="2085975" cy="257175"/>
          </a:xfrm>
          <a:prstGeom prst="rect">
            <a:avLst/>
          </a:prstGeom>
        </p:spPr>
      </p:pic>
      <p:sp>
        <p:nvSpPr>
          <p:cNvPr id="8" name="TextBox 7">
            <a:extLst>
              <a:ext uri="{FF2B5EF4-FFF2-40B4-BE49-F238E27FC236}">
                <a16:creationId xmlns:a16="http://schemas.microsoft.com/office/drawing/2014/main" id="{E912E55D-15E9-CEAF-DAD3-5A89F5E19F8B}"/>
              </a:ext>
            </a:extLst>
          </p:cNvPr>
          <p:cNvSpPr txBox="1"/>
          <p:nvPr/>
        </p:nvSpPr>
        <p:spPr>
          <a:xfrm>
            <a:off x="9572994" y="982452"/>
            <a:ext cx="2545025" cy="307777"/>
          </a:xfrm>
          <a:prstGeom prst="rect">
            <a:avLst/>
          </a:prstGeom>
          <a:noFill/>
        </p:spPr>
        <p:txBody>
          <a:bodyPr wrap="square" rtlCol="0">
            <a:spAutoFit/>
          </a:bodyPr>
          <a:lstStyle/>
          <a:p>
            <a:r>
              <a:rPr lang="en-GB" sz="1400" dirty="0">
                <a:solidFill>
                  <a:srgbClr val="FF0000"/>
                </a:solidFill>
              </a:rPr>
              <a:t>* Adapted: Create a Throne</a:t>
            </a:r>
          </a:p>
        </p:txBody>
      </p:sp>
    </p:spTree>
    <p:extLst>
      <p:ext uri="{BB962C8B-B14F-4D97-AF65-F5344CB8AC3E}">
        <p14:creationId xmlns:p14="http://schemas.microsoft.com/office/powerpoint/2010/main" val="222233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AF0EA-22C2-243D-C3F2-3753365B1D72}"/>
              </a:ext>
            </a:extLst>
          </p:cNvPr>
          <p:cNvPicPr>
            <a:picLocks noChangeAspect="1"/>
          </p:cNvPicPr>
          <p:nvPr/>
        </p:nvPicPr>
        <p:blipFill>
          <a:blip r:embed="rId2"/>
          <a:stretch>
            <a:fillRect/>
          </a:stretch>
        </p:blipFill>
        <p:spPr>
          <a:xfrm>
            <a:off x="800100" y="440826"/>
            <a:ext cx="10410825" cy="6340974"/>
          </a:xfrm>
          <a:prstGeom prst="rect">
            <a:avLst/>
          </a:prstGeom>
        </p:spPr>
      </p:pic>
      <p:sp>
        <p:nvSpPr>
          <p:cNvPr id="4" name="TextBox 3">
            <a:extLst>
              <a:ext uri="{FF2B5EF4-FFF2-40B4-BE49-F238E27FC236}">
                <a16:creationId xmlns:a16="http://schemas.microsoft.com/office/drawing/2014/main" id="{EEB8CF3B-E8A3-9261-51DB-673AD44DB997}"/>
              </a:ext>
            </a:extLst>
          </p:cNvPr>
          <p:cNvSpPr txBox="1"/>
          <p:nvPr/>
        </p:nvSpPr>
        <p:spPr>
          <a:xfrm>
            <a:off x="4405543" y="180976"/>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Structures</a:t>
            </a:r>
            <a:endParaRPr lang="en-GB" dirty="0"/>
          </a:p>
        </p:txBody>
      </p:sp>
      <p:pic>
        <p:nvPicPr>
          <p:cNvPr id="6" name="Picture 5">
            <a:extLst>
              <a:ext uri="{FF2B5EF4-FFF2-40B4-BE49-F238E27FC236}">
                <a16:creationId xmlns:a16="http://schemas.microsoft.com/office/drawing/2014/main" id="{23C963D8-AFA2-4D4E-6D39-AAF8D2B042B6}"/>
              </a:ext>
            </a:extLst>
          </p:cNvPr>
          <p:cNvPicPr>
            <a:picLocks noChangeAspect="1"/>
          </p:cNvPicPr>
          <p:nvPr/>
        </p:nvPicPr>
        <p:blipFill>
          <a:blip r:embed="rId3"/>
          <a:stretch>
            <a:fillRect/>
          </a:stretch>
        </p:blipFill>
        <p:spPr>
          <a:xfrm>
            <a:off x="81517" y="6524625"/>
            <a:ext cx="2085975" cy="257175"/>
          </a:xfrm>
          <a:prstGeom prst="rect">
            <a:avLst/>
          </a:prstGeom>
        </p:spPr>
      </p:pic>
    </p:spTree>
    <p:extLst>
      <p:ext uri="{BB962C8B-B14F-4D97-AF65-F5344CB8AC3E}">
        <p14:creationId xmlns:p14="http://schemas.microsoft.com/office/powerpoint/2010/main" val="356568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1AABF4-034A-1639-E1C9-C8F9F9744EBA}"/>
              </a:ext>
            </a:extLst>
          </p:cNvPr>
          <p:cNvPicPr>
            <a:picLocks noChangeAspect="1"/>
          </p:cNvPicPr>
          <p:nvPr/>
        </p:nvPicPr>
        <p:blipFill>
          <a:blip r:embed="rId2"/>
          <a:stretch>
            <a:fillRect/>
          </a:stretch>
        </p:blipFill>
        <p:spPr>
          <a:xfrm>
            <a:off x="985837" y="456849"/>
            <a:ext cx="10220325" cy="6401151"/>
          </a:xfrm>
          <a:prstGeom prst="rect">
            <a:avLst/>
          </a:prstGeom>
        </p:spPr>
      </p:pic>
      <p:sp>
        <p:nvSpPr>
          <p:cNvPr id="4" name="TextBox 3">
            <a:extLst>
              <a:ext uri="{FF2B5EF4-FFF2-40B4-BE49-F238E27FC236}">
                <a16:creationId xmlns:a16="http://schemas.microsoft.com/office/drawing/2014/main" id="{C9B45059-D29A-5E2D-4966-CC7773FF5AD5}"/>
              </a:ext>
            </a:extLst>
          </p:cNvPr>
          <p:cNvSpPr txBox="1"/>
          <p:nvPr/>
        </p:nvSpPr>
        <p:spPr>
          <a:xfrm>
            <a:off x="4405543" y="180976"/>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Structures</a:t>
            </a:r>
            <a:endParaRPr lang="en-GB" dirty="0"/>
          </a:p>
        </p:txBody>
      </p:sp>
      <p:pic>
        <p:nvPicPr>
          <p:cNvPr id="6" name="Picture 5">
            <a:extLst>
              <a:ext uri="{FF2B5EF4-FFF2-40B4-BE49-F238E27FC236}">
                <a16:creationId xmlns:a16="http://schemas.microsoft.com/office/drawing/2014/main" id="{A0A15955-FF33-594E-646E-AF215B80565E}"/>
              </a:ext>
            </a:extLst>
          </p:cNvPr>
          <p:cNvPicPr>
            <a:picLocks noChangeAspect="1"/>
          </p:cNvPicPr>
          <p:nvPr/>
        </p:nvPicPr>
        <p:blipFill>
          <a:blip r:embed="rId3"/>
          <a:stretch>
            <a:fillRect/>
          </a:stretch>
        </p:blipFill>
        <p:spPr>
          <a:xfrm>
            <a:off x="125905" y="6531884"/>
            <a:ext cx="2085975" cy="257175"/>
          </a:xfrm>
          <a:prstGeom prst="rect">
            <a:avLst/>
          </a:prstGeom>
        </p:spPr>
      </p:pic>
    </p:spTree>
    <p:extLst>
      <p:ext uri="{BB962C8B-B14F-4D97-AF65-F5344CB8AC3E}">
        <p14:creationId xmlns:p14="http://schemas.microsoft.com/office/powerpoint/2010/main" val="279924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1</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Mechanisms/ Mechanical Systems</a:t>
            </a:r>
            <a:endParaRPr lang="en-GB" dirty="0"/>
          </a:p>
        </p:txBody>
      </p:sp>
      <p:pic>
        <p:nvPicPr>
          <p:cNvPr id="4" name="Picture 3">
            <a:extLst>
              <a:ext uri="{FF2B5EF4-FFF2-40B4-BE49-F238E27FC236}">
                <a16:creationId xmlns:a16="http://schemas.microsoft.com/office/drawing/2014/main" id="{10372A5D-21BC-6E48-3877-FD6BBB958DEB}"/>
              </a:ext>
            </a:extLst>
          </p:cNvPr>
          <p:cNvPicPr>
            <a:picLocks noChangeAspect="1"/>
          </p:cNvPicPr>
          <p:nvPr/>
        </p:nvPicPr>
        <p:blipFill>
          <a:blip r:embed="rId2"/>
          <a:stretch>
            <a:fillRect/>
          </a:stretch>
        </p:blipFill>
        <p:spPr>
          <a:xfrm>
            <a:off x="823912" y="559833"/>
            <a:ext cx="10544175" cy="6039777"/>
          </a:xfrm>
          <a:prstGeom prst="rect">
            <a:avLst/>
          </a:prstGeom>
        </p:spPr>
      </p:pic>
      <p:pic>
        <p:nvPicPr>
          <p:cNvPr id="6" name="Picture 5">
            <a:extLst>
              <a:ext uri="{FF2B5EF4-FFF2-40B4-BE49-F238E27FC236}">
                <a16:creationId xmlns:a16="http://schemas.microsoft.com/office/drawing/2014/main" id="{ED6477AE-D8A2-F6AC-DB8D-19E4694C97DA}"/>
              </a:ext>
            </a:extLst>
          </p:cNvPr>
          <p:cNvPicPr>
            <a:picLocks noChangeAspect="1"/>
          </p:cNvPicPr>
          <p:nvPr/>
        </p:nvPicPr>
        <p:blipFill>
          <a:blip r:embed="rId3"/>
          <a:stretch>
            <a:fillRect/>
          </a:stretch>
        </p:blipFill>
        <p:spPr>
          <a:xfrm>
            <a:off x="179171" y="6471022"/>
            <a:ext cx="2085975" cy="257175"/>
          </a:xfrm>
          <a:prstGeom prst="rect">
            <a:avLst/>
          </a:prstGeom>
        </p:spPr>
      </p:pic>
      <p:sp>
        <p:nvSpPr>
          <p:cNvPr id="7" name="TextBox 6">
            <a:extLst>
              <a:ext uri="{FF2B5EF4-FFF2-40B4-BE49-F238E27FC236}">
                <a16:creationId xmlns:a16="http://schemas.microsoft.com/office/drawing/2014/main" id="{1FAC12D2-5006-1DE4-3319-2996E3BD4B71}"/>
              </a:ext>
            </a:extLst>
          </p:cNvPr>
          <p:cNvSpPr txBox="1"/>
          <p:nvPr/>
        </p:nvSpPr>
        <p:spPr>
          <a:xfrm>
            <a:off x="7119428" y="577588"/>
            <a:ext cx="1376038" cy="461665"/>
          </a:xfrm>
          <a:prstGeom prst="rect">
            <a:avLst/>
          </a:prstGeom>
          <a:noFill/>
        </p:spPr>
        <p:txBody>
          <a:bodyPr wrap="square" rtlCol="0">
            <a:spAutoFit/>
          </a:bodyPr>
          <a:lstStyle/>
          <a:p>
            <a:r>
              <a:rPr lang="en-GB" sz="1200" dirty="0">
                <a:solidFill>
                  <a:srgbClr val="FF0000"/>
                </a:solidFill>
              </a:rPr>
              <a:t>*Adapted: Make a moving dragon</a:t>
            </a:r>
          </a:p>
        </p:txBody>
      </p:sp>
    </p:spTree>
    <p:extLst>
      <p:ext uri="{BB962C8B-B14F-4D97-AF65-F5344CB8AC3E}">
        <p14:creationId xmlns:p14="http://schemas.microsoft.com/office/powerpoint/2010/main" val="347675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Mechanisms/ Mechanical Systems</a:t>
            </a:r>
            <a:endParaRPr lang="en-GB" dirty="0"/>
          </a:p>
        </p:txBody>
      </p:sp>
      <p:pic>
        <p:nvPicPr>
          <p:cNvPr id="4" name="Picture 3">
            <a:extLst>
              <a:ext uri="{FF2B5EF4-FFF2-40B4-BE49-F238E27FC236}">
                <a16:creationId xmlns:a16="http://schemas.microsoft.com/office/drawing/2014/main" id="{C037A099-B34E-9D8F-5068-FEBF455B22E3}"/>
              </a:ext>
            </a:extLst>
          </p:cNvPr>
          <p:cNvPicPr>
            <a:picLocks noChangeAspect="1"/>
          </p:cNvPicPr>
          <p:nvPr/>
        </p:nvPicPr>
        <p:blipFill>
          <a:blip r:embed="rId2"/>
          <a:stretch>
            <a:fillRect/>
          </a:stretch>
        </p:blipFill>
        <p:spPr>
          <a:xfrm>
            <a:off x="1014412" y="559833"/>
            <a:ext cx="10163175" cy="6213801"/>
          </a:xfrm>
          <a:prstGeom prst="rect">
            <a:avLst/>
          </a:prstGeom>
        </p:spPr>
      </p:pic>
      <p:pic>
        <p:nvPicPr>
          <p:cNvPr id="6" name="Picture 5">
            <a:extLst>
              <a:ext uri="{FF2B5EF4-FFF2-40B4-BE49-F238E27FC236}">
                <a16:creationId xmlns:a16="http://schemas.microsoft.com/office/drawing/2014/main" id="{8A764BA1-EEC6-F55B-0110-6F6A7B549138}"/>
              </a:ext>
            </a:extLst>
          </p:cNvPr>
          <p:cNvPicPr>
            <a:picLocks noChangeAspect="1"/>
          </p:cNvPicPr>
          <p:nvPr/>
        </p:nvPicPr>
        <p:blipFill>
          <a:blip r:embed="rId3"/>
          <a:stretch>
            <a:fillRect/>
          </a:stretch>
        </p:blipFill>
        <p:spPr>
          <a:xfrm>
            <a:off x="125905" y="6516459"/>
            <a:ext cx="2085975" cy="257175"/>
          </a:xfrm>
          <a:prstGeom prst="rect">
            <a:avLst/>
          </a:prstGeom>
        </p:spPr>
      </p:pic>
    </p:spTree>
    <p:extLst>
      <p:ext uri="{BB962C8B-B14F-4D97-AF65-F5344CB8AC3E}">
        <p14:creationId xmlns:p14="http://schemas.microsoft.com/office/powerpoint/2010/main" val="4116275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Mechanisms/ Mechanical Systems</a:t>
            </a:r>
            <a:endParaRPr lang="en-GB" dirty="0"/>
          </a:p>
        </p:txBody>
      </p:sp>
      <p:pic>
        <p:nvPicPr>
          <p:cNvPr id="4" name="Picture 3">
            <a:extLst>
              <a:ext uri="{FF2B5EF4-FFF2-40B4-BE49-F238E27FC236}">
                <a16:creationId xmlns:a16="http://schemas.microsoft.com/office/drawing/2014/main" id="{D3AA82C2-A0C8-D922-E8CF-ECDF87E38609}"/>
              </a:ext>
            </a:extLst>
          </p:cNvPr>
          <p:cNvPicPr>
            <a:picLocks noChangeAspect="1"/>
          </p:cNvPicPr>
          <p:nvPr/>
        </p:nvPicPr>
        <p:blipFill>
          <a:blip r:embed="rId2"/>
          <a:stretch>
            <a:fillRect/>
          </a:stretch>
        </p:blipFill>
        <p:spPr>
          <a:xfrm>
            <a:off x="1014412" y="559833"/>
            <a:ext cx="10006013" cy="6191275"/>
          </a:xfrm>
          <a:prstGeom prst="rect">
            <a:avLst/>
          </a:prstGeom>
        </p:spPr>
      </p:pic>
      <p:pic>
        <p:nvPicPr>
          <p:cNvPr id="6" name="Picture 5">
            <a:extLst>
              <a:ext uri="{FF2B5EF4-FFF2-40B4-BE49-F238E27FC236}">
                <a16:creationId xmlns:a16="http://schemas.microsoft.com/office/drawing/2014/main" id="{2401E551-D729-2A0C-0CC3-E0F91EB509E8}"/>
              </a:ext>
            </a:extLst>
          </p:cNvPr>
          <p:cNvPicPr>
            <a:picLocks noChangeAspect="1"/>
          </p:cNvPicPr>
          <p:nvPr/>
        </p:nvPicPr>
        <p:blipFill>
          <a:blip r:embed="rId3"/>
          <a:stretch>
            <a:fillRect/>
          </a:stretch>
        </p:blipFill>
        <p:spPr>
          <a:xfrm>
            <a:off x="63761" y="6540901"/>
            <a:ext cx="2085975" cy="257175"/>
          </a:xfrm>
          <a:prstGeom prst="rect">
            <a:avLst/>
          </a:prstGeom>
        </p:spPr>
      </p:pic>
    </p:spTree>
    <p:extLst>
      <p:ext uri="{BB962C8B-B14F-4D97-AF65-F5344CB8AC3E}">
        <p14:creationId xmlns:p14="http://schemas.microsoft.com/office/powerpoint/2010/main" val="182993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53C4D-E011-47E9-E38B-3C76BDF19DF4}"/>
              </a:ext>
            </a:extLst>
          </p:cNvPr>
          <p:cNvPicPr>
            <a:picLocks noChangeAspect="1"/>
          </p:cNvPicPr>
          <p:nvPr/>
        </p:nvPicPr>
        <p:blipFill>
          <a:blip r:embed="rId2"/>
          <a:stretch>
            <a:fillRect/>
          </a:stretch>
        </p:blipFill>
        <p:spPr>
          <a:xfrm>
            <a:off x="224902" y="944497"/>
            <a:ext cx="3980180" cy="5731510"/>
          </a:xfrm>
          <a:prstGeom prst="rect">
            <a:avLst/>
          </a:prstGeom>
        </p:spPr>
      </p:pic>
      <p:graphicFrame>
        <p:nvGraphicFramePr>
          <p:cNvPr id="4" name="Table 3">
            <a:extLst>
              <a:ext uri="{FF2B5EF4-FFF2-40B4-BE49-F238E27FC236}">
                <a16:creationId xmlns:a16="http://schemas.microsoft.com/office/drawing/2014/main" id="{CD2176DB-8F2D-7F1C-C8CB-D593611A703B}"/>
              </a:ext>
            </a:extLst>
          </p:cNvPr>
          <p:cNvGraphicFramePr>
            <a:graphicFrameLocks noGrp="1"/>
          </p:cNvGraphicFramePr>
          <p:nvPr>
            <p:extLst>
              <p:ext uri="{D42A27DB-BD31-4B8C-83A1-F6EECF244321}">
                <p14:modId xmlns:p14="http://schemas.microsoft.com/office/powerpoint/2010/main" val="596074355"/>
              </p:ext>
            </p:extLst>
          </p:nvPr>
        </p:nvGraphicFramePr>
        <p:xfrm>
          <a:off x="4452333" y="436387"/>
          <a:ext cx="7525629" cy="6356411"/>
        </p:xfrm>
        <a:graphic>
          <a:graphicData uri="http://schemas.openxmlformats.org/drawingml/2006/table">
            <a:tbl>
              <a:tblPr firstRow="1" firstCol="1" bandRow="1"/>
              <a:tblGrid>
                <a:gridCol w="1757871">
                  <a:extLst>
                    <a:ext uri="{9D8B030D-6E8A-4147-A177-3AD203B41FA5}">
                      <a16:colId xmlns:a16="http://schemas.microsoft.com/office/drawing/2014/main" val="2602589596"/>
                    </a:ext>
                  </a:extLst>
                </a:gridCol>
                <a:gridCol w="5767758">
                  <a:extLst>
                    <a:ext uri="{9D8B030D-6E8A-4147-A177-3AD203B41FA5}">
                      <a16:colId xmlns:a16="http://schemas.microsoft.com/office/drawing/2014/main" val="3730371556"/>
                    </a:ext>
                  </a:extLst>
                </a:gridCol>
              </a:tblGrid>
              <a:tr h="4964945">
                <a:tc gridSpan="2">
                  <a:txBody>
                    <a:bodyPr/>
                    <a:lstStyle/>
                    <a:p>
                      <a:pPr fontAlgn="base">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64776632"/>
                  </a:ext>
                </a:extLst>
              </a:tr>
              <a:tr h="463822">
                <a:tc>
                  <a:txBody>
                    <a:bodyPr/>
                    <a:lstStyle/>
                    <a:p>
                      <a:pPr fontAlgn="base">
                        <a:lnSpc>
                          <a:spcPct val="107000"/>
                        </a:lnSpc>
                        <a:spcAft>
                          <a:spcPts val="800"/>
                        </a:spcAft>
                      </a:pPr>
                      <a:r>
                        <a:rPr lang="en-GB" sz="1400" b="1" dirty="0">
                          <a:effectLst/>
                          <a:latin typeface="Segoe UI"/>
                          <a:ea typeface="Times New Roman" panose="02020603050405020304" pitchFamily="18" charset="0"/>
                          <a:cs typeface="Times New Roman"/>
                        </a:rPr>
                        <a:t> Subject Leaders</a:t>
                      </a:r>
                      <a:r>
                        <a:rPr lang="en-GB" sz="1400" dirty="0">
                          <a:effectLst/>
                          <a:latin typeface="Segoe UI"/>
                          <a:ea typeface="Times New Roman" panose="02020603050405020304" pitchFamily="18" charset="0"/>
                          <a:cs typeface="Times New Roman"/>
                        </a:rPr>
                        <a:t> </a:t>
                      </a:r>
                      <a:endParaRPr lang="en-GB" sz="1200" dirty="0">
                        <a:effectLst/>
                        <a:latin typeface="Segoe UI"/>
                        <a:ea typeface="Calibri" panose="020F050202020403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Segoe UI"/>
                          <a:ea typeface="Times New Roman" panose="02020603050405020304" pitchFamily="18" charset="0"/>
                          <a:cs typeface="Times New Roman"/>
                        </a:rPr>
                        <a:t> Emily Walker and Caroline </a:t>
                      </a:r>
                      <a:r>
                        <a:rPr lang="en-GB" sz="1400" dirty="0" err="1">
                          <a:effectLst/>
                          <a:latin typeface="Segoe UI"/>
                          <a:ea typeface="Times New Roman" panose="02020603050405020304" pitchFamily="18" charset="0"/>
                          <a:cs typeface="Times New Roman"/>
                        </a:rPr>
                        <a:t>Helfferich</a:t>
                      </a:r>
                      <a:r>
                        <a:rPr lang="en-GB" sz="1400" dirty="0">
                          <a:effectLst/>
                          <a:latin typeface="Segoe UI"/>
                          <a:ea typeface="Times New Roman" panose="02020603050405020304" pitchFamily="18" charset="0"/>
                          <a:cs typeface="Times New Roman"/>
                        </a:rPr>
                        <a:t> </a:t>
                      </a:r>
                      <a:endParaRPr lang="en-GB" sz="1200" dirty="0">
                        <a:effectLst/>
                        <a:latin typeface="Segoe UI"/>
                        <a:ea typeface="Calibri" panose="020F0502020204030204" pitchFamily="34"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726137"/>
                  </a:ext>
                </a:extLst>
              </a:tr>
              <a:tr h="463822">
                <a:tc>
                  <a:txBody>
                    <a:bodyPr/>
                    <a:lstStyle/>
                    <a:p>
                      <a:pPr fontAlgn="base">
                        <a:lnSpc>
                          <a:spcPct val="107000"/>
                        </a:lnSpc>
                        <a:spcAft>
                          <a:spcPts val="800"/>
                        </a:spcAft>
                      </a:pPr>
                      <a:r>
                        <a:rPr lang="en-GB" sz="1400" b="1" dirty="0">
                          <a:effectLst/>
                          <a:latin typeface="Segoe UI" panose="020B0502040204020203" pitchFamily="34" charset="0"/>
                          <a:ea typeface="Times New Roman" panose="02020603050405020304" pitchFamily="18" charset="0"/>
                          <a:cs typeface="Times New Roman" panose="02020603050405020304" pitchFamily="18" charset="0"/>
                        </a:rPr>
                        <a:t> Link Governor</a:t>
                      </a:r>
                      <a:r>
                        <a:rPr lang="en-GB" sz="14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Segoe UI" panose="020B0502040204020203" pitchFamily="34" charset="0"/>
                          <a:ea typeface="Times New Roman" panose="02020603050405020304" pitchFamily="18" charset="0"/>
                          <a:cs typeface="Times New Roman" panose="02020603050405020304" pitchFamily="18" charset="0"/>
                        </a:rPr>
                        <a:t> Edgar Seligman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470503"/>
                  </a:ext>
                </a:extLst>
              </a:tr>
              <a:tr h="463822">
                <a:tc>
                  <a:txBody>
                    <a:bodyPr/>
                    <a:lstStyle/>
                    <a:p>
                      <a:pPr fontAlgn="base">
                        <a:lnSpc>
                          <a:spcPct val="107000"/>
                        </a:lnSpc>
                        <a:spcAft>
                          <a:spcPts val="800"/>
                        </a:spcAft>
                      </a:pPr>
                      <a:r>
                        <a:rPr lang="en-GB" sz="1400" b="1" dirty="0">
                          <a:effectLst/>
                          <a:latin typeface="Segoe UI" panose="020B0502040204020203" pitchFamily="34" charset="0"/>
                          <a:ea typeface="Times New Roman" panose="02020603050405020304" pitchFamily="18" charset="0"/>
                          <a:cs typeface="Times New Roman" panose="02020603050405020304" pitchFamily="18" charset="0"/>
                        </a:rPr>
                        <a:t> CPD</a:t>
                      </a:r>
                      <a:r>
                        <a:rPr lang="en-GB" sz="14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07000"/>
                        </a:lnSpc>
                        <a:spcAft>
                          <a:spcPts val="800"/>
                        </a:spcAft>
                      </a:pPr>
                      <a:r>
                        <a:rPr lang="en-GB" sz="1400" dirty="0">
                          <a:effectLst/>
                          <a:latin typeface="Segoe UI" panose="020B0502040204020203" pitchFamily="34" charset="0"/>
                          <a:ea typeface="Times New Roman" panose="02020603050405020304" pitchFamily="18" charset="0"/>
                          <a:cs typeface="Times New Roman" panose="02020603050405020304" pitchFamily="18" charset="0"/>
                        </a:rPr>
                        <a:t> Kapow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043712"/>
                  </a:ext>
                </a:extLst>
              </a:tr>
            </a:tbl>
          </a:graphicData>
        </a:graphic>
      </p:graphicFrame>
      <p:sp>
        <p:nvSpPr>
          <p:cNvPr id="5" name="TextBox 4">
            <a:extLst>
              <a:ext uri="{FF2B5EF4-FFF2-40B4-BE49-F238E27FC236}">
                <a16:creationId xmlns:a16="http://schemas.microsoft.com/office/drawing/2014/main" id="{2284993C-22DA-3446-60A3-7E72E93A4095}"/>
              </a:ext>
            </a:extLst>
          </p:cNvPr>
          <p:cNvSpPr txBox="1"/>
          <p:nvPr/>
        </p:nvSpPr>
        <p:spPr>
          <a:xfrm>
            <a:off x="4545887" y="436387"/>
            <a:ext cx="7332954" cy="5327612"/>
          </a:xfrm>
          <a:prstGeom prst="rect">
            <a:avLst/>
          </a:prstGeom>
          <a:noFill/>
        </p:spPr>
        <p:txBody>
          <a:bodyPr wrap="square" lIns="91440" tIns="45720" rIns="91440" bIns="45720" rtlCol="0" anchor="t">
            <a:spAutoFit/>
          </a:bodyPr>
          <a:lstStyle/>
          <a:p>
            <a:pPr indent="-285750" fontAlgn="base">
              <a:lnSpc>
                <a:spcPct val="107000"/>
              </a:lnSpc>
              <a:spcAft>
                <a:spcPts val="800"/>
              </a:spcAft>
              <a:buFont typeface="Arial" panose="020B0604020202020204" pitchFamily="34" charset="0"/>
              <a:buChar char="•"/>
            </a:pPr>
            <a:r>
              <a:rPr lang="en-GB" sz="1200" dirty="0">
                <a:solidFill>
                  <a:srgbClr val="000000"/>
                </a:solidFill>
                <a:latin typeface="Segoe UI"/>
                <a:cs typeface="Segoe UI"/>
              </a:rPr>
              <a:t>We use Kapow (a National Curriculum fully aligned specialist scheme) which splits Design Technology into four strands: Design, Make, Evaluate and Technical Knowledge. </a:t>
            </a:r>
            <a:endParaRPr lang="en-GB" sz="1200" dirty="0">
              <a:solidFill>
                <a:srgbClr val="000000"/>
              </a:solidFill>
              <a:latin typeface="Segoe UI" panose="020B0502040204020203" pitchFamily="34" charset="0"/>
            </a:endParaRPr>
          </a:p>
          <a:p>
            <a:pPr indent="-285750" fontAlgn="base">
              <a:lnSpc>
                <a:spcPct val="107000"/>
              </a:lnSpc>
              <a:spcAft>
                <a:spcPts val="800"/>
              </a:spcAft>
              <a:buFont typeface="Arial" panose="020B0604020202020204" pitchFamily="34" charset="0"/>
              <a:buChar char="•"/>
            </a:pPr>
            <a:r>
              <a:rPr lang="en-GB" sz="1200" dirty="0">
                <a:solidFill>
                  <a:srgbClr val="000000"/>
                </a:solidFill>
                <a:latin typeface="Segoe UI" panose="020B0502040204020203" pitchFamily="34" charset="0"/>
              </a:rPr>
              <a:t>This is further divided into six areas to fully develop children’s design skills and knowledge: </a:t>
            </a:r>
            <a:r>
              <a:rPr lang="en-GB" sz="1200" dirty="0">
                <a:solidFill>
                  <a:srgbClr val="000000"/>
                </a:solidFill>
                <a:highlight>
                  <a:srgbClr val="00FFFF"/>
                </a:highlight>
                <a:latin typeface="Segoe UI" panose="020B0502040204020203" pitchFamily="34" charset="0"/>
              </a:rPr>
              <a:t>Cooking and Nutrition</a:t>
            </a:r>
            <a:r>
              <a:rPr lang="en-GB" sz="1200" dirty="0">
                <a:solidFill>
                  <a:srgbClr val="000000"/>
                </a:solidFill>
                <a:latin typeface="Segoe UI" panose="020B0502040204020203" pitchFamily="34" charset="0"/>
              </a:rPr>
              <a:t>, </a:t>
            </a:r>
            <a:r>
              <a:rPr lang="en-GB" sz="1200" dirty="0">
                <a:solidFill>
                  <a:srgbClr val="000000"/>
                </a:solidFill>
                <a:highlight>
                  <a:srgbClr val="FF00FF"/>
                </a:highlight>
                <a:latin typeface="Segoe UI" panose="020B0502040204020203" pitchFamily="34" charset="0"/>
              </a:rPr>
              <a:t>Textiles</a:t>
            </a:r>
            <a:r>
              <a:rPr lang="en-GB" sz="1200" dirty="0">
                <a:solidFill>
                  <a:srgbClr val="000000"/>
                </a:solidFill>
                <a:latin typeface="Segoe UI" panose="020B0502040204020203" pitchFamily="34" charset="0"/>
              </a:rPr>
              <a:t>, </a:t>
            </a:r>
            <a:r>
              <a:rPr lang="en-GB" sz="1200" dirty="0">
                <a:solidFill>
                  <a:srgbClr val="000000"/>
                </a:solidFill>
                <a:highlight>
                  <a:srgbClr val="FFFF00"/>
                </a:highlight>
                <a:latin typeface="Segoe UI" panose="020B0502040204020203" pitchFamily="34" charset="0"/>
              </a:rPr>
              <a:t>Structures</a:t>
            </a:r>
            <a:r>
              <a:rPr lang="en-GB" sz="1200" dirty="0">
                <a:solidFill>
                  <a:srgbClr val="000000"/>
                </a:solidFill>
                <a:latin typeface="Segoe UI" panose="020B0502040204020203" pitchFamily="34" charset="0"/>
              </a:rPr>
              <a:t>, </a:t>
            </a:r>
            <a:r>
              <a:rPr lang="en-GB" sz="1200" dirty="0">
                <a:solidFill>
                  <a:srgbClr val="000000"/>
                </a:solidFill>
                <a:highlight>
                  <a:srgbClr val="FF0000"/>
                </a:highlight>
                <a:latin typeface="Segoe UI" panose="020B0502040204020203" pitchFamily="34" charset="0"/>
              </a:rPr>
              <a:t>Mechanisms/ Mechanical Systems</a:t>
            </a:r>
            <a:r>
              <a:rPr lang="en-GB" sz="1200" dirty="0">
                <a:solidFill>
                  <a:srgbClr val="000000"/>
                </a:solidFill>
                <a:latin typeface="Segoe UI" panose="020B0502040204020203" pitchFamily="34" charset="0"/>
              </a:rPr>
              <a:t>. In KS2 this is extended to include </a:t>
            </a:r>
            <a:r>
              <a:rPr lang="en-GB" sz="1200" dirty="0">
                <a:solidFill>
                  <a:srgbClr val="000000"/>
                </a:solidFill>
                <a:highlight>
                  <a:srgbClr val="808000"/>
                </a:highlight>
                <a:latin typeface="Segoe UI" panose="020B0502040204020203" pitchFamily="34" charset="0"/>
              </a:rPr>
              <a:t>Electrical Systems </a:t>
            </a:r>
            <a:r>
              <a:rPr lang="en-GB" sz="1200" dirty="0">
                <a:solidFill>
                  <a:srgbClr val="000000"/>
                </a:solidFill>
                <a:latin typeface="Segoe UI" panose="020B0502040204020203" pitchFamily="34" charset="0"/>
              </a:rPr>
              <a:t>and </a:t>
            </a:r>
            <a:r>
              <a:rPr lang="en-GB" sz="1200" dirty="0">
                <a:solidFill>
                  <a:srgbClr val="000000"/>
                </a:solidFill>
                <a:highlight>
                  <a:srgbClr val="00FF00"/>
                </a:highlight>
                <a:latin typeface="Segoe UI" panose="020B0502040204020203" pitchFamily="34" charset="0"/>
              </a:rPr>
              <a:t>Digital World</a:t>
            </a:r>
            <a:r>
              <a:rPr lang="en-GB" sz="1200" dirty="0">
                <a:solidFill>
                  <a:srgbClr val="000000"/>
                </a:solidFill>
                <a:latin typeface="Segoe UI" panose="020B0502040204020203" pitchFamily="34" charset="0"/>
              </a:rPr>
              <a:t>.</a:t>
            </a:r>
          </a:p>
          <a:p>
            <a:pPr indent="-285750" fontAlgn="base">
              <a:lnSpc>
                <a:spcPct val="107000"/>
              </a:lnSpc>
              <a:spcAft>
                <a:spcPts val="800"/>
              </a:spcAft>
              <a:buFont typeface="Arial" panose="020B0604020202020204" pitchFamily="34" charset="0"/>
              <a:buChar char="•"/>
            </a:pPr>
            <a:r>
              <a:rPr lang="en-GB" sz="1200" dirty="0">
                <a:solidFill>
                  <a:srgbClr val="000000"/>
                </a:solidFill>
                <a:latin typeface="Segoe UI" panose="020B0502040204020203" pitchFamily="34" charset="0"/>
              </a:rPr>
              <a:t>Teachers adapt Kapow units to fit our thematic approach and ensure that there is appropriate coverage of the requirements of the National Curriculum, within the bounds of our two-year rolling programme due to our mixed-age classes.      </a:t>
            </a:r>
          </a:p>
          <a:p>
            <a:pPr indent="-285750" fontAlgn="base">
              <a:lnSpc>
                <a:spcPct val="107000"/>
              </a:lnSpc>
              <a:spcAft>
                <a:spcPts val="800"/>
              </a:spcAft>
              <a:buFont typeface="Arial" panose="020B0604020202020204" pitchFamily="34" charset="0"/>
              <a:buChar char="•"/>
            </a:pPr>
            <a:r>
              <a:rPr lang="en-GB" sz="1200" dirty="0">
                <a:solidFill>
                  <a:srgbClr val="000000"/>
                </a:solidFill>
                <a:latin typeface="Segoe UI" panose="020B0502040204020203" pitchFamily="34" charset="0"/>
              </a:rPr>
              <a:t>The sequencing and progression of different design skills and knowledge is also mapped throughout our curriculum to ensure links over time and across subjects. We provide children with different opportunities and contexts in which to build their knowledge and understanding.  </a:t>
            </a:r>
          </a:p>
          <a:p>
            <a:pPr algn="l" rtl="0" fontAlgn="base">
              <a:buFont typeface="Arial" panose="020B0604020202020204" pitchFamily="34" charset="0"/>
              <a:buChar char="•"/>
            </a:pPr>
            <a:r>
              <a:rPr lang="en-GB" sz="1200" dirty="0">
                <a:solidFill>
                  <a:srgbClr val="000000"/>
                </a:solidFill>
                <a:latin typeface="Segoe UI"/>
                <a:cs typeface="Segoe UI"/>
              </a:rPr>
              <a:t>Where appropriate, we block learning in order to immerse children fully. Where relevant and possible, we offer enrichment activities to motivate, excite and inspire pupils in the form of ‘Stunning Starts’, ‘Marvellous Middles’ and ‘Fabulous Finishes’ – these may take the form of educational visits, visitors, theme days, achievement assemblies, exhibitions etc..</a:t>
            </a:r>
          </a:p>
          <a:p>
            <a:pPr algn="l" rtl="0" fontAlgn="base">
              <a:buFont typeface="Arial" panose="020B0604020202020204" pitchFamily="34" charset="0"/>
              <a:buChar char="•"/>
            </a:pPr>
            <a:endParaRPr lang="en-GB" sz="1200" dirty="0">
              <a:solidFill>
                <a:srgbClr val="000000"/>
              </a:solidFill>
              <a:latin typeface="Segoe UI" panose="020B0502040204020203" pitchFamily="34" charset="0"/>
            </a:endParaRPr>
          </a:p>
          <a:p>
            <a:pPr algn="l" rtl="0" fontAlgn="base">
              <a:buFont typeface="Arial" panose="020B0604020202020204" pitchFamily="34" charset="0"/>
              <a:buChar char="•"/>
            </a:pPr>
            <a:r>
              <a:rPr lang="en-GB" sz="1200" dirty="0">
                <a:solidFill>
                  <a:srgbClr val="000000"/>
                </a:solidFill>
                <a:latin typeface="Segoe UI" panose="020B0502040204020203" pitchFamily="34" charset="0"/>
              </a:rPr>
              <a:t>We follow our lesson structure making connections and spotting values through our DT lessons. Creatively produced DT books give children a sense of pride in the presentation of their work.</a:t>
            </a:r>
          </a:p>
          <a:p>
            <a:pPr algn="l" rtl="0" fontAlgn="base"/>
            <a:endParaRPr lang="en-GB" sz="1400" dirty="0">
              <a:solidFill>
                <a:srgbClr val="000000"/>
              </a:solidFill>
              <a:latin typeface="Segoe UI" panose="020B0502040204020203" pitchFamily="34" charset="0"/>
            </a:endParaRPr>
          </a:p>
          <a:p>
            <a:pPr algn="l" fontAlgn="base"/>
            <a:r>
              <a:rPr lang="en-GB" sz="1200" dirty="0">
                <a:solidFill>
                  <a:srgbClr val="000000"/>
                </a:solidFill>
                <a:latin typeface="Segoe UI" panose="020B0502040204020203" pitchFamily="34" charset="0"/>
              </a:rPr>
              <a:t>Impact will be measured by assessing against the Kapow statements through ‘Insight pupil tracking’ as:</a:t>
            </a:r>
          </a:p>
          <a:p>
            <a:pPr algn="l" fontAlgn="base"/>
            <a:r>
              <a:rPr lang="en-GB" sz="1200" dirty="0">
                <a:solidFill>
                  <a:srgbClr val="000000"/>
                </a:solidFill>
                <a:latin typeface="Segoe UI" panose="020B0502040204020203" pitchFamily="34" charset="0"/>
              </a:rPr>
              <a:t>Below</a:t>
            </a:r>
            <a:endParaRPr lang="en-GB" sz="1200" dirty="0">
              <a:solidFill>
                <a:srgbClr val="000000"/>
              </a:solidFill>
              <a:latin typeface="Segoe UI" panose="020B0502040204020203" pitchFamily="34" charset="0"/>
              <a:cs typeface="Segoe UI" panose="020B0502040204020203" pitchFamily="34" charset="0"/>
            </a:endParaRPr>
          </a:p>
          <a:p>
            <a:pPr algn="l" fontAlgn="base"/>
            <a:r>
              <a:rPr lang="en-GB" sz="1200" dirty="0">
                <a:solidFill>
                  <a:srgbClr val="000000"/>
                </a:solidFill>
                <a:latin typeface="Segoe UI" panose="020B0502040204020203" pitchFamily="34" charset="0"/>
              </a:rPr>
              <a:t>Just below</a:t>
            </a:r>
            <a:endParaRPr lang="en-GB" sz="1200" dirty="0">
              <a:solidFill>
                <a:srgbClr val="000000"/>
              </a:solidFill>
              <a:latin typeface="Segoe UI" panose="020B0502040204020203" pitchFamily="34" charset="0"/>
              <a:cs typeface="Segoe UI" panose="020B0502040204020203" pitchFamily="34" charset="0"/>
            </a:endParaRPr>
          </a:p>
          <a:p>
            <a:pPr algn="l" fontAlgn="base"/>
            <a:r>
              <a:rPr lang="en-GB" sz="1200" dirty="0">
                <a:solidFill>
                  <a:srgbClr val="000000"/>
                </a:solidFill>
                <a:latin typeface="Segoe UI" panose="020B0502040204020203" pitchFamily="34" charset="0"/>
              </a:rPr>
              <a:t>On track</a:t>
            </a:r>
            <a:endParaRPr lang="en-GB" sz="1200" dirty="0">
              <a:solidFill>
                <a:srgbClr val="000000"/>
              </a:solidFill>
              <a:latin typeface="Segoe UI" panose="020B0502040204020203" pitchFamily="34" charset="0"/>
              <a:cs typeface="Segoe UI" panose="020B0502040204020203" pitchFamily="34" charset="0"/>
            </a:endParaRPr>
          </a:p>
          <a:p>
            <a:pPr marL="285750" indent="-285750" algn="l" rtl="0" fontAlgn="base">
              <a:buFont typeface="Arial" panose="020B0604020202020204" pitchFamily="34" charset="0"/>
              <a:buChar char="•"/>
            </a:pPr>
            <a:endParaRPr lang="en-GB" sz="1400" dirty="0">
              <a:solidFill>
                <a:srgbClr val="000000"/>
              </a:solidFill>
              <a:latin typeface="Segoe UI" panose="020B0502040204020203" pitchFamily="34" charset="0"/>
            </a:endParaRPr>
          </a:p>
          <a:p>
            <a:pPr fontAlgn="base">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21F0B63-2D23-377B-AF93-104F8C836C92}"/>
              </a:ext>
            </a:extLst>
          </p:cNvPr>
          <p:cNvSpPr txBox="1"/>
          <p:nvPr/>
        </p:nvSpPr>
        <p:spPr>
          <a:xfrm>
            <a:off x="3659819" y="-7164"/>
            <a:ext cx="6094520" cy="369332"/>
          </a:xfrm>
          <a:prstGeom prst="rect">
            <a:avLst/>
          </a:prstGeom>
          <a:noFill/>
        </p:spPr>
        <p:txBody>
          <a:bodyPr wrap="square">
            <a:spAutoFit/>
          </a:bodyPr>
          <a:lstStyle/>
          <a:p>
            <a:r>
              <a:rPr lang="en-GB" b="1" dirty="0">
                <a:solidFill>
                  <a:srgbClr val="000000"/>
                </a:solidFill>
                <a:latin typeface="Segoe UI" panose="020B0502040204020203" pitchFamily="34" charset="0"/>
              </a:rPr>
              <a:t>What does it mean to be a </a:t>
            </a:r>
            <a:r>
              <a:rPr lang="en-GB" b="1" dirty="0" err="1">
                <a:solidFill>
                  <a:srgbClr val="000000"/>
                </a:solidFill>
                <a:latin typeface="Segoe UI" panose="020B0502040204020203" pitchFamily="34" charset="0"/>
              </a:rPr>
              <a:t>Crayke</a:t>
            </a:r>
            <a:r>
              <a:rPr lang="en-GB" b="1" dirty="0">
                <a:solidFill>
                  <a:srgbClr val="000000"/>
                </a:solidFill>
                <a:latin typeface="Segoe UI" panose="020B0502040204020203" pitchFamily="34" charset="0"/>
              </a:rPr>
              <a:t> Designer?</a:t>
            </a:r>
            <a:endParaRPr lang="en-GB" dirty="0"/>
          </a:p>
        </p:txBody>
      </p:sp>
      <p:sp>
        <p:nvSpPr>
          <p:cNvPr id="8" name="TextBox 7">
            <a:extLst>
              <a:ext uri="{FF2B5EF4-FFF2-40B4-BE49-F238E27FC236}">
                <a16:creationId xmlns:a16="http://schemas.microsoft.com/office/drawing/2014/main" id="{30A44C57-CD44-737B-5008-2131E209E0EB}"/>
              </a:ext>
            </a:extLst>
          </p:cNvPr>
          <p:cNvSpPr txBox="1"/>
          <p:nvPr/>
        </p:nvSpPr>
        <p:spPr>
          <a:xfrm>
            <a:off x="472153" y="418355"/>
            <a:ext cx="3826483" cy="523220"/>
          </a:xfrm>
          <a:prstGeom prst="rect">
            <a:avLst/>
          </a:prstGeom>
          <a:noFill/>
        </p:spPr>
        <p:txBody>
          <a:bodyPr wrap="square">
            <a:spAutoFit/>
          </a:bodyPr>
          <a:lstStyle/>
          <a:p>
            <a:r>
              <a:rPr lang="en-GB" sz="1400" b="1" i="1" dirty="0">
                <a:effectLst/>
                <a:latin typeface="Segoe UI" panose="020B0502040204020203" pitchFamily="34" charset="0"/>
                <a:ea typeface="Times New Roman" panose="02020603050405020304" pitchFamily="18" charset="0"/>
              </a:rPr>
              <a:t>“Design is not just what it looks like and feels like. It is how it work.” Steve Jobs</a:t>
            </a:r>
            <a:r>
              <a:rPr lang="en-GB" sz="1400" dirty="0">
                <a:effectLst/>
                <a:latin typeface="Segoe UI" panose="020B0502040204020203" pitchFamily="34" charset="0"/>
                <a:ea typeface="Times New Roman" panose="02020603050405020304" pitchFamily="18" charset="0"/>
              </a:rPr>
              <a:t> </a:t>
            </a:r>
            <a:endParaRPr lang="en-GB" sz="1400" dirty="0"/>
          </a:p>
        </p:txBody>
      </p:sp>
    </p:spTree>
    <p:extLst>
      <p:ext uri="{BB962C8B-B14F-4D97-AF65-F5344CB8AC3E}">
        <p14:creationId xmlns:p14="http://schemas.microsoft.com/office/powerpoint/2010/main" val="284632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92075"/>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1</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Cooking and Nutrition</a:t>
            </a:r>
            <a:endParaRPr lang="en-GB" dirty="0"/>
          </a:p>
        </p:txBody>
      </p:sp>
      <p:pic>
        <p:nvPicPr>
          <p:cNvPr id="5" name="Picture 4">
            <a:extLst>
              <a:ext uri="{FF2B5EF4-FFF2-40B4-BE49-F238E27FC236}">
                <a16:creationId xmlns:a16="http://schemas.microsoft.com/office/drawing/2014/main" id="{5360BCF8-35A2-8D2C-C9E4-C7013027A2F3}"/>
              </a:ext>
            </a:extLst>
          </p:cNvPr>
          <p:cNvPicPr>
            <a:picLocks noChangeAspect="1"/>
          </p:cNvPicPr>
          <p:nvPr/>
        </p:nvPicPr>
        <p:blipFill>
          <a:blip r:embed="rId2"/>
          <a:stretch>
            <a:fillRect/>
          </a:stretch>
        </p:blipFill>
        <p:spPr>
          <a:xfrm>
            <a:off x="812908" y="461407"/>
            <a:ext cx="10337446" cy="6206092"/>
          </a:xfrm>
          <a:prstGeom prst="rect">
            <a:avLst/>
          </a:prstGeom>
        </p:spPr>
      </p:pic>
      <p:pic>
        <p:nvPicPr>
          <p:cNvPr id="7" name="Picture 6">
            <a:extLst>
              <a:ext uri="{FF2B5EF4-FFF2-40B4-BE49-F238E27FC236}">
                <a16:creationId xmlns:a16="http://schemas.microsoft.com/office/drawing/2014/main" id="{CDAF5828-C473-B77E-A9E6-9E6095AF78B0}"/>
              </a:ext>
            </a:extLst>
          </p:cNvPr>
          <p:cNvPicPr>
            <a:picLocks noChangeAspect="1"/>
          </p:cNvPicPr>
          <p:nvPr/>
        </p:nvPicPr>
        <p:blipFill>
          <a:blip r:embed="rId3"/>
          <a:stretch>
            <a:fillRect/>
          </a:stretch>
        </p:blipFill>
        <p:spPr>
          <a:xfrm>
            <a:off x="99272" y="6410324"/>
            <a:ext cx="2085975" cy="257175"/>
          </a:xfrm>
          <a:prstGeom prst="rect">
            <a:avLst/>
          </a:prstGeom>
        </p:spPr>
      </p:pic>
    </p:spTree>
    <p:extLst>
      <p:ext uri="{BB962C8B-B14F-4D97-AF65-F5344CB8AC3E}">
        <p14:creationId xmlns:p14="http://schemas.microsoft.com/office/powerpoint/2010/main" val="266199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 Progression:</a:t>
            </a:r>
            <a:r>
              <a:rPr lang="en-GB" dirty="0">
                <a:solidFill>
                  <a:srgbClr val="000000"/>
                </a:solidFill>
                <a:latin typeface="Calibri" panose="020F0502020204030204" pitchFamily="34" charset="0"/>
              </a:rPr>
              <a:t> Cooking and Nutrition</a:t>
            </a:r>
            <a:endParaRPr lang="en-GB" dirty="0"/>
          </a:p>
        </p:txBody>
      </p:sp>
      <p:pic>
        <p:nvPicPr>
          <p:cNvPr id="4" name="Picture 3">
            <a:extLst>
              <a:ext uri="{FF2B5EF4-FFF2-40B4-BE49-F238E27FC236}">
                <a16:creationId xmlns:a16="http://schemas.microsoft.com/office/drawing/2014/main" id="{9DFE41AC-3E20-7169-5C97-7AF12CB279F8}"/>
              </a:ext>
            </a:extLst>
          </p:cNvPr>
          <p:cNvPicPr>
            <a:picLocks noChangeAspect="1"/>
          </p:cNvPicPr>
          <p:nvPr/>
        </p:nvPicPr>
        <p:blipFill>
          <a:blip r:embed="rId2"/>
          <a:stretch>
            <a:fillRect/>
          </a:stretch>
        </p:blipFill>
        <p:spPr>
          <a:xfrm>
            <a:off x="633412" y="566737"/>
            <a:ext cx="10925175" cy="5724525"/>
          </a:xfrm>
          <a:prstGeom prst="rect">
            <a:avLst/>
          </a:prstGeom>
        </p:spPr>
      </p:pic>
      <p:pic>
        <p:nvPicPr>
          <p:cNvPr id="7" name="Picture 6">
            <a:extLst>
              <a:ext uri="{FF2B5EF4-FFF2-40B4-BE49-F238E27FC236}">
                <a16:creationId xmlns:a16="http://schemas.microsoft.com/office/drawing/2014/main" id="{458802A7-2CD7-38AE-4235-AB035A9ED722}"/>
              </a:ext>
            </a:extLst>
          </p:cNvPr>
          <p:cNvPicPr>
            <a:picLocks noChangeAspect="1"/>
          </p:cNvPicPr>
          <p:nvPr/>
        </p:nvPicPr>
        <p:blipFill>
          <a:blip r:embed="rId3"/>
          <a:stretch>
            <a:fillRect/>
          </a:stretch>
        </p:blipFill>
        <p:spPr>
          <a:xfrm>
            <a:off x="267948" y="6434229"/>
            <a:ext cx="2085975" cy="257175"/>
          </a:xfrm>
          <a:prstGeom prst="rect">
            <a:avLst/>
          </a:prstGeom>
        </p:spPr>
      </p:pic>
    </p:spTree>
    <p:extLst>
      <p:ext uri="{BB962C8B-B14F-4D97-AF65-F5344CB8AC3E}">
        <p14:creationId xmlns:p14="http://schemas.microsoft.com/office/powerpoint/2010/main" val="24992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 Progression:</a:t>
            </a:r>
            <a:r>
              <a:rPr lang="en-GB" dirty="0">
                <a:solidFill>
                  <a:srgbClr val="000000"/>
                </a:solidFill>
                <a:latin typeface="Calibri" panose="020F0502020204030204" pitchFamily="34" charset="0"/>
              </a:rPr>
              <a:t> Cooking and Nutrition</a:t>
            </a:r>
            <a:endParaRPr lang="en-GB" dirty="0"/>
          </a:p>
        </p:txBody>
      </p:sp>
      <p:pic>
        <p:nvPicPr>
          <p:cNvPr id="5" name="Picture 4">
            <a:extLst>
              <a:ext uri="{FF2B5EF4-FFF2-40B4-BE49-F238E27FC236}">
                <a16:creationId xmlns:a16="http://schemas.microsoft.com/office/drawing/2014/main" id="{5BED245E-2E0A-9AE6-BE93-FE3BDD0253EF}"/>
              </a:ext>
            </a:extLst>
          </p:cNvPr>
          <p:cNvPicPr>
            <a:picLocks noChangeAspect="1"/>
          </p:cNvPicPr>
          <p:nvPr/>
        </p:nvPicPr>
        <p:blipFill>
          <a:blip r:embed="rId2"/>
          <a:stretch>
            <a:fillRect/>
          </a:stretch>
        </p:blipFill>
        <p:spPr>
          <a:xfrm>
            <a:off x="642937" y="728662"/>
            <a:ext cx="10906125" cy="5400675"/>
          </a:xfrm>
          <a:prstGeom prst="rect">
            <a:avLst/>
          </a:prstGeom>
        </p:spPr>
      </p:pic>
      <p:pic>
        <p:nvPicPr>
          <p:cNvPr id="7" name="Picture 6">
            <a:extLst>
              <a:ext uri="{FF2B5EF4-FFF2-40B4-BE49-F238E27FC236}">
                <a16:creationId xmlns:a16="http://schemas.microsoft.com/office/drawing/2014/main" id="{01DCED7C-03D5-2572-334F-188E5ACD1556}"/>
              </a:ext>
            </a:extLst>
          </p:cNvPr>
          <p:cNvPicPr>
            <a:picLocks noChangeAspect="1"/>
          </p:cNvPicPr>
          <p:nvPr/>
        </p:nvPicPr>
        <p:blipFill>
          <a:blip r:embed="rId3"/>
          <a:stretch>
            <a:fillRect/>
          </a:stretch>
        </p:blipFill>
        <p:spPr>
          <a:xfrm>
            <a:off x="356724" y="6434230"/>
            <a:ext cx="2085975" cy="257175"/>
          </a:xfrm>
          <a:prstGeom prst="rect">
            <a:avLst/>
          </a:prstGeom>
        </p:spPr>
      </p:pic>
    </p:spTree>
    <p:extLst>
      <p:ext uri="{BB962C8B-B14F-4D97-AF65-F5344CB8AC3E}">
        <p14:creationId xmlns:p14="http://schemas.microsoft.com/office/powerpoint/2010/main" val="2191744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Electrical Systems  (KS2 only)</a:t>
            </a:r>
            <a:endParaRPr lang="en-GB" dirty="0"/>
          </a:p>
        </p:txBody>
      </p:sp>
      <p:pic>
        <p:nvPicPr>
          <p:cNvPr id="5" name="Picture 4">
            <a:extLst>
              <a:ext uri="{FF2B5EF4-FFF2-40B4-BE49-F238E27FC236}">
                <a16:creationId xmlns:a16="http://schemas.microsoft.com/office/drawing/2014/main" id="{F7B6998B-A6F4-5EE8-5F50-C674FCBFAE3C}"/>
              </a:ext>
            </a:extLst>
          </p:cNvPr>
          <p:cNvPicPr>
            <a:picLocks noChangeAspect="1"/>
          </p:cNvPicPr>
          <p:nvPr/>
        </p:nvPicPr>
        <p:blipFill>
          <a:blip r:embed="rId2"/>
          <a:stretch>
            <a:fillRect/>
          </a:stretch>
        </p:blipFill>
        <p:spPr>
          <a:xfrm>
            <a:off x="824453" y="594023"/>
            <a:ext cx="9873139" cy="6263977"/>
          </a:xfrm>
          <a:prstGeom prst="rect">
            <a:avLst/>
          </a:prstGeom>
        </p:spPr>
      </p:pic>
      <p:pic>
        <p:nvPicPr>
          <p:cNvPr id="7" name="Picture 6">
            <a:extLst>
              <a:ext uri="{FF2B5EF4-FFF2-40B4-BE49-F238E27FC236}">
                <a16:creationId xmlns:a16="http://schemas.microsoft.com/office/drawing/2014/main" id="{D97FA2C6-8335-6DD4-28A0-271B05598148}"/>
              </a:ext>
            </a:extLst>
          </p:cNvPr>
          <p:cNvPicPr>
            <a:picLocks noChangeAspect="1"/>
          </p:cNvPicPr>
          <p:nvPr/>
        </p:nvPicPr>
        <p:blipFill>
          <a:blip r:embed="rId3"/>
          <a:stretch>
            <a:fillRect/>
          </a:stretch>
        </p:blipFill>
        <p:spPr>
          <a:xfrm>
            <a:off x="0" y="6487495"/>
            <a:ext cx="2085975" cy="257175"/>
          </a:xfrm>
          <a:prstGeom prst="rect">
            <a:avLst/>
          </a:prstGeom>
        </p:spPr>
      </p:pic>
    </p:spTree>
    <p:extLst>
      <p:ext uri="{BB962C8B-B14F-4D97-AF65-F5344CB8AC3E}">
        <p14:creationId xmlns:p14="http://schemas.microsoft.com/office/powerpoint/2010/main" val="315007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B9634-6A33-F9B6-A4B5-6103383D8D83}"/>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Electrical Systems  (KS2 only)</a:t>
            </a:r>
            <a:endParaRPr lang="en-GB" dirty="0"/>
          </a:p>
        </p:txBody>
      </p:sp>
      <p:pic>
        <p:nvPicPr>
          <p:cNvPr id="4" name="Picture 3">
            <a:extLst>
              <a:ext uri="{FF2B5EF4-FFF2-40B4-BE49-F238E27FC236}">
                <a16:creationId xmlns:a16="http://schemas.microsoft.com/office/drawing/2014/main" id="{C9D21D5F-1599-E805-D4BE-E7AECC970B7A}"/>
              </a:ext>
            </a:extLst>
          </p:cNvPr>
          <p:cNvPicPr>
            <a:picLocks noChangeAspect="1"/>
          </p:cNvPicPr>
          <p:nvPr/>
        </p:nvPicPr>
        <p:blipFill>
          <a:blip r:embed="rId2"/>
          <a:stretch>
            <a:fillRect/>
          </a:stretch>
        </p:blipFill>
        <p:spPr>
          <a:xfrm>
            <a:off x="1026293" y="513830"/>
            <a:ext cx="9908408" cy="6344170"/>
          </a:xfrm>
          <a:prstGeom prst="rect">
            <a:avLst/>
          </a:prstGeom>
        </p:spPr>
      </p:pic>
      <p:pic>
        <p:nvPicPr>
          <p:cNvPr id="7" name="Picture 6">
            <a:extLst>
              <a:ext uri="{FF2B5EF4-FFF2-40B4-BE49-F238E27FC236}">
                <a16:creationId xmlns:a16="http://schemas.microsoft.com/office/drawing/2014/main" id="{E3BA9C54-346F-581C-3EB1-1E0B5489B732}"/>
              </a:ext>
            </a:extLst>
          </p:cNvPr>
          <p:cNvPicPr>
            <a:picLocks noChangeAspect="1"/>
          </p:cNvPicPr>
          <p:nvPr/>
        </p:nvPicPr>
        <p:blipFill>
          <a:blip r:embed="rId3"/>
          <a:stretch>
            <a:fillRect/>
          </a:stretch>
        </p:blipFill>
        <p:spPr>
          <a:xfrm>
            <a:off x="99273" y="6505251"/>
            <a:ext cx="2085975" cy="257175"/>
          </a:xfrm>
          <a:prstGeom prst="rect">
            <a:avLst/>
          </a:prstGeom>
        </p:spPr>
      </p:pic>
    </p:spTree>
    <p:extLst>
      <p:ext uri="{BB962C8B-B14F-4D97-AF65-F5344CB8AC3E}">
        <p14:creationId xmlns:p14="http://schemas.microsoft.com/office/powerpoint/2010/main" val="29929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F9834-526B-E24B-1542-C06A5A3A1276}"/>
              </a:ext>
            </a:extLst>
          </p:cNvPr>
          <p:cNvPicPr>
            <a:picLocks noChangeAspect="1"/>
          </p:cNvPicPr>
          <p:nvPr/>
        </p:nvPicPr>
        <p:blipFill>
          <a:blip r:embed="rId2"/>
          <a:stretch>
            <a:fillRect/>
          </a:stretch>
        </p:blipFill>
        <p:spPr>
          <a:xfrm>
            <a:off x="681038" y="538579"/>
            <a:ext cx="10096454" cy="6233695"/>
          </a:xfrm>
          <a:prstGeom prst="rect">
            <a:avLst/>
          </a:prstGeom>
        </p:spPr>
      </p:pic>
      <p:sp>
        <p:nvSpPr>
          <p:cNvPr id="4" name="TextBox 3">
            <a:extLst>
              <a:ext uri="{FF2B5EF4-FFF2-40B4-BE49-F238E27FC236}">
                <a16:creationId xmlns:a16="http://schemas.microsoft.com/office/drawing/2014/main" id="{1060B5E0-A6D0-D848-28C2-BBFFBDDCD7D9}"/>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Digital World  (KS2 only)</a:t>
            </a:r>
            <a:endParaRPr lang="en-GB" dirty="0"/>
          </a:p>
        </p:txBody>
      </p:sp>
      <p:pic>
        <p:nvPicPr>
          <p:cNvPr id="6" name="Picture 5">
            <a:extLst>
              <a:ext uri="{FF2B5EF4-FFF2-40B4-BE49-F238E27FC236}">
                <a16:creationId xmlns:a16="http://schemas.microsoft.com/office/drawing/2014/main" id="{F5DC74F6-35DE-3B06-A7BC-7DF3CC4B554C}"/>
              </a:ext>
            </a:extLst>
          </p:cNvPr>
          <p:cNvPicPr>
            <a:picLocks noChangeAspect="1"/>
          </p:cNvPicPr>
          <p:nvPr/>
        </p:nvPicPr>
        <p:blipFill>
          <a:blip r:embed="rId3"/>
          <a:stretch>
            <a:fillRect/>
          </a:stretch>
        </p:blipFill>
        <p:spPr>
          <a:xfrm>
            <a:off x="125905" y="6515099"/>
            <a:ext cx="2085975" cy="257175"/>
          </a:xfrm>
          <a:prstGeom prst="rect">
            <a:avLst/>
          </a:prstGeom>
        </p:spPr>
      </p:pic>
      <p:sp>
        <p:nvSpPr>
          <p:cNvPr id="7" name="TextBox 6">
            <a:extLst>
              <a:ext uri="{FF2B5EF4-FFF2-40B4-BE49-F238E27FC236}">
                <a16:creationId xmlns:a16="http://schemas.microsoft.com/office/drawing/2014/main" id="{6C3536A8-18A6-AC33-675C-923806D325B2}"/>
              </a:ext>
            </a:extLst>
          </p:cNvPr>
          <p:cNvSpPr txBox="1"/>
          <p:nvPr/>
        </p:nvSpPr>
        <p:spPr>
          <a:xfrm>
            <a:off x="3515557" y="630912"/>
            <a:ext cx="2148396" cy="276999"/>
          </a:xfrm>
          <a:prstGeom prst="rect">
            <a:avLst/>
          </a:prstGeom>
          <a:noFill/>
        </p:spPr>
        <p:txBody>
          <a:bodyPr wrap="square" rtlCol="0">
            <a:spAutoFit/>
          </a:bodyPr>
          <a:lstStyle/>
          <a:p>
            <a:r>
              <a:rPr lang="en-GB" sz="1200" dirty="0">
                <a:solidFill>
                  <a:srgbClr val="FF0000"/>
                </a:solidFill>
              </a:rPr>
              <a:t>*Adapted: Electronic Charm</a:t>
            </a:r>
          </a:p>
        </p:txBody>
      </p:sp>
    </p:spTree>
    <p:extLst>
      <p:ext uri="{BB962C8B-B14F-4D97-AF65-F5344CB8AC3E}">
        <p14:creationId xmlns:p14="http://schemas.microsoft.com/office/powerpoint/2010/main" val="376275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0B5E0-A6D0-D848-28C2-BBFFBDDCD7D9}"/>
              </a:ext>
            </a:extLst>
          </p:cNvPr>
          <p:cNvSpPr txBox="1"/>
          <p:nvPr/>
        </p:nvSpPr>
        <p:spPr>
          <a:xfrm>
            <a:off x="4072168" y="190501"/>
            <a:ext cx="609452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Key Stage </a:t>
            </a:r>
            <a:r>
              <a:rPr lang="en-GB" b="1" dirty="0">
                <a:solidFill>
                  <a:srgbClr val="000000"/>
                </a:solidFill>
                <a:latin typeface="Calibri" panose="020F0502020204030204" pitchFamily="34" charset="0"/>
              </a:rPr>
              <a:t>2</a:t>
            </a:r>
            <a:r>
              <a:rPr lang="en-GB"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Progression:</a:t>
            </a:r>
            <a:r>
              <a:rPr lang="en-GB" dirty="0">
                <a:solidFill>
                  <a:srgbClr val="000000"/>
                </a:solidFill>
                <a:latin typeface="Calibri" panose="020F0502020204030204" pitchFamily="34" charset="0"/>
              </a:rPr>
              <a:t> Digital World  (KS2 only)</a:t>
            </a:r>
            <a:endParaRPr lang="en-GB" dirty="0"/>
          </a:p>
        </p:txBody>
      </p:sp>
      <p:pic>
        <p:nvPicPr>
          <p:cNvPr id="5" name="Picture 4">
            <a:extLst>
              <a:ext uri="{FF2B5EF4-FFF2-40B4-BE49-F238E27FC236}">
                <a16:creationId xmlns:a16="http://schemas.microsoft.com/office/drawing/2014/main" id="{A6A3F4A6-48A4-21A2-24DB-9DCF8A12C211}"/>
              </a:ext>
            </a:extLst>
          </p:cNvPr>
          <p:cNvPicPr>
            <a:picLocks noChangeAspect="1"/>
          </p:cNvPicPr>
          <p:nvPr/>
        </p:nvPicPr>
        <p:blipFill>
          <a:blip r:embed="rId2"/>
          <a:stretch>
            <a:fillRect/>
          </a:stretch>
        </p:blipFill>
        <p:spPr>
          <a:xfrm>
            <a:off x="928688" y="559833"/>
            <a:ext cx="10129838" cy="6239200"/>
          </a:xfrm>
          <a:prstGeom prst="rect">
            <a:avLst/>
          </a:prstGeom>
        </p:spPr>
      </p:pic>
      <p:pic>
        <p:nvPicPr>
          <p:cNvPr id="7" name="Picture 6">
            <a:extLst>
              <a:ext uri="{FF2B5EF4-FFF2-40B4-BE49-F238E27FC236}">
                <a16:creationId xmlns:a16="http://schemas.microsoft.com/office/drawing/2014/main" id="{0E41D610-20F1-7EA0-5418-A147728D0B6A}"/>
              </a:ext>
            </a:extLst>
          </p:cNvPr>
          <p:cNvPicPr>
            <a:picLocks noChangeAspect="1"/>
          </p:cNvPicPr>
          <p:nvPr/>
        </p:nvPicPr>
        <p:blipFill>
          <a:blip r:embed="rId3"/>
          <a:stretch>
            <a:fillRect/>
          </a:stretch>
        </p:blipFill>
        <p:spPr>
          <a:xfrm>
            <a:off x="90486" y="6541858"/>
            <a:ext cx="2085975" cy="257175"/>
          </a:xfrm>
          <a:prstGeom prst="rect">
            <a:avLst/>
          </a:prstGeom>
        </p:spPr>
      </p:pic>
    </p:spTree>
    <p:extLst>
      <p:ext uri="{BB962C8B-B14F-4D97-AF65-F5344CB8AC3E}">
        <p14:creationId xmlns:p14="http://schemas.microsoft.com/office/powerpoint/2010/main" val="83622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42B71-1668-E091-4D76-667DB348F8FA}"/>
              </a:ext>
            </a:extLst>
          </p:cNvPr>
          <p:cNvSpPr txBox="1"/>
          <p:nvPr/>
        </p:nvSpPr>
        <p:spPr>
          <a:xfrm>
            <a:off x="4072168" y="190501"/>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5" name="Picture 4">
            <a:extLst>
              <a:ext uri="{FF2B5EF4-FFF2-40B4-BE49-F238E27FC236}">
                <a16:creationId xmlns:a16="http://schemas.microsoft.com/office/drawing/2014/main" id="{2B8F57AB-6EA7-583B-4D06-54C308E212B5}"/>
              </a:ext>
            </a:extLst>
          </p:cNvPr>
          <p:cNvPicPr>
            <a:picLocks noChangeAspect="1"/>
          </p:cNvPicPr>
          <p:nvPr/>
        </p:nvPicPr>
        <p:blipFill>
          <a:blip r:embed="rId2"/>
          <a:stretch>
            <a:fillRect/>
          </a:stretch>
        </p:blipFill>
        <p:spPr>
          <a:xfrm>
            <a:off x="1370398" y="559833"/>
            <a:ext cx="8947210" cy="6291366"/>
          </a:xfrm>
          <a:prstGeom prst="rect">
            <a:avLst/>
          </a:prstGeom>
        </p:spPr>
      </p:pic>
    </p:spTree>
    <p:extLst>
      <p:ext uri="{BB962C8B-B14F-4D97-AF65-F5344CB8AC3E}">
        <p14:creationId xmlns:p14="http://schemas.microsoft.com/office/powerpoint/2010/main" val="4242163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A173AF-677C-EA1B-05F0-89D9A463D9EC}"/>
              </a:ext>
            </a:extLst>
          </p:cNvPr>
          <p:cNvPicPr>
            <a:picLocks noChangeAspect="1"/>
          </p:cNvPicPr>
          <p:nvPr/>
        </p:nvPicPr>
        <p:blipFill>
          <a:blip r:embed="rId2"/>
          <a:stretch>
            <a:fillRect/>
          </a:stretch>
        </p:blipFill>
        <p:spPr>
          <a:xfrm>
            <a:off x="1463810" y="369332"/>
            <a:ext cx="9264380" cy="6539095"/>
          </a:xfrm>
          <a:prstGeom prst="rect">
            <a:avLst/>
          </a:prstGeom>
        </p:spPr>
      </p:pic>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6" name="Picture 5">
            <a:extLst>
              <a:ext uri="{FF2B5EF4-FFF2-40B4-BE49-F238E27FC236}">
                <a16:creationId xmlns:a16="http://schemas.microsoft.com/office/drawing/2014/main" id="{93321099-F258-4C9B-BA93-5BF1F1465FA5}"/>
              </a:ext>
            </a:extLst>
          </p:cNvPr>
          <p:cNvPicPr>
            <a:picLocks noChangeAspect="1"/>
          </p:cNvPicPr>
          <p:nvPr/>
        </p:nvPicPr>
        <p:blipFill>
          <a:blip r:embed="rId3"/>
          <a:stretch>
            <a:fillRect/>
          </a:stretch>
        </p:blipFill>
        <p:spPr>
          <a:xfrm>
            <a:off x="5263627" y="1553592"/>
            <a:ext cx="3093675" cy="5082466"/>
          </a:xfrm>
          <a:prstGeom prst="rect">
            <a:avLst/>
          </a:prstGeom>
        </p:spPr>
      </p:pic>
      <p:sp>
        <p:nvSpPr>
          <p:cNvPr id="7" name="TextBox 6">
            <a:extLst>
              <a:ext uri="{FF2B5EF4-FFF2-40B4-BE49-F238E27FC236}">
                <a16:creationId xmlns:a16="http://schemas.microsoft.com/office/drawing/2014/main" id="{E4E28185-80A8-509D-1991-91B4CE7FECA6}"/>
              </a:ext>
            </a:extLst>
          </p:cNvPr>
          <p:cNvSpPr txBox="1"/>
          <p:nvPr/>
        </p:nvSpPr>
        <p:spPr>
          <a:xfrm>
            <a:off x="5353235" y="2069219"/>
            <a:ext cx="2725445" cy="1169551"/>
          </a:xfrm>
          <a:prstGeom prst="rect">
            <a:avLst/>
          </a:prstGeom>
          <a:noFill/>
        </p:spPr>
        <p:txBody>
          <a:bodyPr wrap="square" rtlCol="0">
            <a:spAutoFit/>
          </a:bodyPr>
          <a:lstStyle/>
          <a:p>
            <a:r>
              <a:rPr lang="en-GB" sz="1400" dirty="0"/>
              <a:t>Additional vocabulary will also be taught and explored through child-led learning and continuous provision opportunities including within Forest School.</a:t>
            </a:r>
          </a:p>
        </p:txBody>
      </p:sp>
    </p:spTree>
    <p:extLst>
      <p:ext uri="{BB962C8B-B14F-4D97-AF65-F5344CB8AC3E}">
        <p14:creationId xmlns:p14="http://schemas.microsoft.com/office/powerpoint/2010/main" val="365244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5" name="Picture 4">
            <a:extLst>
              <a:ext uri="{FF2B5EF4-FFF2-40B4-BE49-F238E27FC236}">
                <a16:creationId xmlns:a16="http://schemas.microsoft.com/office/drawing/2014/main" id="{0FF42F55-4A29-2E80-355B-6EA9163653A5}"/>
              </a:ext>
            </a:extLst>
          </p:cNvPr>
          <p:cNvPicPr>
            <a:picLocks noChangeAspect="1"/>
          </p:cNvPicPr>
          <p:nvPr/>
        </p:nvPicPr>
        <p:blipFill>
          <a:blip r:embed="rId2"/>
          <a:stretch>
            <a:fillRect/>
          </a:stretch>
        </p:blipFill>
        <p:spPr>
          <a:xfrm>
            <a:off x="1415804" y="431481"/>
            <a:ext cx="9104235" cy="6426519"/>
          </a:xfrm>
          <a:prstGeom prst="rect">
            <a:avLst/>
          </a:prstGeom>
        </p:spPr>
      </p:pic>
    </p:spTree>
    <p:extLst>
      <p:ext uri="{BB962C8B-B14F-4D97-AF65-F5344CB8AC3E}">
        <p14:creationId xmlns:p14="http://schemas.microsoft.com/office/powerpoint/2010/main" val="51473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C5E90-3F2B-B11B-1791-3AB990FF0651}"/>
              </a:ext>
            </a:extLst>
          </p:cNvPr>
          <p:cNvPicPr>
            <a:picLocks noChangeAspect="1"/>
          </p:cNvPicPr>
          <p:nvPr/>
        </p:nvPicPr>
        <p:blipFill>
          <a:blip r:embed="rId2"/>
          <a:stretch>
            <a:fillRect/>
          </a:stretch>
        </p:blipFill>
        <p:spPr>
          <a:xfrm>
            <a:off x="336400" y="601959"/>
            <a:ext cx="11519200" cy="6256041"/>
          </a:xfrm>
          <a:prstGeom prst="rect">
            <a:avLst/>
          </a:prstGeom>
        </p:spPr>
      </p:pic>
      <p:pic>
        <p:nvPicPr>
          <p:cNvPr id="6" name="Picture 5">
            <a:extLst>
              <a:ext uri="{FF2B5EF4-FFF2-40B4-BE49-F238E27FC236}">
                <a16:creationId xmlns:a16="http://schemas.microsoft.com/office/drawing/2014/main" id="{890600F0-11C2-EBB3-0CC9-A568212D1B27}"/>
              </a:ext>
            </a:extLst>
          </p:cNvPr>
          <p:cNvPicPr>
            <a:picLocks noChangeAspect="1"/>
          </p:cNvPicPr>
          <p:nvPr/>
        </p:nvPicPr>
        <p:blipFill>
          <a:blip r:embed="rId3"/>
          <a:stretch>
            <a:fillRect/>
          </a:stretch>
        </p:blipFill>
        <p:spPr>
          <a:xfrm>
            <a:off x="214682" y="6432149"/>
            <a:ext cx="2085975" cy="257175"/>
          </a:xfrm>
          <a:prstGeom prst="rect">
            <a:avLst/>
          </a:prstGeom>
        </p:spPr>
      </p:pic>
      <p:sp>
        <p:nvSpPr>
          <p:cNvPr id="7" name="TextBox 6">
            <a:extLst>
              <a:ext uri="{FF2B5EF4-FFF2-40B4-BE49-F238E27FC236}">
                <a16:creationId xmlns:a16="http://schemas.microsoft.com/office/drawing/2014/main" id="{87F7D335-25C7-6DA7-0D8B-666895A0B93A}"/>
              </a:ext>
            </a:extLst>
          </p:cNvPr>
          <p:cNvSpPr txBox="1"/>
          <p:nvPr/>
        </p:nvSpPr>
        <p:spPr>
          <a:xfrm>
            <a:off x="3943905" y="121613"/>
            <a:ext cx="6094520" cy="369332"/>
          </a:xfrm>
          <a:prstGeom prst="rect">
            <a:avLst/>
          </a:prstGeom>
          <a:noFill/>
        </p:spPr>
        <p:txBody>
          <a:bodyPr wrap="square">
            <a:spAutoFit/>
          </a:bodyPr>
          <a:lstStyle/>
          <a:p>
            <a:r>
              <a:rPr lang="en-GB" b="1" dirty="0">
                <a:solidFill>
                  <a:srgbClr val="000000"/>
                </a:solidFill>
                <a:latin typeface="Segoe UI" panose="020B0502040204020203" pitchFamily="34" charset="0"/>
              </a:rPr>
              <a:t>Overview of Design Technology</a:t>
            </a:r>
            <a:endParaRPr lang="en-GB" dirty="0"/>
          </a:p>
        </p:txBody>
      </p:sp>
    </p:spTree>
    <p:extLst>
      <p:ext uri="{BB962C8B-B14F-4D97-AF65-F5344CB8AC3E}">
        <p14:creationId xmlns:p14="http://schemas.microsoft.com/office/powerpoint/2010/main" val="2142242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255A2803-D815-469A-AEC9-8597CBF6D69E}"/>
              </a:ext>
            </a:extLst>
          </p:cNvPr>
          <p:cNvPicPr>
            <a:picLocks noChangeAspect="1"/>
          </p:cNvPicPr>
          <p:nvPr/>
        </p:nvPicPr>
        <p:blipFill>
          <a:blip r:embed="rId2"/>
          <a:stretch>
            <a:fillRect/>
          </a:stretch>
        </p:blipFill>
        <p:spPr>
          <a:xfrm>
            <a:off x="1709430" y="432006"/>
            <a:ext cx="9174594" cy="6430057"/>
          </a:xfrm>
          <a:prstGeom prst="rect">
            <a:avLst/>
          </a:prstGeom>
        </p:spPr>
      </p:pic>
      <p:sp>
        <p:nvSpPr>
          <p:cNvPr id="5" name="TextBox 4">
            <a:extLst>
              <a:ext uri="{FF2B5EF4-FFF2-40B4-BE49-F238E27FC236}">
                <a16:creationId xmlns:a16="http://schemas.microsoft.com/office/drawing/2014/main" id="{8E1AAA08-9EAC-D453-2826-C8842E3D9007}"/>
              </a:ext>
            </a:extLst>
          </p:cNvPr>
          <p:cNvSpPr txBox="1"/>
          <p:nvPr/>
        </p:nvSpPr>
        <p:spPr>
          <a:xfrm>
            <a:off x="7882908" y="2077374"/>
            <a:ext cx="2787589" cy="1569660"/>
          </a:xfrm>
          <a:prstGeom prst="rect">
            <a:avLst/>
          </a:prstGeom>
          <a:noFill/>
        </p:spPr>
        <p:txBody>
          <a:bodyPr wrap="square" rtlCol="0">
            <a:spAutoFit/>
          </a:bodyPr>
          <a:lstStyle/>
          <a:p>
            <a:r>
              <a:rPr lang="en-GB" sz="1600" dirty="0"/>
              <a:t>Additional specific vocabulary that links to adaptations to fit our themes can be found on Knowledge Organisers and Medium Term Plans for each unit.</a:t>
            </a:r>
          </a:p>
        </p:txBody>
      </p:sp>
    </p:spTree>
    <p:extLst>
      <p:ext uri="{BB962C8B-B14F-4D97-AF65-F5344CB8AC3E}">
        <p14:creationId xmlns:p14="http://schemas.microsoft.com/office/powerpoint/2010/main" val="301808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BA822C16-E2F9-C369-1A2A-3B4BF9C44016}"/>
              </a:ext>
            </a:extLst>
          </p:cNvPr>
          <p:cNvPicPr>
            <a:picLocks noChangeAspect="1"/>
          </p:cNvPicPr>
          <p:nvPr/>
        </p:nvPicPr>
        <p:blipFill>
          <a:blip r:embed="rId2"/>
          <a:stretch>
            <a:fillRect/>
          </a:stretch>
        </p:blipFill>
        <p:spPr>
          <a:xfrm>
            <a:off x="1314893" y="369332"/>
            <a:ext cx="9295958" cy="6549607"/>
          </a:xfrm>
          <a:prstGeom prst="rect">
            <a:avLst/>
          </a:prstGeom>
        </p:spPr>
      </p:pic>
    </p:spTree>
    <p:extLst>
      <p:ext uri="{BB962C8B-B14F-4D97-AF65-F5344CB8AC3E}">
        <p14:creationId xmlns:p14="http://schemas.microsoft.com/office/powerpoint/2010/main" val="1828454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B550A46A-9D09-59B9-22BD-4626B6AA6B4B}"/>
              </a:ext>
            </a:extLst>
          </p:cNvPr>
          <p:cNvPicPr>
            <a:picLocks noChangeAspect="1"/>
          </p:cNvPicPr>
          <p:nvPr/>
        </p:nvPicPr>
        <p:blipFill>
          <a:blip r:embed="rId2"/>
          <a:stretch>
            <a:fillRect/>
          </a:stretch>
        </p:blipFill>
        <p:spPr>
          <a:xfrm>
            <a:off x="1246235" y="332392"/>
            <a:ext cx="9229415" cy="6525608"/>
          </a:xfrm>
          <a:prstGeom prst="rect">
            <a:avLst/>
          </a:prstGeom>
        </p:spPr>
      </p:pic>
      <p:sp>
        <p:nvSpPr>
          <p:cNvPr id="5" name="TextBox 4">
            <a:extLst>
              <a:ext uri="{FF2B5EF4-FFF2-40B4-BE49-F238E27FC236}">
                <a16:creationId xmlns:a16="http://schemas.microsoft.com/office/drawing/2014/main" id="{04645721-3B9C-A783-E71E-9BA488CFDDE5}"/>
              </a:ext>
            </a:extLst>
          </p:cNvPr>
          <p:cNvSpPr txBox="1"/>
          <p:nvPr/>
        </p:nvSpPr>
        <p:spPr>
          <a:xfrm>
            <a:off x="7483876" y="1944210"/>
            <a:ext cx="2787589" cy="1569660"/>
          </a:xfrm>
          <a:prstGeom prst="rect">
            <a:avLst/>
          </a:prstGeom>
          <a:noFill/>
        </p:spPr>
        <p:txBody>
          <a:bodyPr wrap="square" rtlCol="0">
            <a:spAutoFit/>
          </a:bodyPr>
          <a:lstStyle/>
          <a:p>
            <a:r>
              <a:rPr lang="en-GB" sz="1600" dirty="0"/>
              <a:t>Additional specific vocabulary that links to adaptations to fit our themes can be found on Knowledge Organisers and Medium Term Plans for each unit.</a:t>
            </a:r>
          </a:p>
        </p:txBody>
      </p:sp>
    </p:spTree>
    <p:extLst>
      <p:ext uri="{BB962C8B-B14F-4D97-AF65-F5344CB8AC3E}">
        <p14:creationId xmlns:p14="http://schemas.microsoft.com/office/powerpoint/2010/main" val="3931919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E6AAAE8A-3A1D-4B1B-1E51-24642805824B}"/>
              </a:ext>
            </a:extLst>
          </p:cNvPr>
          <p:cNvPicPr>
            <a:picLocks noChangeAspect="1"/>
          </p:cNvPicPr>
          <p:nvPr/>
        </p:nvPicPr>
        <p:blipFill>
          <a:blip r:embed="rId2"/>
          <a:stretch>
            <a:fillRect/>
          </a:stretch>
        </p:blipFill>
        <p:spPr>
          <a:xfrm>
            <a:off x="1516258" y="359505"/>
            <a:ext cx="9159483" cy="6498495"/>
          </a:xfrm>
          <a:prstGeom prst="rect">
            <a:avLst/>
          </a:prstGeom>
        </p:spPr>
      </p:pic>
    </p:spTree>
    <p:extLst>
      <p:ext uri="{BB962C8B-B14F-4D97-AF65-F5344CB8AC3E}">
        <p14:creationId xmlns:p14="http://schemas.microsoft.com/office/powerpoint/2010/main" val="370752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C19C0F7C-D9F1-351B-9E8F-B0F44EAD193E}"/>
              </a:ext>
            </a:extLst>
          </p:cNvPr>
          <p:cNvPicPr>
            <a:picLocks noChangeAspect="1"/>
          </p:cNvPicPr>
          <p:nvPr/>
        </p:nvPicPr>
        <p:blipFill>
          <a:blip r:embed="rId2"/>
          <a:stretch>
            <a:fillRect/>
          </a:stretch>
        </p:blipFill>
        <p:spPr>
          <a:xfrm>
            <a:off x="1402354" y="382120"/>
            <a:ext cx="9233095" cy="6475880"/>
          </a:xfrm>
          <a:prstGeom prst="rect">
            <a:avLst/>
          </a:prstGeom>
        </p:spPr>
      </p:pic>
    </p:spTree>
    <p:extLst>
      <p:ext uri="{BB962C8B-B14F-4D97-AF65-F5344CB8AC3E}">
        <p14:creationId xmlns:p14="http://schemas.microsoft.com/office/powerpoint/2010/main" val="2296576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2A5174E2-125D-3E08-25F7-D717A9B1ACDC}"/>
              </a:ext>
            </a:extLst>
          </p:cNvPr>
          <p:cNvPicPr>
            <a:picLocks noChangeAspect="1"/>
          </p:cNvPicPr>
          <p:nvPr/>
        </p:nvPicPr>
        <p:blipFill>
          <a:blip r:embed="rId2"/>
          <a:stretch>
            <a:fillRect/>
          </a:stretch>
        </p:blipFill>
        <p:spPr>
          <a:xfrm>
            <a:off x="1356610" y="343128"/>
            <a:ext cx="9190061" cy="6514872"/>
          </a:xfrm>
          <a:prstGeom prst="rect">
            <a:avLst/>
          </a:prstGeom>
        </p:spPr>
      </p:pic>
    </p:spTree>
    <p:extLst>
      <p:ext uri="{BB962C8B-B14F-4D97-AF65-F5344CB8AC3E}">
        <p14:creationId xmlns:p14="http://schemas.microsoft.com/office/powerpoint/2010/main" val="4231037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296F9AAF-00E2-545F-6601-09636887D3ED}"/>
              </a:ext>
            </a:extLst>
          </p:cNvPr>
          <p:cNvPicPr>
            <a:picLocks noChangeAspect="1"/>
          </p:cNvPicPr>
          <p:nvPr/>
        </p:nvPicPr>
        <p:blipFill>
          <a:blip r:embed="rId2"/>
          <a:stretch>
            <a:fillRect/>
          </a:stretch>
        </p:blipFill>
        <p:spPr>
          <a:xfrm>
            <a:off x="1297510" y="394961"/>
            <a:ext cx="9178141" cy="6463039"/>
          </a:xfrm>
          <a:prstGeom prst="rect">
            <a:avLst/>
          </a:prstGeom>
        </p:spPr>
      </p:pic>
    </p:spTree>
    <p:extLst>
      <p:ext uri="{BB962C8B-B14F-4D97-AF65-F5344CB8AC3E}">
        <p14:creationId xmlns:p14="http://schemas.microsoft.com/office/powerpoint/2010/main" val="323942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90EF30CC-070D-14DF-238C-877C6F7A9405}"/>
              </a:ext>
            </a:extLst>
          </p:cNvPr>
          <p:cNvPicPr>
            <a:picLocks noChangeAspect="1"/>
          </p:cNvPicPr>
          <p:nvPr/>
        </p:nvPicPr>
        <p:blipFill>
          <a:blip r:embed="rId2"/>
          <a:stretch>
            <a:fillRect/>
          </a:stretch>
        </p:blipFill>
        <p:spPr>
          <a:xfrm>
            <a:off x="1292037" y="369332"/>
            <a:ext cx="9370045" cy="6484488"/>
          </a:xfrm>
          <a:prstGeom prst="rect">
            <a:avLst/>
          </a:prstGeom>
        </p:spPr>
      </p:pic>
    </p:spTree>
    <p:extLst>
      <p:ext uri="{BB962C8B-B14F-4D97-AF65-F5344CB8AC3E}">
        <p14:creationId xmlns:p14="http://schemas.microsoft.com/office/powerpoint/2010/main" val="2121011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CBCB07A1-B0EE-35A3-CF12-35F3482FBB80}"/>
              </a:ext>
            </a:extLst>
          </p:cNvPr>
          <p:cNvPicPr>
            <a:picLocks noChangeAspect="1"/>
          </p:cNvPicPr>
          <p:nvPr/>
        </p:nvPicPr>
        <p:blipFill>
          <a:blip r:embed="rId2"/>
          <a:stretch>
            <a:fillRect/>
          </a:stretch>
        </p:blipFill>
        <p:spPr>
          <a:xfrm>
            <a:off x="1399992" y="369332"/>
            <a:ext cx="9191070" cy="6478565"/>
          </a:xfrm>
          <a:prstGeom prst="rect">
            <a:avLst/>
          </a:prstGeom>
        </p:spPr>
      </p:pic>
    </p:spTree>
    <p:extLst>
      <p:ext uri="{BB962C8B-B14F-4D97-AF65-F5344CB8AC3E}">
        <p14:creationId xmlns:p14="http://schemas.microsoft.com/office/powerpoint/2010/main" val="55990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EC07DFBE-5540-6C14-B2F5-9327A018C5F6}"/>
              </a:ext>
            </a:extLst>
          </p:cNvPr>
          <p:cNvPicPr>
            <a:picLocks noChangeAspect="1"/>
          </p:cNvPicPr>
          <p:nvPr/>
        </p:nvPicPr>
        <p:blipFill>
          <a:blip r:embed="rId2"/>
          <a:stretch>
            <a:fillRect/>
          </a:stretch>
        </p:blipFill>
        <p:spPr>
          <a:xfrm>
            <a:off x="1660187" y="446453"/>
            <a:ext cx="8871626" cy="6278382"/>
          </a:xfrm>
          <a:prstGeom prst="rect">
            <a:avLst/>
          </a:prstGeom>
        </p:spPr>
      </p:pic>
    </p:spTree>
    <p:extLst>
      <p:ext uri="{BB962C8B-B14F-4D97-AF65-F5344CB8AC3E}">
        <p14:creationId xmlns:p14="http://schemas.microsoft.com/office/powerpoint/2010/main" val="247504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73D0A-DD91-6198-E932-C6FEDFE1D3EF}"/>
              </a:ext>
            </a:extLst>
          </p:cNvPr>
          <p:cNvPicPr>
            <a:picLocks noChangeAspect="1"/>
          </p:cNvPicPr>
          <p:nvPr/>
        </p:nvPicPr>
        <p:blipFill>
          <a:blip r:embed="rId2"/>
          <a:stretch>
            <a:fillRect/>
          </a:stretch>
        </p:blipFill>
        <p:spPr>
          <a:xfrm>
            <a:off x="333375" y="200025"/>
            <a:ext cx="11525250" cy="6457950"/>
          </a:xfrm>
          <a:prstGeom prst="rect">
            <a:avLst/>
          </a:prstGeom>
        </p:spPr>
      </p:pic>
    </p:spTree>
    <p:extLst>
      <p:ext uri="{BB962C8B-B14F-4D97-AF65-F5344CB8AC3E}">
        <p14:creationId xmlns:p14="http://schemas.microsoft.com/office/powerpoint/2010/main" val="2256092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8368E9-FD09-908D-365A-A9A6451DBA04}"/>
              </a:ext>
            </a:extLst>
          </p:cNvPr>
          <p:cNvSpPr txBox="1"/>
          <p:nvPr/>
        </p:nvSpPr>
        <p:spPr>
          <a:xfrm>
            <a:off x="4027780" y="0"/>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pic>
        <p:nvPicPr>
          <p:cNvPr id="3" name="Picture 2">
            <a:extLst>
              <a:ext uri="{FF2B5EF4-FFF2-40B4-BE49-F238E27FC236}">
                <a16:creationId xmlns:a16="http://schemas.microsoft.com/office/drawing/2014/main" id="{BFDF183C-925E-F8D6-2E6A-339224419CEF}"/>
              </a:ext>
            </a:extLst>
          </p:cNvPr>
          <p:cNvPicPr>
            <a:picLocks noChangeAspect="1"/>
          </p:cNvPicPr>
          <p:nvPr/>
        </p:nvPicPr>
        <p:blipFill>
          <a:blip r:embed="rId2"/>
          <a:stretch>
            <a:fillRect/>
          </a:stretch>
        </p:blipFill>
        <p:spPr>
          <a:xfrm>
            <a:off x="1728847" y="528261"/>
            <a:ext cx="9186803" cy="6329739"/>
          </a:xfrm>
          <a:prstGeom prst="rect">
            <a:avLst/>
          </a:prstGeom>
        </p:spPr>
      </p:pic>
    </p:spTree>
    <p:extLst>
      <p:ext uri="{BB962C8B-B14F-4D97-AF65-F5344CB8AC3E}">
        <p14:creationId xmlns:p14="http://schemas.microsoft.com/office/powerpoint/2010/main" val="744276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A32013-EA36-6C97-7776-40CCF059446D}"/>
              </a:ext>
            </a:extLst>
          </p:cNvPr>
          <p:cNvPicPr>
            <a:picLocks noChangeAspect="1"/>
          </p:cNvPicPr>
          <p:nvPr/>
        </p:nvPicPr>
        <p:blipFill>
          <a:blip r:embed="rId2"/>
          <a:stretch>
            <a:fillRect/>
          </a:stretch>
        </p:blipFill>
        <p:spPr>
          <a:xfrm>
            <a:off x="1584483" y="533445"/>
            <a:ext cx="9023033" cy="6324555"/>
          </a:xfrm>
          <a:prstGeom prst="rect">
            <a:avLst/>
          </a:prstGeom>
        </p:spPr>
      </p:pic>
      <p:sp>
        <p:nvSpPr>
          <p:cNvPr id="4" name="TextBox 3">
            <a:extLst>
              <a:ext uri="{FF2B5EF4-FFF2-40B4-BE49-F238E27FC236}">
                <a16:creationId xmlns:a16="http://schemas.microsoft.com/office/drawing/2014/main" id="{AAFFF178-10FC-C211-3290-95F5EEA5496D}"/>
              </a:ext>
            </a:extLst>
          </p:cNvPr>
          <p:cNvSpPr txBox="1"/>
          <p:nvPr/>
        </p:nvSpPr>
        <p:spPr>
          <a:xfrm>
            <a:off x="3999205" y="164113"/>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Vocabulary Progression in Design Technology</a:t>
            </a:r>
            <a:endParaRPr lang="en-GB" dirty="0"/>
          </a:p>
        </p:txBody>
      </p:sp>
    </p:spTree>
    <p:extLst>
      <p:ext uri="{BB962C8B-B14F-4D97-AF65-F5344CB8AC3E}">
        <p14:creationId xmlns:p14="http://schemas.microsoft.com/office/powerpoint/2010/main" val="136046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842B71-1668-E091-4D76-667DB348F8FA}"/>
              </a:ext>
            </a:extLst>
          </p:cNvPr>
          <p:cNvSpPr txBox="1"/>
          <p:nvPr/>
        </p:nvSpPr>
        <p:spPr>
          <a:xfrm>
            <a:off x="4072168" y="190501"/>
            <a:ext cx="6094520" cy="369332"/>
          </a:xfrm>
          <a:prstGeom prst="rect">
            <a:avLst/>
          </a:prstGeom>
          <a:noFill/>
        </p:spPr>
        <p:txBody>
          <a:bodyPr wrap="square">
            <a:spAutoFit/>
          </a:bodyPr>
          <a:lstStyle/>
          <a:p>
            <a:r>
              <a:rPr lang="en-GB" b="1" dirty="0">
                <a:solidFill>
                  <a:srgbClr val="000000"/>
                </a:solidFill>
                <a:latin typeface="Calibri" panose="020F0502020204030204" pitchFamily="34" charset="0"/>
              </a:rPr>
              <a:t>Including Pupils with SEND in Design Technology</a:t>
            </a:r>
            <a:endParaRPr lang="en-GB" dirty="0"/>
          </a:p>
        </p:txBody>
      </p:sp>
      <p:sp>
        <p:nvSpPr>
          <p:cNvPr id="5" name="TextBox 4">
            <a:extLst>
              <a:ext uri="{FF2B5EF4-FFF2-40B4-BE49-F238E27FC236}">
                <a16:creationId xmlns:a16="http://schemas.microsoft.com/office/drawing/2014/main" id="{F0F631F7-FE32-8C8A-5863-7C1CCCBD48BF}"/>
              </a:ext>
            </a:extLst>
          </p:cNvPr>
          <p:cNvSpPr txBox="1"/>
          <p:nvPr/>
        </p:nvSpPr>
        <p:spPr>
          <a:xfrm>
            <a:off x="633132" y="560294"/>
            <a:ext cx="112451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Adjustments for SEND pupils will be made on an individual basis by staff who know them best. These adjustments may include referring to EHCPs where applicable. Staff may also take into account the following considerations for SEND pupils and make adjustments as needed to ensure all pupils are included with Design Technology lessons.</a:t>
            </a:r>
            <a:endParaRPr lang="en-GB" dirty="0"/>
          </a:p>
        </p:txBody>
      </p:sp>
      <p:pic>
        <p:nvPicPr>
          <p:cNvPr id="8" name="Picture 7" descr="A white and red text on a white background&#10;&#10;Description automatically generated">
            <a:extLst>
              <a:ext uri="{FF2B5EF4-FFF2-40B4-BE49-F238E27FC236}">
                <a16:creationId xmlns:a16="http://schemas.microsoft.com/office/drawing/2014/main" id="{D44A239E-E35D-1989-57AE-97F570A0BF3C}"/>
              </a:ext>
            </a:extLst>
          </p:cNvPr>
          <p:cNvPicPr>
            <a:picLocks noChangeAspect="1"/>
          </p:cNvPicPr>
          <p:nvPr/>
        </p:nvPicPr>
        <p:blipFill rotWithShape="1">
          <a:blip r:embed="rId2"/>
          <a:srcRect r="213" b="43579"/>
          <a:stretch/>
        </p:blipFill>
        <p:spPr>
          <a:xfrm>
            <a:off x="82806" y="2084083"/>
            <a:ext cx="6015326" cy="3436785"/>
          </a:xfrm>
          <a:prstGeom prst="rect">
            <a:avLst/>
          </a:prstGeom>
        </p:spPr>
      </p:pic>
      <p:pic>
        <p:nvPicPr>
          <p:cNvPr id="9" name="Picture 8" descr="A white and red text on a white background&#10;&#10;Description automatically generated">
            <a:extLst>
              <a:ext uri="{FF2B5EF4-FFF2-40B4-BE49-F238E27FC236}">
                <a16:creationId xmlns:a16="http://schemas.microsoft.com/office/drawing/2014/main" id="{6A870888-6C1A-16A9-FB4E-730CA01AFAD5}"/>
              </a:ext>
            </a:extLst>
          </p:cNvPr>
          <p:cNvPicPr>
            <a:picLocks noChangeAspect="1"/>
          </p:cNvPicPr>
          <p:nvPr/>
        </p:nvPicPr>
        <p:blipFill rotWithShape="1">
          <a:blip r:embed="rId2"/>
          <a:srcRect t="56842" r="213" b="210"/>
          <a:stretch/>
        </p:blipFill>
        <p:spPr>
          <a:xfrm>
            <a:off x="6178806" y="2291686"/>
            <a:ext cx="5972861" cy="2588904"/>
          </a:xfrm>
          <a:prstGeom prst="rect">
            <a:avLst/>
          </a:prstGeom>
        </p:spPr>
      </p:pic>
    </p:spTree>
    <p:extLst>
      <p:ext uri="{BB962C8B-B14F-4D97-AF65-F5344CB8AC3E}">
        <p14:creationId xmlns:p14="http://schemas.microsoft.com/office/powerpoint/2010/main" val="3878157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text with black text&#10;&#10;Description automatically generated">
            <a:extLst>
              <a:ext uri="{FF2B5EF4-FFF2-40B4-BE49-F238E27FC236}">
                <a16:creationId xmlns:a16="http://schemas.microsoft.com/office/drawing/2014/main" id="{64F96F42-F396-25CC-5448-196412E50B56}"/>
              </a:ext>
            </a:extLst>
          </p:cNvPr>
          <p:cNvPicPr>
            <a:picLocks noChangeAspect="1"/>
          </p:cNvPicPr>
          <p:nvPr/>
        </p:nvPicPr>
        <p:blipFill>
          <a:blip r:embed="rId2"/>
          <a:stretch>
            <a:fillRect/>
          </a:stretch>
        </p:blipFill>
        <p:spPr>
          <a:xfrm>
            <a:off x="40341" y="360355"/>
            <a:ext cx="6329082" cy="2999645"/>
          </a:xfrm>
          <a:prstGeom prst="rect">
            <a:avLst/>
          </a:prstGeom>
        </p:spPr>
      </p:pic>
      <p:pic>
        <p:nvPicPr>
          <p:cNvPr id="3" name="Picture 2" descr="A white text on a white background&#10;&#10;Description automatically generated">
            <a:extLst>
              <a:ext uri="{FF2B5EF4-FFF2-40B4-BE49-F238E27FC236}">
                <a16:creationId xmlns:a16="http://schemas.microsoft.com/office/drawing/2014/main" id="{3E544879-708B-C2AE-C4A3-2E9646FA02AD}"/>
              </a:ext>
            </a:extLst>
          </p:cNvPr>
          <p:cNvPicPr>
            <a:picLocks noChangeAspect="1"/>
          </p:cNvPicPr>
          <p:nvPr/>
        </p:nvPicPr>
        <p:blipFill>
          <a:blip r:embed="rId3"/>
          <a:stretch>
            <a:fillRect/>
          </a:stretch>
        </p:blipFill>
        <p:spPr>
          <a:xfrm>
            <a:off x="6237195" y="166840"/>
            <a:ext cx="5746376" cy="5269262"/>
          </a:xfrm>
          <a:prstGeom prst="rect">
            <a:avLst/>
          </a:prstGeom>
        </p:spPr>
      </p:pic>
      <p:pic>
        <p:nvPicPr>
          <p:cNvPr id="4" name="Picture 3">
            <a:extLst>
              <a:ext uri="{FF2B5EF4-FFF2-40B4-BE49-F238E27FC236}">
                <a16:creationId xmlns:a16="http://schemas.microsoft.com/office/drawing/2014/main" id="{C4C5B506-C195-BDB1-85F9-937422F29F1D}"/>
              </a:ext>
            </a:extLst>
          </p:cNvPr>
          <p:cNvPicPr>
            <a:picLocks noChangeAspect="1"/>
          </p:cNvPicPr>
          <p:nvPr/>
        </p:nvPicPr>
        <p:blipFill>
          <a:blip r:embed="rId4"/>
          <a:stretch>
            <a:fillRect/>
          </a:stretch>
        </p:blipFill>
        <p:spPr>
          <a:xfrm>
            <a:off x="6696634" y="5386921"/>
            <a:ext cx="5286936" cy="353600"/>
          </a:xfrm>
          <a:prstGeom prst="rect">
            <a:avLst/>
          </a:prstGeom>
        </p:spPr>
      </p:pic>
    </p:spTree>
    <p:extLst>
      <p:ext uri="{BB962C8B-B14F-4D97-AF65-F5344CB8AC3E}">
        <p14:creationId xmlns:p14="http://schemas.microsoft.com/office/powerpoint/2010/main" val="2075314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hite page&#10;&#10;Description automatically generated">
            <a:extLst>
              <a:ext uri="{FF2B5EF4-FFF2-40B4-BE49-F238E27FC236}">
                <a16:creationId xmlns:a16="http://schemas.microsoft.com/office/drawing/2014/main" id="{5A836CCB-6B6C-AF66-996A-138C6829D97F}"/>
              </a:ext>
            </a:extLst>
          </p:cNvPr>
          <p:cNvPicPr>
            <a:picLocks noChangeAspect="1"/>
          </p:cNvPicPr>
          <p:nvPr/>
        </p:nvPicPr>
        <p:blipFill>
          <a:blip r:embed="rId2"/>
          <a:stretch>
            <a:fillRect/>
          </a:stretch>
        </p:blipFill>
        <p:spPr>
          <a:xfrm>
            <a:off x="264458" y="39402"/>
            <a:ext cx="5778813" cy="5104208"/>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18FDCE30-0295-C018-D369-01EADE1E2D3D}"/>
              </a:ext>
            </a:extLst>
          </p:cNvPr>
          <p:cNvPicPr>
            <a:picLocks noChangeAspect="1"/>
          </p:cNvPicPr>
          <p:nvPr/>
        </p:nvPicPr>
        <p:blipFill>
          <a:blip r:embed="rId3"/>
          <a:stretch>
            <a:fillRect/>
          </a:stretch>
        </p:blipFill>
        <p:spPr>
          <a:xfrm>
            <a:off x="319308" y="5311294"/>
            <a:ext cx="5619572" cy="1183694"/>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F663A092-35B7-383D-21B2-3ACEAD0D3C7C}"/>
              </a:ext>
            </a:extLst>
          </p:cNvPr>
          <p:cNvPicPr>
            <a:picLocks noChangeAspect="1"/>
          </p:cNvPicPr>
          <p:nvPr/>
        </p:nvPicPr>
        <p:blipFill>
          <a:blip r:embed="rId4"/>
          <a:stretch>
            <a:fillRect/>
          </a:stretch>
        </p:blipFill>
        <p:spPr>
          <a:xfrm>
            <a:off x="6279659" y="105297"/>
            <a:ext cx="5388377" cy="927096"/>
          </a:xfrm>
          <a:prstGeom prst="rect">
            <a:avLst/>
          </a:prstGeom>
        </p:spPr>
      </p:pic>
      <p:pic>
        <p:nvPicPr>
          <p:cNvPr id="5" name="Picture 4" descr="A white text with red and blue text&#10;&#10;Description automatically generated">
            <a:extLst>
              <a:ext uri="{FF2B5EF4-FFF2-40B4-BE49-F238E27FC236}">
                <a16:creationId xmlns:a16="http://schemas.microsoft.com/office/drawing/2014/main" id="{3BC6CA85-A1B6-8D17-E8C1-FBE988F28934}"/>
              </a:ext>
            </a:extLst>
          </p:cNvPr>
          <p:cNvPicPr>
            <a:picLocks noChangeAspect="1"/>
          </p:cNvPicPr>
          <p:nvPr/>
        </p:nvPicPr>
        <p:blipFill>
          <a:blip r:embed="rId5"/>
          <a:stretch>
            <a:fillRect/>
          </a:stretch>
        </p:blipFill>
        <p:spPr>
          <a:xfrm>
            <a:off x="6058492" y="899229"/>
            <a:ext cx="6096115" cy="4781164"/>
          </a:xfrm>
          <a:prstGeom prst="rect">
            <a:avLst/>
          </a:prstGeom>
        </p:spPr>
      </p:pic>
    </p:spTree>
    <p:extLst>
      <p:ext uri="{BB962C8B-B14F-4D97-AF65-F5344CB8AC3E}">
        <p14:creationId xmlns:p14="http://schemas.microsoft.com/office/powerpoint/2010/main" val="3731189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text on a white background&#10;&#10;Description automatically generated">
            <a:extLst>
              <a:ext uri="{FF2B5EF4-FFF2-40B4-BE49-F238E27FC236}">
                <a16:creationId xmlns:a16="http://schemas.microsoft.com/office/drawing/2014/main" id="{42A2CC29-E1D8-5B9A-4785-83551BD3623E}"/>
              </a:ext>
            </a:extLst>
          </p:cNvPr>
          <p:cNvPicPr>
            <a:picLocks noChangeAspect="1"/>
          </p:cNvPicPr>
          <p:nvPr/>
        </p:nvPicPr>
        <p:blipFill>
          <a:blip r:embed="rId2"/>
          <a:stretch>
            <a:fillRect/>
          </a:stretch>
        </p:blipFill>
        <p:spPr>
          <a:xfrm>
            <a:off x="242047" y="192705"/>
            <a:ext cx="5992905" cy="3872824"/>
          </a:xfrm>
          <a:prstGeom prst="rect">
            <a:avLst/>
          </a:prstGeom>
        </p:spPr>
      </p:pic>
      <p:pic>
        <p:nvPicPr>
          <p:cNvPr id="3" name="Picture 2" descr="A white text on a white background&#10;&#10;Description automatically generated">
            <a:extLst>
              <a:ext uri="{FF2B5EF4-FFF2-40B4-BE49-F238E27FC236}">
                <a16:creationId xmlns:a16="http://schemas.microsoft.com/office/drawing/2014/main" id="{2DC3A5DD-513C-C5D5-890B-5BC4D57F78F6}"/>
              </a:ext>
            </a:extLst>
          </p:cNvPr>
          <p:cNvPicPr>
            <a:picLocks noChangeAspect="1"/>
          </p:cNvPicPr>
          <p:nvPr/>
        </p:nvPicPr>
        <p:blipFill>
          <a:blip r:embed="rId3"/>
          <a:stretch>
            <a:fillRect/>
          </a:stretch>
        </p:blipFill>
        <p:spPr>
          <a:xfrm>
            <a:off x="567017" y="3955340"/>
            <a:ext cx="5533464" cy="2219438"/>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26ED1CED-6160-606D-5432-5FF5E6598755}"/>
              </a:ext>
            </a:extLst>
          </p:cNvPr>
          <p:cNvPicPr>
            <a:picLocks noChangeAspect="1"/>
          </p:cNvPicPr>
          <p:nvPr/>
        </p:nvPicPr>
        <p:blipFill>
          <a:blip r:embed="rId4"/>
          <a:stretch>
            <a:fillRect/>
          </a:stretch>
        </p:blipFill>
        <p:spPr>
          <a:xfrm>
            <a:off x="6376864" y="232261"/>
            <a:ext cx="5679141" cy="1408636"/>
          </a:xfrm>
          <a:prstGeom prst="rect">
            <a:avLst/>
          </a:prstGeom>
        </p:spPr>
      </p:pic>
    </p:spTree>
    <p:extLst>
      <p:ext uri="{BB962C8B-B14F-4D97-AF65-F5344CB8AC3E}">
        <p14:creationId xmlns:p14="http://schemas.microsoft.com/office/powerpoint/2010/main" val="242779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58F65-96AC-4913-8C86-93B4BBE04A4B}"/>
              </a:ext>
            </a:extLst>
          </p:cNvPr>
          <p:cNvPicPr>
            <a:picLocks noChangeAspect="1"/>
          </p:cNvPicPr>
          <p:nvPr/>
        </p:nvPicPr>
        <p:blipFill>
          <a:blip r:embed="rId2"/>
          <a:stretch>
            <a:fillRect/>
          </a:stretch>
        </p:blipFill>
        <p:spPr>
          <a:xfrm>
            <a:off x="309562" y="8878"/>
            <a:ext cx="11572875" cy="6858000"/>
          </a:xfrm>
          <a:prstGeom prst="rect">
            <a:avLst/>
          </a:prstGeom>
        </p:spPr>
      </p:pic>
    </p:spTree>
    <p:extLst>
      <p:ext uri="{BB962C8B-B14F-4D97-AF65-F5344CB8AC3E}">
        <p14:creationId xmlns:p14="http://schemas.microsoft.com/office/powerpoint/2010/main" val="51004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4AF5C8-3B18-9C91-5360-732AEE8B312C}"/>
              </a:ext>
            </a:extLst>
          </p:cNvPr>
          <p:cNvSpPr txBox="1"/>
          <p:nvPr/>
        </p:nvSpPr>
        <p:spPr>
          <a:xfrm>
            <a:off x="3659819" y="121613"/>
            <a:ext cx="6094520" cy="369332"/>
          </a:xfrm>
          <a:prstGeom prst="rect">
            <a:avLst/>
          </a:prstGeom>
          <a:noFill/>
        </p:spPr>
        <p:txBody>
          <a:bodyPr wrap="square">
            <a:spAutoFit/>
          </a:bodyPr>
          <a:lstStyle/>
          <a:p>
            <a:r>
              <a:rPr lang="en-GB" b="1" i="0" dirty="0">
                <a:solidFill>
                  <a:srgbClr val="000000"/>
                </a:solidFill>
                <a:effectLst/>
                <a:latin typeface="Segoe UI" panose="020B0502040204020203" pitchFamily="34" charset="0"/>
              </a:rPr>
              <a:t>Progression in </a:t>
            </a:r>
            <a:r>
              <a:rPr lang="en-GB" b="1" dirty="0">
                <a:solidFill>
                  <a:srgbClr val="000000"/>
                </a:solidFill>
                <a:latin typeface="Segoe UI" panose="020B0502040204020203" pitchFamily="34" charset="0"/>
              </a:rPr>
              <a:t>Design Technology</a:t>
            </a:r>
            <a:r>
              <a:rPr lang="en-GB" b="1" i="0" dirty="0">
                <a:solidFill>
                  <a:srgbClr val="000000"/>
                </a:solidFill>
                <a:effectLst/>
                <a:latin typeface="Segoe UI" panose="020B0502040204020203" pitchFamily="34" charset="0"/>
              </a:rPr>
              <a:t> at </a:t>
            </a:r>
            <a:r>
              <a:rPr lang="en-GB" b="1" i="0" dirty="0" err="1">
                <a:solidFill>
                  <a:srgbClr val="000000"/>
                </a:solidFill>
                <a:effectLst/>
                <a:latin typeface="Segoe UI" panose="020B0502040204020203" pitchFamily="34" charset="0"/>
              </a:rPr>
              <a:t>Crayke</a:t>
            </a:r>
            <a:r>
              <a:rPr lang="en-GB" b="1" i="0" dirty="0">
                <a:solidFill>
                  <a:srgbClr val="000000"/>
                </a:solidFill>
                <a:effectLst/>
                <a:latin typeface="Segoe UI" panose="020B0502040204020203" pitchFamily="34" charset="0"/>
              </a:rPr>
              <a:t> Primary</a:t>
            </a:r>
            <a:endParaRPr lang="en-GB" dirty="0"/>
          </a:p>
        </p:txBody>
      </p:sp>
      <p:sp>
        <p:nvSpPr>
          <p:cNvPr id="4" name="TextBox 3">
            <a:extLst>
              <a:ext uri="{FF2B5EF4-FFF2-40B4-BE49-F238E27FC236}">
                <a16:creationId xmlns:a16="http://schemas.microsoft.com/office/drawing/2014/main" id="{0C283A70-695C-4989-F991-99CFCD8D126F}"/>
              </a:ext>
            </a:extLst>
          </p:cNvPr>
          <p:cNvSpPr txBox="1"/>
          <p:nvPr/>
        </p:nvSpPr>
        <p:spPr>
          <a:xfrm>
            <a:off x="363984" y="834501"/>
            <a:ext cx="11620870" cy="4801314"/>
          </a:xfrm>
          <a:prstGeom prst="rect">
            <a:avLst/>
          </a:prstGeom>
          <a:noFill/>
          <a:ln>
            <a:solidFill>
              <a:schemeClr val="tx1"/>
            </a:solidFill>
          </a:ln>
        </p:spPr>
        <p:txBody>
          <a:bodyPr wrap="square" lIns="91440" tIns="45720" rIns="91440" bIns="45720" rtlCol="0" anchor="t">
            <a:spAutoFit/>
          </a:bodyPr>
          <a:lstStyle/>
          <a:p>
            <a:pPr algn="l" rtl="0" fontAlgn="base"/>
            <a:r>
              <a:rPr lang="en-GB" sz="1800" b="1" i="0" dirty="0">
                <a:solidFill>
                  <a:srgbClr val="000000"/>
                </a:solidFill>
                <a:effectLst/>
                <a:latin typeface="Segoe UI" panose="020B0502040204020203" pitchFamily="34" charset="0"/>
              </a:rPr>
              <a:t>Our Curriculum – how does it progress from Early Years to Key Stage 3?</a:t>
            </a:r>
            <a:r>
              <a:rPr lang="en-GB" sz="1800" b="0" i="0" dirty="0">
                <a:solidFill>
                  <a:srgbClr val="000000"/>
                </a:solidFill>
                <a:effectLst/>
                <a:latin typeface="Segoe UI" panose="020B0502040204020203" pitchFamily="34" charset="0"/>
              </a:rPr>
              <a:t>  </a:t>
            </a:r>
          </a:p>
          <a:p>
            <a:pPr algn="l" rtl="0" fontAlgn="base"/>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Segoe UI"/>
                <a:cs typeface="Segoe UI"/>
              </a:rPr>
              <a:t>The Early Years curriculum map has been devised to feed into the Key Stage 1 curriculum. </a:t>
            </a:r>
          </a:p>
          <a:p>
            <a:pPr algn="l" rtl="0" fontAlgn="base">
              <a:buFont typeface="Arial" panose="020B0604020202020204" pitchFamily="34" charset="0"/>
              <a:buChar char="•"/>
            </a:pPr>
            <a:endParaRPr lang="en-GB" sz="1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Segoe UI" panose="020B0502040204020203" pitchFamily="34" charset="0"/>
              </a:rPr>
              <a:t>Key Stage 1 units have been planned to provide opportunities for building on EYFS skills and preparation for KS2. </a:t>
            </a:r>
          </a:p>
          <a:p>
            <a:pPr algn="l" rtl="0" fontAlgn="base">
              <a:buFont typeface="Arial" panose="020B0604020202020204" pitchFamily="34" charset="0"/>
              <a:buChar char="•"/>
            </a:pPr>
            <a:endParaRPr lang="en-GB" sz="1800" b="0" i="0" dirty="0">
              <a:solidFill>
                <a:srgbClr val="000000"/>
              </a:solidFill>
              <a:effectLst/>
              <a:latin typeface="Segoe UI" panose="020B0502040204020203" pitchFamily="34" charset="0"/>
            </a:endParaRPr>
          </a:p>
          <a:p>
            <a:pPr fontAlgn="base">
              <a:buFont typeface="Arial" panose="020B0604020202020204" pitchFamily="34" charset="0"/>
              <a:buChar char="•"/>
            </a:pPr>
            <a:r>
              <a:rPr lang="en-GB" sz="1800" b="0" i="0" dirty="0">
                <a:solidFill>
                  <a:srgbClr val="000000"/>
                </a:solidFill>
                <a:effectLst/>
                <a:latin typeface="Segoe UI"/>
                <a:cs typeface="Segoe UI"/>
              </a:rPr>
              <a:t>Our Key Stage 2 units have been arranged with opportunities to </a:t>
            </a:r>
            <a:r>
              <a:rPr lang="en-GB" dirty="0">
                <a:solidFill>
                  <a:srgbClr val="000000"/>
                </a:solidFill>
                <a:latin typeface="Segoe UI"/>
                <a:cs typeface="Segoe UI"/>
              </a:rPr>
              <a:t>allow children to</a:t>
            </a:r>
            <a:r>
              <a:rPr lang="en-GB" sz="1800" b="0" i="0" dirty="0">
                <a:solidFill>
                  <a:srgbClr val="000000"/>
                </a:solidFill>
                <a:effectLst/>
                <a:latin typeface="Segoe UI"/>
                <a:cs typeface="Segoe UI"/>
              </a:rPr>
              <a:t> build on the knowledge and skills they have acquired thus far and to apply it to new contexts. </a:t>
            </a:r>
          </a:p>
          <a:p>
            <a:pPr algn="l" rtl="0" fontAlgn="base">
              <a:buFont typeface="Arial" panose="020B0604020202020204" pitchFamily="34" charset="0"/>
              <a:buChar char="•"/>
            </a:pPr>
            <a:endParaRPr lang="en-GB" sz="1800" b="0" i="0" dirty="0">
              <a:solidFill>
                <a:srgbClr val="000000"/>
              </a:solidFill>
              <a:effectLst/>
              <a:latin typeface="Segoe UI" panose="020B0502040204020203" pitchFamily="34" charset="0"/>
            </a:endParaRPr>
          </a:p>
          <a:p>
            <a:pPr fontAlgn="base">
              <a:buFont typeface="Arial" panose="020B0604020202020204" pitchFamily="34" charset="0"/>
              <a:buChar char="•"/>
            </a:pPr>
            <a:r>
              <a:rPr lang="en-GB" sz="1800" b="0" i="0" dirty="0">
                <a:solidFill>
                  <a:srgbClr val="000000"/>
                </a:solidFill>
                <a:effectLst/>
                <a:latin typeface="Segoe UI"/>
                <a:cs typeface="Segoe UI"/>
              </a:rPr>
              <a:t>Units of work come from Kapow specialist </a:t>
            </a:r>
            <a:r>
              <a:rPr lang="en-GB" dirty="0">
                <a:solidFill>
                  <a:srgbClr val="000000"/>
                </a:solidFill>
                <a:latin typeface="Segoe UI"/>
                <a:cs typeface="Segoe UI"/>
              </a:rPr>
              <a:t>DT scheme </a:t>
            </a:r>
            <a:r>
              <a:rPr lang="en-GB" sz="1800" b="0" i="0" dirty="0">
                <a:solidFill>
                  <a:srgbClr val="000000"/>
                </a:solidFill>
                <a:effectLst/>
                <a:latin typeface="Segoe UI"/>
                <a:cs typeface="Segoe UI"/>
              </a:rPr>
              <a:t>and have been built to link to termly themes where </a:t>
            </a:r>
            <a:r>
              <a:rPr lang="en-GB" dirty="0">
                <a:solidFill>
                  <a:srgbClr val="000000"/>
                </a:solidFill>
                <a:latin typeface="Segoe UI"/>
                <a:cs typeface="Segoe UI"/>
              </a:rPr>
              <a:t>appropriate, </a:t>
            </a:r>
            <a:r>
              <a:rPr lang="en-GB" sz="1800" b="0" i="0" dirty="0">
                <a:solidFill>
                  <a:srgbClr val="000000"/>
                </a:solidFill>
                <a:effectLst/>
                <a:latin typeface="Segoe UI"/>
                <a:cs typeface="Segoe UI"/>
              </a:rPr>
              <a:t>alongside the National Curriculum objectives.</a:t>
            </a:r>
            <a:r>
              <a:rPr lang="en-GB" dirty="0">
                <a:solidFill>
                  <a:srgbClr val="000000"/>
                </a:solidFill>
                <a:latin typeface="Segoe UI"/>
                <a:cs typeface="Segoe UI"/>
              </a:rPr>
              <a:t> </a:t>
            </a:r>
            <a:endParaRPr lang="en-GB" sz="1800" b="0" i="0" dirty="0">
              <a:solidFill>
                <a:srgbClr val="000000"/>
              </a:solidFill>
              <a:effectLst/>
              <a:latin typeface="Segoe UI" panose="020B0502040204020203" pitchFamily="34" charset="0"/>
              <a:cs typeface="Segoe UI"/>
            </a:endParaRPr>
          </a:p>
          <a:p>
            <a:pPr algn="l" rtl="0" fontAlgn="base">
              <a:buFont typeface="Arial" panose="020B0604020202020204" pitchFamily="34" charset="0"/>
              <a:buChar char="•"/>
            </a:pPr>
            <a:endParaRPr lang="en-GB" sz="1800" b="0" i="0" dirty="0">
              <a:solidFill>
                <a:srgbClr val="000000"/>
              </a:solidFill>
              <a:effectLst/>
              <a:latin typeface="Segoe UI" panose="020B0502040204020203" pitchFamily="34" charset="0"/>
            </a:endParaRPr>
          </a:p>
          <a:p>
            <a:pPr algn="l" fontAlgn="base">
              <a:buFont typeface="Arial" panose="020B0604020202020204" pitchFamily="34" charset="0"/>
              <a:buChar char="•"/>
            </a:pPr>
            <a:r>
              <a:rPr lang="en-GB" sz="1800" b="0" i="0" dirty="0">
                <a:solidFill>
                  <a:srgbClr val="000000"/>
                </a:solidFill>
                <a:effectLst/>
                <a:latin typeface="Segoe UI" panose="020B0502040204020203" pitchFamily="34" charset="0"/>
              </a:rPr>
              <a:t>As they move into Key Stage 3, pupils should be taught to develop their creativity, ideas and increase proficiency in their execution. They should develop a critical understanding of design, </a:t>
            </a:r>
            <a:r>
              <a:rPr lang="en-GB" dirty="0">
                <a:solidFill>
                  <a:srgbClr val="000000"/>
                </a:solidFill>
                <a:latin typeface="Segoe UI" panose="020B0502040204020203" pitchFamily="34" charset="0"/>
              </a:rPr>
              <a:t>master practical skills, design, make, evaluate and improve as well as take inspiration from design throughout history.</a:t>
            </a:r>
          </a:p>
          <a:p>
            <a:pPr algn="l" rtl="0" fontAlgn="base">
              <a:buFont typeface="Arial" panose="020B0604020202020204" pitchFamily="34" charset="0"/>
              <a:buChar char="•"/>
            </a:pPr>
            <a:endParaRPr lang="en-GB" dirty="0"/>
          </a:p>
        </p:txBody>
      </p:sp>
    </p:spTree>
    <p:extLst>
      <p:ext uri="{BB962C8B-B14F-4D97-AF65-F5344CB8AC3E}">
        <p14:creationId xmlns:p14="http://schemas.microsoft.com/office/powerpoint/2010/main" val="169429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79453-22A4-DB7B-6281-49F722D13453}"/>
              </a:ext>
            </a:extLst>
          </p:cNvPr>
          <p:cNvPicPr>
            <a:picLocks noChangeAspect="1"/>
          </p:cNvPicPr>
          <p:nvPr/>
        </p:nvPicPr>
        <p:blipFill>
          <a:blip r:embed="rId2"/>
          <a:stretch>
            <a:fillRect/>
          </a:stretch>
        </p:blipFill>
        <p:spPr>
          <a:xfrm>
            <a:off x="1269506" y="494225"/>
            <a:ext cx="9365943" cy="6288802"/>
          </a:xfrm>
          <a:prstGeom prst="rect">
            <a:avLst/>
          </a:prstGeom>
        </p:spPr>
      </p:pic>
      <p:pic>
        <p:nvPicPr>
          <p:cNvPr id="5" name="Picture 4">
            <a:extLst>
              <a:ext uri="{FF2B5EF4-FFF2-40B4-BE49-F238E27FC236}">
                <a16:creationId xmlns:a16="http://schemas.microsoft.com/office/drawing/2014/main" id="{A431F6E6-FF42-3841-26C8-33BD5F311979}"/>
              </a:ext>
            </a:extLst>
          </p:cNvPr>
          <p:cNvPicPr>
            <a:picLocks noChangeAspect="1"/>
          </p:cNvPicPr>
          <p:nvPr/>
        </p:nvPicPr>
        <p:blipFill>
          <a:blip r:embed="rId3"/>
          <a:stretch>
            <a:fillRect/>
          </a:stretch>
        </p:blipFill>
        <p:spPr>
          <a:xfrm>
            <a:off x="57842" y="6525852"/>
            <a:ext cx="2085975" cy="257175"/>
          </a:xfrm>
          <a:prstGeom prst="rect">
            <a:avLst/>
          </a:prstGeom>
        </p:spPr>
      </p:pic>
      <p:sp>
        <p:nvSpPr>
          <p:cNvPr id="6" name="TextBox 5">
            <a:extLst>
              <a:ext uri="{FF2B5EF4-FFF2-40B4-BE49-F238E27FC236}">
                <a16:creationId xmlns:a16="http://schemas.microsoft.com/office/drawing/2014/main" id="{C5A95284-2860-5615-8965-D253D9A2F7AE}"/>
              </a:ext>
            </a:extLst>
          </p:cNvPr>
          <p:cNvSpPr txBox="1"/>
          <p:nvPr/>
        </p:nvSpPr>
        <p:spPr>
          <a:xfrm>
            <a:off x="4353018" y="78925"/>
            <a:ext cx="6096000" cy="369332"/>
          </a:xfrm>
          <a:prstGeom prst="rect">
            <a:avLst/>
          </a:prstGeom>
          <a:noFill/>
        </p:spPr>
        <p:txBody>
          <a:bodyPr wrap="square">
            <a:spAutoFit/>
          </a:bodyPr>
          <a:lstStyle/>
          <a:p>
            <a:r>
              <a:rPr lang="en-GB" b="1" dirty="0">
                <a:solidFill>
                  <a:srgbClr val="000000"/>
                </a:solidFill>
                <a:latin typeface="Calibri" panose="020F0502020204030204" pitchFamily="34" charset="0"/>
              </a:rPr>
              <a:t>Links to Early Years Outcomes</a:t>
            </a:r>
            <a:r>
              <a:rPr lang="en-GB" sz="1800" b="0" i="0" dirty="0">
                <a:solidFill>
                  <a:srgbClr val="000000"/>
                </a:solidFill>
                <a:effectLst/>
                <a:latin typeface="Calibri" panose="020F0502020204030204" pitchFamily="34" charset="0"/>
              </a:rPr>
              <a:t> </a:t>
            </a:r>
            <a:endParaRPr lang="en-GB" dirty="0"/>
          </a:p>
        </p:txBody>
      </p:sp>
    </p:spTree>
    <p:extLst>
      <p:ext uri="{BB962C8B-B14F-4D97-AF65-F5344CB8AC3E}">
        <p14:creationId xmlns:p14="http://schemas.microsoft.com/office/powerpoint/2010/main" val="331746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FE0D2B-FFB3-1F71-362A-884E8D0FF336}"/>
              </a:ext>
            </a:extLst>
          </p:cNvPr>
          <p:cNvPicPr>
            <a:picLocks noChangeAspect="1"/>
          </p:cNvPicPr>
          <p:nvPr/>
        </p:nvPicPr>
        <p:blipFill>
          <a:blip r:embed="rId2"/>
          <a:stretch>
            <a:fillRect/>
          </a:stretch>
        </p:blipFill>
        <p:spPr>
          <a:xfrm>
            <a:off x="757336" y="484047"/>
            <a:ext cx="10242098" cy="5889906"/>
          </a:xfrm>
          <a:prstGeom prst="rect">
            <a:avLst/>
          </a:prstGeom>
        </p:spPr>
      </p:pic>
      <p:pic>
        <p:nvPicPr>
          <p:cNvPr id="5" name="Picture 4">
            <a:extLst>
              <a:ext uri="{FF2B5EF4-FFF2-40B4-BE49-F238E27FC236}">
                <a16:creationId xmlns:a16="http://schemas.microsoft.com/office/drawing/2014/main" id="{A0584E40-5A8B-53F7-963B-E23E9A81FEDF}"/>
              </a:ext>
            </a:extLst>
          </p:cNvPr>
          <p:cNvPicPr>
            <a:picLocks noChangeAspect="1"/>
          </p:cNvPicPr>
          <p:nvPr/>
        </p:nvPicPr>
        <p:blipFill>
          <a:blip r:embed="rId3"/>
          <a:stretch>
            <a:fillRect/>
          </a:stretch>
        </p:blipFill>
        <p:spPr>
          <a:xfrm>
            <a:off x="294581" y="6505251"/>
            <a:ext cx="2085975" cy="257175"/>
          </a:xfrm>
          <a:prstGeom prst="rect">
            <a:avLst/>
          </a:prstGeom>
        </p:spPr>
      </p:pic>
      <p:sp>
        <p:nvSpPr>
          <p:cNvPr id="6" name="TextBox 5">
            <a:extLst>
              <a:ext uri="{FF2B5EF4-FFF2-40B4-BE49-F238E27FC236}">
                <a16:creationId xmlns:a16="http://schemas.microsoft.com/office/drawing/2014/main" id="{432F1D32-32B6-6130-A89B-872E7AD4CDFF}"/>
              </a:ext>
            </a:extLst>
          </p:cNvPr>
          <p:cNvSpPr txBox="1"/>
          <p:nvPr/>
        </p:nvSpPr>
        <p:spPr>
          <a:xfrm>
            <a:off x="4353018" y="78925"/>
            <a:ext cx="6096000" cy="369332"/>
          </a:xfrm>
          <a:prstGeom prst="rect">
            <a:avLst/>
          </a:prstGeom>
          <a:noFill/>
        </p:spPr>
        <p:txBody>
          <a:bodyPr wrap="square">
            <a:spAutoFit/>
          </a:bodyPr>
          <a:lstStyle/>
          <a:p>
            <a:r>
              <a:rPr lang="en-GB" b="1" dirty="0">
                <a:solidFill>
                  <a:srgbClr val="000000"/>
                </a:solidFill>
                <a:latin typeface="Calibri" panose="020F0502020204030204" pitchFamily="34" charset="0"/>
              </a:rPr>
              <a:t>Links to Early Years Outcomes</a:t>
            </a:r>
            <a:r>
              <a:rPr lang="en-GB" sz="1800" b="0" i="0" dirty="0">
                <a:solidFill>
                  <a:srgbClr val="000000"/>
                </a:solidFill>
                <a:effectLst/>
                <a:latin typeface="Calibri" panose="020F0502020204030204" pitchFamily="34" charset="0"/>
              </a:rPr>
              <a:t> </a:t>
            </a:r>
            <a:endParaRPr lang="en-GB" dirty="0"/>
          </a:p>
        </p:txBody>
      </p:sp>
    </p:spTree>
    <p:extLst>
      <p:ext uri="{BB962C8B-B14F-4D97-AF65-F5344CB8AC3E}">
        <p14:creationId xmlns:p14="http://schemas.microsoft.com/office/powerpoint/2010/main" val="297086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A51362-409B-E455-5075-8EBEC05D7E16}"/>
              </a:ext>
            </a:extLst>
          </p:cNvPr>
          <p:cNvSpPr txBox="1"/>
          <p:nvPr/>
        </p:nvSpPr>
        <p:spPr>
          <a:xfrm>
            <a:off x="3465251" y="101639"/>
            <a:ext cx="6096000" cy="369332"/>
          </a:xfrm>
          <a:prstGeom prst="rect">
            <a:avLst/>
          </a:prstGeom>
          <a:noFill/>
        </p:spPr>
        <p:txBody>
          <a:bodyPr wrap="square">
            <a:spAutoFit/>
          </a:bodyPr>
          <a:lstStyle/>
          <a:p>
            <a:r>
              <a:rPr lang="en-GB" sz="1800" b="1" i="0" dirty="0">
                <a:solidFill>
                  <a:srgbClr val="000000"/>
                </a:solidFill>
                <a:effectLst/>
                <a:latin typeface="Calibri" panose="020F0502020204030204" pitchFamily="34" charset="0"/>
              </a:rPr>
              <a:t>Bridging EYFS and Key Stage 1 – Design Technology</a:t>
            </a:r>
            <a:r>
              <a:rPr lang="en-GB" sz="1800" b="0" i="0" dirty="0">
                <a:solidFill>
                  <a:srgbClr val="000000"/>
                </a:solidFill>
                <a:effectLst/>
                <a:latin typeface="Calibri" panose="020F0502020204030204" pitchFamily="34" charset="0"/>
              </a:rPr>
              <a:t> </a:t>
            </a:r>
            <a:endParaRPr lang="en-GB" dirty="0"/>
          </a:p>
        </p:txBody>
      </p:sp>
      <p:pic>
        <p:nvPicPr>
          <p:cNvPr id="2" name="Picture 1" descr="A white and purple text on a white background&#10;&#10;Description automatically generated">
            <a:extLst>
              <a:ext uri="{FF2B5EF4-FFF2-40B4-BE49-F238E27FC236}">
                <a16:creationId xmlns:a16="http://schemas.microsoft.com/office/drawing/2014/main" id="{2720D841-948B-16EA-F538-9092298EDA32}"/>
              </a:ext>
            </a:extLst>
          </p:cNvPr>
          <p:cNvPicPr>
            <a:picLocks noChangeAspect="1"/>
          </p:cNvPicPr>
          <p:nvPr/>
        </p:nvPicPr>
        <p:blipFill>
          <a:blip r:embed="rId2"/>
          <a:stretch>
            <a:fillRect/>
          </a:stretch>
        </p:blipFill>
        <p:spPr>
          <a:xfrm>
            <a:off x="208429" y="591614"/>
            <a:ext cx="11663082" cy="4778300"/>
          </a:xfrm>
          <a:prstGeom prst="rect">
            <a:avLst/>
          </a:prstGeom>
        </p:spPr>
      </p:pic>
    </p:spTree>
    <p:extLst>
      <p:ext uri="{BB962C8B-B14F-4D97-AF65-F5344CB8AC3E}">
        <p14:creationId xmlns:p14="http://schemas.microsoft.com/office/powerpoint/2010/main" val="772459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916</Words>
  <Application>Microsoft Office PowerPoint</Application>
  <PresentationFormat>Widescreen</PresentationFormat>
  <Paragraphs>77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Walker</dc:creator>
  <cp:lastModifiedBy>Crayke Headteacher</cp:lastModifiedBy>
  <cp:revision>129</cp:revision>
  <dcterms:created xsi:type="dcterms:W3CDTF">2023-10-25T14:24:34Z</dcterms:created>
  <dcterms:modified xsi:type="dcterms:W3CDTF">2023-12-09T10:23:28Z</dcterms:modified>
</cp:coreProperties>
</file>