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6" r:id="rId4"/>
    <p:sldId id="277" r:id="rId5"/>
    <p:sldId id="278" r:id="rId6"/>
    <p:sldId id="279" r:id="rId7"/>
    <p:sldId id="280" r:id="rId8"/>
    <p:sldId id="285" r:id="rId9"/>
    <p:sldId id="281" r:id="rId10"/>
    <p:sldId id="282" r:id="rId11"/>
    <p:sldId id="283" r:id="rId12"/>
    <p:sldId id="28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3" d="100"/>
          <a:sy n="113" d="100"/>
        </p:scale>
        <p:origin x="3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A427-1E4A-4543-8596-726A863E40F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DB425C8-418E-4162-9A29-7BEE4C407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729F8FF-307D-439A-9A4D-6B0E34FD45EC}"/>
              </a:ext>
            </a:extLst>
          </p:cNvPr>
          <p:cNvSpPr>
            <a:spLocks noGrp="1"/>
          </p:cNvSpPr>
          <p:nvPr>
            <p:ph type="dt" sz="half" idx="10"/>
          </p:nvPr>
        </p:nvSpPr>
        <p:spPr/>
        <p:txBody>
          <a:bodyPr/>
          <a:lstStyle/>
          <a:p>
            <a:fld id="{7E8B47FA-588D-4B99-B5B4-AED32CDCDABD}" type="datetimeFigureOut">
              <a:rPr lang="en-GB" smtClean="0"/>
              <a:t>02/07/2025</a:t>
            </a:fld>
            <a:endParaRPr lang="en-GB"/>
          </a:p>
        </p:txBody>
      </p:sp>
      <p:sp>
        <p:nvSpPr>
          <p:cNvPr id="5" name="Footer Placeholder 4">
            <a:extLst>
              <a:ext uri="{FF2B5EF4-FFF2-40B4-BE49-F238E27FC236}">
                <a16:creationId xmlns:a16="http://schemas.microsoft.com/office/drawing/2014/main" id="{69085930-9385-4F12-B865-2DC4E1D5DD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F398BA-B7FB-4558-A498-D749D85449DF}"/>
              </a:ext>
            </a:extLst>
          </p:cNvPr>
          <p:cNvSpPr>
            <a:spLocks noGrp="1"/>
          </p:cNvSpPr>
          <p:nvPr>
            <p:ph type="sldNum" sz="quarter" idx="12"/>
          </p:nvPr>
        </p:nvSpPr>
        <p:spPr/>
        <p:txBody>
          <a:bodyPr/>
          <a:lstStyle/>
          <a:p>
            <a:fld id="{345FFDDF-1ACF-4156-AB5C-25E1F534FF99}" type="slidenum">
              <a:rPr lang="en-GB" smtClean="0"/>
              <a:t>‹#›</a:t>
            </a:fld>
            <a:endParaRPr lang="en-GB"/>
          </a:p>
        </p:txBody>
      </p:sp>
    </p:spTree>
    <p:extLst>
      <p:ext uri="{BB962C8B-B14F-4D97-AF65-F5344CB8AC3E}">
        <p14:creationId xmlns:p14="http://schemas.microsoft.com/office/powerpoint/2010/main" val="34575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AD905-812A-4B23-9F51-6A17647FD84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F0BD7B0-B2AA-4F15-8CFE-1F8CAC1BC1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F2BE713-C1FD-48BE-98F1-CE0A73EB1F59}"/>
              </a:ext>
            </a:extLst>
          </p:cNvPr>
          <p:cNvSpPr>
            <a:spLocks noGrp="1"/>
          </p:cNvSpPr>
          <p:nvPr>
            <p:ph type="dt" sz="half" idx="10"/>
          </p:nvPr>
        </p:nvSpPr>
        <p:spPr/>
        <p:txBody>
          <a:bodyPr/>
          <a:lstStyle/>
          <a:p>
            <a:fld id="{7E8B47FA-588D-4B99-B5B4-AED32CDCDABD}" type="datetimeFigureOut">
              <a:rPr lang="en-GB" smtClean="0"/>
              <a:t>02/07/2025</a:t>
            </a:fld>
            <a:endParaRPr lang="en-GB"/>
          </a:p>
        </p:txBody>
      </p:sp>
      <p:sp>
        <p:nvSpPr>
          <p:cNvPr id="5" name="Footer Placeholder 4">
            <a:extLst>
              <a:ext uri="{FF2B5EF4-FFF2-40B4-BE49-F238E27FC236}">
                <a16:creationId xmlns:a16="http://schemas.microsoft.com/office/drawing/2014/main" id="{ADD921BA-7B5E-4A28-9169-C86FC8EEA3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8A6B71-7360-42DC-B113-22C6FFC87BF9}"/>
              </a:ext>
            </a:extLst>
          </p:cNvPr>
          <p:cNvSpPr>
            <a:spLocks noGrp="1"/>
          </p:cNvSpPr>
          <p:nvPr>
            <p:ph type="sldNum" sz="quarter" idx="12"/>
          </p:nvPr>
        </p:nvSpPr>
        <p:spPr/>
        <p:txBody>
          <a:bodyPr/>
          <a:lstStyle/>
          <a:p>
            <a:fld id="{345FFDDF-1ACF-4156-AB5C-25E1F534FF99}" type="slidenum">
              <a:rPr lang="en-GB" smtClean="0"/>
              <a:t>‹#›</a:t>
            </a:fld>
            <a:endParaRPr lang="en-GB"/>
          </a:p>
        </p:txBody>
      </p:sp>
    </p:spTree>
    <p:extLst>
      <p:ext uri="{BB962C8B-B14F-4D97-AF65-F5344CB8AC3E}">
        <p14:creationId xmlns:p14="http://schemas.microsoft.com/office/powerpoint/2010/main" val="17131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B3D463-76A4-41E8-B04E-5CAB0BF5CE3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1CAAEA8-05AB-4BA2-B5AE-FDBB8AD5A77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9E58B8-8F61-4BCA-A2B7-C732822F2310}"/>
              </a:ext>
            </a:extLst>
          </p:cNvPr>
          <p:cNvSpPr>
            <a:spLocks noGrp="1"/>
          </p:cNvSpPr>
          <p:nvPr>
            <p:ph type="dt" sz="half" idx="10"/>
          </p:nvPr>
        </p:nvSpPr>
        <p:spPr/>
        <p:txBody>
          <a:bodyPr/>
          <a:lstStyle/>
          <a:p>
            <a:fld id="{7E8B47FA-588D-4B99-B5B4-AED32CDCDABD}" type="datetimeFigureOut">
              <a:rPr lang="en-GB" smtClean="0"/>
              <a:t>02/07/2025</a:t>
            </a:fld>
            <a:endParaRPr lang="en-GB"/>
          </a:p>
        </p:txBody>
      </p:sp>
      <p:sp>
        <p:nvSpPr>
          <p:cNvPr id="5" name="Footer Placeholder 4">
            <a:extLst>
              <a:ext uri="{FF2B5EF4-FFF2-40B4-BE49-F238E27FC236}">
                <a16:creationId xmlns:a16="http://schemas.microsoft.com/office/drawing/2014/main" id="{F28F14C1-D5DB-4D02-92C3-3517A7D44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F6923F-FA46-447D-A656-EB8A5B96A3D6}"/>
              </a:ext>
            </a:extLst>
          </p:cNvPr>
          <p:cNvSpPr>
            <a:spLocks noGrp="1"/>
          </p:cNvSpPr>
          <p:nvPr>
            <p:ph type="sldNum" sz="quarter" idx="12"/>
          </p:nvPr>
        </p:nvSpPr>
        <p:spPr/>
        <p:txBody>
          <a:bodyPr/>
          <a:lstStyle/>
          <a:p>
            <a:fld id="{345FFDDF-1ACF-4156-AB5C-25E1F534FF99}" type="slidenum">
              <a:rPr lang="en-GB" smtClean="0"/>
              <a:t>‹#›</a:t>
            </a:fld>
            <a:endParaRPr lang="en-GB"/>
          </a:p>
        </p:txBody>
      </p:sp>
    </p:spTree>
    <p:extLst>
      <p:ext uri="{BB962C8B-B14F-4D97-AF65-F5344CB8AC3E}">
        <p14:creationId xmlns:p14="http://schemas.microsoft.com/office/powerpoint/2010/main" val="408678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19D45-E575-413A-A75B-06ED29CB8FF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6903D5B-CB04-487B-AFC7-2BA9F6E029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DA3DE77-F771-4591-8C9B-AD861BEA16DB}"/>
              </a:ext>
            </a:extLst>
          </p:cNvPr>
          <p:cNvSpPr>
            <a:spLocks noGrp="1"/>
          </p:cNvSpPr>
          <p:nvPr>
            <p:ph type="dt" sz="half" idx="10"/>
          </p:nvPr>
        </p:nvSpPr>
        <p:spPr/>
        <p:txBody>
          <a:bodyPr/>
          <a:lstStyle/>
          <a:p>
            <a:fld id="{7E8B47FA-588D-4B99-B5B4-AED32CDCDABD}" type="datetimeFigureOut">
              <a:rPr lang="en-GB" smtClean="0"/>
              <a:t>02/07/2025</a:t>
            </a:fld>
            <a:endParaRPr lang="en-GB"/>
          </a:p>
        </p:txBody>
      </p:sp>
      <p:sp>
        <p:nvSpPr>
          <p:cNvPr id="5" name="Footer Placeholder 4">
            <a:extLst>
              <a:ext uri="{FF2B5EF4-FFF2-40B4-BE49-F238E27FC236}">
                <a16:creationId xmlns:a16="http://schemas.microsoft.com/office/drawing/2014/main" id="{A7C9B3E4-84BC-421A-9BB0-8877328BB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92457-5AC5-43FD-BEB4-2AE06376BDFF}"/>
              </a:ext>
            </a:extLst>
          </p:cNvPr>
          <p:cNvSpPr>
            <a:spLocks noGrp="1"/>
          </p:cNvSpPr>
          <p:nvPr>
            <p:ph type="sldNum" sz="quarter" idx="12"/>
          </p:nvPr>
        </p:nvSpPr>
        <p:spPr/>
        <p:txBody>
          <a:bodyPr/>
          <a:lstStyle/>
          <a:p>
            <a:fld id="{345FFDDF-1ACF-4156-AB5C-25E1F534FF99}" type="slidenum">
              <a:rPr lang="en-GB" smtClean="0"/>
              <a:t>‹#›</a:t>
            </a:fld>
            <a:endParaRPr lang="en-GB"/>
          </a:p>
        </p:txBody>
      </p:sp>
    </p:spTree>
    <p:extLst>
      <p:ext uri="{BB962C8B-B14F-4D97-AF65-F5344CB8AC3E}">
        <p14:creationId xmlns:p14="http://schemas.microsoft.com/office/powerpoint/2010/main" val="3431942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5B7C-3D11-40BF-9FD0-E4C9F78836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74AEABA-76EC-4736-B6C9-FE87EC8D16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C79A44-38F6-4A03-AF53-DC2D4CB04E1D}"/>
              </a:ext>
            </a:extLst>
          </p:cNvPr>
          <p:cNvSpPr>
            <a:spLocks noGrp="1"/>
          </p:cNvSpPr>
          <p:nvPr>
            <p:ph type="dt" sz="half" idx="10"/>
          </p:nvPr>
        </p:nvSpPr>
        <p:spPr/>
        <p:txBody>
          <a:bodyPr/>
          <a:lstStyle/>
          <a:p>
            <a:fld id="{7E8B47FA-588D-4B99-B5B4-AED32CDCDABD}" type="datetimeFigureOut">
              <a:rPr lang="en-GB" smtClean="0"/>
              <a:t>02/07/2025</a:t>
            </a:fld>
            <a:endParaRPr lang="en-GB"/>
          </a:p>
        </p:txBody>
      </p:sp>
      <p:sp>
        <p:nvSpPr>
          <p:cNvPr id="5" name="Footer Placeholder 4">
            <a:extLst>
              <a:ext uri="{FF2B5EF4-FFF2-40B4-BE49-F238E27FC236}">
                <a16:creationId xmlns:a16="http://schemas.microsoft.com/office/drawing/2014/main" id="{DCEE7038-7A6F-4300-9E64-5988B184B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9DBBDA-1708-46FF-9238-3DFEE1B38FD9}"/>
              </a:ext>
            </a:extLst>
          </p:cNvPr>
          <p:cNvSpPr>
            <a:spLocks noGrp="1"/>
          </p:cNvSpPr>
          <p:nvPr>
            <p:ph type="sldNum" sz="quarter" idx="12"/>
          </p:nvPr>
        </p:nvSpPr>
        <p:spPr/>
        <p:txBody>
          <a:bodyPr/>
          <a:lstStyle/>
          <a:p>
            <a:fld id="{345FFDDF-1ACF-4156-AB5C-25E1F534FF99}" type="slidenum">
              <a:rPr lang="en-GB" smtClean="0"/>
              <a:t>‹#›</a:t>
            </a:fld>
            <a:endParaRPr lang="en-GB"/>
          </a:p>
        </p:txBody>
      </p:sp>
    </p:spTree>
    <p:extLst>
      <p:ext uri="{BB962C8B-B14F-4D97-AF65-F5344CB8AC3E}">
        <p14:creationId xmlns:p14="http://schemas.microsoft.com/office/powerpoint/2010/main" val="386035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891B0-9C9A-4DC2-9FA3-43485887143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DA2C91D-89AD-4E42-AF20-67626CA1C4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28CDC71-F549-43B4-BDBE-2484CB4721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4C0FB4C-E8E5-4E09-8DC7-7C4A4ABF2D07}"/>
              </a:ext>
            </a:extLst>
          </p:cNvPr>
          <p:cNvSpPr>
            <a:spLocks noGrp="1"/>
          </p:cNvSpPr>
          <p:nvPr>
            <p:ph type="dt" sz="half" idx="10"/>
          </p:nvPr>
        </p:nvSpPr>
        <p:spPr/>
        <p:txBody>
          <a:bodyPr/>
          <a:lstStyle/>
          <a:p>
            <a:fld id="{7E8B47FA-588D-4B99-B5B4-AED32CDCDABD}" type="datetimeFigureOut">
              <a:rPr lang="en-GB" smtClean="0"/>
              <a:t>02/07/2025</a:t>
            </a:fld>
            <a:endParaRPr lang="en-GB"/>
          </a:p>
        </p:txBody>
      </p:sp>
      <p:sp>
        <p:nvSpPr>
          <p:cNvPr id="6" name="Footer Placeholder 5">
            <a:extLst>
              <a:ext uri="{FF2B5EF4-FFF2-40B4-BE49-F238E27FC236}">
                <a16:creationId xmlns:a16="http://schemas.microsoft.com/office/drawing/2014/main" id="{0C79B532-DA64-4F6A-A93D-06BB14DE9E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70C50C-1CC2-44C3-ACD3-1D7AAC341B68}"/>
              </a:ext>
            </a:extLst>
          </p:cNvPr>
          <p:cNvSpPr>
            <a:spLocks noGrp="1"/>
          </p:cNvSpPr>
          <p:nvPr>
            <p:ph type="sldNum" sz="quarter" idx="12"/>
          </p:nvPr>
        </p:nvSpPr>
        <p:spPr/>
        <p:txBody>
          <a:bodyPr/>
          <a:lstStyle/>
          <a:p>
            <a:fld id="{345FFDDF-1ACF-4156-AB5C-25E1F534FF99}" type="slidenum">
              <a:rPr lang="en-GB" smtClean="0"/>
              <a:t>‹#›</a:t>
            </a:fld>
            <a:endParaRPr lang="en-GB"/>
          </a:p>
        </p:txBody>
      </p:sp>
    </p:spTree>
    <p:extLst>
      <p:ext uri="{BB962C8B-B14F-4D97-AF65-F5344CB8AC3E}">
        <p14:creationId xmlns:p14="http://schemas.microsoft.com/office/powerpoint/2010/main" val="338670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FC0B6-4060-408A-8A7E-B43DE825D80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F95C956-ED25-47D5-8CC4-68ED4D543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AE35B7-21A7-4B6E-91D5-FA700F0C28E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9944FB5-88F7-4623-90A1-0DE5C00A85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7FC66F6-DA4F-4E26-9DFA-421FE3D8670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9234DC0-A369-4FA1-95A7-004BEFE2835F}"/>
              </a:ext>
            </a:extLst>
          </p:cNvPr>
          <p:cNvSpPr>
            <a:spLocks noGrp="1"/>
          </p:cNvSpPr>
          <p:nvPr>
            <p:ph type="dt" sz="half" idx="10"/>
          </p:nvPr>
        </p:nvSpPr>
        <p:spPr/>
        <p:txBody>
          <a:bodyPr/>
          <a:lstStyle/>
          <a:p>
            <a:fld id="{7E8B47FA-588D-4B99-B5B4-AED32CDCDABD}" type="datetimeFigureOut">
              <a:rPr lang="en-GB" smtClean="0"/>
              <a:t>02/07/2025</a:t>
            </a:fld>
            <a:endParaRPr lang="en-GB"/>
          </a:p>
        </p:txBody>
      </p:sp>
      <p:sp>
        <p:nvSpPr>
          <p:cNvPr id="8" name="Footer Placeholder 7">
            <a:extLst>
              <a:ext uri="{FF2B5EF4-FFF2-40B4-BE49-F238E27FC236}">
                <a16:creationId xmlns:a16="http://schemas.microsoft.com/office/drawing/2014/main" id="{1B28DAAA-5935-49D2-B1ED-E2975B8056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5D6070-CF96-4B9C-8E97-AE60BACF594B}"/>
              </a:ext>
            </a:extLst>
          </p:cNvPr>
          <p:cNvSpPr>
            <a:spLocks noGrp="1"/>
          </p:cNvSpPr>
          <p:nvPr>
            <p:ph type="sldNum" sz="quarter" idx="12"/>
          </p:nvPr>
        </p:nvSpPr>
        <p:spPr/>
        <p:txBody>
          <a:bodyPr/>
          <a:lstStyle/>
          <a:p>
            <a:fld id="{345FFDDF-1ACF-4156-AB5C-25E1F534FF99}" type="slidenum">
              <a:rPr lang="en-GB" smtClean="0"/>
              <a:t>‹#›</a:t>
            </a:fld>
            <a:endParaRPr lang="en-GB"/>
          </a:p>
        </p:txBody>
      </p:sp>
    </p:spTree>
    <p:extLst>
      <p:ext uri="{BB962C8B-B14F-4D97-AF65-F5344CB8AC3E}">
        <p14:creationId xmlns:p14="http://schemas.microsoft.com/office/powerpoint/2010/main" val="388732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9271-48FE-4E0A-8AD1-CA70ED49191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5FA7EF-A074-4A9B-932E-E9AC3DEC6AD3}"/>
              </a:ext>
            </a:extLst>
          </p:cNvPr>
          <p:cNvSpPr>
            <a:spLocks noGrp="1"/>
          </p:cNvSpPr>
          <p:nvPr>
            <p:ph type="dt" sz="half" idx="10"/>
          </p:nvPr>
        </p:nvSpPr>
        <p:spPr/>
        <p:txBody>
          <a:bodyPr/>
          <a:lstStyle/>
          <a:p>
            <a:fld id="{7E8B47FA-588D-4B99-B5B4-AED32CDCDABD}" type="datetimeFigureOut">
              <a:rPr lang="en-GB" smtClean="0"/>
              <a:t>02/07/2025</a:t>
            </a:fld>
            <a:endParaRPr lang="en-GB"/>
          </a:p>
        </p:txBody>
      </p:sp>
      <p:sp>
        <p:nvSpPr>
          <p:cNvPr id="4" name="Footer Placeholder 3">
            <a:extLst>
              <a:ext uri="{FF2B5EF4-FFF2-40B4-BE49-F238E27FC236}">
                <a16:creationId xmlns:a16="http://schemas.microsoft.com/office/drawing/2014/main" id="{A921568C-D622-4963-967E-89BBC448C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B5CF34-1576-4333-B81E-B5A2131CE099}"/>
              </a:ext>
            </a:extLst>
          </p:cNvPr>
          <p:cNvSpPr>
            <a:spLocks noGrp="1"/>
          </p:cNvSpPr>
          <p:nvPr>
            <p:ph type="sldNum" sz="quarter" idx="12"/>
          </p:nvPr>
        </p:nvSpPr>
        <p:spPr/>
        <p:txBody>
          <a:bodyPr/>
          <a:lstStyle/>
          <a:p>
            <a:fld id="{345FFDDF-1ACF-4156-AB5C-25E1F534FF99}" type="slidenum">
              <a:rPr lang="en-GB" smtClean="0"/>
              <a:t>‹#›</a:t>
            </a:fld>
            <a:endParaRPr lang="en-GB"/>
          </a:p>
        </p:txBody>
      </p:sp>
    </p:spTree>
    <p:extLst>
      <p:ext uri="{BB962C8B-B14F-4D97-AF65-F5344CB8AC3E}">
        <p14:creationId xmlns:p14="http://schemas.microsoft.com/office/powerpoint/2010/main" val="154005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B7F0EA-F4D4-4763-B855-B0518E026677}"/>
              </a:ext>
            </a:extLst>
          </p:cNvPr>
          <p:cNvSpPr>
            <a:spLocks noGrp="1"/>
          </p:cNvSpPr>
          <p:nvPr>
            <p:ph type="dt" sz="half" idx="10"/>
          </p:nvPr>
        </p:nvSpPr>
        <p:spPr/>
        <p:txBody>
          <a:bodyPr/>
          <a:lstStyle/>
          <a:p>
            <a:fld id="{7E8B47FA-588D-4B99-B5B4-AED32CDCDABD}" type="datetimeFigureOut">
              <a:rPr lang="en-GB" smtClean="0"/>
              <a:t>02/07/2025</a:t>
            </a:fld>
            <a:endParaRPr lang="en-GB"/>
          </a:p>
        </p:txBody>
      </p:sp>
      <p:sp>
        <p:nvSpPr>
          <p:cNvPr id="3" name="Footer Placeholder 2">
            <a:extLst>
              <a:ext uri="{FF2B5EF4-FFF2-40B4-BE49-F238E27FC236}">
                <a16:creationId xmlns:a16="http://schemas.microsoft.com/office/drawing/2014/main" id="{85A7EB7F-F709-48CA-887C-ABEAF13D9C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2DC4139-025A-4B28-ABD5-44919769DCD6}"/>
              </a:ext>
            </a:extLst>
          </p:cNvPr>
          <p:cNvSpPr>
            <a:spLocks noGrp="1"/>
          </p:cNvSpPr>
          <p:nvPr>
            <p:ph type="sldNum" sz="quarter" idx="12"/>
          </p:nvPr>
        </p:nvSpPr>
        <p:spPr/>
        <p:txBody>
          <a:bodyPr/>
          <a:lstStyle/>
          <a:p>
            <a:fld id="{345FFDDF-1ACF-4156-AB5C-25E1F534FF99}" type="slidenum">
              <a:rPr lang="en-GB" smtClean="0"/>
              <a:t>‹#›</a:t>
            </a:fld>
            <a:endParaRPr lang="en-GB"/>
          </a:p>
        </p:txBody>
      </p:sp>
    </p:spTree>
    <p:extLst>
      <p:ext uri="{BB962C8B-B14F-4D97-AF65-F5344CB8AC3E}">
        <p14:creationId xmlns:p14="http://schemas.microsoft.com/office/powerpoint/2010/main" val="57364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9093-F748-4B2E-BA7E-FF2259CF7E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33F9799-FBE1-448A-94A7-6D3955FC10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463A4A8-4D7E-4C1F-91E1-6CD3FF5A7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FC7427-251E-4D09-9C44-412E6DAADBCE}"/>
              </a:ext>
            </a:extLst>
          </p:cNvPr>
          <p:cNvSpPr>
            <a:spLocks noGrp="1"/>
          </p:cNvSpPr>
          <p:nvPr>
            <p:ph type="dt" sz="half" idx="10"/>
          </p:nvPr>
        </p:nvSpPr>
        <p:spPr/>
        <p:txBody>
          <a:bodyPr/>
          <a:lstStyle/>
          <a:p>
            <a:fld id="{7E8B47FA-588D-4B99-B5B4-AED32CDCDABD}" type="datetimeFigureOut">
              <a:rPr lang="en-GB" smtClean="0"/>
              <a:t>02/07/2025</a:t>
            </a:fld>
            <a:endParaRPr lang="en-GB"/>
          </a:p>
        </p:txBody>
      </p:sp>
      <p:sp>
        <p:nvSpPr>
          <p:cNvPr id="6" name="Footer Placeholder 5">
            <a:extLst>
              <a:ext uri="{FF2B5EF4-FFF2-40B4-BE49-F238E27FC236}">
                <a16:creationId xmlns:a16="http://schemas.microsoft.com/office/drawing/2014/main" id="{31365DC5-C7FC-41DB-A1EB-B112B5A012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E138E8-767D-41CC-BACB-EB3A19C3632D}"/>
              </a:ext>
            </a:extLst>
          </p:cNvPr>
          <p:cNvSpPr>
            <a:spLocks noGrp="1"/>
          </p:cNvSpPr>
          <p:nvPr>
            <p:ph type="sldNum" sz="quarter" idx="12"/>
          </p:nvPr>
        </p:nvSpPr>
        <p:spPr/>
        <p:txBody>
          <a:bodyPr/>
          <a:lstStyle/>
          <a:p>
            <a:fld id="{345FFDDF-1ACF-4156-AB5C-25E1F534FF99}" type="slidenum">
              <a:rPr lang="en-GB" smtClean="0"/>
              <a:t>‹#›</a:t>
            </a:fld>
            <a:endParaRPr lang="en-GB"/>
          </a:p>
        </p:txBody>
      </p:sp>
    </p:spTree>
    <p:extLst>
      <p:ext uri="{BB962C8B-B14F-4D97-AF65-F5344CB8AC3E}">
        <p14:creationId xmlns:p14="http://schemas.microsoft.com/office/powerpoint/2010/main" val="1804310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6E138-8242-491D-B370-D56226FDB93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5431F66-D654-4300-B728-D1A37298C7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12127B5-AD17-4194-8C94-384F6C30E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6BA16E-BC7D-4B38-A0A9-7C290C41C7A4}"/>
              </a:ext>
            </a:extLst>
          </p:cNvPr>
          <p:cNvSpPr>
            <a:spLocks noGrp="1"/>
          </p:cNvSpPr>
          <p:nvPr>
            <p:ph type="dt" sz="half" idx="10"/>
          </p:nvPr>
        </p:nvSpPr>
        <p:spPr/>
        <p:txBody>
          <a:bodyPr/>
          <a:lstStyle/>
          <a:p>
            <a:fld id="{7E8B47FA-588D-4B99-B5B4-AED32CDCDABD}" type="datetimeFigureOut">
              <a:rPr lang="en-GB" smtClean="0"/>
              <a:t>02/07/2025</a:t>
            </a:fld>
            <a:endParaRPr lang="en-GB"/>
          </a:p>
        </p:txBody>
      </p:sp>
      <p:sp>
        <p:nvSpPr>
          <p:cNvPr id="6" name="Footer Placeholder 5">
            <a:extLst>
              <a:ext uri="{FF2B5EF4-FFF2-40B4-BE49-F238E27FC236}">
                <a16:creationId xmlns:a16="http://schemas.microsoft.com/office/drawing/2014/main" id="{6B699DFE-8573-4A60-8969-4A38B23A29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2F5FC0-2B0B-41F6-A66B-4B24618B1ED8}"/>
              </a:ext>
            </a:extLst>
          </p:cNvPr>
          <p:cNvSpPr>
            <a:spLocks noGrp="1"/>
          </p:cNvSpPr>
          <p:nvPr>
            <p:ph type="sldNum" sz="quarter" idx="12"/>
          </p:nvPr>
        </p:nvSpPr>
        <p:spPr/>
        <p:txBody>
          <a:bodyPr/>
          <a:lstStyle/>
          <a:p>
            <a:fld id="{345FFDDF-1ACF-4156-AB5C-25E1F534FF99}" type="slidenum">
              <a:rPr lang="en-GB" smtClean="0"/>
              <a:t>‹#›</a:t>
            </a:fld>
            <a:endParaRPr lang="en-GB"/>
          </a:p>
        </p:txBody>
      </p:sp>
    </p:spTree>
    <p:extLst>
      <p:ext uri="{BB962C8B-B14F-4D97-AF65-F5344CB8AC3E}">
        <p14:creationId xmlns:p14="http://schemas.microsoft.com/office/powerpoint/2010/main" val="391656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4D0AAA-6867-4D2D-BA59-09060668B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3418E5D-97B5-4D8E-BF01-0D72848EA3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CE6F28-E381-4918-B553-CFBCC7E844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B47FA-588D-4B99-B5B4-AED32CDCDABD}" type="datetimeFigureOut">
              <a:rPr lang="en-GB" smtClean="0"/>
              <a:t>02/07/2025</a:t>
            </a:fld>
            <a:endParaRPr lang="en-GB"/>
          </a:p>
        </p:txBody>
      </p:sp>
      <p:sp>
        <p:nvSpPr>
          <p:cNvPr id="5" name="Footer Placeholder 4">
            <a:extLst>
              <a:ext uri="{FF2B5EF4-FFF2-40B4-BE49-F238E27FC236}">
                <a16:creationId xmlns:a16="http://schemas.microsoft.com/office/drawing/2014/main" id="{22D9C491-BAC9-41F8-ACCB-B0153C6AE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F50D7E-5EF7-4610-8443-1EDA3B770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5FFDDF-1ACF-4156-AB5C-25E1F534FF99}" type="slidenum">
              <a:rPr lang="en-GB" smtClean="0"/>
              <a:t>‹#›</a:t>
            </a:fld>
            <a:endParaRPr lang="en-GB"/>
          </a:p>
        </p:txBody>
      </p:sp>
    </p:spTree>
    <p:extLst>
      <p:ext uri="{BB962C8B-B14F-4D97-AF65-F5344CB8AC3E}">
        <p14:creationId xmlns:p14="http://schemas.microsoft.com/office/powerpoint/2010/main" val="2652154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orthyorks.gov.uk/jobs-and-careers/total-rewar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4BE0-BD5F-4857-B6EA-473AEFFDF045}"/>
              </a:ext>
            </a:extLst>
          </p:cNvPr>
          <p:cNvSpPr>
            <a:spLocks noGrp="1"/>
          </p:cNvSpPr>
          <p:nvPr>
            <p:ph type="ctrTitle"/>
          </p:nvPr>
        </p:nvSpPr>
        <p:spPr>
          <a:xfrm>
            <a:off x="1523999" y="1040246"/>
            <a:ext cx="9144000" cy="2479675"/>
          </a:xfrm>
        </p:spPr>
        <p:txBody>
          <a:bodyPr/>
          <a:lstStyle/>
          <a:p>
            <a:br>
              <a:rPr lang="en-GB" dirty="0"/>
            </a:br>
            <a:endParaRPr lang="en-GB" dirty="0"/>
          </a:p>
        </p:txBody>
      </p:sp>
      <p:sp>
        <p:nvSpPr>
          <p:cNvPr id="3" name="Subtitle 2">
            <a:extLst>
              <a:ext uri="{FF2B5EF4-FFF2-40B4-BE49-F238E27FC236}">
                <a16:creationId xmlns:a16="http://schemas.microsoft.com/office/drawing/2014/main" id="{F6AE69EE-461F-4FBC-B782-2EE81C67376F}"/>
              </a:ext>
            </a:extLst>
          </p:cNvPr>
          <p:cNvSpPr>
            <a:spLocks noGrp="1"/>
          </p:cNvSpPr>
          <p:nvPr>
            <p:ph type="subTitle" idx="1"/>
          </p:nvPr>
        </p:nvSpPr>
        <p:spPr>
          <a:xfrm>
            <a:off x="1371599" y="5440811"/>
            <a:ext cx="9144000" cy="544514"/>
          </a:xfrm>
        </p:spPr>
        <p:txBody>
          <a:bodyPr/>
          <a:lstStyle/>
          <a:p>
            <a:r>
              <a:rPr lang="en-GB" dirty="0"/>
              <a:t>Summer 2025 </a:t>
            </a:r>
          </a:p>
        </p:txBody>
      </p:sp>
      <p:pic>
        <p:nvPicPr>
          <p:cNvPr id="4" name="Picture 2">
            <a:extLst>
              <a:ext uri="{FF2B5EF4-FFF2-40B4-BE49-F238E27FC236}">
                <a16:creationId xmlns:a16="http://schemas.microsoft.com/office/drawing/2014/main" id="{97308C84-E2AB-48CA-B6F6-A7D7FEFE3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70" y="374122"/>
            <a:ext cx="4810125" cy="14192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51DD16C-8E38-4BC8-B56B-AF5C4C10E23A}"/>
              </a:ext>
            </a:extLst>
          </p:cNvPr>
          <p:cNvSpPr txBox="1"/>
          <p:nvPr/>
        </p:nvSpPr>
        <p:spPr>
          <a:xfrm>
            <a:off x="397933" y="5985325"/>
            <a:ext cx="11446933" cy="612155"/>
          </a:xfrm>
          <a:prstGeom prst="rect">
            <a:avLst/>
          </a:prstGeom>
          <a:solidFill>
            <a:schemeClr val="accent5">
              <a:lumMod val="20000"/>
              <a:lumOff val="80000"/>
            </a:schemeClr>
          </a:solidFill>
          <a:ln w="28575">
            <a:solidFill>
              <a:schemeClr val="tx1"/>
            </a:solidFill>
          </a:ln>
        </p:spPr>
        <p:txBody>
          <a:bodyPr wrap="square">
            <a:spAutoFit/>
          </a:bodyPr>
          <a:lstStyle/>
          <a:p>
            <a:pPr marL="0" indent="0" algn="ctr">
              <a:lnSpc>
                <a:spcPct val="107000"/>
              </a:lnSpc>
              <a:spcAft>
                <a:spcPts val="800"/>
              </a:spcAft>
              <a:buNone/>
            </a:pPr>
            <a:r>
              <a:rPr lang="en-GB" sz="1300" dirty="0">
                <a:latin typeface="Segoe UI" panose="020B0502040204020203" pitchFamily="34" charset="0"/>
                <a:ea typeface="Calibri" panose="020F0502020204030204" pitchFamily="34" charset="0"/>
                <a:cs typeface="Times New Roman" panose="02020603050405020304" pitchFamily="18" charset="0"/>
              </a:rPr>
              <a:t>“Y</a:t>
            </a:r>
            <a:r>
              <a:rPr lang="en-GB" sz="1300" dirty="0">
                <a:effectLst/>
                <a:latin typeface="Segoe UI" panose="020B0502040204020203" pitchFamily="34" charset="0"/>
                <a:ea typeface="Calibri" panose="020F0502020204030204" pitchFamily="34" charset="0"/>
                <a:cs typeface="Times New Roman" panose="02020603050405020304" pitchFamily="18" charset="0"/>
              </a:rPr>
              <a:t>ou did not choose me, I chose you that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a:t>
            </a:r>
            <a:r>
              <a:rPr lang="en-GB" sz="1300" dirty="0">
                <a:effectLst/>
                <a:latin typeface="Segoe UI" panose="020B0502040204020203" pitchFamily="34" charset="0"/>
                <a:ea typeface="Calibri" panose="020F0502020204030204" pitchFamily="34" charset="0"/>
                <a:cs typeface="Times New Roman" panose="02020603050405020304" pitchFamily="18" charset="0"/>
              </a:rPr>
              <a:t>you might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go and bear fruit, fruit that will last,</a:t>
            </a:r>
            <a:r>
              <a:rPr lang="en-GB" sz="1300" dirty="0">
                <a:effectLst/>
                <a:latin typeface="Segoe UI" panose="020B0502040204020203" pitchFamily="34" charset="0"/>
                <a:ea typeface="Calibri" panose="020F0502020204030204" pitchFamily="34" charset="0"/>
                <a:cs typeface="Times New Roman" panose="02020603050405020304" pitchFamily="18" charset="0"/>
              </a:rPr>
              <a:t> so that whatever you ask in my name the Father will give you.” </a:t>
            </a:r>
          </a:p>
          <a:p>
            <a:pPr marL="0" indent="0" algn="ctr">
              <a:lnSpc>
                <a:spcPct val="107000"/>
              </a:lnSpc>
              <a:spcAft>
                <a:spcPts val="800"/>
              </a:spcAft>
              <a:buNone/>
            </a:pPr>
            <a:r>
              <a:rPr lang="en-GB" sz="1300" dirty="0">
                <a:effectLst/>
                <a:latin typeface="Segoe UI" panose="020B0502040204020203" pitchFamily="34" charset="0"/>
                <a:ea typeface="Calibri" panose="020F0502020204030204" pitchFamily="34" charset="0"/>
                <a:cs typeface="Times New Roman" panose="02020603050405020304" pitchFamily="18" charset="0"/>
              </a:rPr>
              <a:t>John 15:16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79DC222-7F0E-4EBE-BCE6-E45F0DD54779}"/>
              </a:ext>
            </a:extLst>
          </p:cNvPr>
          <p:cNvSpPr txBox="1"/>
          <p:nvPr/>
        </p:nvSpPr>
        <p:spPr>
          <a:xfrm>
            <a:off x="1972732" y="1813140"/>
            <a:ext cx="8542867" cy="646331"/>
          </a:xfrm>
          <a:prstGeom prst="rect">
            <a:avLst/>
          </a:prstGeom>
          <a:noFill/>
        </p:spPr>
        <p:txBody>
          <a:bodyPr wrap="square" rtlCol="0">
            <a:spAutoFit/>
          </a:bodyPr>
          <a:lstStyle/>
          <a:p>
            <a:r>
              <a:rPr lang="en-GB" sz="3600" b="1" dirty="0">
                <a:solidFill>
                  <a:schemeClr val="accent1"/>
                </a:solidFill>
                <a:latin typeface="Segoe  "/>
              </a:rPr>
              <a:t>The Wellbeing and Workload Pledge</a:t>
            </a:r>
          </a:p>
        </p:txBody>
      </p:sp>
      <p:pic>
        <p:nvPicPr>
          <p:cNvPr id="9" name="Picture 8">
            <a:extLst>
              <a:ext uri="{FF2B5EF4-FFF2-40B4-BE49-F238E27FC236}">
                <a16:creationId xmlns:a16="http://schemas.microsoft.com/office/drawing/2014/main" id="{0BEBD77C-C388-4089-9564-40FB89EB1074}"/>
              </a:ext>
            </a:extLst>
          </p:cNvPr>
          <p:cNvPicPr>
            <a:picLocks noChangeAspect="1"/>
          </p:cNvPicPr>
          <p:nvPr/>
        </p:nvPicPr>
        <p:blipFill>
          <a:blip r:embed="rId3"/>
          <a:stretch>
            <a:fillRect/>
          </a:stretch>
        </p:blipFill>
        <p:spPr>
          <a:xfrm>
            <a:off x="3410905" y="2459471"/>
            <a:ext cx="4888863" cy="2964957"/>
          </a:xfrm>
          <a:prstGeom prst="rect">
            <a:avLst/>
          </a:prstGeom>
          <a:ln>
            <a:noFill/>
          </a:ln>
          <a:effectLst>
            <a:softEdge rad="112500"/>
          </a:effectLst>
        </p:spPr>
      </p:pic>
    </p:spTree>
    <p:extLst>
      <p:ext uri="{BB962C8B-B14F-4D97-AF65-F5344CB8AC3E}">
        <p14:creationId xmlns:p14="http://schemas.microsoft.com/office/powerpoint/2010/main" val="92948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484-A338-4892-A3C0-DCF5C0F3C9D7}"/>
              </a:ext>
            </a:extLst>
          </p:cNvPr>
          <p:cNvSpPr>
            <a:spLocks noGrp="1"/>
          </p:cNvSpPr>
          <p:nvPr>
            <p:ph type="title"/>
          </p:nvPr>
        </p:nvSpPr>
        <p:spPr>
          <a:xfrm>
            <a:off x="838200" y="542235"/>
            <a:ext cx="10515600" cy="1325563"/>
          </a:xfrm>
        </p:spPr>
        <p:txBody>
          <a:bodyPr/>
          <a:lstStyle/>
          <a:p>
            <a:r>
              <a:rPr lang="en-GB" b="1" dirty="0">
                <a:solidFill>
                  <a:schemeClr val="accent1"/>
                </a:solidFill>
              </a:rPr>
              <a:t>Prioritising Workload</a:t>
            </a:r>
          </a:p>
        </p:txBody>
      </p:sp>
      <p:sp>
        <p:nvSpPr>
          <p:cNvPr id="3" name="Content Placeholder 2">
            <a:extLst>
              <a:ext uri="{FF2B5EF4-FFF2-40B4-BE49-F238E27FC236}">
                <a16:creationId xmlns:a16="http://schemas.microsoft.com/office/drawing/2014/main" id="{3FBD7CF1-CB80-497A-B4CE-B71AC21D7889}"/>
              </a:ext>
            </a:extLst>
          </p:cNvPr>
          <p:cNvSpPr>
            <a:spLocks noGrp="1"/>
          </p:cNvSpPr>
          <p:nvPr>
            <p:ph idx="1"/>
          </p:nvPr>
        </p:nvSpPr>
        <p:spPr>
          <a:xfrm>
            <a:off x="922867" y="1633987"/>
            <a:ext cx="10515600" cy="4351338"/>
          </a:xfrm>
        </p:spPr>
        <p:txBody>
          <a:bodyPr>
            <a:normAutofit/>
          </a:bodyPr>
          <a:lstStyle/>
          <a:p>
            <a:pPr marL="0" indent="0">
              <a:lnSpc>
                <a:spcPct val="107000"/>
              </a:lnSpc>
              <a:spcAft>
                <a:spcPts val="800"/>
              </a:spcAft>
              <a:buNone/>
            </a:pPr>
            <a:r>
              <a:rPr lang="en-GB" sz="1400" dirty="0">
                <a:latin typeface="Segoe  "/>
              </a:rPr>
              <a:t>We work proactively to drive down unnecessary workload and ensure that staff can balance the demands of their roles with personal well-being. Workload can encompass a wide range of tasks and responsibilities within a teacher’s working life, and we recognise the impact that excessive workload can have on both mental health and overall job satisfaction. The school understands its duty of care towards all staff and is committed to fostering a supportive environment. </a:t>
            </a:r>
          </a:p>
          <a:p>
            <a:pPr marL="0" indent="0">
              <a:lnSpc>
                <a:spcPct val="107000"/>
              </a:lnSpc>
              <a:spcAft>
                <a:spcPts val="800"/>
              </a:spcAft>
              <a:buNone/>
            </a:pPr>
            <a:r>
              <a:rPr lang="en-GB" sz="1400" dirty="0">
                <a:latin typeface="Segoe  "/>
              </a:rPr>
              <a:t>We are dedicated to reviewing and refining our policies and practices to reduce administrative burdens, improve efficiency, and streamline processes. By encouraging clear expectations, reducing unnecessary tasks, and making time for professional development, we aim to support staff in focusing on what matters most: the success and well-being of our pupils. We also recognise the importance of staff autonomy and agency, giving our staff the space to innovate and work in ways that inspire both them and their learners. </a:t>
            </a:r>
          </a:p>
          <a:p>
            <a:pPr marL="0" indent="0">
              <a:lnSpc>
                <a:spcPct val="107000"/>
              </a:lnSpc>
              <a:spcAft>
                <a:spcPts val="800"/>
              </a:spcAft>
              <a:buNone/>
            </a:pPr>
            <a:r>
              <a:rPr lang="en-GB" sz="1400" dirty="0">
                <a:latin typeface="Segoe  "/>
              </a:rPr>
              <a:t>In line with our vision of ‘follow your pathway and we grow together with confidence’, we believe that when staff are not overwhelmed by excessive workload, they are better equipped to thrive in their professional roles and contribute fully to the school community. Through these efforts, we aim to create a working environment where the health and well-being of staff are nurtured, and everyone has the opportunity to flourish.</a:t>
            </a:r>
            <a:endParaRPr lang="en-GB" sz="1400" dirty="0">
              <a:effectLst/>
              <a:latin typeface="Segoe  "/>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E9331C9-A77A-4436-9E17-662F1B67656A}"/>
              </a:ext>
            </a:extLst>
          </p:cNvPr>
          <p:cNvSpPr txBox="1"/>
          <p:nvPr/>
        </p:nvSpPr>
        <p:spPr>
          <a:xfrm>
            <a:off x="397933" y="5985325"/>
            <a:ext cx="11446933" cy="612155"/>
          </a:xfrm>
          <a:prstGeom prst="rect">
            <a:avLst/>
          </a:prstGeom>
          <a:solidFill>
            <a:schemeClr val="accent5">
              <a:lumMod val="20000"/>
              <a:lumOff val="80000"/>
            </a:schemeClr>
          </a:solidFill>
          <a:ln w="28575">
            <a:solidFill>
              <a:schemeClr val="tx1"/>
            </a:solidFill>
          </a:ln>
        </p:spPr>
        <p:txBody>
          <a:bodyPr wrap="square">
            <a:spAutoFit/>
          </a:bodyPr>
          <a:lstStyle/>
          <a:p>
            <a:pPr marL="0" indent="0" algn="ctr">
              <a:lnSpc>
                <a:spcPct val="107000"/>
              </a:lnSpc>
              <a:spcAft>
                <a:spcPts val="800"/>
              </a:spcAft>
              <a:buNone/>
            </a:pPr>
            <a:r>
              <a:rPr lang="en-GB" sz="1300" dirty="0">
                <a:latin typeface="Segoe UI" panose="020B0502040204020203" pitchFamily="34" charset="0"/>
                <a:ea typeface="Calibri" panose="020F0502020204030204" pitchFamily="34" charset="0"/>
                <a:cs typeface="Times New Roman" panose="02020603050405020304" pitchFamily="18" charset="0"/>
              </a:rPr>
              <a:t>“Y</a:t>
            </a:r>
            <a:r>
              <a:rPr lang="en-GB" sz="1300" dirty="0">
                <a:effectLst/>
                <a:latin typeface="Segoe UI" panose="020B0502040204020203" pitchFamily="34" charset="0"/>
                <a:ea typeface="Calibri" panose="020F0502020204030204" pitchFamily="34" charset="0"/>
                <a:cs typeface="Times New Roman" panose="02020603050405020304" pitchFamily="18" charset="0"/>
              </a:rPr>
              <a:t>ou did not choose me, I chose you that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a:t>
            </a:r>
            <a:r>
              <a:rPr lang="en-GB" sz="1300" dirty="0">
                <a:effectLst/>
                <a:latin typeface="Segoe UI" panose="020B0502040204020203" pitchFamily="34" charset="0"/>
                <a:ea typeface="Calibri" panose="020F0502020204030204" pitchFamily="34" charset="0"/>
                <a:cs typeface="Times New Roman" panose="02020603050405020304" pitchFamily="18" charset="0"/>
              </a:rPr>
              <a:t>you might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go and bear fruit, fruit that will last,</a:t>
            </a:r>
            <a:r>
              <a:rPr lang="en-GB" sz="1300" dirty="0">
                <a:effectLst/>
                <a:latin typeface="Segoe UI" panose="020B0502040204020203" pitchFamily="34" charset="0"/>
                <a:ea typeface="Calibri" panose="020F0502020204030204" pitchFamily="34" charset="0"/>
                <a:cs typeface="Times New Roman" panose="02020603050405020304" pitchFamily="18" charset="0"/>
              </a:rPr>
              <a:t> so that whatever you ask in my name the Father will give you.” </a:t>
            </a:r>
          </a:p>
          <a:p>
            <a:pPr marL="0" indent="0" algn="ctr">
              <a:lnSpc>
                <a:spcPct val="107000"/>
              </a:lnSpc>
              <a:spcAft>
                <a:spcPts val="800"/>
              </a:spcAft>
              <a:buNone/>
            </a:pPr>
            <a:r>
              <a:rPr lang="en-GB" sz="1300" dirty="0">
                <a:effectLst/>
                <a:latin typeface="Segoe UI" panose="020B0502040204020203" pitchFamily="34" charset="0"/>
                <a:ea typeface="Calibri" panose="020F0502020204030204" pitchFamily="34" charset="0"/>
                <a:cs typeface="Times New Roman" panose="02020603050405020304" pitchFamily="18" charset="0"/>
              </a:rPr>
              <a:t>John 15:16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9B7ABE01-3869-4DF4-8577-BF46645AF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005" y="309562"/>
            <a:ext cx="2362730" cy="6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626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484-A338-4892-A3C0-DCF5C0F3C9D7}"/>
              </a:ext>
            </a:extLst>
          </p:cNvPr>
          <p:cNvSpPr>
            <a:spLocks noGrp="1"/>
          </p:cNvSpPr>
          <p:nvPr>
            <p:ph type="title"/>
          </p:nvPr>
        </p:nvSpPr>
        <p:spPr>
          <a:xfrm>
            <a:off x="838200" y="542235"/>
            <a:ext cx="10515600" cy="1325563"/>
          </a:xfrm>
        </p:spPr>
        <p:txBody>
          <a:bodyPr/>
          <a:lstStyle/>
          <a:p>
            <a:r>
              <a:rPr lang="en-GB" b="1" dirty="0">
                <a:solidFill>
                  <a:schemeClr val="accent1"/>
                </a:solidFill>
              </a:rPr>
              <a:t>Reduced Directed Time</a:t>
            </a:r>
          </a:p>
        </p:txBody>
      </p:sp>
      <p:sp>
        <p:nvSpPr>
          <p:cNvPr id="3" name="Content Placeholder 2">
            <a:extLst>
              <a:ext uri="{FF2B5EF4-FFF2-40B4-BE49-F238E27FC236}">
                <a16:creationId xmlns:a16="http://schemas.microsoft.com/office/drawing/2014/main" id="{3FBD7CF1-CB80-497A-B4CE-B71AC21D7889}"/>
              </a:ext>
            </a:extLst>
          </p:cNvPr>
          <p:cNvSpPr>
            <a:spLocks noGrp="1"/>
          </p:cNvSpPr>
          <p:nvPr>
            <p:ph idx="1"/>
          </p:nvPr>
        </p:nvSpPr>
        <p:spPr>
          <a:xfrm>
            <a:off x="922867" y="1633987"/>
            <a:ext cx="10515600" cy="4351338"/>
          </a:xfrm>
        </p:spPr>
        <p:txBody>
          <a:bodyPr>
            <a:normAutofit/>
          </a:bodyPr>
          <a:lstStyle/>
          <a:p>
            <a:pPr marL="0" indent="0">
              <a:lnSpc>
                <a:spcPct val="107000"/>
              </a:lnSpc>
              <a:spcAft>
                <a:spcPts val="800"/>
              </a:spcAft>
              <a:buNone/>
            </a:pPr>
            <a:r>
              <a:rPr lang="en-GB" sz="1500" dirty="0">
                <a:latin typeface="Segoe  "/>
              </a:rPr>
              <a:t>We have taken steps to reduce the directed time for teachers across the academic year, ensuring a better work-life balance. </a:t>
            </a:r>
          </a:p>
          <a:p>
            <a:pPr marL="0" indent="0">
              <a:lnSpc>
                <a:spcPct val="107000"/>
              </a:lnSpc>
              <a:spcAft>
                <a:spcPts val="800"/>
              </a:spcAft>
              <a:buNone/>
            </a:pPr>
            <a:r>
              <a:rPr lang="en-GB" sz="1500" dirty="0">
                <a:latin typeface="Segoe  "/>
              </a:rPr>
              <a:t>Some of the initiatives include: </a:t>
            </a:r>
          </a:p>
          <a:p>
            <a:pPr marL="0" indent="0">
              <a:lnSpc>
                <a:spcPct val="107000"/>
              </a:lnSpc>
              <a:spcAft>
                <a:spcPts val="800"/>
              </a:spcAft>
              <a:buNone/>
            </a:pPr>
            <a:r>
              <a:rPr lang="en-GB" sz="1500" dirty="0">
                <a:latin typeface="Segoe  "/>
              </a:rPr>
              <a:t>• </a:t>
            </a:r>
            <a:r>
              <a:rPr lang="en-GB" sz="1500" b="1" dirty="0">
                <a:latin typeface="Segoe  "/>
              </a:rPr>
              <a:t>Dedicated Subject Leader Release Time:</a:t>
            </a:r>
            <a:r>
              <a:rPr lang="en-GB" sz="1500" dirty="0">
                <a:latin typeface="Segoe  "/>
              </a:rPr>
              <a:t> Allocated time for subject leaders to focus on leadership and development without impacting teaching time. </a:t>
            </a:r>
          </a:p>
          <a:p>
            <a:pPr marL="0" indent="0">
              <a:lnSpc>
                <a:spcPct val="107000"/>
              </a:lnSpc>
              <a:spcAft>
                <a:spcPts val="800"/>
              </a:spcAft>
              <a:buNone/>
            </a:pPr>
            <a:r>
              <a:rPr lang="en-GB" sz="1500" dirty="0">
                <a:latin typeface="Segoe  "/>
              </a:rPr>
              <a:t>• </a:t>
            </a:r>
            <a:r>
              <a:rPr lang="en-GB" sz="1500" b="1" dirty="0">
                <a:latin typeface="Segoe  "/>
              </a:rPr>
              <a:t>Time for Administrative Tasks:</a:t>
            </a:r>
            <a:r>
              <a:rPr lang="en-GB" sz="1500" dirty="0">
                <a:latin typeface="Segoe  "/>
              </a:rPr>
              <a:t> Numerous staff meeting sessions are dedicated to tasks like report writing and other paperwork to avoid overburdening teachers during their personal time. </a:t>
            </a:r>
          </a:p>
          <a:p>
            <a:pPr marL="0" indent="0">
              <a:lnSpc>
                <a:spcPct val="107000"/>
              </a:lnSpc>
              <a:spcAft>
                <a:spcPts val="800"/>
              </a:spcAft>
              <a:buNone/>
            </a:pPr>
            <a:r>
              <a:rPr lang="en-GB" sz="1500" dirty="0">
                <a:latin typeface="Segoe  "/>
              </a:rPr>
              <a:t>• </a:t>
            </a:r>
            <a:r>
              <a:rPr lang="en-GB" sz="1500" b="1" dirty="0">
                <a:latin typeface="Segoe  "/>
              </a:rPr>
              <a:t>Rare Late Nights:</a:t>
            </a:r>
            <a:r>
              <a:rPr lang="en-GB" sz="1500" dirty="0">
                <a:latin typeface="Segoe  "/>
              </a:rPr>
              <a:t> Late nights are kept to a minimum, with school events and activities planned to avoid unnecessary time commitments outside of regular hours. </a:t>
            </a:r>
          </a:p>
          <a:p>
            <a:pPr marL="0" indent="0">
              <a:lnSpc>
                <a:spcPct val="107000"/>
              </a:lnSpc>
              <a:spcAft>
                <a:spcPts val="800"/>
              </a:spcAft>
              <a:buNone/>
            </a:pPr>
            <a:r>
              <a:rPr lang="en-GB" sz="1500" dirty="0">
                <a:latin typeface="Segoe  "/>
              </a:rPr>
              <a:t>• </a:t>
            </a:r>
            <a:r>
              <a:rPr lang="en-GB" sz="1500" b="1" dirty="0">
                <a:latin typeface="Segoe  "/>
              </a:rPr>
              <a:t>Efficient Communication:</a:t>
            </a:r>
            <a:r>
              <a:rPr lang="en-GB" sz="1500" dirty="0">
                <a:latin typeface="Segoe  "/>
              </a:rPr>
              <a:t> Unnecessary meetings are avoided. Messages are relayed efficiently through staff briefings or email, ensuring that staff time is respected and maximised for teaching and development.</a:t>
            </a:r>
            <a:endParaRPr lang="en-GB" sz="1500" dirty="0">
              <a:effectLst/>
              <a:latin typeface="Segoe  "/>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E9331C9-A77A-4436-9E17-662F1B67656A}"/>
              </a:ext>
            </a:extLst>
          </p:cNvPr>
          <p:cNvSpPr txBox="1"/>
          <p:nvPr/>
        </p:nvSpPr>
        <p:spPr>
          <a:xfrm>
            <a:off x="397933" y="5985325"/>
            <a:ext cx="11446933" cy="612155"/>
          </a:xfrm>
          <a:prstGeom prst="rect">
            <a:avLst/>
          </a:prstGeom>
          <a:solidFill>
            <a:schemeClr val="accent5">
              <a:lumMod val="20000"/>
              <a:lumOff val="80000"/>
            </a:schemeClr>
          </a:solidFill>
          <a:ln w="28575">
            <a:solidFill>
              <a:schemeClr val="tx1"/>
            </a:solidFill>
          </a:ln>
        </p:spPr>
        <p:txBody>
          <a:bodyPr wrap="square">
            <a:spAutoFit/>
          </a:bodyPr>
          <a:lstStyle/>
          <a:p>
            <a:pPr marL="0" indent="0" algn="ctr">
              <a:lnSpc>
                <a:spcPct val="107000"/>
              </a:lnSpc>
              <a:spcAft>
                <a:spcPts val="800"/>
              </a:spcAft>
              <a:buNone/>
            </a:pPr>
            <a:r>
              <a:rPr lang="en-GB" sz="1300" dirty="0">
                <a:latin typeface="Segoe UI" panose="020B0502040204020203" pitchFamily="34" charset="0"/>
                <a:ea typeface="Calibri" panose="020F0502020204030204" pitchFamily="34" charset="0"/>
                <a:cs typeface="Times New Roman" panose="02020603050405020304" pitchFamily="18" charset="0"/>
              </a:rPr>
              <a:t>“Y</a:t>
            </a:r>
            <a:r>
              <a:rPr lang="en-GB" sz="1300" dirty="0">
                <a:effectLst/>
                <a:latin typeface="Segoe UI" panose="020B0502040204020203" pitchFamily="34" charset="0"/>
                <a:ea typeface="Calibri" panose="020F0502020204030204" pitchFamily="34" charset="0"/>
                <a:cs typeface="Times New Roman" panose="02020603050405020304" pitchFamily="18" charset="0"/>
              </a:rPr>
              <a:t>ou did not choose me, I chose you that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a:t>
            </a:r>
            <a:r>
              <a:rPr lang="en-GB" sz="1300" dirty="0">
                <a:effectLst/>
                <a:latin typeface="Segoe UI" panose="020B0502040204020203" pitchFamily="34" charset="0"/>
                <a:ea typeface="Calibri" panose="020F0502020204030204" pitchFamily="34" charset="0"/>
                <a:cs typeface="Times New Roman" panose="02020603050405020304" pitchFamily="18" charset="0"/>
              </a:rPr>
              <a:t>you might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go and bear fruit, fruit that will last,</a:t>
            </a:r>
            <a:r>
              <a:rPr lang="en-GB" sz="1300" dirty="0">
                <a:effectLst/>
                <a:latin typeface="Segoe UI" panose="020B0502040204020203" pitchFamily="34" charset="0"/>
                <a:ea typeface="Calibri" panose="020F0502020204030204" pitchFamily="34" charset="0"/>
                <a:cs typeface="Times New Roman" panose="02020603050405020304" pitchFamily="18" charset="0"/>
              </a:rPr>
              <a:t> so that whatever you ask in my name the Father will give you.” </a:t>
            </a:r>
          </a:p>
          <a:p>
            <a:pPr marL="0" indent="0" algn="ctr">
              <a:lnSpc>
                <a:spcPct val="107000"/>
              </a:lnSpc>
              <a:spcAft>
                <a:spcPts val="800"/>
              </a:spcAft>
              <a:buNone/>
            </a:pPr>
            <a:r>
              <a:rPr lang="en-GB" sz="1300" dirty="0">
                <a:effectLst/>
                <a:latin typeface="Segoe UI" panose="020B0502040204020203" pitchFamily="34" charset="0"/>
                <a:ea typeface="Calibri" panose="020F0502020204030204" pitchFamily="34" charset="0"/>
                <a:cs typeface="Times New Roman" panose="02020603050405020304" pitchFamily="18" charset="0"/>
              </a:rPr>
              <a:t>John 15:16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9B7ABE01-3869-4DF4-8577-BF46645AF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005" y="309562"/>
            <a:ext cx="2362730" cy="6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8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484-A338-4892-A3C0-DCF5C0F3C9D7}"/>
              </a:ext>
            </a:extLst>
          </p:cNvPr>
          <p:cNvSpPr>
            <a:spLocks noGrp="1"/>
          </p:cNvSpPr>
          <p:nvPr>
            <p:ph type="title"/>
          </p:nvPr>
        </p:nvSpPr>
        <p:spPr>
          <a:xfrm>
            <a:off x="838200" y="542235"/>
            <a:ext cx="10515600" cy="1325563"/>
          </a:xfrm>
        </p:spPr>
        <p:txBody>
          <a:bodyPr/>
          <a:lstStyle/>
          <a:p>
            <a:r>
              <a:rPr lang="en-GB" b="1" dirty="0">
                <a:solidFill>
                  <a:schemeClr val="accent1"/>
                </a:solidFill>
              </a:rPr>
              <a:t>Ofsted, June 2024</a:t>
            </a:r>
          </a:p>
        </p:txBody>
      </p:sp>
      <p:sp>
        <p:nvSpPr>
          <p:cNvPr id="3" name="Content Placeholder 2">
            <a:extLst>
              <a:ext uri="{FF2B5EF4-FFF2-40B4-BE49-F238E27FC236}">
                <a16:creationId xmlns:a16="http://schemas.microsoft.com/office/drawing/2014/main" id="{3FBD7CF1-CB80-497A-B4CE-B71AC21D7889}"/>
              </a:ext>
            </a:extLst>
          </p:cNvPr>
          <p:cNvSpPr>
            <a:spLocks noGrp="1"/>
          </p:cNvSpPr>
          <p:nvPr>
            <p:ph idx="1"/>
          </p:nvPr>
        </p:nvSpPr>
        <p:spPr>
          <a:xfrm>
            <a:off x="922867" y="1633987"/>
            <a:ext cx="10515600" cy="4351338"/>
          </a:xfrm>
        </p:spPr>
        <p:txBody>
          <a:bodyPr>
            <a:noAutofit/>
          </a:bodyPr>
          <a:lstStyle/>
          <a:p>
            <a:pPr marL="0" indent="0">
              <a:lnSpc>
                <a:spcPct val="107000"/>
              </a:lnSpc>
              <a:spcAft>
                <a:spcPts val="800"/>
              </a:spcAft>
              <a:buNone/>
            </a:pPr>
            <a:r>
              <a:rPr lang="en-GB" sz="5000" dirty="0">
                <a:latin typeface="Segoe  "/>
              </a:rPr>
              <a:t>“Leaders consider the workload and well-being of staff carefully. Staff are overwhelmingly happy at the school and feel well supported.” </a:t>
            </a:r>
            <a:endParaRPr lang="en-GB" sz="5000" dirty="0">
              <a:effectLst/>
              <a:latin typeface="Segoe  "/>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E9331C9-A77A-4436-9E17-662F1B67656A}"/>
              </a:ext>
            </a:extLst>
          </p:cNvPr>
          <p:cNvSpPr txBox="1"/>
          <p:nvPr/>
        </p:nvSpPr>
        <p:spPr>
          <a:xfrm>
            <a:off x="397933" y="5985325"/>
            <a:ext cx="11446933" cy="612155"/>
          </a:xfrm>
          <a:prstGeom prst="rect">
            <a:avLst/>
          </a:prstGeom>
          <a:solidFill>
            <a:schemeClr val="accent5">
              <a:lumMod val="20000"/>
              <a:lumOff val="80000"/>
            </a:schemeClr>
          </a:solidFill>
          <a:ln w="28575">
            <a:solidFill>
              <a:schemeClr val="tx1"/>
            </a:solidFill>
          </a:ln>
        </p:spPr>
        <p:txBody>
          <a:bodyPr wrap="square">
            <a:spAutoFit/>
          </a:bodyPr>
          <a:lstStyle/>
          <a:p>
            <a:pPr marL="0" indent="0" algn="ctr">
              <a:lnSpc>
                <a:spcPct val="107000"/>
              </a:lnSpc>
              <a:spcAft>
                <a:spcPts val="800"/>
              </a:spcAft>
              <a:buNone/>
            </a:pPr>
            <a:r>
              <a:rPr lang="en-GB" sz="1300" dirty="0">
                <a:latin typeface="Segoe UI" panose="020B0502040204020203" pitchFamily="34" charset="0"/>
                <a:ea typeface="Calibri" panose="020F0502020204030204" pitchFamily="34" charset="0"/>
                <a:cs typeface="Times New Roman" panose="02020603050405020304" pitchFamily="18" charset="0"/>
              </a:rPr>
              <a:t>“Y</a:t>
            </a:r>
            <a:r>
              <a:rPr lang="en-GB" sz="1300" dirty="0">
                <a:effectLst/>
                <a:latin typeface="Segoe UI" panose="020B0502040204020203" pitchFamily="34" charset="0"/>
                <a:ea typeface="Calibri" panose="020F0502020204030204" pitchFamily="34" charset="0"/>
                <a:cs typeface="Times New Roman" panose="02020603050405020304" pitchFamily="18" charset="0"/>
              </a:rPr>
              <a:t>ou did not choose me, I chose you that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a:t>
            </a:r>
            <a:r>
              <a:rPr lang="en-GB" sz="1300" dirty="0">
                <a:effectLst/>
                <a:latin typeface="Segoe UI" panose="020B0502040204020203" pitchFamily="34" charset="0"/>
                <a:ea typeface="Calibri" panose="020F0502020204030204" pitchFamily="34" charset="0"/>
                <a:cs typeface="Times New Roman" panose="02020603050405020304" pitchFamily="18" charset="0"/>
              </a:rPr>
              <a:t>you might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go and bear fruit, fruit that will last,</a:t>
            </a:r>
            <a:r>
              <a:rPr lang="en-GB" sz="1300" dirty="0">
                <a:effectLst/>
                <a:latin typeface="Segoe UI" panose="020B0502040204020203" pitchFamily="34" charset="0"/>
                <a:ea typeface="Calibri" panose="020F0502020204030204" pitchFamily="34" charset="0"/>
                <a:cs typeface="Times New Roman" panose="02020603050405020304" pitchFamily="18" charset="0"/>
              </a:rPr>
              <a:t> so that whatever you ask in my name the Father will give you.” </a:t>
            </a:r>
          </a:p>
          <a:p>
            <a:pPr marL="0" indent="0" algn="ctr">
              <a:lnSpc>
                <a:spcPct val="107000"/>
              </a:lnSpc>
              <a:spcAft>
                <a:spcPts val="800"/>
              </a:spcAft>
              <a:buNone/>
            </a:pPr>
            <a:r>
              <a:rPr lang="en-GB" sz="1300" dirty="0">
                <a:effectLst/>
                <a:latin typeface="Segoe UI" panose="020B0502040204020203" pitchFamily="34" charset="0"/>
                <a:ea typeface="Calibri" panose="020F0502020204030204" pitchFamily="34" charset="0"/>
                <a:cs typeface="Times New Roman" panose="02020603050405020304" pitchFamily="18" charset="0"/>
              </a:rPr>
              <a:t>John 15:16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9B7ABE01-3869-4DF4-8577-BF46645AF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005" y="309562"/>
            <a:ext cx="2362730" cy="6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7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484-A338-4892-A3C0-DCF5C0F3C9D7}"/>
              </a:ext>
            </a:extLst>
          </p:cNvPr>
          <p:cNvSpPr>
            <a:spLocks noGrp="1"/>
          </p:cNvSpPr>
          <p:nvPr>
            <p:ph type="title"/>
          </p:nvPr>
        </p:nvSpPr>
        <p:spPr/>
        <p:txBody>
          <a:bodyPr/>
          <a:lstStyle/>
          <a:p>
            <a:r>
              <a:rPr lang="en-GB" b="1" dirty="0">
                <a:solidFill>
                  <a:schemeClr val="accent1"/>
                </a:solidFill>
              </a:rPr>
              <a:t>Vision</a:t>
            </a:r>
          </a:p>
        </p:txBody>
      </p:sp>
      <p:sp>
        <p:nvSpPr>
          <p:cNvPr id="3" name="Content Placeholder 2">
            <a:extLst>
              <a:ext uri="{FF2B5EF4-FFF2-40B4-BE49-F238E27FC236}">
                <a16:creationId xmlns:a16="http://schemas.microsoft.com/office/drawing/2014/main" id="{3FBD7CF1-CB80-497A-B4CE-B71AC21D7889}"/>
              </a:ext>
            </a:extLst>
          </p:cNvPr>
          <p:cNvSpPr>
            <a:spLocks noGrp="1"/>
          </p:cNvSpPr>
          <p:nvPr>
            <p:ph idx="1"/>
          </p:nvPr>
        </p:nvSpPr>
        <p:spPr>
          <a:xfrm>
            <a:off x="838200" y="1503891"/>
            <a:ext cx="10515600" cy="4351338"/>
          </a:xfrm>
        </p:spPr>
        <p:txBody>
          <a:bodyPr>
            <a:normAutofit/>
          </a:bodyPr>
          <a:lstStyle/>
          <a:p>
            <a:pPr marL="0" indent="0">
              <a:lnSpc>
                <a:spcPct val="107000"/>
              </a:lnSpc>
              <a:spcAft>
                <a:spcPts val="800"/>
              </a:spcAft>
              <a:buNone/>
            </a:pPr>
            <a:r>
              <a:rPr lang="en-GB" sz="1800" dirty="0">
                <a:effectLst/>
                <a:latin typeface="Segoe  "/>
                <a:ea typeface="Arial" panose="020B0604020202020204" pitchFamily="34" charset="0"/>
                <a:cs typeface="Times New Roman" panose="02020603050405020304" pitchFamily="18" charset="0"/>
              </a:rPr>
              <a:t>Crayke CE Primary School is a Church of England School where all within our school community are encouraged to “Follow your pathway and grow together with confidence.” This is rooted in our core school values of </a:t>
            </a:r>
            <a:r>
              <a:rPr lang="en-GB" sz="1800" dirty="0">
                <a:solidFill>
                  <a:srgbClr val="00B050"/>
                </a:solidFill>
                <a:effectLst/>
                <a:latin typeface="Segoe  "/>
                <a:ea typeface="Arial" panose="020B0604020202020204" pitchFamily="34" charset="0"/>
                <a:cs typeface="Times New Roman" panose="02020603050405020304" pitchFamily="18" charset="0"/>
              </a:rPr>
              <a:t>friendship</a:t>
            </a:r>
            <a:r>
              <a:rPr lang="en-GB" sz="1800" dirty="0">
                <a:solidFill>
                  <a:srgbClr val="505050"/>
                </a:solidFill>
                <a:effectLst/>
                <a:latin typeface="Segoe  "/>
                <a:ea typeface="Arial" panose="020B0604020202020204" pitchFamily="34" charset="0"/>
                <a:cs typeface="Times New Roman" panose="02020603050405020304" pitchFamily="18" charset="0"/>
              </a:rPr>
              <a:t>, </a:t>
            </a:r>
            <a:r>
              <a:rPr lang="en-GB" sz="1800" dirty="0">
                <a:solidFill>
                  <a:srgbClr val="FF0000"/>
                </a:solidFill>
                <a:effectLst/>
                <a:latin typeface="Segoe  "/>
                <a:ea typeface="Arial" panose="020B0604020202020204" pitchFamily="34" charset="0"/>
                <a:cs typeface="Times New Roman" panose="02020603050405020304" pitchFamily="18" charset="0"/>
              </a:rPr>
              <a:t>forgiveness</a:t>
            </a:r>
            <a:r>
              <a:rPr lang="en-GB" sz="1800" dirty="0">
                <a:solidFill>
                  <a:srgbClr val="505050"/>
                </a:solidFill>
                <a:effectLst/>
                <a:latin typeface="Segoe  "/>
                <a:ea typeface="Arial" panose="020B0604020202020204" pitchFamily="34" charset="0"/>
                <a:cs typeface="Times New Roman" panose="02020603050405020304" pitchFamily="18" charset="0"/>
              </a:rPr>
              <a:t>, </a:t>
            </a:r>
            <a:r>
              <a:rPr lang="en-GB" sz="1800" dirty="0">
                <a:solidFill>
                  <a:srgbClr val="FFC000"/>
                </a:solidFill>
                <a:effectLst/>
                <a:latin typeface="Segoe  "/>
                <a:ea typeface="Arial" panose="020B0604020202020204" pitchFamily="34" charset="0"/>
                <a:cs typeface="Times New Roman" panose="02020603050405020304" pitchFamily="18" charset="0"/>
              </a:rPr>
              <a:t>respect</a:t>
            </a:r>
            <a:r>
              <a:rPr lang="en-GB" sz="1800" dirty="0">
                <a:solidFill>
                  <a:srgbClr val="505050"/>
                </a:solidFill>
                <a:effectLst/>
                <a:latin typeface="Segoe  "/>
                <a:ea typeface="Arial" panose="020B0604020202020204" pitchFamily="34" charset="0"/>
                <a:cs typeface="Times New Roman" panose="02020603050405020304" pitchFamily="18" charset="0"/>
              </a:rPr>
              <a:t> </a:t>
            </a:r>
            <a:r>
              <a:rPr lang="en-GB" sz="1800" dirty="0">
                <a:effectLst/>
                <a:latin typeface="Segoe  "/>
                <a:ea typeface="Arial" panose="020B0604020202020204" pitchFamily="34" charset="0"/>
                <a:cs typeface="Times New Roman" panose="02020603050405020304" pitchFamily="18" charset="0"/>
              </a:rPr>
              <a:t>and</a:t>
            </a:r>
            <a:r>
              <a:rPr lang="en-GB" sz="1800" dirty="0">
                <a:solidFill>
                  <a:srgbClr val="505050"/>
                </a:solidFill>
                <a:effectLst/>
                <a:latin typeface="Segoe  "/>
                <a:ea typeface="Arial" panose="020B0604020202020204" pitchFamily="34" charset="0"/>
                <a:cs typeface="Times New Roman" panose="02020603050405020304" pitchFamily="18" charset="0"/>
              </a:rPr>
              <a:t> </a:t>
            </a:r>
            <a:r>
              <a:rPr lang="en-GB" sz="1800" dirty="0">
                <a:solidFill>
                  <a:srgbClr val="0070C0"/>
                </a:solidFill>
                <a:effectLst/>
                <a:latin typeface="Segoe  "/>
                <a:ea typeface="Arial" panose="020B0604020202020204" pitchFamily="34" charset="0"/>
                <a:cs typeface="Times New Roman" panose="02020603050405020304" pitchFamily="18" charset="0"/>
              </a:rPr>
              <a:t>determination</a:t>
            </a:r>
            <a:r>
              <a:rPr lang="en-GB" sz="1800" dirty="0">
                <a:solidFill>
                  <a:srgbClr val="505050"/>
                </a:solidFill>
                <a:effectLst/>
                <a:latin typeface="Segoe  "/>
                <a:ea typeface="Arial" panose="020B0604020202020204" pitchFamily="34" charset="0"/>
                <a:cs typeface="Times New Roman" panose="02020603050405020304" pitchFamily="18" charset="0"/>
              </a:rPr>
              <a:t> </a:t>
            </a:r>
            <a:r>
              <a:rPr lang="en-GB" sz="1800" dirty="0">
                <a:effectLst/>
                <a:latin typeface="Segoe  "/>
                <a:ea typeface="Arial" panose="020B0604020202020204" pitchFamily="34" charset="0"/>
                <a:cs typeface="Times New Roman" panose="02020603050405020304" pitchFamily="18" charset="0"/>
              </a:rPr>
              <a:t>and is underpinned by our Biblical reference “</a:t>
            </a:r>
            <a:r>
              <a:rPr lang="en-GB" sz="1800" dirty="0">
                <a:effectLst/>
                <a:latin typeface="Segoe  "/>
                <a:ea typeface="Calibri" panose="020F0502020204030204" pitchFamily="34" charset="0"/>
                <a:cs typeface="Times New Roman" panose="02020603050405020304" pitchFamily="18" charset="0"/>
              </a:rPr>
              <a:t>You did not choose me, I chose you that</a:t>
            </a:r>
            <a:r>
              <a:rPr lang="en-GB" sz="1800" b="1" dirty="0">
                <a:effectLst/>
                <a:latin typeface="Segoe  "/>
                <a:ea typeface="Calibri" panose="020F0502020204030204" pitchFamily="34" charset="0"/>
                <a:cs typeface="Times New Roman" panose="02020603050405020304" pitchFamily="18" charset="0"/>
              </a:rPr>
              <a:t> </a:t>
            </a:r>
            <a:r>
              <a:rPr lang="en-GB" sz="1800" dirty="0">
                <a:effectLst/>
                <a:latin typeface="Segoe  "/>
                <a:ea typeface="Calibri" panose="020F0502020204030204" pitchFamily="34" charset="0"/>
                <a:cs typeface="Times New Roman" panose="02020603050405020304" pitchFamily="18" charset="0"/>
              </a:rPr>
              <a:t>you might</a:t>
            </a:r>
            <a:r>
              <a:rPr lang="en-GB" sz="1800" b="1" dirty="0">
                <a:effectLst/>
                <a:latin typeface="Segoe  "/>
                <a:ea typeface="Calibri" panose="020F0502020204030204" pitchFamily="34" charset="0"/>
                <a:cs typeface="Times New Roman" panose="02020603050405020304" pitchFamily="18" charset="0"/>
              </a:rPr>
              <a:t> go and bear fruit, fruit that will last</a:t>
            </a:r>
            <a:r>
              <a:rPr lang="en-GB" sz="1800" dirty="0">
                <a:effectLst/>
                <a:latin typeface="Segoe  "/>
                <a:ea typeface="Calibri" panose="020F0502020204030204" pitchFamily="34" charset="0"/>
                <a:cs typeface="Times New Roman" panose="02020603050405020304" pitchFamily="18" charset="0"/>
              </a:rPr>
              <a:t> so that whatever you ask in my name the Father will give you.” John 15:16</a:t>
            </a:r>
          </a:p>
          <a:p>
            <a:pPr marL="0" indent="0">
              <a:buNone/>
            </a:pPr>
            <a:r>
              <a:rPr lang="en-GB" sz="1800" dirty="0">
                <a:effectLst/>
                <a:latin typeface="Segoe  "/>
                <a:ea typeface="Arial" panose="020B0604020202020204" pitchFamily="34" charset="0"/>
              </a:rPr>
              <a:t>This is summarised in our Christian Vision as follows: </a:t>
            </a:r>
            <a:r>
              <a:rPr lang="en-GB" sz="1800" dirty="0">
                <a:effectLst/>
                <a:latin typeface="Segoe  "/>
                <a:ea typeface="Calibri" panose="020F0502020204030204" pitchFamily="34" charset="0"/>
                <a:cs typeface="Times New Roman" panose="02020603050405020304" pitchFamily="18" charset="0"/>
              </a:rPr>
              <a:t>As a </a:t>
            </a:r>
            <a:r>
              <a:rPr lang="en-GB" sz="1800" b="1" dirty="0">
                <a:effectLst/>
                <a:latin typeface="Segoe  "/>
                <a:ea typeface="Calibri" panose="020F0502020204030204" pitchFamily="34" charset="0"/>
                <a:cs typeface="Times New Roman" panose="02020603050405020304" pitchFamily="18" charset="0"/>
              </a:rPr>
              <a:t>happy and</a:t>
            </a:r>
            <a:r>
              <a:rPr lang="en-GB" sz="1800" dirty="0">
                <a:effectLst/>
                <a:latin typeface="Segoe  "/>
                <a:ea typeface="Calibri" panose="020F0502020204030204" pitchFamily="34" charset="0"/>
                <a:cs typeface="Times New Roman" panose="02020603050405020304" pitchFamily="18" charset="0"/>
              </a:rPr>
              <a:t> </a:t>
            </a:r>
            <a:r>
              <a:rPr lang="en-GB" sz="1800" b="1" dirty="0">
                <a:effectLst/>
                <a:latin typeface="Segoe  "/>
                <a:ea typeface="Calibri" panose="020F0502020204030204" pitchFamily="34" charset="0"/>
                <a:cs typeface="Times New Roman" panose="02020603050405020304" pitchFamily="18" charset="0"/>
              </a:rPr>
              <a:t>caring school family</a:t>
            </a:r>
            <a:r>
              <a:rPr lang="en-GB" sz="1800" dirty="0">
                <a:effectLst/>
                <a:latin typeface="Segoe  "/>
                <a:ea typeface="Calibri" panose="020F0502020204030204" pitchFamily="34" charset="0"/>
                <a:cs typeface="Times New Roman" panose="02020603050405020304" pitchFamily="18" charset="0"/>
              </a:rPr>
              <a:t>, which </a:t>
            </a:r>
            <a:r>
              <a:rPr lang="en-GB" sz="1800" b="1" dirty="0">
                <a:effectLst/>
                <a:latin typeface="Segoe  "/>
                <a:ea typeface="Calibri" panose="020F0502020204030204" pitchFamily="34" charset="0"/>
                <a:cs typeface="Times New Roman" panose="02020603050405020304" pitchFamily="18" charset="0"/>
              </a:rPr>
              <a:t>respects everyone as an individual</a:t>
            </a:r>
            <a:r>
              <a:rPr lang="en-GB" sz="1800" dirty="0">
                <a:effectLst/>
                <a:latin typeface="Segoe  "/>
                <a:ea typeface="Calibri" panose="020F0502020204030204" pitchFamily="34" charset="0"/>
                <a:cs typeface="Times New Roman" panose="02020603050405020304" pitchFamily="18" charset="0"/>
              </a:rPr>
              <a:t>, our vision is to grow </a:t>
            </a:r>
            <a:r>
              <a:rPr lang="en-GB" sz="1800" b="1" dirty="0">
                <a:effectLst/>
                <a:latin typeface="Segoe  "/>
                <a:ea typeface="Calibri" panose="020F0502020204030204" pitchFamily="34" charset="0"/>
                <a:cs typeface="Times New Roman" panose="02020603050405020304" pitchFamily="18" charset="0"/>
              </a:rPr>
              <a:t>compassionate, confident and resilient learners</a:t>
            </a:r>
            <a:r>
              <a:rPr lang="en-GB" sz="1800" dirty="0">
                <a:effectLst/>
                <a:latin typeface="Segoe  "/>
                <a:ea typeface="Calibri" panose="020F0502020204030204" pitchFamily="34" charset="0"/>
                <a:cs typeface="Times New Roman" panose="02020603050405020304" pitchFamily="18" charset="0"/>
              </a:rPr>
              <a:t> who fulfil their unique potential and </a:t>
            </a:r>
            <a:r>
              <a:rPr lang="en-GB" sz="1800" b="1" dirty="0">
                <a:effectLst/>
                <a:latin typeface="Segoe  "/>
                <a:ea typeface="Calibri" panose="020F0502020204030204" pitchFamily="34" charset="0"/>
                <a:cs typeface="Times New Roman" panose="02020603050405020304" pitchFamily="18" charset="0"/>
              </a:rPr>
              <a:t>become the best version of themselves </a:t>
            </a:r>
            <a:r>
              <a:rPr lang="en-GB" sz="1800" dirty="0">
                <a:effectLst/>
                <a:latin typeface="Segoe  "/>
                <a:ea typeface="Calibri" panose="020F0502020204030204" pitchFamily="34" charset="0"/>
                <a:cs typeface="Times New Roman" panose="02020603050405020304" pitchFamily="18" charset="0"/>
              </a:rPr>
              <a:t>to thrive in an ever-changing world.  </a:t>
            </a:r>
            <a:endParaRPr lang="en-GB" sz="1800" dirty="0">
              <a:latin typeface="Segoe  "/>
              <a:ea typeface="Calibri" panose="020F0502020204030204" pitchFamily="34" charset="0"/>
              <a:cs typeface="Times New Roman" panose="02020603050405020304" pitchFamily="18" charset="0"/>
            </a:endParaRPr>
          </a:p>
          <a:p>
            <a:pPr marL="0" lvl="0" indent="0">
              <a:lnSpc>
                <a:spcPct val="107000"/>
              </a:lnSpc>
              <a:buNone/>
            </a:pPr>
            <a:r>
              <a:rPr lang="en-GB" sz="1800" dirty="0">
                <a:latin typeface="Segoe  "/>
              </a:rPr>
              <a:t>At our school, we are committed to providing an environment where all staff can flourish in mind, body, and spirit.</a:t>
            </a:r>
          </a:p>
          <a:p>
            <a:pPr marL="0" lvl="0" indent="0">
              <a:lnSpc>
                <a:spcPct val="107000"/>
              </a:lnSpc>
              <a:buNone/>
            </a:pPr>
            <a:r>
              <a:rPr lang="en-GB" sz="1800" dirty="0">
                <a:latin typeface="Segoe  "/>
              </a:rPr>
              <a:t>This pledge outlines our dedication to supporting staff wellbeing and managing workload effectively, ensuring a thriving community for all who learn and work here.</a:t>
            </a:r>
            <a:endParaRPr lang="en-GB" sz="1800" dirty="0">
              <a:effectLst/>
              <a:latin typeface="Segoe  "/>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7F17827-C013-4399-8123-D1DFB9A28C36}"/>
              </a:ext>
            </a:extLst>
          </p:cNvPr>
          <p:cNvSpPr txBox="1"/>
          <p:nvPr/>
        </p:nvSpPr>
        <p:spPr>
          <a:xfrm>
            <a:off x="397933" y="5985325"/>
            <a:ext cx="11446933" cy="612155"/>
          </a:xfrm>
          <a:prstGeom prst="rect">
            <a:avLst/>
          </a:prstGeom>
          <a:solidFill>
            <a:schemeClr val="accent5">
              <a:lumMod val="20000"/>
              <a:lumOff val="80000"/>
            </a:schemeClr>
          </a:solidFill>
          <a:ln w="28575">
            <a:solidFill>
              <a:schemeClr val="tx1"/>
            </a:solidFill>
          </a:ln>
        </p:spPr>
        <p:txBody>
          <a:bodyPr wrap="square">
            <a:spAutoFit/>
          </a:bodyPr>
          <a:lstStyle/>
          <a:p>
            <a:pPr marL="0" indent="0" algn="ctr">
              <a:lnSpc>
                <a:spcPct val="107000"/>
              </a:lnSpc>
              <a:spcAft>
                <a:spcPts val="800"/>
              </a:spcAft>
              <a:buNone/>
            </a:pPr>
            <a:r>
              <a:rPr lang="en-GB" sz="1300" dirty="0">
                <a:latin typeface="Segoe UI" panose="020B0502040204020203" pitchFamily="34" charset="0"/>
                <a:ea typeface="Calibri" panose="020F0502020204030204" pitchFamily="34" charset="0"/>
                <a:cs typeface="Times New Roman" panose="02020603050405020304" pitchFamily="18" charset="0"/>
              </a:rPr>
              <a:t>“Y</a:t>
            </a:r>
            <a:r>
              <a:rPr lang="en-GB" sz="1300" dirty="0">
                <a:effectLst/>
                <a:latin typeface="Segoe UI" panose="020B0502040204020203" pitchFamily="34" charset="0"/>
                <a:ea typeface="Calibri" panose="020F0502020204030204" pitchFamily="34" charset="0"/>
                <a:cs typeface="Times New Roman" panose="02020603050405020304" pitchFamily="18" charset="0"/>
              </a:rPr>
              <a:t>ou did not choose me, I chose you that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a:t>
            </a:r>
            <a:r>
              <a:rPr lang="en-GB" sz="1300" dirty="0">
                <a:effectLst/>
                <a:latin typeface="Segoe UI" panose="020B0502040204020203" pitchFamily="34" charset="0"/>
                <a:ea typeface="Calibri" panose="020F0502020204030204" pitchFamily="34" charset="0"/>
                <a:cs typeface="Times New Roman" panose="02020603050405020304" pitchFamily="18" charset="0"/>
              </a:rPr>
              <a:t>you might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go and bear fruit, fruit that will last,</a:t>
            </a:r>
            <a:r>
              <a:rPr lang="en-GB" sz="1300" dirty="0">
                <a:effectLst/>
                <a:latin typeface="Segoe UI" panose="020B0502040204020203" pitchFamily="34" charset="0"/>
                <a:ea typeface="Calibri" panose="020F0502020204030204" pitchFamily="34" charset="0"/>
                <a:cs typeface="Times New Roman" panose="02020603050405020304" pitchFamily="18" charset="0"/>
              </a:rPr>
              <a:t> so that whatever you ask in my name the Father will give you.” </a:t>
            </a:r>
          </a:p>
          <a:p>
            <a:pPr marL="0" indent="0" algn="ctr">
              <a:lnSpc>
                <a:spcPct val="107000"/>
              </a:lnSpc>
              <a:spcAft>
                <a:spcPts val="800"/>
              </a:spcAft>
              <a:buNone/>
            </a:pPr>
            <a:r>
              <a:rPr lang="en-GB" sz="1300" dirty="0">
                <a:effectLst/>
                <a:latin typeface="Segoe UI" panose="020B0502040204020203" pitchFamily="34" charset="0"/>
                <a:ea typeface="Calibri" panose="020F0502020204030204" pitchFamily="34" charset="0"/>
                <a:cs typeface="Times New Roman" panose="02020603050405020304" pitchFamily="18" charset="0"/>
              </a:rPr>
              <a:t>John 15:16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71A787E9-E820-4F69-8FFC-1F709C441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005" y="309562"/>
            <a:ext cx="2362730" cy="6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770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484-A338-4892-A3C0-DCF5C0F3C9D7}"/>
              </a:ext>
            </a:extLst>
          </p:cNvPr>
          <p:cNvSpPr>
            <a:spLocks noGrp="1"/>
          </p:cNvSpPr>
          <p:nvPr>
            <p:ph type="title"/>
          </p:nvPr>
        </p:nvSpPr>
        <p:spPr/>
        <p:txBody>
          <a:bodyPr/>
          <a:lstStyle/>
          <a:p>
            <a:r>
              <a:rPr lang="en-GB" b="1" dirty="0">
                <a:solidFill>
                  <a:schemeClr val="accent1"/>
                </a:solidFill>
              </a:rPr>
              <a:t>Our Pledge</a:t>
            </a:r>
          </a:p>
        </p:txBody>
      </p:sp>
      <p:sp>
        <p:nvSpPr>
          <p:cNvPr id="3" name="Content Placeholder 2">
            <a:extLst>
              <a:ext uri="{FF2B5EF4-FFF2-40B4-BE49-F238E27FC236}">
                <a16:creationId xmlns:a16="http://schemas.microsoft.com/office/drawing/2014/main" id="{3FBD7CF1-CB80-497A-B4CE-B71AC21D7889}"/>
              </a:ext>
            </a:extLst>
          </p:cNvPr>
          <p:cNvSpPr>
            <a:spLocks noGrp="1"/>
          </p:cNvSpPr>
          <p:nvPr>
            <p:ph idx="1"/>
          </p:nvPr>
        </p:nvSpPr>
        <p:spPr>
          <a:xfrm>
            <a:off x="838200" y="1486959"/>
            <a:ext cx="10515600" cy="4351338"/>
          </a:xfrm>
        </p:spPr>
        <p:txBody>
          <a:bodyPr>
            <a:noAutofit/>
          </a:bodyPr>
          <a:lstStyle/>
          <a:p>
            <a:pPr marL="0" indent="0">
              <a:lnSpc>
                <a:spcPct val="107000"/>
              </a:lnSpc>
              <a:spcAft>
                <a:spcPts val="800"/>
              </a:spcAft>
              <a:buNone/>
            </a:pPr>
            <a:r>
              <a:rPr lang="en-GB" sz="1800" dirty="0">
                <a:latin typeface="Segoe  "/>
              </a:rPr>
              <a:t>The mental health and wellbeing of our staff are of utmost importance to us. We are immensely grateful for the dedication, passion, and hard work that all staff contribute to the success and thriving of our school community. This pledge sets out our commitment to protecting and promoting the wellbeing of all staff, ensuring a supportive environment where everyone can flourish. </a:t>
            </a:r>
          </a:p>
          <a:p>
            <a:pPr marL="0" indent="0">
              <a:lnSpc>
                <a:spcPct val="107000"/>
              </a:lnSpc>
              <a:spcAft>
                <a:spcPts val="800"/>
              </a:spcAft>
              <a:buNone/>
            </a:pPr>
            <a:r>
              <a:rPr lang="en-GB" sz="1800" dirty="0">
                <a:latin typeface="Segoe  "/>
              </a:rPr>
              <a:t>We believe that everyone in our school community should have the opportunity to enjoy the highest possible wellbeing and mental health. As part of our vision, which promotes growth in mind, body, and spirit, we aim to create an environment where staff are not only valued but also supported in balancing their professional responsibilities with their personal wellbeing. </a:t>
            </a:r>
          </a:p>
          <a:p>
            <a:pPr marL="0" indent="0">
              <a:lnSpc>
                <a:spcPct val="107000"/>
              </a:lnSpc>
              <a:spcAft>
                <a:spcPts val="800"/>
              </a:spcAft>
              <a:buNone/>
            </a:pPr>
            <a:r>
              <a:rPr lang="en-GB" sz="1800" dirty="0">
                <a:latin typeface="Segoe  "/>
              </a:rPr>
              <a:t>We understand that doing what is right, acting with integrity, and treating one another with compassion are central to a healthy work environment. This pledge sets out the actions we will take as a school to safeguard staff wellbeing and workload, fostering a culture of respect, support, and collective care.</a:t>
            </a:r>
            <a:endParaRPr lang="en-GB" sz="1800" dirty="0">
              <a:effectLst/>
              <a:latin typeface="Segoe  "/>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BA2504C-D63B-498E-AB0F-C872A2C0A50D}"/>
              </a:ext>
            </a:extLst>
          </p:cNvPr>
          <p:cNvSpPr txBox="1"/>
          <p:nvPr/>
        </p:nvSpPr>
        <p:spPr>
          <a:xfrm>
            <a:off x="397933" y="5985325"/>
            <a:ext cx="11446933" cy="612155"/>
          </a:xfrm>
          <a:prstGeom prst="rect">
            <a:avLst/>
          </a:prstGeom>
          <a:solidFill>
            <a:schemeClr val="accent5">
              <a:lumMod val="20000"/>
              <a:lumOff val="80000"/>
            </a:schemeClr>
          </a:solidFill>
          <a:ln w="28575">
            <a:solidFill>
              <a:schemeClr val="tx1"/>
            </a:solidFill>
          </a:ln>
        </p:spPr>
        <p:txBody>
          <a:bodyPr wrap="square">
            <a:spAutoFit/>
          </a:bodyPr>
          <a:lstStyle/>
          <a:p>
            <a:pPr marL="0" indent="0" algn="ctr">
              <a:lnSpc>
                <a:spcPct val="107000"/>
              </a:lnSpc>
              <a:spcAft>
                <a:spcPts val="800"/>
              </a:spcAft>
              <a:buNone/>
            </a:pPr>
            <a:r>
              <a:rPr lang="en-GB" sz="1300" dirty="0">
                <a:latin typeface="Segoe UI" panose="020B0502040204020203" pitchFamily="34" charset="0"/>
                <a:ea typeface="Calibri" panose="020F0502020204030204" pitchFamily="34" charset="0"/>
                <a:cs typeface="Times New Roman" panose="02020603050405020304" pitchFamily="18" charset="0"/>
              </a:rPr>
              <a:t>“Y</a:t>
            </a:r>
            <a:r>
              <a:rPr lang="en-GB" sz="1300" dirty="0">
                <a:effectLst/>
                <a:latin typeface="Segoe UI" panose="020B0502040204020203" pitchFamily="34" charset="0"/>
                <a:ea typeface="Calibri" panose="020F0502020204030204" pitchFamily="34" charset="0"/>
                <a:cs typeface="Times New Roman" panose="02020603050405020304" pitchFamily="18" charset="0"/>
              </a:rPr>
              <a:t>ou did not choose me, I chose you that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a:t>
            </a:r>
            <a:r>
              <a:rPr lang="en-GB" sz="1300" dirty="0">
                <a:effectLst/>
                <a:latin typeface="Segoe UI" panose="020B0502040204020203" pitchFamily="34" charset="0"/>
                <a:ea typeface="Calibri" panose="020F0502020204030204" pitchFamily="34" charset="0"/>
                <a:cs typeface="Times New Roman" panose="02020603050405020304" pitchFamily="18" charset="0"/>
              </a:rPr>
              <a:t>you might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go and bear fruit, fruit that will last,</a:t>
            </a:r>
            <a:r>
              <a:rPr lang="en-GB" sz="1300" dirty="0">
                <a:effectLst/>
                <a:latin typeface="Segoe UI" panose="020B0502040204020203" pitchFamily="34" charset="0"/>
                <a:ea typeface="Calibri" panose="020F0502020204030204" pitchFamily="34" charset="0"/>
                <a:cs typeface="Times New Roman" panose="02020603050405020304" pitchFamily="18" charset="0"/>
              </a:rPr>
              <a:t> so that whatever you ask in my name the Father will give you.” </a:t>
            </a:r>
          </a:p>
          <a:p>
            <a:pPr marL="0" indent="0" algn="ctr">
              <a:lnSpc>
                <a:spcPct val="107000"/>
              </a:lnSpc>
              <a:spcAft>
                <a:spcPts val="800"/>
              </a:spcAft>
              <a:buNone/>
            </a:pPr>
            <a:r>
              <a:rPr lang="en-GB" sz="1300" dirty="0">
                <a:effectLst/>
                <a:latin typeface="Segoe UI" panose="020B0502040204020203" pitchFamily="34" charset="0"/>
                <a:ea typeface="Calibri" panose="020F0502020204030204" pitchFamily="34" charset="0"/>
                <a:cs typeface="Times New Roman" panose="02020603050405020304" pitchFamily="18" charset="0"/>
              </a:rPr>
              <a:t>John 15:16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5BDF1B77-DA8F-4398-B58E-6F26577F0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005" y="309562"/>
            <a:ext cx="2362730" cy="6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3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484-A338-4892-A3C0-DCF5C0F3C9D7}"/>
              </a:ext>
            </a:extLst>
          </p:cNvPr>
          <p:cNvSpPr>
            <a:spLocks noGrp="1"/>
          </p:cNvSpPr>
          <p:nvPr>
            <p:ph type="title"/>
          </p:nvPr>
        </p:nvSpPr>
        <p:spPr/>
        <p:txBody>
          <a:bodyPr/>
          <a:lstStyle/>
          <a:p>
            <a:r>
              <a:rPr lang="en-GB" b="1" dirty="0">
                <a:solidFill>
                  <a:schemeClr val="accent1"/>
                </a:solidFill>
              </a:rPr>
              <a:t>A culture of community and belonging</a:t>
            </a:r>
          </a:p>
        </p:txBody>
      </p:sp>
      <p:sp>
        <p:nvSpPr>
          <p:cNvPr id="3" name="Content Placeholder 2">
            <a:extLst>
              <a:ext uri="{FF2B5EF4-FFF2-40B4-BE49-F238E27FC236}">
                <a16:creationId xmlns:a16="http://schemas.microsoft.com/office/drawing/2014/main" id="{3FBD7CF1-CB80-497A-B4CE-B71AC21D7889}"/>
              </a:ext>
            </a:extLst>
          </p:cNvPr>
          <p:cNvSpPr>
            <a:spLocks noGrp="1"/>
          </p:cNvSpPr>
          <p:nvPr>
            <p:ph idx="1"/>
          </p:nvPr>
        </p:nvSpPr>
        <p:spPr>
          <a:xfrm>
            <a:off x="838200" y="1427691"/>
            <a:ext cx="10515600" cy="4351338"/>
          </a:xfrm>
        </p:spPr>
        <p:txBody>
          <a:bodyPr>
            <a:normAutofit/>
          </a:bodyPr>
          <a:lstStyle/>
          <a:p>
            <a:pPr marL="0" indent="0">
              <a:lnSpc>
                <a:spcPct val="107000"/>
              </a:lnSpc>
              <a:spcAft>
                <a:spcPts val="800"/>
              </a:spcAft>
              <a:buNone/>
            </a:pPr>
            <a:r>
              <a:rPr lang="en-GB" sz="1800" dirty="0">
                <a:latin typeface="Segoe  "/>
              </a:rPr>
              <a:t>At our school, we believe that a strong, positive culture is the foundation for success. Rooted in our Biblical reference to ‘go and bear fruit, fruit that will last’ (John 15:16), we are committed to creating an environment where every member of our school community—staff, pupils, and parents—feels valued, supported, and able to thrive. We know that when people feel a true sense of belonging, they can flourish in mind, body, and spirit.</a:t>
            </a:r>
          </a:p>
          <a:p>
            <a:pPr marL="0" indent="0">
              <a:lnSpc>
                <a:spcPct val="107000"/>
              </a:lnSpc>
              <a:spcAft>
                <a:spcPts val="800"/>
              </a:spcAft>
              <a:buNone/>
            </a:pPr>
            <a:r>
              <a:rPr lang="en-GB" sz="1800" dirty="0">
                <a:latin typeface="Segoe  "/>
              </a:rPr>
              <a:t>Unlike many settings where culture is not always prioritised, we recognise that a supportive and ambitious school climate is essential for wellbeing, workload management, and professional fulfilment. Research from the Education Endowment Foundation (EEF) highlights the importance of school culture in staff retention, pupil outcomes, and overall school effectiveness. The Department for Education’s (DfE) Staff Wellbeing Charter also emphasises the role of positive relationships in creating a thriving workforce.</a:t>
            </a:r>
          </a:p>
          <a:p>
            <a:pPr marL="0" indent="0">
              <a:lnSpc>
                <a:spcPct val="107000"/>
              </a:lnSpc>
              <a:spcAft>
                <a:spcPts val="800"/>
              </a:spcAft>
              <a:buNone/>
            </a:pPr>
            <a:endParaRPr lang="en-GB" sz="1800" dirty="0">
              <a:effectLst/>
              <a:latin typeface="Segoe  "/>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E9331C9-A77A-4436-9E17-662F1B67656A}"/>
              </a:ext>
            </a:extLst>
          </p:cNvPr>
          <p:cNvSpPr txBox="1"/>
          <p:nvPr/>
        </p:nvSpPr>
        <p:spPr>
          <a:xfrm>
            <a:off x="397933" y="5985325"/>
            <a:ext cx="11446933" cy="612155"/>
          </a:xfrm>
          <a:prstGeom prst="rect">
            <a:avLst/>
          </a:prstGeom>
          <a:solidFill>
            <a:schemeClr val="accent5">
              <a:lumMod val="20000"/>
              <a:lumOff val="80000"/>
            </a:schemeClr>
          </a:solidFill>
          <a:ln w="28575">
            <a:solidFill>
              <a:schemeClr val="tx1"/>
            </a:solidFill>
          </a:ln>
        </p:spPr>
        <p:txBody>
          <a:bodyPr wrap="square">
            <a:spAutoFit/>
          </a:bodyPr>
          <a:lstStyle/>
          <a:p>
            <a:pPr marL="0" indent="0" algn="ctr">
              <a:lnSpc>
                <a:spcPct val="107000"/>
              </a:lnSpc>
              <a:spcAft>
                <a:spcPts val="800"/>
              </a:spcAft>
              <a:buNone/>
            </a:pPr>
            <a:r>
              <a:rPr lang="en-GB" sz="1300" dirty="0">
                <a:latin typeface="Segoe UI" panose="020B0502040204020203" pitchFamily="34" charset="0"/>
                <a:ea typeface="Calibri" panose="020F0502020204030204" pitchFamily="34" charset="0"/>
                <a:cs typeface="Times New Roman" panose="02020603050405020304" pitchFamily="18" charset="0"/>
              </a:rPr>
              <a:t>“Y</a:t>
            </a:r>
            <a:r>
              <a:rPr lang="en-GB" sz="1300" dirty="0">
                <a:effectLst/>
                <a:latin typeface="Segoe UI" panose="020B0502040204020203" pitchFamily="34" charset="0"/>
                <a:ea typeface="Calibri" panose="020F0502020204030204" pitchFamily="34" charset="0"/>
                <a:cs typeface="Times New Roman" panose="02020603050405020304" pitchFamily="18" charset="0"/>
              </a:rPr>
              <a:t>ou did not choose me, I chose you that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a:t>
            </a:r>
            <a:r>
              <a:rPr lang="en-GB" sz="1300" dirty="0">
                <a:effectLst/>
                <a:latin typeface="Segoe UI" panose="020B0502040204020203" pitchFamily="34" charset="0"/>
                <a:ea typeface="Calibri" panose="020F0502020204030204" pitchFamily="34" charset="0"/>
                <a:cs typeface="Times New Roman" panose="02020603050405020304" pitchFamily="18" charset="0"/>
              </a:rPr>
              <a:t>you might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go and bear fruit, fruit that will last,</a:t>
            </a:r>
            <a:r>
              <a:rPr lang="en-GB" sz="1300" dirty="0">
                <a:effectLst/>
                <a:latin typeface="Segoe UI" panose="020B0502040204020203" pitchFamily="34" charset="0"/>
                <a:ea typeface="Calibri" panose="020F0502020204030204" pitchFamily="34" charset="0"/>
                <a:cs typeface="Times New Roman" panose="02020603050405020304" pitchFamily="18" charset="0"/>
              </a:rPr>
              <a:t> so that whatever you ask in my name the Father will give you.” </a:t>
            </a:r>
          </a:p>
          <a:p>
            <a:pPr marL="0" indent="0" algn="ctr">
              <a:lnSpc>
                <a:spcPct val="107000"/>
              </a:lnSpc>
              <a:spcAft>
                <a:spcPts val="800"/>
              </a:spcAft>
              <a:buNone/>
            </a:pPr>
            <a:r>
              <a:rPr lang="en-GB" sz="1300" dirty="0">
                <a:effectLst/>
                <a:latin typeface="Segoe UI" panose="020B0502040204020203" pitchFamily="34" charset="0"/>
                <a:ea typeface="Calibri" panose="020F0502020204030204" pitchFamily="34" charset="0"/>
                <a:cs typeface="Times New Roman" panose="02020603050405020304" pitchFamily="18" charset="0"/>
              </a:rPr>
              <a:t>John 15:16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9B7ABE01-3869-4DF4-8577-BF46645AF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005" y="309562"/>
            <a:ext cx="2362730" cy="6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68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484-A338-4892-A3C0-DCF5C0F3C9D7}"/>
              </a:ext>
            </a:extLst>
          </p:cNvPr>
          <p:cNvSpPr>
            <a:spLocks noGrp="1"/>
          </p:cNvSpPr>
          <p:nvPr>
            <p:ph type="title"/>
          </p:nvPr>
        </p:nvSpPr>
        <p:spPr/>
        <p:txBody>
          <a:bodyPr/>
          <a:lstStyle/>
          <a:p>
            <a:r>
              <a:rPr lang="en-GB" b="1" dirty="0">
                <a:solidFill>
                  <a:schemeClr val="accent1"/>
                </a:solidFill>
              </a:rPr>
              <a:t>A culture of community and belonging</a:t>
            </a:r>
          </a:p>
        </p:txBody>
      </p:sp>
      <p:sp>
        <p:nvSpPr>
          <p:cNvPr id="3" name="Content Placeholder 2">
            <a:extLst>
              <a:ext uri="{FF2B5EF4-FFF2-40B4-BE49-F238E27FC236}">
                <a16:creationId xmlns:a16="http://schemas.microsoft.com/office/drawing/2014/main" id="{3FBD7CF1-CB80-497A-B4CE-B71AC21D7889}"/>
              </a:ext>
            </a:extLst>
          </p:cNvPr>
          <p:cNvSpPr>
            <a:spLocks noGrp="1"/>
          </p:cNvSpPr>
          <p:nvPr>
            <p:ph idx="1"/>
          </p:nvPr>
        </p:nvSpPr>
        <p:spPr>
          <a:xfrm>
            <a:off x="838200" y="1427691"/>
            <a:ext cx="10515600" cy="4351338"/>
          </a:xfrm>
        </p:spPr>
        <p:txBody>
          <a:bodyPr>
            <a:normAutofit fontScale="92500"/>
          </a:bodyPr>
          <a:lstStyle/>
          <a:p>
            <a:pPr marL="0" indent="0">
              <a:lnSpc>
                <a:spcPct val="107000"/>
              </a:lnSpc>
              <a:spcAft>
                <a:spcPts val="800"/>
              </a:spcAft>
              <a:buNone/>
            </a:pPr>
            <a:r>
              <a:rPr lang="en-GB" sz="1400" dirty="0">
                <a:latin typeface="Segoe  "/>
              </a:rPr>
              <a:t>To build a culture of community and belonging, we commit to: </a:t>
            </a:r>
          </a:p>
          <a:p>
            <a:pPr marL="0" indent="0">
              <a:lnSpc>
                <a:spcPct val="107000"/>
              </a:lnSpc>
              <a:spcAft>
                <a:spcPts val="800"/>
              </a:spcAft>
              <a:buNone/>
            </a:pPr>
            <a:r>
              <a:rPr lang="en-GB" sz="1400" dirty="0">
                <a:latin typeface="Segoe  "/>
              </a:rPr>
              <a:t>• Fostering meaningful relationships between staff, pupils, and parents, ensuring that everyone feels heard, understood, and valued. </a:t>
            </a:r>
          </a:p>
          <a:p>
            <a:pPr marL="0" indent="0">
              <a:lnSpc>
                <a:spcPct val="107000"/>
              </a:lnSpc>
              <a:spcAft>
                <a:spcPts val="800"/>
              </a:spcAft>
              <a:buNone/>
            </a:pPr>
            <a:r>
              <a:rPr lang="en-GB" sz="1400" dirty="0">
                <a:latin typeface="Segoe  "/>
              </a:rPr>
              <a:t>• Encouraging collaboration at all levels, ensuring staff feel supported through professional dialogue, shared decision-making, and peer mentoring. </a:t>
            </a:r>
          </a:p>
          <a:p>
            <a:pPr marL="0" indent="0">
              <a:lnSpc>
                <a:spcPct val="107000"/>
              </a:lnSpc>
              <a:spcAft>
                <a:spcPts val="800"/>
              </a:spcAft>
              <a:buNone/>
            </a:pPr>
            <a:r>
              <a:rPr lang="en-GB" sz="1400" dirty="0">
                <a:latin typeface="Segoe  "/>
              </a:rPr>
              <a:t>• Maintaining open communication, so staff have a voice in shaping school priorities and are confident in raising concerns without fear of judgement. </a:t>
            </a:r>
          </a:p>
          <a:p>
            <a:pPr marL="0" indent="0">
              <a:lnSpc>
                <a:spcPct val="107000"/>
              </a:lnSpc>
              <a:spcAft>
                <a:spcPts val="800"/>
              </a:spcAft>
              <a:buNone/>
            </a:pPr>
            <a:r>
              <a:rPr lang="en-GB" sz="1400" dirty="0">
                <a:latin typeface="Segoe  "/>
              </a:rPr>
              <a:t>• Creating an inclusive and safe environment, where everyone can express themselves authentically and contribute to a shared vision. </a:t>
            </a:r>
          </a:p>
          <a:p>
            <a:pPr marL="0" indent="0">
              <a:lnSpc>
                <a:spcPct val="107000"/>
              </a:lnSpc>
              <a:spcAft>
                <a:spcPts val="800"/>
              </a:spcAft>
              <a:buNone/>
            </a:pPr>
            <a:r>
              <a:rPr lang="en-GB" sz="1400" dirty="0">
                <a:latin typeface="Segoe  "/>
              </a:rPr>
              <a:t>• Recognising and celebrating achievements, ensuring that staff feel appreciated for their dedication and hard work. </a:t>
            </a:r>
          </a:p>
          <a:p>
            <a:pPr marL="0" indent="0">
              <a:lnSpc>
                <a:spcPct val="107000"/>
              </a:lnSpc>
              <a:spcAft>
                <a:spcPts val="800"/>
              </a:spcAft>
              <a:buNone/>
            </a:pPr>
            <a:r>
              <a:rPr lang="en-GB" sz="1400" dirty="0">
                <a:latin typeface="Segoe  "/>
              </a:rPr>
              <a:t>• Providing time and space for staff wellbeing, acknowledging that balance is key to long-term success and sustainability.</a:t>
            </a:r>
          </a:p>
          <a:p>
            <a:pPr marL="0" indent="0">
              <a:lnSpc>
                <a:spcPct val="107000"/>
              </a:lnSpc>
              <a:spcAft>
                <a:spcPts val="800"/>
              </a:spcAft>
              <a:buNone/>
            </a:pPr>
            <a:r>
              <a:rPr lang="en-GB" sz="1400" dirty="0">
                <a:latin typeface="Segoe  "/>
              </a:rPr>
              <a:t>Our commitment to a culture of belonging is not an abstract idea—it is embedded in everything we do. By prioritising relationships, collaboration, and shared values, we ensure that our school remains a place where every individual can flourish, feel valued, and be the best versions of themselves.</a:t>
            </a:r>
            <a:endParaRPr lang="en-GB" sz="1400" dirty="0">
              <a:effectLst/>
              <a:latin typeface="Segoe  "/>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800" dirty="0">
              <a:effectLst/>
              <a:latin typeface="Segoe  "/>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E9331C9-A77A-4436-9E17-662F1B67656A}"/>
              </a:ext>
            </a:extLst>
          </p:cNvPr>
          <p:cNvSpPr txBox="1"/>
          <p:nvPr/>
        </p:nvSpPr>
        <p:spPr>
          <a:xfrm>
            <a:off x="397933" y="5985325"/>
            <a:ext cx="11446933" cy="612155"/>
          </a:xfrm>
          <a:prstGeom prst="rect">
            <a:avLst/>
          </a:prstGeom>
          <a:solidFill>
            <a:schemeClr val="accent5">
              <a:lumMod val="20000"/>
              <a:lumOff val="80000"/>
            </a:schemeClr>
          </a:solidFill>
          <a:ln w="28575">
            <a:solidFill>
              <a:schemeClr val="tx1"/>
            </a:solidFill>
          </a:ln>
        </p:spPr>
        <p:txBody>
          <a:bodyPr wrap="square">
            <a:spAutoFit/>
          </a:bodyPr>
          <a:lstStyle/>
          <a:p>
            <a:pPr marL="0" indent="0" algn="ctr">
              <a:lnSpc>
                <a:spcPct val="107000"/>
              </a:lnSpc>
              <a:spcAft>
                <a:spcPts val="800"/>
              </a:spcAft>
              <a:buNone/>
            </a:pPr>
            <a:r>
              <a:rPr lang="en-GB" sz="1300" dirty="0">
                <a:latin typeface="Segoe UI" panose="020B0502040204020203" pitchFamily="34" charset="0"/>
                <a:ea typeface="Calibri" panose="020F0502020204030204" pitchFamily="34" charset="0"/>
                <a:cs typeface="Times New Roman" panose="02020603050405020304" pitchFamily="18" charset="0"/>
              </a:rPr>
              <a:t>“Y</a:t>
            </a:r>
            <a:r>
              <a:rPr lang="en-GB" sz="1300" dirty="0">
                <a:effectLst/>
                <a:latin typeface="Segoe UI" panose="020B0502040204020203" pitchFamily="34" charset="0"/>
                <a:ea typeface="Calibri" panose="020F0502020204030204" pitchFamily="34" charset="0"/>
                <a:cs typeface="Times New Roman" panose="02020603050405020304" pitchFamily="18" charset="0"/>
              </a:rPr>
              <a:t>ou did not choose me, I chose you that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a:t>
            </a:r>
            <a:r>
              <a:rPr lang="en-GB" sz="1300" dirty="0">
                <a:effectLst/>
                <a:latin typeface="Segoe UI" panose="020B0502040204020203" pitchFamily="34" charset="0"/>
                <a:ea typeface="Calibri" panose="020F0502020204030204" pitchFamily="34" charset="0"/>
                <a:cs typeface="Times New Roman" panose="02020603050405020304" pitchFamily="18" charset="0"/>
              </a:rPr>
              <a:t>you might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go and bear fruit, fruit that will last,</a:t>
            </a:r>
            <a:r>
              <a:rPr lang="en-GB" sz="1300" dirty="0">
                <a:effectLst/>
                <a:latin typeface="Segoe UI" panose="020B0502040204020203" pitchFamily="34" charset="0"/>
                <a:ea typeface="Calibri" panose="020F0502020204030204" pitchFamily="34" charset="0"/>
                <a:cs typeface="Times New Roman" panose="02020603050405020304" pitchFamily="18" charset="0"/>
              </a:rPr>
              <a:t> so that whatever you ask in my name the Father will give you.” </a:t>
            </a:r>
          </a:p>
          <a:p>
            <a:pPr marL="0" indent="0" algn="ctr">
              <a:lnSpc>
                <a:spcPct val="107000"/>
              </a:lnSpc>
              <a:spcAft>
                <a:spcPts val="800"/>
              </a:spcAft>
              <a:buNone/>
            </a:pPr>
            <a:r>
              <a:rPr lang="en-GB" sz="1300" dirty="0">
                <a:effectLst/>
                <a:latin typeface="Segoe UI" panose="020B0502040204020203" pitchFamily="34" charset="0"/>
                <a:ea typeface="Calibri" panose="020F0502020204030204" pitchFamily="34" charset="0"/>
                <a:cs typeface="Times New Roman" panose="02020603050405020304" pitchFamily="18" charset="0"/>
              </a:rPr>
              <a:t>John 15:16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9B7ABE01-3869-4DF4-8577-BF46645AF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005" y="309562"/>
            <a:ext cx="2362730" cy="6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2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484-A338-4892-A3C0-DCF5C0F3C9D7}"/>
              </a:ext>
            </a:extLst>
          </p:cNvPr>
          <p:cNvSpPr>
            <a:spLocks noGrp="1"/>
          </p:cNvSpPr>
          <p:nvPr>
            <p:ph type="title"/>
          </p:nvPr>
        </p:nvSpPr>
        <p:spPr>
          <a:xfrm>
            <a:off x="838200" y="542235"/>
            <a:ext cx="10515600" cy="1325563"/>
          </a:xfrm>
        </p:spPr>
        <p:txBody>
          <a:bodyPr/>
          <a:lstStyle/>
          <a:p>
            <a:r>
              <a:rPr lang="en-GB" b="1" dirty="0">
                <a:solidFill>
                  <a:schemeClr val="accent1"/>
                </a:solidFill>
              </a:rPr>
              <a:t>Prioritising Staff Mental Health and Wellbeing</a:t>
            </a:r>
          </a:p>
        </p:txBody>
      </p:sp>
      <p:sp>
        <p:nvSpPr>
          <p:cNvPr id="3" name="Content Placeholder 2">
            <a:extLst>
              <a:ext uri="{FF2B5EF4-FFF2-40B4-BE49-F238E27FC236}">
                <a16:creationId xmlns:a16="http://schemas.microsoft.com/office/drawing/2014/main" id="{3FBD7CF1-CB80-497A-B4CE-B71AC21D7889}"/>
              </a:ext>
            </a:extLst>
          </p:cNvPr>
          <p:cNvSpPr>
            <a:spLocks noGrp="1"/>
          </p:cNvSpPr>
          <p:nvPr>
            <p:ph idx="1"/>
          </p:nvPr>
        </p:nvSpPr>
        <p:spPr>
          <a:xfrm>
            <a:off x="922867" y="1633987"/>
            <a:ext cx="10515600" cy="4351338"/>
          </a:xfrm>
        </p:spPr>
        <p:txBody>
          <a:bodyPr>
            <a:normAutofit/>
          </a:bodyPr>
          <a:lstStyle/>
          <a:p>
            <a:pPr marL="0" indent="0">
              <a:lnSpc>
                <a:spcPct val="107000"/>
              </a:lnSpc>
              <a:spcAft>
                <a:spcPts val="800"/>
              </a:spcAft>
              <a:buNone/>
            </a:pPr>
            <a:r>
              <a:rPr lang="en-GB" sz="1800" dirty="0">
                <a:latin typeface="Segoe  "/>
              </a:rPr>
              <a:t>We are committed to fostering a culture where mental health and wellbeing are given the same importance as physical health. Aligned with our vision of ‘follow your pathway and we grow together in confidence’, we strive to tackle the stigma surrounding mental health and wellbeing, promoting openness and understanding throughout our school community. </a:t>
            </a:r>
          </a:p>
          <a:p>
            <a:pPr marL="0" indent="0">
              <a:lnSpc>
                <a:spcPct val="107000"/>
              </a:lnSpc>
              <a:spcAft>
                <a:spcPts val="800"/>
              </a:spcAft>
              <a:buNone/>
            </a:pPr>
            <a:r>
              <a:rPr lang="en-GB" sz="1800" dirty="0">
                <a:latin typeface="Segoe  "/>
              </a:rPr>
              <a:t>We believe that everyone should have access to the support they need to thrive, both professionally and personally. This includes fulfilling our legal duties to manage work-related stress, offering sensitive pastoral care, and ensuring that all staff receive the appropriate support when needed. Together, we create an environment where mental health and wellbeing are prioritised, and every member of our school community can flourish.</a:t>
            </a:r>
            <a:endParaRPr lang="en-GB" sz="1800" dirty="0">
              <a:effectLst/>
              <a:latin typeface="Segoe  "/>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E9331C9-A77A-4436-9E17-662F1B67656A}"/>
              </a:ext>
            </a:extLst>
          </p:cNvPr>
          <p:cNvSpPr txBox="1"/>
          <p:nvPr/>
        </p:nvSpPr>
        <p:spPr>
          <a:xfrm>
            <a:off x="397933" y="5985325"/>
            <a:ext cx="11446933" cy="612155"/>
          </a:xfrm>
          <a:prstGeom prst="rect">
            <a:avLst/>
          </a:prstGeom>
          <a:solidFill>
            <a:schemeClr val="accent5">
              <a:lumMod val="20000"/>
              <a:lumOff val="80000"/>
            </a:schemeClr>
          </a:solidFill>
          <a:ln w="28575">
            <a:solidFill>
              <a:schemeClr val="tx1"/>
            </a:solidFill>
          </a:ln>
        </p:spPr>
        <p:txBody>
          <a:bodyPr wrap="square">
            <a:spAutoFit/>
          </a:bodyPr>
          <a:lstStyle/>
          <a:p>
            <a:pPr marL="0" indent="0" algn="ctr">
              <a:lnSpc>
                <a:spcPct val="107000"/>
              </a:lnSpc>
              <a:spcAft>
                <a:spcPts val="800"/>
              </a:spcAft>
              <a:buNone/>
            </a:pPr>
            <a:r>
              <a:rPr lang="en-GB" sz="1300" dirty="0">
                <a:latin typeface="Segoe UI" panose="020B0502040204020203" pitchFamily="34" charset="0"/>
                <a:ea typeface="Calibri" panose="020F0502020204030204" pitchFamily="34" charset="0"/>
                <a:cs typeface="Times New Roman" panose="02020603050405020304" pitchFamily="18" charset="0"/>
              </a:rPr>
              <a:t>“Y</a:t>
            </a:r>
            <a:r>
              <a:rPr lang="en-GB" sz="1300" dirty="0">
                <a:effectLst/>
                <a:latin typeface="Segoe UI" panose="020B0502040204020203" pitchFamily="34" charset="0"/>
                <a:ea typeface="Calibri" panose="020F0502020204030204" pitchFamily="34" charset="0"/>
                <a:cs typeface="Times New Roman" panose="02020603050405020304" pitchFamily="18" charset="0"/>
              </a:rPr>
              <a:t>ou did not choose me, I chose you that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a:t>
            </a:r>
            <a:r>
              <a:rPr lang="en-GB" sz="1300" dirty="0">
                <a:effectLst/>
                <a:latin typeface="Segoe UI" panose="020B0502040204020203" pitchFamily="34" charset="0"/>
                <a:ea typeface="Calibri" panose="020F0502020204030204" pitchFamily="34" charset="0"/>
                <a:cs typeface="Times New Roman" panose="02020603050405020304" pitchFamily="18" charset="0"/>
              </a:rPr>
              <a:t>you might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go and bear fruit, fruit that will last,</a:t>
            </a:r>
            <a:r>
              <a:rPr lang="en-GB" sz="1300" dirty="0">
                <a:effectLst/>
                <a:latin typeface="Segoe UI" panose="020B0502040204020203" pitchFamily="34" charset="0"/>
                <a:ea typeface="Calibri" panose="020F0502020204030204" pitchFamily="34" charset="0"/>
                <a:cs typeface="Times New Roman" panose="02020603050405020304" pitchFamily="18" charset="0"/>
              </a:rPr>
              <a:t> so that whatever you ask in my name the Father will give you.” </a:t>
            </a:r>
          </a:p>
          <a:p>
            <a:pPr marL="0" indent="0" algn="ctr">
              <a:lnSpc>
                <a:spcPct val="107000"/>
              </a:lnSpc>
              <a:spcAft>
                <a:spcPts val="800"/>
              </a:spcAft>
              <a:buNone/>
            </a:pPr>
            <a:r>
              <a:rPr lang="en-GB" sz="1300" dirty="0">
                <a:effectLst/>
                <a:latin typeface="Segoe UI" panose="020B0502040204020203" pitchFamily="34" charset="0"/>
                <a:ea typeface="Calibri" panose="020F0502020204030204" pitchFamily="34" charset="0"/>
                <a:cs typeface="Times New Roman" panose="02020603050405020304" pitchFamily="18" charset="0"/>
              </a:rPr>
              <a:t>John 15:16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9B7ABE01-3869-4DF4-8577-BF46645AF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005" y="309562"/>
            <a:ext cx="2362730" cy="6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58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484-A338-4892-A3C0-DCF5C0F3C9D7}"/>
              </a:ext>
            </a:extLst>
          </p:cNvPr>
          <p:cNvSpPr>
            <a:spLocks noGrp="1"/>
          </p:cNvSpPr>
          <p:nvPr>
            <p:ph type="title"/>
          </p:nvPr>
        </p:nvSpPr>
        <p:spPr>
          <a:xfrm>
            <a:off x="863599" y="127369"/>
            <a:ext cx="10515600" cy="1325563"/>
          </a:xfrm>
        </p:spPr>
        <p:txBody>
          <a:bodyPr/>
          <a:lstStyle/>
          <a:p>
            <a:r>
              <a:rPr lang="en-GB" b="1" dirty="0">
                <a:solidFill>
                  <a:schemeClr val="accent1"/>
                </a:solidFill>
              </a:rPr>
              <a:t>Additional Support</a:t>
            </a:r>
          </a:p>
        </p:txBody>
      </p:sp>
      <p:sp>
        <p:nvSpPr>
          <p:cNvPr id="3" name="Content Placeholder 2">
            <a:extLst>
              <a:ext uri="{FF2B5EF4-FFF2-40B4-BE49-F238E27FC236}">
                <a16:creationId xmlns:a16="http://schemas.microsoft.com/office/drawing/2014/main" id="{3FBD7CF1-CB80-497A-B4CE-B71AC21D7889}"/>
              </a:ext>
            </a:extLst>
          </p:cNvPr>
          <p:cNvSpPr>
            <a:spLocks noGrp="1"/>
          </p:cNvSpPr>
          <p:nvPr>
            <p:ph idx="1"/>
          </p:nvPr>
        </p:nvSpPr>
        <p:spPr>
          <a:xfrm>
            <a:off x="812801" y="1109133"/>
            <a:ext cx="10515600" cy="4741334"/>
          </a:xfrm>
        </p:spPr>
        <p:txBody>
          <a:bodyPr>
            <a:normAutofit fontScale="92500" lnSpcReduction="10000"/>
          </a:bodyPr>
          <a:lstStyle/>
          <a:p>
            <a:pPr marL="0" indent="0">
              <a:lnSpc>
                <a:spcPct val="107000"/>
              </a:lnSpc>
              <a:spcAft>
                <a:spcPts val="800"/>
              </a:spcAft>
              <a:buNone/>
            </a:pPr>
            <a:r>
              <a:rPr lang="en-GB" sz="1400" dirty="0">
                <a:latin typeface="Segoe  "/>
              </a:rPr>
              <a:t>We offer the following support services to ensure our staff have access to the help they need: </a:t>
            </a:r>
          </a:p>
          <a:p>
            <a:pPr marL="0" indent="0">
              <a:lnSpc>
                <a:spcPct val="107000"/>
              </a:lnSpc>
              <a:spcAft>
                <a:spcPts val="800"/>
              </a:spcAft>
              <a:buNone/>
            </a:pPr>
            <a:r>
              <a:rPr lang="en-GB" sz="1400" b="1" dirty="0">
                <a:latin typeface="Segoe  "/>
              </a:rPr>
              <a:t>Pastoral Support: </a:t>
            </a:r>
            <a:r>
              <a:rPr lang="en-GB" sz="1400" dirty="0">
                <a:latin typeface="Segoe  "/>
              </a:rPr>
              <a:t>We are committed to providing sensitive and understanding pastoral care for staff, offering a safe space for open discussions about mental health and wellbeing. This can include one-to-one support, referrals to additional services, and regular check-ins. </a:t>
            </a:r>
          </a:p>
          <a:p>
            <a:pPr marL="0" indent="0">
              <a:lnSpc>
                <a:spcPct val="107000"/>
              </a:lnSpc>
              <a:spcAft>
                <a:spcPts val="800"/>
              </a:spcAft>
              <a:buNone/>
            </a:pPr>
            <a:r>
              <a:rPr lang="en-GB" sz="1400" b="1" dirty="0">
                <a:latin typeface="Segoe  "/>
              </a:rPr>
              <a:t>Regular Wellbeing Check-ins: </a:t>
            </a:r>
            <a:r>
              <a:rPr lang="en-GB" sz="1400" dirty="0">
                <a:latin typeface="Segoe  "/>
              </a:rPr>
              <a:t>In addition to informal support, we encourage regular wellbeing check-ins with line managers to discuss workload, wellbeing, and any concerns that might impact mental health. </a:t>
            </a:r>
          </a:p>
          <a:p>
            <a:pPr marL="0" indent="0">
              <a:lnSpc>
                <a:spcPct val="107000"/>
              </a:lnSpc>
              <a:spcAft>
                <a:spcPts val="800"/>
              </a:spcAft>
              <a:buNone/>
            </a:pPr>
            <a:r>
              <a:rPr lang="en-GB" sz="1400" b="1" dirty="0">
                <a:latin typeface="Segoe  "/>
              </a:rPr>
              <a:t>Support Networks: </a:t>
            </a:r>
            <a:r>
              <a:rPr lang="en-GB" sz="1400" dirty="0">
                <a:latin typeface="Segoe  "/>
              </a:rPr>
              <a:t>We foster an open and understanding culture where staff can connect and support one another.  This includes the opportunity to “walk and talk”, take a book from our staff library, participate in our staff group chat, share celebrations </a:t>
            </a:r>
          </a:p>
          <a:p>
            <a:pPr marL="0" indent="0">
              <a:lnSpc>
                <a:spcPct val="107000"/>
              </a:lnSpc>
              <a:spcAft>
                <a:spcPts val="800"/>
              </a:spcAft>
              <a:buNone/>
            </a:pPr>
            <a:r>
              <a:rPr lang="en-GB" sz="1400" b="1" dirty="0">
                <a:latin typeface="Segoe  "/>
              </a:rPr>
              <a:t>Access to Wellbeing Resources: </a:t>
            </a:r>
            <a:r>
              <a:rPr lang="en-GB" sz="1400" dirty="0">
                <a:latin typeface="Segoe  "/>
              </a:rPr>
              <a:t>From stress-relief techniques to practical mental health guides and a well-being calendar which is updated monthly and published around school, we provide a range of resources that staff can access at any time to support their mental health. </a:t>
            </a:r>
          </a:p>
          <a:p>
            <a:pPr marL="0" indent="0">
              <a:lnSpc>
                <a:spcPct val="107000"/>
              </a:lnSpc>
              <a:spcAft>
                <a:spcPts val="800"/>
              </a:spcAft>
              <a:buNone/>
            </a:pPr>
            <a:r>
              <a:rPr lang="en-GB" sz="1400" b="1" dirty="0">
                <a:latin typeface="Segoe  "/>
              </a:rPr>
              <a:t>Staff “get togethers”: </a:t>
            </a:r>
            <a:r>
              <a:rPr lang="en-GB" sz="1400" dirty="0">
                <a:latin typeface="Segoe  "/>
              </a:rPr>
              <a:t>Whether it’s a shared lunch on an INSET Day, or an evening out together, we recognise the importance of spending time together as a staff team and getting to know each other as people, not just colleagues.</a:t>
            </a:r>
          </a:p>
          <a:p>
            <a:pPr marL="0" indent="0">
              <a:lnSpc>
                <a:spcPct val="107000"/>
              </a:lnSpc>
              <a:spcAft>
                <a:spcPts val="800"/>
              </a:spcAft>
              <a:buNone/>
            </a:pPr>
            <a:r>
              <a:rPr lang="en-GB" sz="1400" b="1" dirty="0">
                <a:latin typeface="Segoe  "/>
              </a:rPr>
              <a:t>Governance: </a:t>
            </a:r>
            <a:r>
              <a:rPr lang="en-GB" sz="1400" dirty="0">
                <a:latin typeface="Segoe  "/>
              </a:rPr>
              <a:t>Governors will take into account staff wellbeing when making any decisions such as the impact of any new or updated policies. </a:t>
            </a:r>
          </a:p>
          <a:p>
            <a:pPr marL="0" indent="0">
              <a:lnSpc>
                <a:spcPct val="107000"/>
              </a:lnSpc>
              <a:spcAft>
                <a:spcPts val="800"/>
              </a:spcAft>
              <a:buNone/>
            </a:pPr>
            <a:r>
              <a:rPr lang="en-GB" sz="1400" dirty="0">
                <a:latin typeface="Segoe  "/>
              </a:rPr>
              <a:t>These provisions, combined with access to Wisdom (Health Assured) and North Yorkshire Employee Benefits (</a:t>
            </a:r>
            <a:r>
              <a:rPr lang="en-GB" sz="1400" dirty="0">
                <a:latin typeface="Segoe  "/>
                <a:hlinkClick r:id="rId2"/>
              </a:rPr>
              <a:t>https://www.northyorks.gov.uk/jobs-and-careers/total-rewards</a:t>
            </a:r>
            <a:r>
              <a:rPr lang="en-GB" sz="1400" dirty="0">
                <a:latin typeface="Segoe  "/>
              </a:rPr>
              <a:t>), are part of our holistic approach to ensuring that all staff feel supported and valued in maintaining their mental health and wellbeing.</a:t>
            </a:r>
            <a:endParaRPr lang="en-GB" sz="1400" dirty="0">
              <a:effectLst/>
              <a:latin typeface="Segoe  "/>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E9331C9-A77A-4436-9E17-662F1B67656A}"/>
              </a:ext>
            </a:extLst>
          </p:cNvPr>
          <p:cNvSpPr txBox="1"/>
          <p:nvPr/>
        </p:nvSpPr>
        <p:spPr>
          <a:xfrm>
            <a:off x="397933" y="5985325"/>
            <a:ext cx="11446933" cy="612155"/>
          </a:xfrm>
          <a:prstGeom prst="rect">
            <a:avLst/>
          </a:prstGeom>
          <a:solidFill>
            <a:schemeClr val="accent5">
              <a:lumMod val="20000"/>
              <a:lumOff val="80000"/>
            </a:schemeClr>
          </a:solidFill>
          <a:ln w="28575">
            <a:solidFill>
              <a:schemeClr val="tx1"/>
            </a:solidFill>
          </a:ln>
        </p:spPr>
        <p:txBody>
          <a:bodyPr wrap="square">
            <a:spAutoFit/>
          </a:bodyPr>
          <a:lstStyle/>
          <a:p>
            <a:pPr marL="0" indent="0" algn="ctr">
              <a:lnSpc>
                <a:spcPct val="107000"/>
              </a:lnSpc>
              <a:spcAft>
                <a:spcPts val="800"/>
              </a:spcAft>
              <a:buNone/>
            </a:pPr>
            <a:r>
              <a:rPr lang="en-GB" sz="1300" dirty="0">
                <a:latin typeface="Segoe UI" panose="020B0502040204020203" pitchFamily="34" charset="0"/>
                <a:ea typeface="Calibri" panose="020F0502020204030204" pitchFamily="34" charset="0"/>
                <a:cs typeface="Times New Roman" panose="02020603050405020304" pitchFamily="18" charset="0"/>
              </a:rPr>
              <a:t>“Y</a:t>
            </a:r>
            <a:r>
              <a:rPr lang="en-GB" sz="1300" dirty="0">
                <a:effectLst/>
                <a:latin typeface="Segoe UI" panose="020B0502040204020203" pitchFamily="34" charset="0"/>
                <a:ea typeface="Calibri" panose="020F0502020204030204" pitchFamily="34" charset="0"/>
                <a:cs typeface="Times New Roman" panose="02020603050405020304" pitchFamily="18" charset="0"/>
              </a:rPr>
              <a:t>ou did not choose me, I chose you that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a:t>
            </a:r>
            <a:r>
              <a:rPr lang="en-GB" sz="1300" dirty="0">
                <a:effectLst/>
                <a:latin typeface="Segoe UI" panose="020B0502040204020203" pitchFamily="34" charset="0"/>
                <a:ea typeface="Calibri" panose="020F0502020204030204" pitchFamily="34" charset="0"/>
                <a:cs typeface="Times New Roman" panose="02020603050405020304" pitchFamily="18" charset="0"/>
              </a:rPr>
              <a:t>you might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go and bear fruit, fruit that will last,</a:t>
            </a:r>
            <a:r>
              <a:rPr lang="en-GB" sz="1300" dirty="0">
                <a:effectLst/>
                <a:latin typeface="Segoe UI" panose="020B0502040204020203" pitchFamily="34" charset="0"/>
                <a:ea typeface="Calibri" panose="020F0502020204030204" pitchFamily="34" charset="0"/>
                <a:cs typeface="Times New Roman" panose="02020603050405020304" pitchFamily="18" charset="0"/>
              </a:rPr>
              <a:t> so that whatever you ask in my name the Father will give you.” </a:t>
            </a:r>
          </a:p>
          <a:p>
            <a:pPr marL="0" indent="0" algn="ctr">
              <a:lnSpc>
                <a:spcPct val="107000"/>
              </a:lnSpc>
              <a:spcAft>
                <a:spcPts val="800"/>
              </a:spcAft>
              <a:buNone/>
            </a:pPr>
            <a:r>
              <a:rPr lang="en-GB" sz="1300" dirty="0">
                <a:effectLst/>
                <a:latin typeface="Segoe UI" panose="020B0502040204020203" pitchFamily="34" charset="0"/>
                <a:ea typeface="Calibri" panose="020F0502020204030204" pitchFamily="34" charset="0"/>
                <a:cs typeface="Times New Roman" panose="02020603050405020304" pitchFamily="18" charset="0"/>
              </a:rPr>
              <a:t>John 15:16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9B7ABE01-3869-4DF4-8577-BF46645AF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005" y="309562"/>
            <a:ext cx="2362730" cy="6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11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8949C-4F77-4D64-BFC1-CFA671FF0059}"/>
              </a:ext>
            </a:extLst>
          </p:cNvPr>
          <p:cNvPicPr>
            <a:picLocks noChangeAspect="1"/>
          </p:cNvPicPr>
          <p:nvPr/>
        </p:nvPicPr>
        <p:blipFill>
          <a:blip r:embed="rId2"/>
          <a:stretch>
            <a:fillRect/>
          </a:stretch>
        </p:blipFill>
        <p:spPr>
          <a:xfrm>
            <a:off x="3458710" y="262466"/>
            <a:ext cx="4901958" cy="6333067"/>
          </a:xfrm>
          <a:prstGeom prst="rect">
            <a:avLst/>
          </a:prstGeom>
        </p:spPr>
      </p:pic>
    </p:spTree>
    <p:extLst>
      <p:ext uri="{BB962C8B-B14F-4D97-AF65-F5344CB8AC3E}">
        <p14:creationId xmlns:p14="http://schemas.microsoft.com/office/powerpoint/2010/main" val="150346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FE484-A338-4892-A3C0-DCF5C0F3C9D7}"/>
              </a:ext>
            </a:extLst>
          </p:cNvPr>
          <p:cNvSpPr>
            <a:spLocks noGrp="1"/>
          </p:cNvSpPr>
          <p:nvPr>
            <p:ph type="title"/>
          </p:nvPr>
        </p:nvSpPr>
        <p:spPr>
          <a:xfrm>
            <a:off x="812801" y="215290"/>
            <a:ext cx="10515600" cy="1325563"/>
          </a:xfrm>
        </p:spPr>
        <p:txBody>
          <a:bodyPr/>
          <a:lstStyle/>
          <a:p>
            <a:r>
              <a:rPr lang="en-GB" b="1" dirty="0">
                <a:solidFill>
                  <a:schemeClr val="accent1"/>
                </a:solidFill>
              </a:rPr>
              <a:t>Crayke CE Primary School Perks</a:t>
            </a:r>
          </a:p>
        </p:txBody>
      </p:sp>
      <p:sp>
        <p:nvSpPr>
          <p:cNvPr id="3" name="Content Placeholder 2">
            <a:extLst>
              <a:ext uri="{FF2B5EF4-FFF2-40B4-BE49-F238E27FC236}">
                <a16:creationId xmlns:a16="http://schemas.microsoft.com/office/drawing/2014/main" id="{3FBD7CF1-CB80-497A-B4CE-B71AC21D7889}"/>
              </a:ext>
            </a:extLst>
          </p:cNvPr>
          <p:cNvSpPr>
            <a:spLocks noGrp="1"/>
          </p:cNvSpPr>
          <p:nvPr>
            <p:ph idx="1"/>
          </p:nvPr>
        </p:nvSpPr>
        <p:spPr>
          <a:xfrm>
            <a:off x="863599" y="1345655"/>
            <a:ext cx="10515600" cy="4351338"/>
          </a:xfrm>
        </p:spPr>
        <p:txBody>
          <a:bodyPr>
            <a:normAutofit fontScale="92500" lnSpcReduction="20000"/>
          </a:bodyPr>
          <a:lstStyle/>
          <a:p>
            <a:pPr marL="0" indent="0">
              <a:lnSpc>
                <a:spcPct val="107000"/>
              </a:lnSpc>
              <a:spcAft>
                <a:spcPts val="800"/>
              </a:spcAft>
              <a:buNone/>
            </a:pPr>
            <a:r>
              <a:rPr lang="en-GB" sz="1400" dirty="0">
                <a:latin typeface="Segoe  "/>
              </a:rPr>
              <a:t>We strive to go above and beyond for our staff, offering additional considerations that support well-being, work-life balance, and professional fulfilment. </a:t>
            </a:r>
          </a:p>
          <a:p>
            <a:pPr marL="0" indent="0">
              <a:lnSpc>
                <a:spcPct val="107000"/>
              </a:lnSpc>
              <a:spcAft>
                <a:spcPts val="800"/>
              </a:spcAft>
              <a:buNone/>
            </a:pPr>
            <a:r>
              <a:rPr lang="en-GB" sz="1400" dirty="0">
                <a:latin typeface="Segoe  "/>
              </a:rPr>
              <a:t>These include: </a:t>
            </a:r>
          </a:p>
          <a:p>
            <a:pPr marL="0" indent="0">
              <a:lnSpc>
                <a:spcPct val="107000"/>
              </a:lnSpc>
              <a:spcAft>
                <a:spcPts val="800"/>
              </a:spcAft>
              <a:buNone/>
            </a:pPr>
            <a:r>
              <a:rPr lang="en-GB" sz="1400" dirty="0">
                <a:latin typeface="Segoe  "/>
              </a:rPr>
              <a:t>• </a:t>
            </a:r>
            <a:r>
              <a:rPr lang="en-GB" sz="1400" b="1" dirty="0">
                <a:latin typeface="Segoe  "/>
              </a:rPr>
              <a:t>Personal Passions and Well-being:</a:t>
            </a:r>
            <a:r>
              <a:rPr lang="en-GB" sz="1400" dirty="0">
                <a:latin typeface="Segoe  "/>
              </a:rPr>
              <a:t> We recognise the importance of personal growth and work-life balance. Where possible, we offer flexible working arrangements, including leave of absence, sabbaticals, and support in responding to personal circumstances. </a:t>
            </a:r>
          </a:p>
          <a:p>
            <a:pPr marL="0" indent="0">
              <a:lnSpc>
                <a:spcPct val="107000"/>
              </a:lnSpc>
              <a:spcAft>
                <a:spcPts val="800"/>
              </a:spcAft>
              <a:buNone/>
            </a:pPr>
            <a:r>
              <a:rPr lang="en-GB" sz="1400" dirty="0">
                <a:latin typeface="Segoe  "/>
              </a:rPr>
              <a:t>• </a:t>
            </a:r>
            <a:r>
              <a:rPr lang="en-GB" sz="1400" b="1" dirty="0">
                <a:latin typeface="Segoe  "/>
              </a:rPr>
              <a:t>Family First:</a:t>
            </a:r>
            <a:r>
              <a:rPr lang="en-GB" sz="1400" dirty="0">
                <a:latin typeface="Segoe  "/>
              </a:rPr>
              <a:t>  We understand that family comes first. We aim to be as supportive as possible with appointments and absences beyond the staff absence policy. We also encourage staff to attend important family events—memories matter! </a:t>
            </a:r>
          </a:p>
          <a:p>
            <a:pPr marL="0" indent="0">
              <a:lnSpc>
                <a:spcPct val="107000"/>
              </a:lnSpc>
              <a:spcAft>
                <a:spcPts val="800"/>
              </a:spcAft>
              <a:buNone/>
            </a:pPr>
            <a:r>
              <a:rPr lang="en-GB" sz="1400" dirty="0">
                <a:latin typeface="Segoe  "/>
              </a:rPr>
              <a:t>• </a:t>
            </a:r>
            <a:r>
              <a:rPr lang="en-GB" sz="1400" b="1" dirty="0">
                <a:latin typeface="Segoe  "/>
              </a:rPr>
              <a:t>A Relaxing Cuppa: </a:t>
            </a:r>
            <a:r>
              <a:rPr lang="en-GB" sz="1400" dirty="0">
                <a:latin typeface="Segoe  "/>
              </a:rPr>
              <a:t>Tea and coffee facilities are available to ensure staff can take a well-deserved break, often alongside a sweet treat. </a:t>
            </a:r>
          </a:p>
          <a:p>
            <a:pPr marL="0" indent="0">
              <a:lnSpc>
                <a:spcPct val="107000"/>
              </a:lnSpc>
              <a:spcAft>
                <a:spcPts val="800"/>
              </a:spcAft>
              <a:buNone/>
            </a:pPr>
            <a:r>
              <a:rPr lang="en-GB" sz="1400" dirty="0">
                <a:latin typeface="Segoe  "/>
              </a:rPr>
              <a:t>• </a:t>
            </a:r>
            <a:r>
              <a:rPr lang="en-GB" sz="1400" b="1" dirty="0">
                <a:latin typeface="Segoe  "/>
              </a:rPr>
              <a:t>Investment in Professional Development:</a:t>
            </a:r>
            <a:r>
              <a:rPr lang="en-GB" sz="1400" dirty="0">
                <a:latin typeface="Segoe  "/>
              </a:rPr>
              <a:t> We are committed to staff development, offering both internal and external training opportunities. Our performance management systems ensure a clear focus on growth and career progression. </a:t>
            </a:r>
          </a:p>
          <a:p>
            <a:pPr marL="0" indent="0">
              <a:lnSpc>
                <a:spcPct val="107000"/>
              </a:lnSpc>
              <a:spcAft>
                <a:spcPts val="800"/>
              </a:spcAft>
              <a:buNone/>
            </a:pPr>
            <a:r>
              <a:rPr lang="en-GB" sz="1400" dirty="0">
                <a:latin typeface="Segoe  "/>
              </a:rPr>
              <a:t>• </a:t>
            </a:r>
            <a:r>
              <a:rPr lang="en-GB" sz="1400" b="1" dirty="0">
                <a:latin typeface="Segoe  "/>
              </a:rPr>
              <a:t>Leadership Development Opportunities:</a:t>
            </a:r>
            <a:r>
              <a:rPr lang="en-GB" sz="1400" dirty="0">
                <a:latin typeface="Segoe  "/>
              </a:rPr>
              <a:t> We actively support staff in developing their leadership potential. Through the National Professional Qualifications (NPQs), we provide structured leadership training, equipping staff with the skills and knowledge to progress in their careers.</a:t>
            </a:r>
          </a:p>
          <a:p>
            <a:pPr>
              <a:lnSpc>
                <a:spcPct val="107000"/>
              </a:lnSpc>
              <a:spcAft>
                <a:spcPts val="800"/>
              </a:spcAft>
            </a:pPr>
            <a:r>
              <a:rPr lang="en-GB" sz="1400" b="1" dirty="0">
                <a:latin typeface="Segoe  "/>
              </a:rPr>
              <a:t>Self-care:</a:t>
            </a:r>
            <a:r>
              <a:rPr lang="en-GB" sz="1400" dirty="0">
                <a:latin typeface="Segoe  "/>
              </a:rPr>
              <a:t> A range of hand soaps and creams are provided in the staff toilets for a mini pamper opportunity in a busy working day.</a:t>
            </a:r>
          </a:p>
          <a:p>
            <a:pPr marL="0" indent="0">
              <a:lnSpc>
                <a:spcPct val="107000"/>
              </a:lnSpc>
              <a:spcAft>
                <a:spcPts val="800"/>
              </a:spcAft>
              <a:buNone/>
            </a:pPr>
            <a:endParaRPr lang="en-GB" sz="1400" dirty="0">
              <a:effectLst/>
              <a:latin typeface="Segoe  "/>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E9331C9-A77A-4436-9E17-662F1B67656A}"/>
              </a:ext>
            </a:extLst>
          </p:cNvPr>
          <p:cNvSpPr txBox="1"/>
          <p:nvPr/>
        </p:nvSpPr>
        <p:spPr>
          <a:xfrm>
            <a:off x="397933" y="5985325"/>
            <a:ext cx="11446933" cy="612155"/>
          </a:xfrm>
          <a:prstGeom prst="rect">
            <a:avLst/>
          </a:prstGeom>
          <a:solidFill>
            <a:schemeClr val="accent5">
              <a:lumMod val="20000"/>
              <a:lumOff val="80000"/>
            </a:schemeClr>
          </a:solidFill>
          <a:ln w="28575">
            <a:solidFill>
              <a:schemeClr val="tx1"/>
            </a:solidFill>
          </a:ln>
        </p:spPr>
        <p:txBody>
          <a:bodyPr wrap="square">
            <a:spAutoFit/>
          </a:bodyPr>
          <a:lstStyle/>
          <a:p>
            <a:pPr marL="0" indent="0" algn="ctr">
              <a:lnSpc>
                <a:spcPct val="107000"/>
              </a:lnSpc>
              <a:spcAft>
                <a:spcPts val="800"/>
              </a:spcAft>
              <a:buNone/>
            </a:pPr>
            <a:r>
              <a:rPr lang="en-GB" sz="1300" dirty="0">
                <a:latin typeface="Segoe UI" panose="020B0502040204020203" pitchFamily="34" charset="0"/>
                <a:ea typeface="Calibri" panose="020F0502020204030204" pitchFamily="34" charset="0"/>
                <a:cs typeface="Times New Roman" panose="02020603050405020304" pitchFamily="18" charset="0"/>
              </a:rPr>
              <a:t>“Y</a:t>
            </a:r>
            <a:r>
              <a:rPr lang="en-GB" sz="1300" dirty="0">
                <a:effectLst/>
                <a:latin typeface="Segoe UI" panose="020B0502040204020203" pitchFamily="34" charset="0"/>
                <a:ea typeface="Calibri" panose="020F0502020204030204" pitchFamily="34" charset="0"/>
                <a:cs typeface="Times New Roman" panose="02020603050405020304" pitchFamily="18" charset="0"/>
              </a:rPr>
              <a:t>ou did not choose me, I chose you that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a:t>
            </a:r>
            <a:r>
              <a:rPr lang="en-GB" sz="1300" dirty="0">
                <a:effectLst/>
                <a:latin typeface="Segoe UI" panose="020B0502040204020203" pitchFamily="34" charset="0"/>
                <a:ea typeface="Calibri" panose="020F0502020204030204" pitchFamily="34" charset="0"/>
                <a:cs typeface="Times New Roman" panose="02020603050405020304" pitchFamily="18" charset="0"/>
              </a:rPr>
              <a:t>you might</a:t>
            </a:r>
            <a:r>
              <a:rPr lang="en-GB" sz="1300" b="1" dirty="0">
                <a:effectLst/>
                <a:latin typeface="Segoe UI" panose="020B0502040204020203" pitchFamily="34" charset="0"/>
                <a:ea typeface="Calibri" panose="020F0502020204030204" pitchFamily="34" charset="0"/>
                <a:cs typeface="Times New Roman" panose="02020603050405020304" pitchFamily="18" charset="0"/>
              </a:rPr>
              <a:t> go and bear fruit, fruit that will last,</a:t>
            </a:r>
            <a:r>
              <a:rPr lang="en-GB" sz="1300" dirty="0">
                <a:effectLst/>
                <a:latin typeface="Segoe UI" panose="020B0502040204020203" pitchFamily="34" charset="0"/>
                <a:ea typeface="Calibri" panose="020F0502020204030204" pitchFamily="34" charset="0"/>
                <a:cs typeface="Times New Roman" panose="02020603050405020304" pitchFamily="18" charset="0"/>
              </a:rPr>
              <a:t> so that whatever you ask in my name the Father will give you.” </a:t>
            </a:r>
          </a:p>
          <a:p>
            <a:pPr marL="0" indent="0" algn="ctr">
              <a:lnSpc>
                <a:spcPct val="107000"/>
              </a:lnSpc>
              <a:spcAft>
                <a:spcPts val="800"/>
              </a:spcAft>
              <a:buNone/>
            </a:pPr>
            <a:r>
              <a:rPr lang="en-GB" sz="1300" dirty="0">
                <a:effectLst/>
                <a:latin typeface="Segoe UI" panose="020B0502040204020203" pitchFamily="34" charset="0"/>
                <a:ea typeface="Calibri" panose="020F0502020204030204" pitchFamily="34" charset="0"/>
                <a:cs typeface="Times New Roman" panose="02020603050405020304" pitchFamily="18" charset="0"/>
              </a:rPr>
              <a:t>John 15:16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a:extLst>
              <a:ext uri="{FF2B5EF4-FFF2-40B4-BE49-F238E27FC236}">
                <a16:creationId xmlns:a16="http://schemas.microsoft.com/office/drawing/2014/main" id="{9B7ABE01-3869-4DF4-8577-BF46645AF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9005" y="309562"/>
            <a:ext cx="2362730" cy="69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367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7073</TotalTime>
  <Words>2317</Words>
  <Application>Microsoft Office PowerPoint</Application>
  <PresentationFormat>Widescreen</PresentationFormat>
  <Paragraphs>80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Segoe  </vt:lpstr>
      <vt:lpstr>Segoe UI</vt:lpstr>
      <vt:lpstr>Office Theme</vt:lpstr>
      <vt:lpstr> </vt:lpstr>
      <vt:lpstr>Vision</vt:lpstr>
      <vt:lpstr>Our Pledge</vt:lpstr>
      <vt:lpstr>A culture of community and belonging</vt:lpstr>
      <vt:lpstr>A culture of community and belonging</vt:lpstr>
      <vt:lpstr>Prioritising Staff Mental Health and Wellbeing</vt:lpstr>
      <vt:lpstr>Additional Support</vt:lpstr>
      <vt:lpstr>PowerPoint Presentation</vt:lpstr>
      <vt:lpstr>Crayke CE Primary School Perks</vt:lpstr>
      <vt:lpstr>Prioritising Workload</vt:lpstr>
      <vt:lpstr>Reduced Directed Time</vt:lpstr>
      <vt:lpstr>Ofsted, June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Wellbeing Survey</dc:title>
  <dc:creator>Crayke Headteacher</dc:creator>
  <cp:lastModifiedBy>Crayke Headteacher</cp:lastModifiedBy>
  <cp:revision>55</cp:revision>
  <dcterms:created xsi:type="dcterms:W3CDTF">2025-05-24T10:25:50Z</dcterms:created>
  <dcterms:modified xsi:type="dcterms:W3CDTF">2025-07-02T16:21:39Z</dcterms:modified>
</cp:coreProperties>
</file>