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5" r:id="rId5"/>
    <p:sldId id="273" r:id="rId6"/>
    <p:sldId id="260" r:id="rId7"/>
    <p:sldId id="257" r:id="rId8"/>
    <p:sldId id="554" r:id="rId9"/>
    <p:sldId id="561" r:id="rId10"/>
    <p:sldId id="562" r:id="rId11"/>
    <p:sldId id="563" r:id="rId12"/>
    <p:sldId id="278" r:id="rId13"/>
    <p:sldId id="565" r:id="rId14"/>
    <p:sldId id="566" r:id="rId15"/>
    <p:sldId id="567" r:id="rId16"/>
    <p:sldId id="551" r:id="rId17"/>
    <p:sldId id="552" r:id="rId18"/>
    <p:sldId id="6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F8ED-145E-4065-9D99-0D2682D8E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62D8D5-567F-402A-BCB3-004B26E34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F57C3-BE57-4574-8E93-475CCEB99B63}"/>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F31F9733-75C7-4CE1-9EB0-0ECAAE459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3B6F7-2662-454C-AA4D-98351804EF0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40113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1DC1-2196-4B9D-BC15-8A50DB0DD4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02EB6-0A95-487F-9E34-F0F90EEEFE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391BC-28A9-483B-B046-B81EAD6351F6}"/>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7B866A86-BEC5-4E8B-A6F9-733613BD9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DA580-8177-4F28-B7B2-DB90E4DC4FD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1433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5134F-680F-49C0-ACC6-41F8A694B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7A7B7-A954-440A-8A98-BCF47D60C4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0CDCD3-172B-45EC-B8FC-F07A39F4908D}"/>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D23019AC-C0E5-4EFB-BBFD-99F850973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97B57-27F7-41CB-A59B-D301AAFF6D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40823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E767-5F33-43EE-93A0-AA0403035A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F6055A-0701-4DBD-8B69-E4BCA613F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FD7F0-F240-49CE-9507-E1CD55FAC8E5}"/>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6DE734AA-735D-4B4E-8B77-F99EADCA9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05B46-F0FC-4B0C-AA9F-8B11FD749E18}"/>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83118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06C9-90A9-4498-B5B0-08F975176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C469BA-8F6C-4180-B60B-876C290F7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A049C9-53E5-470E-A471-F60E93BEE7C0}"/>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14C4935E-BA5D-41CB-B507-4234A830D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59DFC-376F-46AC-B348-F31BE66F53A4}"/>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1695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6FF7-4BB7-41D4-BB58-03F4831CE9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4D904-2142-4CEC-B502-69212043A0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B4331A-86FA-467B-BEDA-6A1C4BA830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3D85D5-9CE1-43E4-A837-BE0B1893FBCB}"/>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6" name="Footer Placeholder 5">
            <a:extLst>
              <a:ext uri="{FF2B5EF4-FFF2-40B4-BE49-F238E27FC236}">
                <a16:creationId xmlns:a16="http://schemas.microsoft.com/office/drawing/2014/main" id="{E15534C3-2A47-4052-A659-E9E109B0D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E228A8-059F-485F-A643-3321C5608B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0084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D907-FEDC-450A-9392-137B8D9A78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B1D30A-A48C-4F55-B9EE-D9A2A7617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AB569-5555-4F54-A0C7-9BB2B5FE8F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433694-902A-45AD-B038-0EDD0D853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FC15A5-9CE5-4745-AE9D-4F99EA7CC7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F4F2BA-9386-4D8E-9FC0-EB43BED3FFE6}"/>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8" name="Footer Placeholder 7">
            <a:extLst>
              <a:ext uri="{FF2B5EF4-FFF2-40B4-BE49-F238E27FC236}">
                <a16:creationId xmlns:a16="http://schemas.microsoft.com/office/drawing/2014/main" id="{3B49C41E-91C2-44CD-8820-12CC549930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DCC4-5CBE-435F-8B3A-AB3B26770A7F}"/>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4814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E2E7-9A5E-420F-ABD3-FAD2254A40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1240E3-826D-4B0D-A293-850A96624D5D}"/>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4" name="Footer Placeholder 3">
            <a:extLst>
              <a:ext uri="{FF2B5EF4-FFF2-40B4-BE49-F238E27FC236}">
                <a16:creationId xmlns:a16="http://schemas.microsoft.com/office/drawing/2014/main" id="{A7EB4EC9-4E75-4B4A-A356-8286556B1E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D120CB-4573-45E8-A07E-9AD93857D147}"/>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21946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C64C4-6C21-4369-9828-A704E9421183}"/>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3" name="Footer Placeholder 2">
            <a:extLst>
              <a:ext uri="{FF2B5EF4-FFF2-40B4-BE49-F238E27FC236}">
                <a16:creationId xmlns:a16="http://schemas.microsoft.com/office/drawing/2014/main" id="{2724B9C6-F331-4668-9DFF-4A28B17532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6875AA-2658-4889-8C3C-68EFFF2CEA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6304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D05-6339-4A40-B8A2-4447CD1D9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C1B187-6786-492A-9CD0-44A57354A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AD6C7-8592-423D-B377-9DF039FF3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5CA793-B73C-4BFA-A082-CCF41EF5A158}"/>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6" name="Footer Placeholder 5">
            <a:extLst>
              <a:ext uri="{FF2B5EF4-FFF2-40B4-BE49-F238E27FC236}">
                <a16:creationId xmlns:a16="http://schemas.microsoft.com/office/drawing/2014/main" id="{AE5AC517-CD3F-4BE4-8C33-7C4C48185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63EF32-A88B-4C49-883E-12762E6263D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92711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3467-9B17-45F8-B57D-F37F4799D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E497A-941A-442B-827A-350EC677F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D9528-B7FD-4E91-91E0-3F7FABC8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9B858B-CF27-48D1-B298-2118EA24048D}"/>
              </a:ext>
            </a:extLst>
          </p:cNvPr>
          <p:cNvSpPr>
            <a:spLocks noGrp="1"/>
          </p:cNvSpPr>
          <p:nvPr>
            <p:ph type="dt" sz="half" idx="10"/>
          </p:nvPr>
        </p:nvSpPr>
        <p:spPr/>
        <p:txBody>
          <a:bodyPr/>
          <a:lstStyle/>
          <a:p>
            <a:fld id="{E5D23908-2066-465B-BEF6-7A4BEF8EC584}" type="datetimeFigureOut">
              <a:rPr lang="en-GB" smtClean="0"/>
              <a:t>12/06/2026</a:t>
            </a:fld>
            <a:endParaRPr lang="en-GB"/>
          </a:p>
        </p:txBody>
      </p:sp>
      <p:sp>
        <p:nvSpPr>
          <p:cNvPr id="6" name="Footer Placeholder 5">
            <a:extLst>
              <a:ext uri="{FF2B5EF4-FFF2-40B4-BE49-F238E27FC236}">
                <a16:creationId xmlns:a16="http://schemas.microsoft.com/office/drawing/2014/main" id="{267FF5D2-F96B-4C63-91E8-07587F33B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433E19-8211-4FE2-86EC-D19F524B73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78609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5D3CA-E20F-4E02-915E-EEFE516A3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AB1091-D9EB-44E1-A9CD-38F6E694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AED1C-54E6-42F6-8E67-F62975C80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23908-2066-465B-BEF6-7A4BEF8EC584}" type="datetimeFigureOut">
              <a:rPr lang="en-GB" smtClean="0"/>
              <a:t>12/06/2026</a:t>
            </a:fld>
            <a:endParaRPr lang="en-GB"/>
          </a:p>
        </p:txBody>
      </p:sp>
      <p:sp>
        <p:nvSpPr>
          <p:cNvPr id="5" name="Footer Placeholder 4">
            <a:extLst>
              <a:ext uri="{FF2B5EF4-FFF2-40B4-BE49-F238E27FC236}">
                <a16:creationId xmlns:a16="http://schemas.microsoft.com/office/drawing/2014/main" id="{86D5695A-CF70-4CF8-9F4B-F11C35C6D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B9F7BA-A27C-46F5-A7D7-F011BF3E8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4D738-66D8-4DE4-93BF-9F1586B7BFA1}" type="slidenum">
              <a:rPr lang="en-GB" smtClean="0"/>
              <a:t>‹#›</a:t>
            </a:fld>
            <a:endParaRPr lang="en-GB"/>
          </a:p>
        </p:txBody>
      </p:sp>
    </p:spTree>
    <p:extLst>
      <p:ext uri="{BB962C8B-B14F-4D97-AF65-F5344CB8AC3E}">
        <p14:creationId xmlns:p14="http://schemas.microsoft.com/office/powerpoint/2010/main" val="335565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aykeschool.org/classes/class-2/" TargetMode="External"/><Relationship Id="rId2" Type="http://schemas.openxmlformats.org/officeDocument/2006/relationships/hyperlink" Target="https://craykeschool.org/2026/home-school-values-spring-202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craykeschool.org/classes/class-3/" TargetMode="External"/><Relationship Id="rId2" Type="http://schemas.openxmlformats.org/officeDocument/2006/relationships/hyperlink" Target="https://craykeschool.org/2026/home-school-values-spring-2026/"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aykeschool.org/2026/home-school-values-spring-20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sl@crayke.n-yorks.sch.uk" TargetMode="External"/><Relationship Id="rId2" Type="http://schemas.openxmlformats.org/officeDocument/2006/relationships/hyperlink" Target="https://craykeschool.org/safeguar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raykeschool.org/curricul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o.nationalonlinesafety.com/myleene-uk" TargetMode="External"/><Relationship Id="rId2" Type="http://schemas.openxmlformats.org/officeDocument/2006/relationships/hyperlink" Target="https://nationalonlinesafety.com/guid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orthyorks.gov.uk/free-school-mea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aykeschool.org/wp-content/uploads/2026/04/Beech-Class-Curriculum-Tree-Year-B-Summer-Term-2026.pdf" TargetMode="External"/><Relationship Id="rId2" Type="http://schemas.openxmlformats.org/officeDocument/2006/relationships/hyperlink" Target="https://craykeschool.org/wp-content/uploads/2025/09/Curriculum-Map-Apple-Class-for-the-year.pdf" TargetMode="External"/><Relationship Id="rId1" Type="http://schemas.openxmlformats.org/officeDocument/2006/relationships/slideLayout" Target="../slideLayouts/slideLayout2.xml"/><Relationship Id="rId5" Type="http://schemas.openxmlformats.org/officeDocument/2006/relationships/hyperlink" Target="https://craykeschool.org/wp-content/uploads/2026/04/Oak-Class-Curriculum-Tree-Summer-Year-B-2026.pdf" TargetMode="External"/><Relationship Id="rId4" Type="http://schemas.openxmlformats.org/officeDocument/2006/relationships/hyperlink" Target="https://craykeschool.org/wp-content/uploads/2026/04/Holly-Class-Curriculum-Tree-Year-B-Summer-202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aykeschool.org/2026/home-school-values-spring-202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6A9-17E8-47B4-8C87-F9749BED0922}"/>
              </a:ext>
            </a:extLst>
          </p:cNvPr>
          <p:cNvSpPr>
            <a:spLocks noGrp="1"/>
          </p:cNvSpPr>
          <p:nvPr>
            <p:ph type="ctrTitle"/>
          </p:nvPr>
        </p:nvSpPr>
        <p:spPr>
          <a:xfrm>
            <a:off x="2014327" y="4611066"/>
            <a:ext cx="7924801" cy="1257093"/>
          </a:xfrm>
        </p:spPr>
        <p:txBody>
          <a:bodyPr/>
          <a:lstStyle/>
          <a:p>
            <a:r>
              <a:rPr lang="en-GB" b="1" dirty="0">
                <a:solidFill>
                  <a:schemeClr val="accent1"/>
                </a:solidFill>
              </a:rPr>
              <a:t>Crayke CE Primary School</a:t>
            </a:r>
          </a:p>
        </p:txBody>
      </p:sp>
      <p:sp>
        <p:nvSpPr>
          <p:cNvPr id="3" name="Subtitle 2">
            <a:extLst>
              <a:ext uri="{FF2B5EF4-FFF2-40B4-BE49-F238E27FC236}">
                <a16:creationId xmlns:a16="http://schemas.microsoft.com/office/drawing/2014/main" id="{CD2600CC-198E-4B77-825A-0102AADD19DA}"/>
              </a:ext>
            </a:extLst>
          </p:cNvPr>
          <p:cNvSpPr>
            <a:spLocks noGrp="1"/>
          </p:cNvSpPr>
          <p:nvPr>
            <p:ph type="subTitle" idx="1"/>
          </p:nvPr>
        </p:nvSpPr>
        <p:spPr>
          <a:xfrm>
            <a:off x="1404729" y="5621912"/>
            <a:ext cx="9144000" cy="1655762"/>
          </a:xfrm>
        </p:spPr>
        <p:txBody>
          <a:bodyPr/>
          <a:lstStyle/>
          <a:p>
            <a:r>
              <a:rPr lang="en-GB" b="1" dirty="0">
                <a:solidFill>
                  <a:schemeClr val="accent1"/>
                </a:solidFill>
              </a:rPr>
              <a:t>Summer Term 2 2026</a:t>
            </a:r>
          </a:p>
          <a:p>
            <a:r>
              <a:rPr lang="en-GB" b="1" dirty="0">
                <a:solidFill>
                  <a:schemeClr val="accent1"/>
                </a:solidFill>
              </a:rPr>
              <a:t>Crayke Chronicle - Standing Items </a:t>
            </a:r>
          </a:p>
        </p:txBody>
      </p:sp>
      <p:pic>
        <p:nvPicPr>
          <p:cNvPr id="6" name="Picture 2">
            <a:extLst>
              <a:ext uri="{FF2B5EF4-FFF2-40B4-BE49-F238E27FC236}">
                <a16:creationId xmlns:a16="http://schemas.microsoft.com/office/drawing/2014/main" id="{A6742D55-5FA3-4826-BC43-D81A8DAC5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04" y="170922"/>
            <a:ext cx="48101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AC4315-94FC-44F0-A4F9-110835774D98}"/>
              </a:ext>
            </a:extLst>
          </p:cNvPr>
          <p:cNvPicPr>
            <a:picLocks noChangeAspect="1"/>
          </p:cNvPicPr>
          <p:nvPr/>
        </p:nvPicPr>
        <p:blipFill>
          <a:blip r:embed="rId3"/>
          <a:stretch>
            <a:fillRect/>
          </a:stretch>
        </p:blipFill>
        <p:spPr>
          <a:xfrm>
            <a:off x="4187457" y="1497014"/>
            <a:ext cx="3680095" cy="3278733"/>
          </a:xfrm>
          <a:prstGeom prst="rect">
            <a:avLst/>
          </a:prstGeom>
        </p:spPr>
      </p:pic>
    </p:spTree>
    <p:extLst>
      <p:ext uri="{BB962C8B-B14F-4D97-AF65-F5344CB8AC3E}">
        <p14:creationId xmlns:p14="http://schemas.microsoft.com/office/powerpoint/2010/main" val="317287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0741-7A27-440E-ACA4-13DB1A4DC48D}"/>
              </a:ext>
            </a:extLst>
          </p:cNvPr>
          <p:cNvSpPr>
            <a:spLocks noGrp="1"/>
          </p:cNvSpPr>
          <p:nvPr>
            <p:ph type="title"/>
          </p:nvPr>
        </p:nvSpPr>
        <p:spPr>
          <a:xfrm>
            <a:off x="330200" y="331258"/>
            <a:ext cx="10515600" cy="1325563"/>
          </a:xfrm>
        </p:spPr>
        <p:txBody>
          <a:bodyPr/>
          <a:lstStyle/>
          <a:p>
            <a:r>
              <a:rPr lang="en-GB" b="1" dirty="0">
                <a:solidFill>
                  <a:schemeClr val="accent1"/>
                </a:solidFill>
              </a:rPr>
              <a:t>Spellings – Beech Class Summer 2</a:t>
            </a:r>
          </a:p>
        </p:txBody>
      </p:sp>
      <p:sp>
        <p:nvSpPr>
          <p:cNvPr id="8" name="TextBox 7">
            <a:extLst>
              <a:ext uri="{FF2B5EF4-FFF2-40B4-BE49-F238E27FC236}">
                <a16:creationId xmlns:a16="http://schemas.microsoft.com/office/drawing/2014/main" id="{5E928779-8301-4986-A322-E1154A84DCD5}"/>
              </a:ext>
            </a:extLst>
          </p:cNvPr>
          <p:cNvSpPr txBox="1"/>
          <p:nvPr/>
        </p:nvSpPr>
        <p:spPr>
          <a:xfrm>
            <a:off x="7992533" y="554137"/>
            <a:ext cx="4080934" cy="646331"/>
          </a:xfrm>
          <a:prstGeom prst="rect">
            <a:avLst/>
          </a:prstGeom>
          <a:solidFill>
            <a:schemeClr val="bg1"/>
          </a:solidFill>
          <a:ln w="57150">
            <a:solidFill>
              <a:srgbClr val="002060"/>
            </a:solidFill>
          </a:ln>
        </p:spPr>
        <p:txBody>
          <a:bodyPr wrap="square">
            <a:spAutoFit/>
          </a:bodyPr>
          <a:lstStyle/>
          <a:p>
            <a:r>
              <a:rPr lang="en-GB" b="1" u="sng" dirty="0">
                <a:solidFill>
                  <a:srgbClr val="FF0000"/>
                </a:solidFill>
                <a:hlinkClick r:id="rId2">
                  <a:extLst>
                    <a:ext uri="{A12FA001-AC4F-418D-AE19-62706E023703}">
                      <ahyp:hlinkClr xmlns:ahyp="http://schemas.microsoft.com/office/drawing/2018/hyperlinkcolor" val="tx"/>
                    </a:ext>
                  </a:extLst>
                </a:hlinkClick>
              </a:rPr>
              <a:t>CLICK HERE:</a:t>
            </a:r>
          </a:p>
          <a:p>
            <a:r>
              <a:rPr lang="en-GB" dirty="0">
                <a:hlinkClick r:id="rId3"/>
              </a:rPr>
              <a:t>https://craykeschool.org/classes/class-2/</a:t>
            </a:r>
            <a:r>
              <a:rPr lang="en-GB" dirty="0"/>
              <a:t> </a:t>
            </a:r>
          </a:p>
        </p:txBody>
      </p:sp>
      <p:pic>
        <p:nvPicPr>
          <p:cNvPr id="5" name="Picture 4">
            <a:extLst>
              <a:ext uri="{FF2B5EF4-FFF2-40B4-BE49-F238E27FC236}">
                <a16:creationId xmlns:a16="http://schemas.microsoft.com/office/drawing/2014/main" id="{F603984C-3728-4A08-AB1E-ACF82B58B712}"/>
              </a:ext>
            </a:extLst>
          </p:cNvPr>
          <p:cNvPicPr>
            <a:picLocks noChangeAspect="1"/>
          </p:cNvPicPr>
          <p:nvPr/>
        </p:nvPicPr>
        <p:blipFill>
          <a:blip r:embed="rId4"/>
          <a:stretch>
            <a:fillRect/>
          </a:stretch>
        </p:blipFill>
        <p:spPr>
          <a:xfrm>
            <a:off x="1035169" y="1334717"/>
            <a:ext cx="9966385" cy="5303999"/>
          </a:xfrm>
          <a:prstGeom prst="rect">
            <a:avLst/>
          </a:prstGeom>
        </p:spPr>
      </p:pic>
    </p:spTree>
    <p:extLst>
      <p:ext uri="{BB962C8B-B14F-4D97-AF65-F5344CB8AC3E}">
        <p14:creationId xmlns:p14="http://schemas.microsoft.com/office/powerpoint/2010/main" val="282865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8687-7200-4EBA-9EAB-191F087760CE}"/>
              </a:ext>
            </a:extLst>
          </p:cNvPr>
          <p:cNvSpPr>
            <a:spLocks noGrp="1"/>
          </p:cNvSpPr>
          <p:nvPr>
            <p:ph type="title"/>
          </p:nvPr>
        </p:nvSpPr>
        <p:spPr>
          <a:xfrm>
            <a:off x="296334" y="153206"/>
            <a:ext cx="10515600" cy="1325563"/>
          </a:xfrm>
        </p:spPr>
        <p:txBody>
          <a:bodyPr/>
          <a:lstStyle/>
          <a:p>
            <a:r>
              <a:rPr lang="en-GB" b="1" dirty="0">
                <a:solidFill>
                  <a:schemeClr val="accent1"/>
                </a:solidFill>
              </a:rPr>
              <a:t>Spellings – Holly Class Summer 2</a:t>
            </a:r>
          </a:p>
        </p:txBody>
      </p:sp>
      <p:sp>
        <p:nvSpPr>
          <p:cNvPr id="6" name="TextBox 5">
            <a:extLst>
              <a:ext uri="{FF2B5EF4-FFF2-40B4-BE49-F238E27FC236}">
                <a16:creationId xmlns:a16="http://schemas.microsoft.com/office/drawing/2014/main" id="{7ACB6650-2743-49F3-A897-B4C0844DEF4E}"/>
              </a:ext>
            </a:extLst>
          </p:cNvPr>
          <p:cNvSpPr txBox="1"/>
          <p:nvPr/>
        </p:nvSpPr>
        <p:spPr>
          <a:xfrm>
            <a:off x="7704667" y="373339"/>
            <a:ext cx="4080934" cy="646331"/>
          </a:xfrm>
          <a:prstGeom prst="rect">
            <a:avLst/>
          </a:prstGeom>
          <a:solidFill>
            <a:schemeClr val="bg1"/>
          </a:solidFill>
          <a:ln w="57150">
            <a:solidFill>
              <a:srgbClr val="002060"/>
            </a:solidFill>
          </a:ln>
        </p:spPr>
        <p:txBody>
          <a:bodyPr wrap="square">
            <a:spAutoFit/>
          </a:bodyPr>
          <a:lstStyle/>
          <a:p>
            <a:r>
              <a:rPr lang="en-GB" b="1" u="sng" dirty="0">
                <a:solidFill>
                  <a:srgbClr val="FF0000"/>
                </a:solidFill>
                <a:hlinkClick r:id="rId2">
                  <a:extLst>
                    <a:ext uri="{A12FA001-AC4F-418D-AE19-62706E023703}">
                      <ahyp:hlinkClr xmlns:ahyp="http://schemas.microsoft.com/office/drawing/2018/hyperlinkcolor" val="tx"/>
                    </a:ext>
                  </a:extLst>
                </a:hlinkClick>
              </a:rPr>
              <a:t>CLICK HERE:</a:t>
            </a:r>
          </a:p>
          <a:p>
            <a:r>
              <a:rPr lang="en-GB" dirty="0">
                <a:hlinkClick r:id="rId3"/>
              </a:rPr>
              <a:t>https://craykeschool.org/classes/class-3/</a:t>
            </a:r>
            <a:r>
              <a:rPr lang="en-GB" dirty="0"/>
              <a:t> </a:t>
            </a:r>
          </a:p>
        </p:txBody>
      </p:sp>
      <p:pic>
        <p:nvPicPr>
          <p:cNvPr id="5" name="Picture 4">
            <a:extLst>
              <a:ext uri="{FF2B5EF4-FFF2-40B4-BE49-F238E27FC236}">
                <a16:creationId xmlns:a16="http://schemas.microsoft.com/office/drawing/2014/main" id="{265E0975-4B21-F67D-4354-BB9DB7AE2F7D}"/>
              </a:ext>
            </a:extLst>
          </p:cNvPr>
          <p:cNvPicPr>
            <a:picLocks noChangeAspect="1"/>
          </p:cNvPicPr>
          <p:nvPr/>
        </p:nvPicPr>
        <p:blipFill>
          <a:blip r:embed="rId4"/>
          <a:stretch>
            <a:fillRect/>
          </a:stretch>
        </p:blipFill>
        <p:spPr>
          <a:xfrm>
            <a:off x="889781" y="1170791"/>
            <a:ext cx="9922153" cy="5464991"/>
          </a:xfrm>
          <a:prstGeom prst="rect">
            <a:avLst/>
          </a:prstGeom>
        </p:spPr>
      </p:pic>
    </p:spTree>
    <p:extLst>
      <p:ext uri="{BB962C8B-B14F-4D97-AF65-F5344CB8AC3E}">
        <p14:creationId xmlns:p14="http://schemas.microsoft.com/office/powerpoint/2010/main" val="343959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8687-7200-4EBA-9EAB-191F087760CE}"/>
              </a:ext>
            </a:extLst>
          </p:cNvPr>
          <p:cNvSpPr>
            <a:spLocks noGrp="1"/>
          </p:cNvSpPr>
          <p:nvPr>
            <p:ph type="title"/>
          </p:nvPr>
        </p:nvSpPr>
        <p:spPr>
          <a:xfrm>
            <a:off x="491067" y="187325"/>
            <a:ext cx="10515600" cy="1325563"/>
          </a:xfrm>
        </p:spPr>
        <p:txBody>
          <a:bodyPr/>
          <a:lstStyle/>
          <a:p>
            <a:r>
              <a:rPr lang="en-GB" b="1" dirty="0">
                <a:solidFill>
                  <a:schemeClr val="accent1"/>
                </a:solidFill>
              </a:rPr>
              <a:t>Spellings – Oak Class Summer 2</a:t>
            </a:r>
          </a:p>
        </p:txBody>
      </p:sp>
      <p:sp>
        <p:nvSpPr>
          <p:cNvPr id="10" name="TextBox 9">
            <a:extLst>
              <a:ext uri="{FF2B5EF4-FFF2-40B4-BE49-F238E27FC236}">
                <a16:creationId xmlns:a16="http://schemas.microsoft.com/office/drawing/2014/main" id="{7250BEAA-0673-4E61-82C5-6A1EBB186AAE}"/>
              </a:ext>
            </a:extLst>
          </p:cNvPr>
          <p:cNvSpPr txBox="1"/>
          <p:nvPr/>
        </p:nvSpPr>
        <p:spPr>
          <a:xfrm>
            <a:off x="7873999" y="380162"/>
            <a:ext cx="4080934" cy="646331"/>
          </a:xfrm>
          <a:prstGeom prst="rect">
            <a:avLst/>
          </a:prstGeom>
          <a:solidFill>
            <a:schemeClr val="bg1"/>
          </a:solidFill>
          <a:ln w="57150">
            <a:solidFill>
              <a:srgbClr val="002060"/>
            </a:solidFill>
          </a:ln>
        </p:spPr>
        <p:txBody>
          <a:bodyPr wrap="square">
            <a:spAutoFit/>
          </a:bodyPr>
          <a:lstStyle/>
          <a:p>
            <a:r>
              <a:rPr lang="en-GB" b="1" u="sng" dirty="0">
                <a:solidFill>
                  <a:srgbClr val="FF0000"/>
                </a:solidFill>
                <a:hlinkClick r:id="rId2">
                  <a:extLst>
                    <a:ext uri="{A12FA001-AC4F-418D-AE19-62706E023703}">
                      <ahyp:hlinkClr xmlns:ahyp="http://schemas.microsoft.com/office/drawing/2018/hyperlinkcolor" val="tx"/>
                    </a:ext>
                  </a:extLst>
                </a:hlinkClick>
              </a:rPr>
              <a:t>CLICK HERE:</a:t>
            </a:r>
          </a:p>
          <a:p>
            <a:r>
              <a:rPr lang="en-GB" u="sng" dirty="0">
                <a:solidFill>
                  <a:schemeClr val="accent1"/>
                </a:solidFill>
                <a:hlinkClick r:id="rId2">
                  <a:extLst>
                    <a:ext uri="{A12FA001-AC4F-418D-AE19-62706E023703}">
                      <ahyp:hlinkClr xmlns:ahyp="http://schemas.microsoft.com/office/drawing/2018/hyperlinkcolor" val="tx"/>
                    </a:ext>
                  </a:extLst>
                </a:hlinkClick>
              </a:rPr>
              <a:t>https://craykeschool.org/classes/class-4/  </a:t>
            </a:r>
          </a:p>
        </p:txBody>
      </p:sp>
      <p:pic>
        <p:nvPicPr>
          <p:cNvPr id="5" name="Picture 4">
            <a:extLst>
              <a:ext uri="{FF2B5EF4-FFF2-40B4-BE49-F238E27FC236}">
                <a16:creationId xmlns:a16="http://schemas.microsoft.com/office/drawing/2014/main" id="{5D6C0CDE-878F-9A19-83AB-9DEB69ACCE24}"/>
              </a:ext>
            </a:extLst>
          </p:cNvPr>
          <p:cNvPicPr>
            <a:picLocks noChangeAspect="1"/>
          </p:cNvPicPr>
          <p:nvPr/>
        </p:nvPicPr>
        <p:blipFill>
          <a:blip r:embed="rId3"/>
          <a:stretch>
            <a:fillRect/>
          </a:stretch>
        </p:blipFill>
        <p:spPr>
          <a:xfrm>
            <a:off x="1185333" y="1315067"/>
            <a:ext cx="9190008" cy="5100286"/>
          </a:xfrm>
          <a:prstGeom prst="rect">
            <a:avLst/>
          </a:prstGeom>
        </p:spPr>
      </p:pic>
    </p:spTree>
    <p:extLst>
      <p:ext uri="{BB962C8B-B14F-4D97-AF65-F5344CB8AC3E}">
        <p14:creationId xmlns:p14="http://schemas.microsoft.com/office/powerpoint/2010/main" val="43159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008FEA-6F10-4698-A2EB-CFEE9AAD2D38}"/>
              </a:ext>
            </a:extLst>
          </p:cNvPr>
          <p:cNvSpPr>
            <a:spLocks noGrp="1"/>
          </p:cNvSpPr>
          <p:nvPr>
            <p:ph type="title"/>
          </p:nvPr>
        </p:nvSpPr>
        <p:spPr>
          <a:xfrm>
            <a:off x="411479" y="118534"/>
            <a:ext cx="10515600" cy="1325563"/>
          </a:xfrm>
        </p:spPr>
        <p:txBody>
          <a:bodyPr/>
          <a:lstStyle/>
          <a:p>
            <a:r>
              <a:rPr lang="en-GB" b="1" dirty="0">
                <a:solidFill>
                  <a:schemeClr val="accent1"/>
                </a:solidFill>
              </a:rPr>
              <a:t>Lunch Menu – Week 1</a:t>
            </a:r>
          </a:p>
        </p:txBody>
      </p:sp>
      <p:pic>
        <p:nvPicPr>
          <p:cNvPr id="3" name="Picture 2">
            <a:extLst>
              <a:ext uri="{FF2B5EF4-FFF2-40B4-BE49-F238E27FC236}">
                <a16:creationId xmlns:a16="http://schemas.microsoft.com/office/drawing/2014/main" id="{F0F21CE6-B182-6D84-D745-D45B7602C254}"/>
              </a:ext>
            </a:extLst>
          </p:cNvPr>
          <p:cNvPicPr>
            <a:picLocks noChangeAspect="1"/>
          </p:cNvPicPr>
          <p:nvPr/>
        </p:nvPicPr>
        <p:blipFill>
          <a:blip r:embed="rId2"/>
          <a:stretch>
            <a:fillRect/>
          </a:stretch>
        </p:blipFill>
        <p:spPr>
          <a:xfrm>
            <a:off x="2389336" y="1259457"/>
            <a:ext cx="7413328" cy="5218982"/>
          </a:xfrm>
          <a:prstGeom prst="rect">
            <a:avLst/>
          </a:prstGeom>
        </p:spPr>
      </p:pic>
    </p:spTree>
    <p:extLst>
      <p:ext uri="{BB962C8B-B14F-4D97-AF65-F5344CB8AC3E}">
        <p14:creationId xmlns:p14="http://schemas.microsoft.com/office/powerpoint/2010/main" val="386018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008FEA-6F10-4698-A2EB-CFEE9AAD2D38}"/>
              </a:ext>
            </a:extLst>
          </p:cNvPr>
          <p:cNvSpPr>
            <a:spLocks noGrp="1"/>
          </p:cNvSpPr>
          <p:nvPr>
            <p:ph type="title"/>
          </p:nvPr>
        </p:nvSpPr>
        <p:spPr>
          <a:xfrm>
            <a:off x="411479" y="118534"/>
            <a:ext cx="10515600" cy="1325563"/>
          </a:xfrm>
        </p:spPr>
        <p:txBody>
          <a:bodyPr/>
          <a:lstStyle/>
          <a:p>
            <a:r>
              <a:rPr lang="en-GB" b="1" dirty="0">
                <a:solidFill>
                  <a:schemeClr val="accent1"/>
                </a:solidFill>
              </a:rPr>
              <a:t>Lunch Menu – Week 2</a:t>
            </a:r>
          </a:p>
        </p:txBody>
      </p:sp>
      <p:pic>
        <p:nvPicPr>
          <p:cNvPr id="3" name="Picture 2">
            <a:extLst>
              <a:ext uri="{FF2B5EF4-FFF2-40B4-BE49-F238E27FC236}">
                <a16:creationId xmlns:a16="http://schemas.microsoft.com/office/drawing/2014/main" id="{3BB4B0DD-FF0C-B70F-0A52-575B6E689168}"/>
              </a:ext>
            </a:extLst>
          </p:cNvPr>
          <p:cNvPicPr>
            <a:picLocks noChangeAspect="1"/>
          </p:cNvPicPr>
          <p:nvPr/>
        </p:nvPicPr>
        <p:blipFill>
          <a:blip r:embed="rId2"/>
          <a:stretch>
            <a:fillRect/>
          </a:stretch>
        </p:blipFill>
        <p:spPr>
          <a:xfrm>
            <a:off x="2254743" y="1199072"/>
            <a:ext cx="7548375" cy="5339751"/>
          </a:xfrm>
          <a:prstGeom prst="rect">
            <a:avLst/>
          </a:prstGeom>
        </p:spPr>
      </p:pic>
    </p:spTree>
    <p:extLst>
      <p:ext uri="{BB962C8B-B14F-4D97-AF65-F5344CB8AC3E}">
        <p14:creationId xmlns:p14="http://schemas.microsoft.com/office/powerpoint/2010/main" val="40350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008FEA-6F10-4698-A2EB-CFEE9AAD2D38}"/>
              </a:ext>
            </a:extLst>
          </p:cNvPr>
          <p:cNvSpPr>
            <a:spLocks noGrp="1"/>
          </p:cNvSpPr>
          <p:nvPr>
            <p:ph type="title"/>
          </p:nvPr>
        </p:nvSpPr>
        <p:spPr>
          <a:xfrm>
            <a:off x="411479" y="118534"/>
            <a:ext cx="10515600" cy="1325563"/>
          </a:xfrm>
        </p:spPr>
        <p:txBody>
          <a:bodyPr/>
          <a:lstStyle/>
          <a:p>
            <a:r>
              <a:rPr lang="en-GB" b="1" dirty="0">
                <a:solidFill>
                  <a:schemeClr val="accent1"/>
                </a:solidFill>
              </a:rPr>
              <a:t>Lunch Menu – Week 3</a:t>
            </a:r>
          </a:p>
        </p:txBody>
      </p:sp>
      <p:pic>
        <p:nvPicPr>
          <p:cNvPr id="3" name="Picture 2">
            <a:extLst>
              <a:ext uri="{FF2B5EF4-FFF2-40B4-BE49-F238E27FC236}">
                <a16:creationId xmlns:a16="http://schemas.microsoft.com/office/drawing/2014/main" id="{D806C3D0-EE21-16E2-4BF7-4CE9C98D680E}"/>
              </a:ext>
            </a:extLst>
          </p:cNvPr>
          <p:cNvPicPr>
            <a:picLocks noChangeAspect="1"/>
          </p:cNvPicPr>
          <p:nvPr/>
        </p:nvPicPr>
        <p:blipFill>
          <a:blip r:embed="rId2"/>
          <a:stretch>
            <a:fillRect/>
          </a:stretch>
        </p:blipFill>
        <p:spPr>
          <a:xfrm>
            <a:off x="2367951" y="1303157"/>
            <a:ext cx="7302260" cy="5164854"/>
          </a:xfrm>
          <a:prstGeom prst="rect">
            <a:avLst/>
          </a:prstGeom>
        </p:spPr>
      </p:pic>
    </p:spTree>
    <p:extLst>
      <p:ext uri="{BB962C8B-B14F-4D97-AF65-F5344CB8AC3E}">
        <p14:creationId xmlns:p14="http://schemas.microsoft.com/office/powerpoint/2010/main" val="18422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B8F21-F409-4A68-B241-E9C56E5B4777}"/>
              </a:ext>
            </a:extLst>
          </p:cNvPr>
          <p:cNvPicPr>
            <a:picLocks noChangeAspect="1"/>
          </p:cNvPicPr>
          <p:nvPr/>
        </p:nvPicPr>
        <p:blipFill>
          <a:blip r:embed="rId2"/>
          <a:stretch>
            <a:fillRect/>
          </a:stretch>
        </p:blipFill>
        <p:spPr>
          <a:xfrm>
            <a:off x="1413933" y="268328"/>
            <a:ext cx="8932334" cy="6321344"/>
          </a:xfrm>
          <a:prstGeom prst="rect">
            <a:avLst/>
          </a:prstGeom>
        </p:spPr>
      </p:pic>
    </p:spTree>
    <p:extLst>
      <p:ext uri="{BB962C8B-B14F-4D97-AF65-F5344CB8AC3E}">
        <p14:creationId xmlns:p14="http://schemas.microsoft.com/office/powerpoint/2010/main" val="184164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BEC8C-7BF3-4E4F-8E4B-38141F462DCB}"/>
              </a:ext>
            </a:extLst>
          </p:cNvPr>
          <p:cNvPicPr>
            <a:picLocks noChangeAspect="1"/>
          </p:cNvPicPr>
          <p:nvPr/>
        </p:nvPicPr>
        <p:blipFill>
          <a:blip r:embed="rId2"/>
          <a:stretch>
            <a:fillRect/>
          </a:stretch>
        </p:blipFill>
        <p:spPr>
          <a:xfrm>
            <a:off x="1159569" y="257980"/>
            <a:ext cx="9296763" cy="6507734"/>
          </a:xfrm>
          <a:prstGeom prst="rect">
            <a:avLst/>
          </a:prstGeom>
        </p:spPr>
      </p:pic>
    </p:spTree>
    <p:extLst>
      <p:ext uri="{BB962C8B-B14F-4D97-AF65-F5344CB8AC3E}">
        <p14:creationId xmlns:p14="http://schemas.microsoft.com/office/powerpoint/2010/main" val="273625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C6F4-1D82-40FC-A43B-75F3929EDFE2}"/>
              </a:ext>
            </a:extLst>
          </p:cNvPr>
          <p:cNvSpPr>
            <a:spLocks noGrp="1"/>
          </p:cNvSpPr>
          <p:nvPr>
            <p:ph type="title"/>
          </p:nvPr>
        </p:nvSpPr>
        <p:spPr/>
        <p:txBody>
          <a:bodyPr/>
          <a:lstStyle/>
          <a:p>
            <a:r>
              <a:rPr lang="en-GB" b="1" dirty="0">
                <a:solidFill>
                  <a:srgbClr val="FF0000"/>
                </a:solidFill>
              </a:rPr>
              <a:t>Safeguarding Update – Allergies</a:t>
            </a:r>
          </a:p>
        </p:txBody>
      </p:sp>
      <p:sp>
        <p:nvSpPr>
          <p:cNvPr id="3" name="Content Placeholder 2">
            <a:extLst>
              <a:ext uri="{FF2B5EF4-FFF2-40B4-BE49-F238E27FC236}">
                <a16:creationId xmlns:a16="http://schemas.microsoft.com/office/drawing/2014/main" id="{B355FE2A-7D2E-4258-BB65-1A24CDDFE6A4}"/>
              </a:ext>
            </a:extLst>
          </p:cNvPr>
          <p:cNvSpPr>
            <a:spLocks noGrp="1"/>
          </p:cNvSpPr>
          <p:nvPr>
            <p:ph idx="1"/>
          </p:nvPr>
        </p:nvSpPr>
        <p:spPr>
          <a:xfrm>
            <a:off x="838200" y="1557867"/>
            <a:ext cx="10515600" cy="4619096"/>
          </a:xfrm>
        </p:spPr>
        <p:txBody>
          <a:bodyPr>
            <a:normAutofit lnSpcReduction="10000"/>
          </a:bodyPr>
          <a:lstStyle/>
          <a:p>
            <a:pPr marL="0" indent="0" algn="l">
              <a:buNone/>
            </a:pPr>
            <a:r>
              <a:rPr lang="en-GB" b="0" i="0" dirty="0">
                <a:solidFill>
                  <a:srgbClr val="111111"/>
                </a:solidFill>
                <a:effectLst/>
                <a:latin typeface="Segoe  "/>
              </a:rPr>
              <a:t>We would like to remind all families of the importance of </a:t>
            </a:r>
            <a:r>
              <a:rPr lang="en-GB" b="1" i="0" dirty="0">
                <a:solidFill>
                  <a:srgbClr val="FF0000"/>
                </a:solidFill>
                <a:effectLst/>
                <a:latin typeface="Segoe  "/>
              </a:rPr>
              <a:t>not sending nuts, nut-based products, sesame seeds, or foods containing sesame</a:t>
            </a:r>
            <a:r>
              <a:rPr lang="en-GB" b="0" i="0" dirty="0">
                <a:solidFill>
                  <a:srgbClr val="FF0000"/>
                </a:solidFill>
                <a:effectLst/>
                <a:latin typeface="Segoe  "/>
              </a:rPr>
              <a:t> </a:t>
            </a:r>
            <a:r>
              <a:rPr lang="en-GB" b="0" i="0" dirty="0">
                <a:solidFill>
                  <a:srgbClr val="111111"/>
                </a:solidFill>
                <a:effectLst/>
                <a:latin typeface="Segoe  "/>
              </a:rPr>
              <a:t>in your child’s snacks or packed lunches. This precaution is vital to protect children with severe allergies, as exposure to these allergens can cause serious and potentially life-threatening reactions. We appreciate your cooperation in helping us maintain a safe and inclusive environment for all children.</a:t>
            </a:r>
          </a:p>
          <a:p>
            <a:pPr marL="0" indent="0" algn="l">
              <a:buNone/>
            </a:pPr>
            <a:endParaRPr lang="en-GB" b="0" i="0" dirty="0">
              <a:solidFill>
                <a:srgbClr val="111111"/>
              </a:solidFill>
              <a:effectLst/>
              <a:latin typeface="Segoe  "/>
            </a:endParaRPr>
          </a:p>
          <a:p>
            <a:pPr marL="0" indent="0" algn="l">
              <a:buNone/>
            </a:pPr>
            <a:endParaRPr lang="en-GB" b="0" i="0" dirty="0">
              <a:solidFill>
                <a:srgbClr val="111111"/>
              </a:solidFill>
              <a:effectLst/>
              <a:latin typeface="Segoe  "/>
            </a:endParaRPr>
          </a:p>
          <a:p>
            <a:pPr marL="0" indent="0" algn="l">
              <a:buNone/>
            </a:pPr>
            <a:r>
              <a:rPr lang="en-GB" b="0" i="0" dirty="0">
                <a:solidFill>
                  <a:srgbClr val="111111"/>
                </a:solidFill>
                <a:effectLst/>
                <a:latin typeface="Segoe  "/>
              </a:rPr>
              <a:t>Thank you for your ongoing support in helping us create a safe, healthy and welcoming environment where every child can thrive.</a:t>
            </a:r>
          </a:p>
          <a:p>
            <a:pPr marL="0" indent="0">
              <a:buNone/>
            </a:pPr>
            <a:endParaRPr lang="en-GB" dirty="0"/>
          </a:p>
        </p:txBody>
      </p:sp>
    </p:spTree>
    <p:extLst>
      <p:ext uri="{BB962C8B-B14F-4D97-AF65-F5344CB8AC3E}">
        <p14:creationId xmlns:p14="http://schemas.microsoft.com/office/powerpoint/2010/main" val="95762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A33E-ED36-4556-B63F-21E29988BAFF}"/>
              </a:ext>
            </a:extLst>
          </p:cNvPr>
          <p:cNvSpPr>
            <a:spLocks noGrp="1"/>
          </p:cNvSpPr>
          <p:nvPr>
            <p:ph type="title"/>
          </p:nvPr>
        </p:nvSpPr>
        <p:spPr/>
        <p:txBody>
          <a:bodyPr/>
          <a:lstStyle/>
          <a:p>
            <a:r>
              <a:rPr lang="en-GB" b="1" dirty="0">
                <a:solidFill>
                  <a:schemeClr val="accent1"/>
                </a:solidFill>
              </a:rPr>
              <a:t>Our Safeguarding Team</a:t>
            </a:r>
          </a:p>
        </p:txBody>
      </p:sp>
      <p:sp>
        <p:nvSpPr>
          <p:cNvPr id="3" name="Content Placeholder 2">
            <a:extLst>
              <a:ext uri="{FF2B5EF4-FFF2-40B4-BE49-F238E27FC236}">
                <a16:creationId xmlns:a16="http://schemas.microsoft.com/office/drawing/2014/main" id="{05B7F9B4-37D0-4E18-880B-F5DC9DCC1EF7}"/>
              </a:ext>
            </a:extLst>
          </p:cNvPr>
          <p:cNvSpPr>
            <a:spLocks noGrp="1"/>
          </p:cNvSpPr>
          <p:nvPr>
            <p:ph idx="1"/>
          </p:nvPr>
        </p:nvSpPr>
        <p:spPr>
          <a:xfrm>
            <a:off x="838200" y="1464906"/>
            <a:ext cx="10515600" cy="4712057"/>
          </a:xfrm>
        </p:spPr>
        <p:txBody>
          <a:bodyPr>
            <a:normAutofit fontScale="85000" lnSpcReduction="20000"/>
          </a:bodyPr>
          <a:lstStyle/>
          <a:p>
            <a:pPr marL="0" indent="0">
              <a:buNone/>
            </a:pPr>
            <a:r>
              <a:rPr lang="en-GB" dirty="0"/>
              <a:t>At Crayke, we have two members of staff and a governor who make up our Safeguarding Leadership Team.  Mrs Jackson is the Designated Safeguarding Lead, which means that she is the lead person responsible for child protection and safeguarding issues.  Mrs Helfferich is our Deputy Designated Safeguarding Lead (Deputy DSL); a deputy DSL supports the DSL in their role of safeguarding and child protection.  Mrs Andrea Hayes is our Safeguarding Link Governor.  The role of the Safeguarding Governor is to support the DSL as well as to regularly review, ask questions and make suggestions about our safeguarding policies and procedures and to report back to the governing body.  All staff at Crayke know that safeguarding is EVERYONE’S responsibility.  Find out more on our dedicated website Safeguarding page: </a:t>
            </a:r>
            <a:r>
              <a:rPr lang="en-GB" u="sng" dirty="0">
                <a:hlinkClick r:id="rId2"/>
              </a:rPr>
              <a:t>https://craykeschool.org/safeguarding/</a:t>
            </a:r>
            <a:r>
              <a:rPr lang="en-GB" dirty="0"/>
              <a:t>    </a:t>
            </a:r>
          </a:p>
          <a:p>
            <a:pPr marL="0" indent="0">
              <a:buNone/>
            </a:pPr>
            <a:r>
              <a:rPr lang="en-GB" dirty="0"/>
              <a:t>You can also report any safeguarding concerns to our DSL email: </a:t>
            </a:r>
            <a:r>
              <a:rPr lang="en-GB" u="sng" dirty="0">
                <a:hlinkClick r:id="rId3"/>
              </a:rPr>
              <a:t>dsl@crayke.n-yorks.sch.uk</a:t>
            </a:r>
            <a:r>
              <a:rPr lang="en-GB" dirty="0"/>
              <a:t>  </a:t>
            </a:r>
          </a:p>
          <a:p>
            <a:pPr marL="0" indent="0">
              <a:buNone/>
            </a:pPr>
            <a:r>
              <a:rPr lang="en-GB" dirty="0"/>
              <a:t>Please also be aware that as a school we subscribe to Operation Encompass, whereby we are notified of any incidences of domestic violence where a pupil at our school has been present.  </a:t>
            </a:r>
          </a:p>
          <a:p>
            <a:pPr marL="0" indent="0">
              <a:buNone/>
            </a:pPr>
            <a:endParaRPr lang="en-GB" dirty="0"/>
          </a:p>
        </p:txBody>
      </p:sp>
    </p:spTree>
    <p:extLst>
      <p:ext uri="{BB962C8B-B14F-4D97-AF65-F5344CB8AC3E}">
        <p14:creationId xmlns:p14="http://schemas.microsoft.com/office/powerpoint/2010/main" val="40200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3422-C55C-4FE4-A677-261D2ECEFE8F}"/>
              </a:ext>
            </a:extLst>
          </p:cNvPr>
          <p:cNvSpPr>
            <a:spLocks noGrp="1"/>
          </p:cNvSpPr>
          <p:nvPr>
            <p:ph type="title"/>
          </p:nvPr>
        </p:nvSpPr>
        <p:spPr/>
        <p:txBody>
          <a:bodyPr/>
          <a:lstStyle/>
          <a:p>
            <a:r>
              <a:rPr lang="en-GB" b="1" dirty="0">
                <a:solidFill>
                  <a:schemeClr val="accent1"/>
                </a:solidFill>
              </a:rPr>
              <a:t>Attendance and Punctuality</a:t>
            </a:r>
          </a:p>
        </p:txBody>
      </p:sp>
      <p:sp>
        <p:nvSpPr>
          <p:cNvPr id="3" name="Content Placeholder 2">
            <a:extLst>
              <a:ext uri="{FF2B5EF4-FFF2-40B4-BE49-F238E27FC236}">
                <a16:creationId xmlns:a16="http://schemas.microsoft.com/office/drawing/2014/main" id="{01FFC4CB-7FF6-47C2-996E-727E542B68F9}"/>
              </a:ext>
            </a:extLst>
          </p:cNvPr>
          <p:cNvSpPr>
            <a:spLocks noGrp="1"/>
          </p:cNvSpPr>
          <p:nvPr>
            <p:ph idx="1"/>
          </p:nvPr>
        </p:nvSpPr>
        <p:spPr/>
        <p:txBody>
          <a:bodyPr>
            <a:normAutofit fontScale="85000" lnSpcReduction="20000"/>
          </a:bodyPr>
          <a:lstStyle/>
          <a:p>
            <a:pPr marL="0" indent="0">
              <a:buNone/>
            </a:pPr>
            <a:r>
              <a:rPr lang="en-GB" b="1" dirty="0"/>
              <a:t>Attendance</a:t>
            </a:r>
            <a:endParaRPr lang="en-GB" dirty="0"/>
          </a:p>
          <a:p>
            <a:pPr marL="0" indent="0">
              <a:buNone/>
            </a:pPr>
            <a:r>
              <a:rPr lang="en-GB" dirty="0"/>
              <a:t>We strive for high levels of attendance at school.  Please try, wherever possible, to book holidays out of term time.  The impact of even one day’s absence on your child’s learning is huge.  Also, please try to book medical appointments out of school hours if possible as this also minimises the time missed.  If your child is very unwell and unable to attend school, please inform the office by phoning </a:t>
            </a:r>
            <a:r>
              <a:rPr lang="en-GB" b="1" dirty="0"/>
              <a:t>01347 821767 no later than 9:15am</a:t>
            </a:r>
            <a:r>
              <a:rPr lang="en-GB" dirty="0"/>
              <a:t>. Thank you for your support with this important matter.   </a:t>
            </a:r>
          </a:p>
          <a:p>
            <a:pPr marL="0" indent="0">
              <a:buNone/>
            </a:pPr>
            <a:r>
              <a:rPr lang="en-GB" b="1" dirty="0"/>
              <a:t>Punctuality</a:t>
            </a:r>
            <a:endParaRPr lang="en-GB" dirty="0"/>
          </a:p>
          <a:p>
            <a:pPr marL="0" indent="0">
              <a:buNone/>
            </a:pPr>
            <a:r>
              <a:rPr lang="en-GB" dirty="0"/>
              <a:t>It is very important that the children arrive to school on time so that:</a:t>
            </a:r>
            <a:br>
              <a:rPr lang="en-GB" dirty="0"/>
            </a:br>
            <a:r>
              <a:rPr lang="en-GB" dirty="0"/>
              <a:t>1. They take part in all of the learning opportunities for the day with complete focus and without interruption from late arrivals.</a:t>
            </a:r>
            <a:br>
              <a:rPr lang="en-GB" dirty="0"/>
            </a:br>
            <a:r>
              <a:rPr lang="en-GB" dirty="0"/>
              <a:t>2. Teachers can teach the best possible lessons without complete focus and without interruption from late arrivals.</a:t>
            </a:r>
          </a:p>
          <a:p>
            <a:pPr marL="0" indent="0">
              <a:buNone/>
            </a:pPr>
            <a:endParaRPr lang="en-GB" dirty="0"/>
          </a:p>
        </p:txBody>
      </p:sp>
    </p:spTree>
    <p:extLst>
      <p:ext uri="{BB962C8B-B14F-4D97-AF65-F5344CB8AC3E}">
        <p14:creationId xmlns:p14="http://schemas.microsoft.com/office/powerpoint/2010/main" val="83424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a:xfrm>
            <a:off x="491066" y="88370"/>
            <a:ext cx="10515600" cy="1325563"/>
          </a:xfrm>
        </p:spPr>
        <p:txBody>
          <a:bodyPr/>
          <a:lstStyle/>
          <a:p>
            <a:r>
              <a:rPr lang="en-GB" b="1" dirty="0">
                <a:solidFill>
                  <a:srgbClr val="0070C0"/>
                </a:solidFill>
                <a:latin typeface="Segoe  "/>
              </a:rPr>
              <a:t>Attendance and Punctuality</a:t>
            </a:r>
          </a:p>
        </p:txBody>
      </p:sp>
      <p:sp>
        <p:nvSpPr>
          <p:cNvPr id="6" name="Rectangle: Rounded Corners 5">
            <a:extLst>
              <a:ext uri="{FF2B5EF4-FFF2-40B4-BE49-F238E27FC236}">
                <a16:creationId xmlns:a16="http://schemas.microsoft.com/office/drawing/2014/main" id="{CD531993-DCB1-4263-848E-64F27CC7D2A9}"/>
              </a:ext>
            </a:extLst>
          </p:cNvPr>
          <p:cNvSpPr/>
          <p:nvPr/>
        </p:nvSpPr>
        <p:spPr>
          <a:xfrm>
            <a:off x="8685868" y="751151"/>
            <a:ext cx="2692400" cy="150706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rules around attendance are now in force. Further details are outlined here.</a:t>
            </a:r>
          </a:p>
        </p:txBody>
      </p:sp>
      <p:pic>
        <p:nvPicPr>
          <p:cNvPr id="12" name="Picture 11">
            <a:extLst>
              <a:ext uri="{FF2B5EF4-FFF2-40B4-BE49-F238E27FC236}">
                <a16:creationId xmlns:a16="http://schemas.microsoft.com/office/drawing/2014/main" id="{2CFD0CFE-3E20-4150-92BD-00DB066214A5}"/>
              </a:ext>
            </a:extLst>
          </p:cNvPr>
          <p:cNvPicPr>
            <a:picLocks noChangeAspect="1"/>
          </p:cNvPicPr>
          <p:nvPr/>
        </p:nvPicPr>
        <p:blipFill>
          <a:blip r:embed="rId2"/>
          <a:stretch>
            <a:fillRect/>
          </a:stretch>
        </p:blipFill>
        <p:spPr>
          <a:xfrm>
            <a:off x="3921741" y="1142999"/>
            <a:ext cx="3981575" cy="5494867"/>
          </a:xfrm>
          <a:prstGeom prst="rect">
            <a:avLst/>
          </a:prstGeom>
        </p:spPr>
      </p:pic>
    </p:spTree>
    <p:extLst>
      <p:ext uri="{BB962C8B-B14F-4D97-AF65-F5344CB8AC3E}">
        <p14:creationId xmlns:p14="http://schemas.microsoft.com/office/powerpoint/2010/main" val="57827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4A8F-6046-4124-872C-FADDB1AFCD1E}"/>
              </a:ext>
            </a:extLst>
          </p:cNvPr>
          <p:cNvSpPr>
            <a:spLocks noGrp="1"/>
          </p:cNvSpPr>
          <p:nvPr>
            <p:ph type="title"/>
          </p:nvPr>
        </p:nvSpPr>
        <p:spPr/>
        <p:txBody>
          <a:bodyPr/>
          <a:lstStyle/>
          <a:p>
            <a:r>
              <a:rPr lang="en-GB" b="1" dirty="0">
                <a:solidFill>
                  <a:schemeClr val="accent1"/>
                </a:solidFill>
              </a:rPr>
              <a:t>School Website</a:t>
            </a:r>
          </a:p>
        </p:txBody>
      </p:sp>
      <p:sp>
        <p:nvSpPr>
          <p:cNvPr id="3" name="Content Placeholder 2">
            <a:extLst>
              <a:ext uri="{FF2B5EF4-FFF2-40B4-BE49-F238E27FC236}">
                <a16:creationId xmlns:a16="http://schemas.microsoft.com/office/drawing/2014/main" id="{60798B8F-EE22-4B3B-95C9-A254B1DB80A3}"/>
              </a:ext>
            </a:extLst>
          </p:cNvPr>
          <p:cNvSpPr>
            <a:spLocks noGrp="1"/>
          </p:cNvSpPr>
          <p:nvPr>
            <p:ph idx="1"/>
          </p:nvPr>
        </p:nvSpPr>
        <p:spPr/>
        <p:txBody>
          <a:bodyPr/>
          <a:lstStyle/>
          <a:p>
            <a:r>
              <a:rPr lang="en-GB" dirty="0"/>
              <a:t>Our school website contains a wealth of information on all matters relating to school life.</a:t>
            </a:r>
          </a:p>
          <a:p>
            <a:r>
              <a:rPr lang="en-GB" dirty="0"/>
              <a:t>Please visit the curriculum section here: </a:t>
            </a:r>
            <a:r>
              <a:rPr lang="en-GB" dirty="0">
                <a:hlinkClick r:id="rId2"/>
              </a:rPr>
              <a:t>https://craykeschool.org/curriculum/</a:t>
            </a:r>
            <a:r>
              <a:rPr lang="en-GB" dirty="0"/>
              <a:t> to find out more about what your child is learning in school.</a:t>
            </a:r>
          </a:p>
          <a:p>
            <a:r>
              <a:rPr lang="en-GB" dirty="0"/>
              <a:t>Please also visit the ‘Parents’ section for more information about school routines and expectations and the ‘Children’ section for other useful information.</a:t>
            </a:r>
          </a:p>
        </p:txBody>
      </p:sp>
    </p:spTree>
    <p:extLst>
      <p:ext uri="{BB962C8B-B14F-4D97-AF65-F5344CB8AC3E}">
        <p14:creationId xmlns:p14="http://schemas.microsoft.com/office/powerpoint/2010/main" val="28525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21A9-9BD4-4F82-ABE7-2B010CAAB3CB}"/>
              </a:ext>
            </a:extLst>
          </p:cNvPr>
          <p:cNvSpPr>
            <a:spLocks noGrp="1"/>
          </p:cNvSpPr>
          <p:nvPr>
            <p:ph type="title"/>
          </p:nvPr>
        </p:nvSpPr>
        <p:spPr/>
        <p:txBody>
          <a:bodyPr/>
          <a:lstStyle/>
          <a:p>
            <a:r>
              <a:rPr lang="en-GB" b="1" dirty="0">
                <a:solidFill>
                  <a:schemeClr val="accent1"/>
                </a:solidFill>
              </a:rPr>
              <a:t>Online Safety</a:t>
            </a:r>
          </a:p>
        </p:txBody>
      </p:sp>
      <p:sp>
        <p:nvSpPr>
          <p:cNvPr id="3" name="Content Placeholder 2">
            <a:extLst>
              <a:ext uri="{FF2B5EF4-FFF2-40B4-BE49-F238E27FC236}">
                <a16:creationId xmlns:a16="http://schemas.microsoft.com/office/drawing/2014/main" id="{78D91885-4399-45A6-806C-D37FF10E34E7}"/>
              </a:ext>
            </a:extLst>
          </p:cNvPr>
          <p:cNvSpPr>
            <a:spLocks noGrp="1"/>
          </p:cNvSpPr>
          <p:nvPr>
            <p:ph idx="1"/>
          </p:nvPr>
        </p:nvSpPr>
        <p:spPr>
          <a:xfrm>
            <a:off x="838200" y="1502229"/>
            <a:ext cx="10515600" cy="4674734"/>
          </a:xfrm>
        </p:spPr>
        <p:txBody>
          <a:bodyPr>
            <a:normAutofit fontScale="92500" lnSpcReduction="10000"/>
          </a:bodyPr>
          <a:lstStyle/>
          <a:p>
            <a:pPr marL="0" indent="0">
              <a:buNone/>
            </a:pPr>
            <a:r>
              <a:rPr lang="en-GB" dirty="0"/>
              <a:t>We recognise the importance of online safety and also understand that it is a fast paced, ever changing online world where parents can struggle to keep up with the technical knowledge and understanding demonstrated by their children.  The National Online Safety organisation produce guides, which we share with parents and carers regularly. These leaflets are also made available on the Online Safety section of our website.  Should you wish to access any of the other online safety parent guides available on a whole range of topics including what parents need to know about Amazon Fire Tablets, Google Chromebooks, and ways to champion equality online, please have a look at this weblink: </a:t>
            </a:r>
            <a:r>
              <a:rPr lang="en-GB" u="sng" dirty="0">
                <a:hlinkClick r:id="rId2"/>
              </a:rPr>
              <a:t>https://nationalonlinesafety.com/guides</a:t>
            </a:r>
            <a:r>
              <a:rPr lang="en-GB" dirty="0"/>
              <a:t> </a:t>
            </a:r>
          </a:p>
          <a:p>
            <a:pPr marL="0" indent="0">
              <a:buNone/>
            </a:pPr>
            <a:r>
              <a:rPr lang="en-GB" dirty="0"/>
              <a:t>Should you wish to access more information about how to support your child/ren with online safety at home, this course is available which explains in detail the risks they might be exposed to and what you can do to support them. </a:t>
            </a:r>
            <a:r>
              <a:rPr lang="en-GB" u="sng" dirty="0">
                <a:hlinkClick r:id="rId3"/>
              </a:rPr>
              <a:t>https://info.nationalonlinesafety.com/myleene-uk</a:t>
            </a:r>
            <a:r>
              <a:rPr lang="en-GB" dirty="0"/>
              <a:t> </a:t>
            </a:r>
          </a:p>
          <a:p>
            <a:pPr marL="0" indent="0">
              <a:buNone/>
            </a:pPr>
            <a:endParaRPr lang="en-GB" dirty="0"/>
          </a:p>
        </p:txBody>
      </p:sp>
    </p:spTree>
    <p:extLst>
      <p:ext uri="{BB962C8B-B14F-4D97-AF65-F5344CB8AC3E}">
        <p14:creationId xmlns:p14="http://schemas.microsoft.com/office/powerpoint/2010/main" val="219760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D176-D34D-4492-825F-443D9FCA4022}"/>
              </a:ext>
            </a:extLst>
          </p:cNvPr>
          <p:cNvSpPr>
            <a:spLocks noGrp="1"/>
          </p:cNvSpPr>
          <p:nvPr>
            <p:ph type="title"/>
          </p:nvPr>
        </p:nvSpPr>
        <p:spPr/>
        <p:txBody>
          <a:bodyPr/>
          <a:lstStyle/>
          <a:p>
            <a:r>
              <a:rPr lang="en-GB" b="1" dirty="0">
                <a:solidFill>
                  <a:schemeClr val="accent1"/>
                </a:solidFill>
              </a:rPr>
              <a:t>Cost of Living Crisis – Pupil Premium</a:t>
            </a:r>
          </a:p>
        </p:txBody>
      </p:sp>
      <p:sp>
        <p:nvSpPr>
          <p:cNvPr id="3" name="Content Placeholder 2">
            <a:extLst>
              <a:ext uri="{FF2B5EF4-FFF2-40B4-BE49-F238E27FC236}">
                <a16:creationId xmlns:a16="http://schemas.microsoft.com/office/drawing/2014/main" id="{857F95DF-C418-41A4-9704-F651051AB12C}"/>
              </a:ext>
            </a:extLst>
          </p:cNvPr>
          <p:cNvSpPr>
            <a:spLocks noGrp="1"/>
          </p:cNvSpPr>
          <p:nvPr>
            <p:ph idx="1"/>
          </p:nvPr>
        </p:nvSpPr>
        <p:spPr/>
        <p:txBody>
          <a:bodyPr>
            <a:normAutofit lnSpcReduction="10000"/>
          </a:bodyPr>
          <a:lstStyle/>
          <a:p>
            <a:r>
              <a:rPr lang="en-GB" dirty="0"/>
              <a:t>We are very aware that costs continue to rise and look set to do so for some time.  If you are encountering financial difficulties, we may be able to signpost support.  Please get in touch. </a:t>
            </a:r>
          </a:p>
          <a:p>
            <a:r>
              <a:rPr lang="en-GB" dirty="0"/>
              <a:t>If your circumstances have changed and you think your child may be eligible for free school meals, it has never been easier to apply.  There is no stigma attached to this, it is not highlighted to the children in any way, and the school gets valuable funding too.  If you would like a confidential conversation about whether you may be eligible for free school meals, please do not hesitate to speak to me.  To apply directly please use this weblink: </a:t>
            </a:r>
            <a:r>
              <a:rPr lang="en-GB" u="sng" dirty="0">
                <a:hlinkClick r:id="rId2"/>
              </a:rPr>
              <a:t>https://www.northyorks.gov.uk/free-school-meals</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903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51F5-5A1B-4E49-B432-B5131811E6F3}"/>
              </a:ext>
            </a:extLst>
          </p:cNvPr>
          <p:cNvSpPr>
            <a:spLocks noGrp="1"/>
          </p:cNvSpPr>
          <p:nvPr>
            <p:ph type="title"/>
          </p:nvPr>
        </p:nvSpPr>
        <p:spPr>
          <a:xfrm>
            <a:off x="838199" y="365125"/>
            <a:ext cx="10786533" cy="1325563"/>
          </a:xfrm>
        </p:spPr>
        <p:txBody>
          <a:bodyPr>
            <a:normAutofit/>
          </a:bodyPr>
          <a:lstStyle/>
          <a:p>
            <a:r>
              <a:rPr lang="en-GB" b="1" dirty="0">
                <a:solidFill>
                  <a:schemeClr val="accent1"/>
                </a:solidFill>
              </a:rPr>
              <a:t>Curriculum Information for Summer Term 2026</a:t>
            </a:r>
          </a:p>
        </p:txBody>
      </p:sp>
      <p:sp>
        <p:nvSpPr>
          <p:cNvPr id="3" name="Content Placeholder 2">
            <a:extLst>
              <a:ext uri="{FF2B5EF4-FFF2-40B4-BE49-F238E27FC236}">
                <a16:creationId xmlns:a16="http://schemas.microsoft.com/office/drawing/2014/main" id="{BE7DB446-DA3D-43AB-B30D-005ED2CA1877}"/>
              </a:ext>
            </a:extLst>
          </p:cNvPr>
          <p:cNvSpPr>
            <a:spLocks noGrp="1"/>
          </p:cNvSpPr>
          <p:nvPr>
            <p:ph idx="1"/>
          </p:nvPr>
        </p:nvSpPr>
        <p:spPr>
          <a:xfrm>
            <a:off x="838201" y="1487488"/>
            <a:ext cx="10515600" cy="4351338"/>
          </a:xfrm>
        </p:spPr>
        <p:txBody>
          <a:bodyPr/>
          <a:lstStyle/>
          <a:p>
            <a:pPr marL="0" indent="0">
              <a:buNone/>
            </a:pPr>
            <a:r>
              <a:rPr kumimoji="0" lang="en-GB" altLang="en-US" sz="28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We look forward to an exciting term with each class focussing on the following themes and enquiry questions in their learning:</a:t>
            </a:r>
            <a:br>
              <a:rPr kumimoji="0" lang="en-GB" altLang="en-US" sz="20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endParaRPr lang="en-GB" dirty="0"/>
          </a:p>
        </p:txBody>
      </p:sp>
      <p:graphicFrame>
        <p:nvGraphicFramePr>
          <p:cNvPr id="6" name="Table 5">
            <a:extLst>
              <a:ext uri="{FF2B5EF4-FFF2-40B4-BE49-F238E27FC236}">
                <a16:creationId xmlns:a16="http://schemas.microsoft.com/office/drawing/2014/main" id="{8FE8255B-0D0C-4371-9087-C063A9232AB1}"/>
              </a:ext>
            </a:extLst>
          </p:cNvPr>
          <p:cNvGraphicFramePr>
            <a:graphicFrameLocks noGrp="1"/>
          </p:cNvGraphicFramePr>
          <p:nvPr>
            <p:extLst>
              <p:ext uri="{D42A27DB-BD31-4B8C-83A1-F6EECF244321}">
                <p14:modId xmlns:p14="http://schemas.microsoft.com/office/powerpoint/2010/main" val="746767837"/>
              </p:ext>
            </p:extLst>
          </p:nvPr>
        </p:nvGraphicFramePr>
        <p:xfrm>
          <a:off x="585674" y="2564309"/>
          <a:ext cx="11291581" cy="4023360"/>
        </p:xfrm>
        <a:graphic>
          <a:graphicData uri="http://schemas.openxmlformats.org/drawingml/2006/table">
            <a:tbl>
              <a:tblPr firstRow="1" bandRow="1">
                <a:tableStyleId>{5C22544A-7EE6-4342-B048-85BDC9FD1C3A}</a:tableStyleId>
              </a:tblPr>
              <a:tblGrid>
                <a:gridCol w="1574672">
                  <a:extLst>
                    <a:ext uri="{9D8B030D-6E8A-4147-A177-3AD203B41FA5}">
                      <a16:colId xmlns:a16="http://schemas.microsoft.com/office/drawing/2014/main" val="2503739263"/>
                    </a:ext>
                  </a:extLst>
                </a:gridCol>
                <a:gridCol w="1988972">
                  <a:extLst>
                    <a:ext uri="{9D8B030D-6E8A-4147-A177-3AD203B41FA5}">
                      <a16:colId xmlns:a16="http://schemas.microsoft.com/office/drawing/2014/main" val="3746980617"/>
                    </a:ext>
                  </a:extLst>
                </a:gridCol>
                <a:gridCol w="3211305">
                  <a:extLst>
                    <a:ext uri="{9D8B030D-6E8A-4147-A177-3AD203B41FA5}">
                      <a16:colId xmlns:a16="http://schemas.microsoft.com/office/drawing/2014/main" val="140415002"/>
                    </a:ext>
                  </a:extLst>
                </a:gridCol>
                <a:gridCol w="2258316">
                  <a:extLst>
                    <a:ext uri="{9D8B030D-6E8A-4147-A177-3AD203B41FA5}">
                      <a16:colId xmlns:a16="http://schemas.microsoft.com/office/drawing/2014/main" val="2360546658"/>
                    </a:ext>
                  </a:extLst>
                </a:gridCol>
                <a:gridCol w="2258316">
                  <a:extLst>
                    <a:ext uri="{9D8B030D-6E8A-4147-A177-3AD203B41FA5}">
                      <a16:colId xmlns:a16="http://schemas.microsoft.com/office/drawing/2014/main" val="1982349404"/>
                    </a:ext>
                  </a:extLst>
                </a:gridCol>
              </a:tblGrid>
              <a:tr h="461271">
                <a:tc>
                  <a:txBody>
                    <a:bodyPr/>
                    <a:lstStyle/>
                    <a:p>
                      <a:r>
                        <a:rPr lang="en-GB" sz="1200" dirty="0"/>
                        <a:t>SUMMER 2026</a:t>
                      </a:r>
                    </a:p>
                  </a:txBody>
                  <a:tcPr/>
                </a:tc>
                <a:tc>
                  <a:txBody>
                    <a:bodyPr/>
                    <a:lstStyle/>
                    <a:p>
                      <a:r>
                        <a:rPr lang="en-GB" sz="1200" dirty="0"/>
                        <a:t>Theme </a:t>
                      </a:r>
                    </a:p>
                  </a:txBody>
                  <a:tcPr/>
                </a:tc>
                <a:tc>
                  <a:txBody>
                    <a:bodyPr/>
                    <a:lstStyle/>
                    <a:p>
                      <a:r>
                        <a:rPr lang="en-GB" sz="1200" dirty="0"/>
                        <a:t>Enquiry Question</a:t>
                      </a:r>
                    </a:p>
                  </a:txBody>
                  <a:tcPr/>
                </a:tc>
                <a:tc>
                  <a:txBody>
                    <a:bodyPr/>
                    <a:lstStyle/>
                    <a:p>
                      <a:r>
                        <a:rPr lang="en-GB" sz="1200" dirty="0"/>
                        <a:t>Enrichment </a:t>
                      </a:r>
                      <a:r>
                        <a:rPr lang="en-GB" sz="1200" i="1" dirty="0"/>
                        <a:t>(Stunning Start/Marvellous Middle/Fabulous Finish)</a:t>
                      </a:r>
                      <a:endParaRPr lang="en-GB" sz="1200" dirty="0"/>
                    </a:p>
                  </a:txBody>
                  <a:tcPr/>
                </a:tc>
                <a:tc>
                  <a:txBody>
                    <a:bodyPr/>
                    <a:lstStyle/>
                    <a:p>
                      <a:r>
                        <a:rPr lang="en-GB" sz="1400" dirty="0"/>
                        <a:t>Further curriculum information available on our website here: </a:t>
                      </a:r>
                    </a:p>
                  </a:txBody>
                  <a:tcPr/>
                </a:tc>
                <a:extLst>
                  <a:ext uri="{0D108BD9-81ED-4DB2-BD59-A6C34878D82A}">
                    <a16:rowId xmlns:a16="http://schemas.microsoft.com/office/drawing/2014/main" val="2232961053"/>
                  </a:ext>
                </a:extLst>
              </a:tr>
              <a:tr h="461271">
                <a:tc>
                  <a:txBody>
                    <a:bodyPr/>
                    <a:lstStyle/>
                    <a:p>
                      <a:r>
                        <a:rPr lang="en-GB" sz="1600" dirty="0"/>
                        <a:t>Apple</a:t>
                      </a:r>
                    </a:p>
                  </a:txBody>
                  <a:tcPr/>
                </a:tc>
                <a:tc>
                  <a:txBody>
                    <a:bodyPr/>
                    <a:lstStyle/>
                    <a:p>
                      <a:pPr marL="0" indent="0">
                        <a:buNone/>
                      </a:pPr>
                      <a:r>
                        <a:rPr lang="en-GB" sz="1600" dirty="0"/>
                        <a:t>Ready, Steady, Grow</a:t>
                      </a:r>
                    </a:p>
                  </a:txBody>
                  <a:tcPr/>
                </a:tc>
                <a:tc>
                  <a:txBody>
                    <a:bodyPr/>
                    <a:lstStyle/>
                    <a:p>
                      <a:pPr marL="0" indent="0">
                        <a:buNone/>
                      </a:pPr>
                      <a:r>
                        <a:rPr lang="en-GB" sz="1600" dirty="0"/>
                        <a:t>How do things grow?</a:t>
                      </a:r>
                    </a:p>
                  </a:txBody>
                  <a:tcPr/>
                </a:tc>
                <a:tc>
                  <a:txBody>
                    <a:bodyPr/>
                    <a:lstStyle/>
                    <a:p>
                      <a:r>
                        <a:rPr lang="en-GB" sz="1600" dirty="0"/>
                        <a:t>Monk Park Farm visit</a:t>
                      </a:r>
                    </a:p>
                    <a:p>
                      <a:endParaRPr lang="en-GB" sz="1600" dirty="0"/>
                    </a:p>
                  </a:txBody>
                  <a:tcPr/>
                </a:tc>
                <a:tc>
                  <a:txBody>
                    <a:bodyPr/>
                    <a:lstStyle/>
                    <a:p>
                      <a:r>
                        <a:rPr lang="en-GB" sz="1200" dirty="0">
                          <a:hlinkClick r:id="rId2"/>
                        </a:rPr>
                        <a:t>https://craykeschool.org/wp-content/uploads/2025/09/Curriculum-Map-Apple-Class-for-the-year.pdf</a:t>
                      </a:r>
                      <a:r>
                        <a:rPr lang="en-GB" sz="1200" dirty="0"/>
                        <a:t> </a:t>
                      </a:r>
                    </a:p>
                  </a:txBody>
                  <a:tcPr/>
                </a:tc>
                <a:extLst>
                  <a:ext uri="{0D108BD9-81ED-4DB2-BD59-A6C34878D82A}">
                    <a16:rowId xmlns:a16="http://schemas.microsoft.com/office/drawing/2014/main" val="2444176693"/>
                  </a:ext>
                </a:extLst>
              </a:tr>
              <a:tr h="276762">
                <a:tc>
                  <a:txBody>
                    <a:bodyPr/>
                    <a:lstStyle/>
                    <a:p>
                      <a:r>
                        <a:rPr lang="en-GB" sz="1600" dirty="0"/>
                        <a:t>Beech</a:t>
                      </a:r>
                    </a:p>
                  </a:txBody>
                  <a:tcPr/>
                </a:tc>
                <a:tc>
                  <a:txBody>
                    <a:bodyPr/>
                    <a:lstStyle/>
                    <a:p>
                      <a:r>
                        <a:rPr lang="en-GB" sz="1600" dirty="0"/>
                        <a:t>Step into Summer</a:t>
                      </a:r>
                    </a:p>
                  </a:txBody>
                  <a:tcPr/>
                </a:tc>
                <a:tc>
                  <a:txBody>
                    <a:bodyPr/>
                    <a:lstStyle/>
                    <a:p>
                      <a:r>
                        <a:rPr lang="en-GB" sz="1600" dirty="0"/>
                        <a:t>How has Crayke changed over time?</a:t>
                      </a:r>
                    </a:p>
                  </a:txBody>
                  <a:tcPr/>
                </a:tc>
                <a:tc>
                  <a:txBody>
                    <a:bodyPr/>
                    <a:lstStyle/>
                    <a:p>
                      <a:r>
                        <a:rPr lang="en-GB" sz="1600" dirty="0"/>
                        <a:t>Local visit walk</a:t>
                      </a:r>
                    </a:p>
                    <a:p>
                      <a:endParaRPr lang="en-GB" sz="1600" dirty="0"/>
                    </a:p>
                  </a:txBody>
                  <a:tcPr/>
                </a:tc>
                <a:tc>
                  <a:txBody>
                    <a:bodyPr/>
                    <a:lstStyle/>
                    <a:p>
                      <a:r>
                        <a:rPr lang="en-GB" sz="1200" dirty="0">
                          <a:hlinkClick r:id="rId3"/>
                        </a:rPr>
                        <a:t>https://craykeschool.org/wp-content/uploads/2026/04/Beech-Class-Curriculum-Tree-Year-B-Summer-Term-2026.pdf</a:t>
                      </a:r>
                      <a:r>
                        <a:rPr lang="en-GB" sz="1200" dirty="0"/>
                        <a:t> </a:t>
                      </a:r>
                    </a:p>
                  </a:txBody>
                  <a:tcPr/>
                </a:tc>
                <a:extLst>
                  <a:ext uri="{0D108BD9-81ED-4DB2-BD59-A6C34878D82A}">
                    <a16:rowId xmlns:a16="http://schemas.microsoft.com/office/drawing/2014/main" val="709712322"/>
                  </a:ext>
                </a:extLst>
              </a:tr>
              <a:tr h="276762">
                <a:tc>
                  <a:txBody>
                    <a:bodyPr/>
                    <a:lstStyle/>
                    <a:p>
                      <a:r>
                        <a:rPr lang="en-GB" sz="1600" dirty="0"/>
                        <a:t>Holly</a:t>
                      </a:r>
                    </a:p>
                  </a:txBody>
                  <a:tcPr/>
                </a:tc>
                <a:tc>
                  <a:txBody>
                    <a:bodyPr/>
                    <a:lstStyle/>
                    <a:p>
                      <a:r>
                        <a:rPr lang="en-GB" sz="1600" dirty="0"/>
                        <a:t>Pharaohs, Farms and Feasts</a:t>
                      </a:r>
                    </a:p>
                  </a:txBody>
                  <a:tcPr/>
                </a:tc>
                <a:tc>
                  <a:txBody>
                    <a:bodyPr/>
                    <a:lstStyle/>
                    <a:p>
                      <a:r>
                        <a:rPr lang="en-GB" sz="1600" dirty="0"/>
                        <a:t>What can we learn from what the Ancient Egyptians left?</a:t>
                      </a:r>
                    </a:p>
                  </a:txBody>
                  <a:tcPr/>
                </a:tc>
                <a:tc>
                  <a:txBody>
                    <a:bodyPr/>
                    <a:lstStyle/>
                    <a:p>
                      <a:r>
                        <a:rPr lang="en-GB" sz="1600" dirty="0"/>
                        <a:t>Virtual museum visit</a:t>
                      </a:r>
                    </a:p>
                  </a:txBody>
                  <a:tcPr/>
                </a:tc>
                <a:tc>
                  <a:txBody>
                    <a:bodyPr/>
                    <a:lstStyle/>
                    <a:p>
                      <a:r>
                        <a:rPr lang="en-GB" sz="1200" dirty="0">
                          <a:hlinkClick r:id="rId4"/>
                        </a:rPr>
                        <a:t>https://craykeschool.org/wp-content/uploads/2026/04/Holly-Class-Curriculum-Tree-Year-B-Summer-2026.pdf</a:t>
                      </a:r>
                      <a:r>
                        <a:rPr lang="en-GB" sz="1200" dirty="0"/>
                        <a:t> </a:t>
                      </a:r>
                    </a:p>
                  </a:txBody>
                  <a:tcPr/>
                </a:tc>
                <a:extLst>
                  <a:ext uri="{0D108BD9-81ED-4DB2-BD59-A6C34878D82A}">
                    <a16:rowId xmlns:a16="http://schemas.microsoft.com/office/drawing/2014/main" val="3752225287"/>
                  </a:ext>
                </a:extLst>
              </a:tr>
              <a:tr h="374087">
                <a:tc>
                  <a:txBody>
                    <a:bodyPr/>
                    <a:lstStyle/>
                    <a:p>
                      <a:r>
                        <a:rPr lang="en-GB" sz="1600" dirty="0"/>
                        <a:t>Oak</a:t>
                      </a:r>
                    </a:p>
                  </a:txBody>
                  <a:tcPr/>
                </a:tc>
                <a:tc>
                  <a:txBody>
                    <a:bodyPr/>
                    <a:lstStyle/>
                    <a:p>
                      <a:r>
                        <a:rPr lang="en-GB" sz="1600" dirty="0"/>
                        <a:t>Journeys</a:t>
                      </a:r>
                    </a:p>
                  </a:txBody>
                  <a:tcPr/>
                </a:tc>
                <a:tc>
                  <a:txBody>
                    <a:bodyPr/>
                    <a:lstStyle/>
                    <a:p>
                      <a:r>
                        <a:rPr lang="en-GB" sz="1600" dirty="0"/>
                        <a:t>How can we think about different areas of our life and our world as journeys?</a:t>
                      </a:r>
                    </a:p>
                  </a:txBody>
                  <a:tcPr/>
                </a:tc>
                <a:tc>
                  <a:txBody>
                    <a:bodyPr/>
                    <a:lstStyle/>
                    <a:p>
                      <a:r>
                        <a:rPr lang="en-GB" sz="1600" dirty="0"/>
                        <a:t>Immersive experience </a:t>
                      </a:r>
                    </a:p>
                  </a:txBody>
                  <a:tcPr/>
                </a:tc>
                <a:tc>
                  <a:txBody>
                    <a:bodyPr/>
                    <a:lstStyle/>
                    <a:p>
                      <a:r>
                        <a:rPr lang="en-GB" sz="1200" dirty="0">
                          <a:hlinkClick r:id="rId5"/>
                        </a:rPr>
                        <a:t>https://craykeschool.org/wp-content/uploads/2026/04/Oak-Class-Curriculum-Tree-Summer-Year-B-2026.pdf</a:t>
                      </a:r>
                      <a:r>
                        <a:rPr lang="en-GB" sz="1200" dirty="0"/>
                        <a:t> </a:t>
                      </a:r>
                    </a:p>
                  </a:txBody>
                  <a:tcPr/>
                </a:tc>
                <a:extLst>
                  <a:ext uri="{0D108BD9-81ED-4DB2-BD59-A6C34878D82A}">
                    <a16:rowId xmlns:a16="http://schemas.microsoft.com/office/drawing/2014/main" val="3700998016"/>
                  </a:ext>
                </a:extLst>
              </a:tr>
            </a:tbl>
          </a:graphicData>
        </a:graphic>
      </p:graphicFrame>
    </p:spTree>
    <p:extLst>
      <p:ext uri="{BB962C8B-B14F-4D97-AF65-F5344CB8AC3E}">
        <p14:creationId xmlns:p14="http://schemas.microsoft.com/office/powerpoint/2010/main" val="25308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1C43-1FF5-435E-977B-796BFF686099}"/>
              </a:ext>
            </a:extLst>
          </p:cNvPr>
          <p:cNvSpPr>
            <a:spLocks noGrp="1"/>
          </p:cNvSpPr>
          <p:nvPr>
            <p:ph type="title"/>
          </p:nvPr>
        </p:nvSpPr>
        <p:spPr>
          <a:xfrm>
            <a:off x="694267" y="147180"/>
            <a:ext cx="10515600" cy="1325563"/>
          </a:xfrm>
        </p:spPr>
        <p:txBody>
          <a:bodyPr/>
          <a:lstStyle/>
          <a:p>
            <a:r>
              <a:rPr lang="en-GB" b="1" dirty="0">
                <a:solidFill>
                  <a:schemeClr val="accent1"/>
                </a:solidFill>
              </a:rPr>
              <a:t>Home School Values – Summer 2</a:t>
            </a:r>
          </a:p>
        </p:txBody>
      </p:sp>
      <p:sp>
        <p:nvSpPr>
          <p:cNvPr id="10" name="TextBox 9">
            <a:extLst>
              <a:ext uri="{FF2B5EF4-FFF2-40B4-BE49-F238E27FC236}">
                <a16:creationId xmlns:a16="http://schemas.microsoft.com/office/drawing/2014/main" id="{21AB9FF9-5A88-4DCE-9051-44BBE869786E}"/>
              </a:ext>
            </a:extLst>
          </p:cNvPr>
          <p:cNvSpPr txBox="1"/>
          <p:nvPr/>
        </p:nvSpPr>
        <p:spPr>
          <a:xfrm>
            <a:off x="8246534" y="352720"/>
            <a:ext cx="3733800" cy="923330"/>
          </a:xfrm>
          <a:prstGeom prst="rect">
            <a:avLst/>
          </a:prstGeom>
          <a:solidFill>
            <a:schemeClr val="bg1"/>
          </a:solidFill>
          <a:ln w="57150">
            <a:solidFill>
              <a:srgbClr val="002060"/>
            </a:solidFill>
          </a:ln>
        </p:spPr>
        <p:txBody>
          <a:bodyPr wrap="square">
            <a:spAutoFit/>
          </a:bodyPr>
          <a:lstStyle/>
          <a:p>
            <a:r>
              <a:rPr lang="en-GB" b="1" u="sng" dirty="0">
                <a:solidFill>
                  <a:srgbClr val="FF0000"/>
                </a:solidFill>
                <a:hlinkClick r:id="rId2">
                  <a:extLst>
                    <a:ext uri="{A12FA001-AC4F-418D-AE19-62706E023703}">
                      <ahyp:hlinkClr xmlns:ahyp="http://schemas.microsoft.com/office/drawing/2018/hyperlinkcolor" val="tx"/>
                    </a:ext>
                  </a:extLst>
                </a:hlinkClick>
              </a:rPr>
              <a:t>CLICK HERE:</a:t>
            </a:r>
          </a:p>
          <a:p>
            <a:r>
              <a:rPr lang="en-GB" dirty="0">
                <a:solidFill>
                  <a:srgbClr val="0563C1"/>
                </a:solidFill>
                <a:hlinkClick r:id="rId2">
                  <a:extLst>
                    <a:ext uri="{A12FA001-AC4F-418D-AE19-62706E023703}">
                      <ahyp:hlinkClr xmlns:ahyp="http://schemas.microsoft.com/office/drawing/2018/hyperlinkcolor" val="tx"/>
                    </a:ext>
                  </a:extLst>
                </a:hlinkClick>
              </a:rPr>
              <a:t>https://craykeschool.org/2026/home-school-values-summer-2026/</a:t>
            </a:r>
            <a:r>
              <a:rPr lang="en-GB" dirty="0"/>
              <a:t> </a:t>
            </a:r>
          </a:p>
        </p:txBody>
      </p:sp>
      <p:pic>
        <p:nvPicPr>
          <p:cNvPr id="5" name="Picture 4">
            <a:extLst>
              <a:ext uri="{FF2B5EF4-FFF2-40B4-BE49-F238E27FC236}">
                <a16:creationId xmlns:a16="http://schemas.microsoft.com/office/drawing/2014/main" id="{B06413E2-DE92-CE47-1D44-160737E1D0B4}"/>
              </a:ext>
            </a:extLst>
          </p:cNvPr>
          <p:cNvPicPr>
            <a:picLocks noChangeAspect="1"/>
          </p:cNvPicPr>
          <p:nvPr/>
        </p:nvPicPr>
        <p:blipFill>
          <a:blip r:embed="rId3"/>
          <a:stretch>
            <a:fillRect/>
          </a:stretch>
        </p:blipFill>
        <p:spPr>
          <a:xfrm>
            <a:off x="1649400" y="1376755"/>
            <a:ext cx="3605583" cy="5163929"/>
          </a:xfrm>
          <a:prstGeom prst="rect">
            <a:avLst/>
          </a:prstGeom>
        </p:spPr>
      </p:pic>
      <p:pic>
        <p:nvPicPr>
          <p:cNvPr id="7" name="Picture 6">
            <a:extLst>
              <a:ext uri="{FF2B5EF4-FFF2-40B4-BE49-F238E27FC236}">
                <a16:creationId xmlns:a16="http://schemas.microsoft.com/office/drawing/2014/main" id="{84116F99-6A40-6D1C-0CE8-F617FC014D07}"/>
              </a:ext>
            </a:extLst>
          </p:cNvPr>
          <p:cNvPicPr>
            <a:picLocks noChangeAspect="1"/>
          </p:cNvPicPr>
          <p:nvPr/>
        </p:nvPicPr>
        <p:blipFill>
          <a:blip r:embed="rId4"/>
          <a:stretch>
            <a:fillRect/>
          </a:stretch>
        </p:blipFill>
        <p:spPr>
          <a:xfrm>
            <a:off x="5732787" y="1349559"/>
            <a:ext cx="3605583" cy="5191125"/>
          </a:xfrm>
          <a:prstGeom prst="rect">
            <a:avLst/>
          </a:prstGeom>
        </p:spPr>
      </p:pic>
    </p:spTree>
    <p:extLst>
      <p:ext uri="{BB962C8B-B14F-4D97-AF65-F5344CB8AC3E}">
        <p14:creationId xmlns:p14="http://schemas.microsoft.com/office/powerpoint/2010/main" val="393400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1172</Words>
  <Application>Microsoft Office PowerPoint</Application>
  <PresentationFormat>Widescreen</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Crayke CE Primary School</vt:lpstr>
      <vt:lpstr>Our Safeguarding Team</vt:lpstr>
      <vt:lpstr>Attendance and Punctuality</vt:lpstr>
      <vt:lpstr>Attendance and Punctuality</vt:lpstr>
      <vt:lpstr>School Website</vt:lpstr>
      <vt:lpstr>Online Safety</vt:lpstr>
      <vt:lpstr>Cost of Living Crisis – Pupil Premium</vt:lpstr>
      <vt:lpstr>Curriculum Information for Summer Term 2026</vt:lpstr>
      <vt:lpstr>Home School Values – Summer 2</vt:lpstr>
      <vt:lpstr>Spellings – Beech Class Summer 2</vt:lpstr>
      <vt:lpstr>Spellings – Holly Class Summer 2</vt:lpstr>
      <vt:lpstr>Spellings – Oak Class Summer 2</vt:lpstr>
      <vt:lpstr>Lunch Menu – Week 1</vt:lpstr>
      <vt:lpstr>Lunch Menu – Week 2</vt:lpstr>
      <vt:lpstr>Lunch Menu – Week 3</vt:lpstr>
      <vt:lpstr>PowerPoint Presentation</vt:lpstr>
      <vt:lpstr>PowerPoint Presentation</vt:lpstr>
      <vt:lpstr>Safeguarding Update – Allergies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Crayke CE Primary School</dc:title>
  <dc:creator>Crayke Headteacher</dc:creator>
  <cp:lastModifiedBy>Judi Jackson</cp:lastModifiedBy>
  <cp:revision>72</cp:revision>
  <dcterms:created xsi:type="dcterms:W3CDTF">2023-09-07T15:11:06Z</dcterms:created>
  <dcterms:modified xsi:type="dcterms:W3CDTF">2026-06-12T12:18:08Z</dcterms:modified>
</cp:coreProperties>
</file>