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690" autoAdjust="0"/>
  </p:normalViewPr>
  <p:slideViewPr>
    <p:cSldViewPr snapToGrid="0">
      <p:cViewPr>
        <p:scale>
          <a:sx n="69" d="100"/>
          <a:sy n="69" d="100"/>
        </p:scale>
        <p:origin x="5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A052A-27CB-47FE-8CB2-1166C14A8D8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E10DA8D-BBF0-4B69-8C72-4E4C66701B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7678F77-418A-4661-8479-9ED65C422572}"/>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5" name="Footer Placeholder 4">
            <a:extLst>
              <a:ext uri="{FF2B5EF4-FFF2-40B4-BE49-F238E27FC236}">
                <a16:creationId xmlns:a16="http://schemas.microsoft.com/office/drawing/2014/main" id="{C03ABDD8-E981-4E8F-BEE2-1D62104F01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4581B3-C4FC-4A58-8BBB-146B136E8DFA}"/>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3273537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E6E8D-BFE7-4A49-A9CC-BD4A766C87E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5B29F24-7343-4898-B89D-2DB689CD125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E3C1CE-9266-49CB-857F-9A61BA88FD50}"/>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5" name="Footer Placeholder 4">
            <a:extLst>
              <a:ext uri="{FF2B5EF4-FFF2-40B4-BE49-F238E27FC236}">
                <a16:creationId xmlns:a16="http://schemas.microsoft.com/office/drawing/2014/main" id="{E5B9EEA8-CFC4-4428-B9AA-EFCB013A62A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162FB35-01DE-405C-AE09-0E2C2C2D38E2}"/>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103568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97C734-8274-4345-87F5-19508CCA96B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B15BDC0-430C-4206-8D74-81CF7B70C78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128CE7-74A7-4654-BB43-7AC303FC477B}"/>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5" name="Footer Placeholder 4">
            <a:extLst>
              <a:ext uri="{FF2B5EF4-FFF2-40B4-BE49-F238E27FC236}">
                <a16:creationId xmlns:a16="http://schemas.microsoft.com/office/drawing/2014/main" id="{0372940A-641A-4952-9A27-327EFD69C68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35BD682-B351-4097-AD7C-93AD594E144E}"/>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2873117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4718-3EF3-4A77-9CEE-ABC0C8390B6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AC2AEDC-DD07-41D1-B8EF-6C93825B0AE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7F808AD-1A0B-43EC-9C08-9F939F66167D}"/>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5" name="Footer Placeholder 4">
            <a:extLst>
              <a:ext uri="{FF2B5EF4-FFF2-40B4-BE49-F238E27FC236}">
                <a16:creationId xmlns:a16="http://schemas.microsoft.com/office/drawing/2014/main" id="{6763DCC3-058B-40C2-9AAC-99F7A681A43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1AFE7EA-6EB8-496E-99C8-4E969E224893}"/>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1547974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BDD5-F0D8-4414-86C2-F6137570846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8519A70-D7BF-442A-8449-CBA8500933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1BEDAB8-BFF4-4057-9ED1-87C6F2D2A4F8}"/>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5" name="Footer Placeholder 4">
            <a:extLst>
              <a:ext uri="{FF2B5EF4-FFF2-40B4-BE49-F238E27FC236}">
                <a16:creationId xmlns:a16="http://schemas.microsoft.com/office/drawing/2014/main" id="{7D7EBEFE-01A6-4D3A-970C-FC2A95952E2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E7B73AD-B9D7-44C3-ABCE-EC9604D057FC}"/>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3460874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9D46E-6FA7-4005-B711-AB884278F7D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7979272-137F-4F0D-8DBE-5CF649DDF89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8017DEF-1FDE-4BA6-B9B1-B4D628BE923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4535956-A43D-4256-A07D-095FC3E1F801}"/>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6" name="Footer Placeholder 5">
            <a:extLst>
              <a:ext uri="{FF2B5EF4-FFF2-40B4-BE49-F238E27FC236}">
                <a16:creationId xmlns:a16="http://schemas.microsoft.com/office/drawing/2014/main" id="{AC2A05DF-C988-4903-B2DE-DCD196E5048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9A31E71-BD19-4889-B541-6A9F11114660}"/>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2222951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86708-B742-427D-86C7-934525EEE0B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8F31D57-5C80-4D45-BD83-6EB91CB023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E22F11E-5FDD-4BE3-8CF3-CBA82E2980B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2964691-D099-4FC0-B0A9-5494A8A91E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C14F79A-07F6-4C17-B9EA-0C64BF76147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438CBCF-2C77-4952-B20C-1AE81B9C780C}"/>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8" name="Footer Placeholder 7">
            <a:extLst>
              <a:ext uri="{FF2B5EF4-FFF2-40B4-BE49-F238E27FC236}">
                <a16:creationId xmlns:a16="http://schemas.microsoft.com/office/drawing/2014/main" id="{983A0CD9-DC98-4C1B-9351-21E4F754D42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8ED6615-FEB0-4357-A50A-BD3E83F1E9D9}"/>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2122760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2AD0E-C887-4791-96D4-621F604A211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D7AA3C6-0766-4FBC-8944-199D24BCA340}"/>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4" name="Footer Placeholder 3">
            <a:extLst>
              <a:ext uri="{FF2B5EF4-FFF2-40B4-BE49-F238E27FC236}">
                <a16:creationId xmlns:a16="http://schemas.microsoft.com/office/drawing/2014/main" id="{6A153353-D0FA-449D-BF2B-68BCDDE354C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45ADE84F-2B6E-4DD0-880B-BFCFA3BB9EA3}"/>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4197867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E43D0C-8828-43AD-B244-952D53767967}"/>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3" name="Footer Placeholder 2">
            <a:extLst>
              <a:ext uri="{FF2B5EF4-FFF2-40B4-BE49-F238E27FC236}">
                <a16:creationId xmlns:a16="http://schemas.microsoft.com/office/drawing/2014/main" id="{F2481C40-C170-4C99-BFD5-A54A337B9A1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DDA9718-3810-416D-9A8F-0C71AE784342}"/>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389832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19429-11A2-464E-8A36-85A4CD223A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E528477-40BA-4F46-A544-4D5EE3B7F2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B853F75-B32F-4A58-A1E9-1B10124A95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48136F-40D2-4F00-92F5-4F51EF975283}"/>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6" name="Footer Placeholder 5">
            <a:extLst>
              <a:ext uri="{FF2B5EF4-FFF2-40B4-BE49-F238E27FC236}">
                <a16:creationId xmlns:a16="http://schemas.microsoft.com/office/drawing/2014/main" id="{E33BD41D-1970-4ACD-B3E9-9264E5ACA46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E5BDE58-16AB-4165-BCE8-0ADFC6394D48}"/>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140019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F0D8F-96F6-4B6A-8776-33D8440BF98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31236BE-E841-440C-83B2-B0EA0864D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A2081C3-33CC-42B4-A346-CB84553D2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AEF2F9-9924-4C2D-93C6-CB4379772252}"/>
              </a:ext>
            </a:extLst>
          </p:cNvPr>
          <p:cNvSpPr>
            <a:spLocks noGrp="1"/>
          </p:cNvSpPr>
          <p:nvPr>
            <p:ph type="dt" sz="half" idx="10"/>
          </p:nvPr>
        </p:nvSpPr>
        <p:spPr/>
        <p:txBody>
          <a:bodyPr/>
          <a:lstStyle/>
          <a:p>
            <a:fld id="{73E0C87D-CB90-417D-9DE7-038079924EFF}" type="datetimeFigureOut">
              <a:rPr lang="en-GB" smtClean="0"/>
              <a:t>25/08/2026</a:t>
            </a:fld>
            <a:endParaRPr lang="en-GB" dirty="0"/>
          </a:p>
        </p:txBody>
      </p:sp>
      <p:sp>
        <p:nvSpPr>
          <p:cNvPr id="6" name="Footer Placeholder 5">
            <a:extLst>
              <a:ext uri="{FF2B5EF4-FFF2-40B4-BE49-F238E27FC236}">
                <a16:creationId xmlns:a16="http://schemas.microsoft.com/office/drawing/2014/main" id="{EB33859D-0F20-4B27-B917-5DC2A68B971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98BC321-0DA3-4621-91FB-2F2C683D2ADC}"/>
              </a:ext>
            </a:extLst>
          </p:cNvPr>
          <p:cNvSpPr>
            <a:spLocks noGrp="1"/>
          </p:cNvSpPr>
          <p:nvPr>
            <p:ph type="sldNum" sz="quarter" idx="12"/>
          </p:nvPr>
        </p:nvSpPr>
        <p:spPr/>
        <p:txBody>
          <a:bodyPr/>
          <a:lstStyle/>
          <a:p>
            <a:fld id="{AF5BB9D8-E1E6-44E8-95DA-E0EC1D30341B}" type="slidenum">
              <a:rPr lang="en-GB" smtClean="0"/>
              <a:t>‹#›</a:t>
            </a:fld>
            <a:endParaRPr lang="en-GB" dirty="0"/>
          </a:p>
        </p:txBody>
      </p:sp>
    </p:spTree>
    <p:extLst>
      <p:ext uri="{BB962C8B-B14F-4D97-AF65-F5344CB8AC3E}">
        <p14:creationId xmlns:p14="http://schemas.microsoft.com/office/powerpoint/2010/main" val="162766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239B31-43B9-4EF0-9157-838CAEAA2C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BADADA4-2DD6-4737-8429-8E12E6A2CD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2E7E40-CD6E-412B-BFE2-8BC239EB73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E0C87D-CB90-417D-9DE7-038079924EFF}" type="datetimeFigureOut">
              <a:rPr lang="en-GB" smtClean="0"/>
              <a:t>25/08/2026</a:t>
            </a:fld>
            <a:endParaRPr lang="en-GB" dirty="0"/>
          </a:p>
        </p:txBody>
      </p:sp>
      <p:sp>
        <p:nvSpPr>
          <p:cNvPr id="5" name="Footer Placeholder 4">
            <a:extLst>
              <a:ext uri="{FF2B5EF4-FFF2-40B4-BE49-F238E27FC236}">
                <a16:creationId xmlns:a16="http://schemas.microsoft.com/office/drawing/2014/main" id="{C13EEFE4-B2A9-4935-A443-DCF97412D0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35B4ABC-D220-4146-9505-C371755A3B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BB9D8-E1E6-44E8-95DA-E0EC1D30341B}" type="slidenum">
              <a:rPr lang="en-GB" smtClean="0"/>
              <a:t>‹#›</a:t>
            </a:fld>
            <a:endParaRPr lang="en-GB" dirty="0"/>
          </a:p>
        </p:txBody>
      </p:sp>
    </p:spTree>
    <p:extLst>
      <p:ext uri="{BB962C8B-B14F-4D97-AF65-F5344CB8AC3E}">
        <p14:creationId xmlns:p14="http://schemas.microsoft.com/office/powerpoint/2010/main" val="3891561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3" Type="http://schemas.openxmlformats.org/officeDocument/2006/relationships/image" Target="../media/image13.jpeg"/><Relationship Id="rId7" Type="http://schemas.openxmlformats.org/officeDocument/2006/relationships/image" Target="../media/image17.jpeg"/><Relationship Id="rId12" Type="http://schemas.openxmlformats.org/officeDocument/2006/relationships/image" Target="../media/image22.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 Id="rId1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hyperlink" Target="https://www.fool.com.au/2026/05/20/a-rare-buying-opportunity-in-1-of-australias-top-shares-9/"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C6175-287C-4498-AFFD-CA6A31183D03}"/>
              </a:ext>
            </a:extLst>
          </p:cNvPr>
          <p:cNvSpPr>
            <a:spLocks noGrp="1"/>
          </p:cNvSpPr>
          <p:nvPr>
            <p:ph type="ctrTitle"/>
          </p:nvPr>
        </p:nvSpPr>
        <p:spPr>
          <a:xfrm>
            <a:off x="2543476" y="2151247"/>
            <a:ext cx="8124524" cy="1920239"/>
          </a:xfrm>
        </p:spPr>
        <p:txBody>
          <a:bodyPr>
            <a:normAutofit/>
          </a:bodyPr>
          <a:lstStyle/>
          <a:p>
            <a:r>
              <a:rPr lang="en-GB" sz="2800" dirty="0"/>
              <a:t>You are joining Apple Class in September 2026.</a:t>
            </a:r>
            <a:br>
              <a:rPr lang="en-GB" sz="2800" dirty="0"/>
            </a:br>
            <a:r>
              <a:rPr lang="en-GB" sz="2800" dirty="0"/>
              <a:t>You will meet Mrs Helfferich and Mrs Hetherington, they will help you settle into school and help you learn lots of new things.</a:t>
            </a:r>
          </a:p>
        </p:txBody>
      </p:sp>
      <p:sp>
        <p:nvSpPr>
          <p:cNvPr id="3" name="Subtitle 2">
            <a:extLst>
              <a:ext uri="{FF2B5EF4-FFF2-40B4-BE49-F238E27FC236}">
                <a16:creationId xmlns:a16="http://schemas.microsoft.com/office/drawing/2014/main" id="{6DA7DF8E-5617-41D1-936E-79F3641F8C58}"/>
              </a:ext>
            </a:extLst>
          </p:cNvPr>
          <p:cNvSpPr>
            <a:spLocks noGrp="1"/>
          </p:cNvSpPr>
          <p:nvPr>
            <p:ph type="subTitle" idx="1"/>
          </p:nvPr>
        </p:nvSpPr>
        <p:spPr>
          <a:xfrm>
            <a:off x="3007012" y="1602610"/>
            <a:ext cx="6499619" cy="462012"/>
          </a:xfrm>
        </p:spPr>
        <p:txBody>
          <a:bodyPr>
            <a:noAutofit/>
          </a:bodyPr>
          <a:lstStyle/>
          <a:p>
            <a:r>
              <a:rPr lang="en-GB" sz="3200" b="1" dirty="0"/>
              <a:t>Welcome to Crayke School</a:t>
            </a:r>
          </a:p>
        </p:txBody>
      </p:sp>
      <p:pic>
        <p:nvPicPr>
          <p:cNvPr id="1026" name="Picture 2" descr="Crayke school header logo purple">
            <a:extLst>
              <a:ext uri="{FF2B5EF4-FFF2-40B4-BE49-F238E27FC236}">
                <a16:creationId xmlns:a16="http://schemas.microsoft.com/office/drawing/2014/main" id="{0CAEC4DB-BA65-4C5F-A5D2-A309D3C4CC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8207" y="369747"/>
            <a:ext cx="5387030" cy="9200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B06F1A9-CB72-494D-A092-D47A153CF4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69" t="-126" r="15301" b="35016"/>
          <a:stretch/>
        </p:blipFill>
        <p:spPr bwMode="auto">
          <a:xfrm>
            <a:off x="4562374" y="4158111"/>
            <a:ext cx="1424539" cy="16555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0694EC9-4DCD-4331-B92D-4400E41CC4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1872" y="4158111"/>
            <a:ext cx="1424539" cy="1655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06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007AA-2FEA-4E87-9475-9D34B614579E}"/>
              </a:ext>
            </a:extLst>
          </p:cNvPr>
          <p:cNvSpPr>
            <a:spLocks noGrp="1"/>
          </p:cNvSpPr>
          <p:nvPr>
            <p:ph type="title"/>
          </p:nvPr>
        </p:nvSpPr>
        <p:spPr/>
        <p:txBody>
          <a:bodyPr>
            <a:normAutofit fontScale="90000"/>
          </a:bodyPr>
          <a:lstStyle/>
          <a:p>
            <a:r>
              <a:rPr lang="en-GB" sz="4000" dirty="0"/>
              <a:t>We have two areas in Apple Class, one is inside and the other is outside. </a:t>
            </a:r>
            <a:br>
              <a:rPr lang="en-GB" sz="4000" dirty="0"/>
            </a:br>
            <a:r>
              <a:rPr lang="en-GB" sz="4000" dirty="0"/>
              <a:t>We have lots of exciting activities for you to explore</a:t>
            </a:r>
            <a:r>
              <a:rPr lang="en-GB" dirty="0"/>
              <a:t>.</a:t>
            </a:r>
          </a:p>
        </p:txBody>
      </p:sp>
      <p:pic>
        <p:nvPicPr>
          <p:cNvPr id="5" name="Content Placeholder 4">
            <a:extLst>
              <a:ext uri="{FF2B5EF4-FFF2-40B4-BE49-F238E27FC236}">
                <a16:creationId xmlns:a16="http://schemas.microsoft.com/office/drawing/2014/main" id="{87256DE9-BE43-4BAD-8FAA-F0DD449CC0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2633" y="2027756"/>
            <a:ext cx="5063367" cy="4351338"/>
          </a:xfrm>
        </p:spPr>
      </p:pic>
      <p:pic>
        <p:nvPicPr>
          <p:cNvPr id="7" name="Picture 6">
            <a:extLst>
              <a:ext uri="{FF2B5EF4-FFF2-40B4-BE49-F238E27FC236}">
                <a16:creationId xmlns:a16="http://schemas.microsoft.com/office/drawing/2014/main" id="{5C29E7B6-AF87-458D-881B-85BBA1D34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4173" y="2027755"/>
            <a:ext cx="5039627" cy="4351337"/>
          </a:xfrm>
          <a:prstGeom prst="rect">
            <a:avLst/>
          </a:prstGeom>
        </p:spPr>
      </p:pic>
    </p:spTree>
    <p:extLst>
      <p:ext uri="{BB962C8B-B14F-4D97-AF65-F5344CB8AC3E}">
        <p14:creationId xmlns:p14="http://schemas.microsoft.com/office/powerpoint/2010/main" val="4161947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4590A-A645-4460-92B3-B19C33326945}"/>
              </a:ext>
            </a:extLst>
          </p:cNvPr>
          <p:cNvSpPr>
            <a:spLocks noGrp="1"/>
          </p:cNvSpPr>
          <p:nvPr>
            <p:ph type="title"/>
          </p:nvPr>
        </p:nvSpPr>
        <p:spPr/>
        <p:txBody>
          <a:bodyPr/>
          <a:lstStyle/>
          <a:p>
            <a:r>
              <a:rPr lang="en-GB" dirty="0"/>
              <a:t>Which activities do you think you would like to try?</a:t>
            </a:r>
          </a:p>
        </p:txBody>
      </p:sp>
      <p:pic>
        <p:nvPicPr>
          <p:cNvPr id="5" name="Content Placeholder 4">
            <a:extLst>
              <a:ext uri="{FF2B5EF4-FFF2-40B4-BE49-F238E27FC236}">
                <a16:creationId xmlns:a16="http://schemas.microsoft.com/office/drawing/2014/main" id="{C05C4A83-37BB-405C-83AE-4AE9231DEF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2658" y="1825625"/>
            <a:ext cx="3122819" cy="2342114"/>
          </a:xfrm>
        </p:spPr>
      </p:pic>
      <p:pic>
        <p:nvPicPr>
          <p:cNvPr id="7" name="Picture 6">
            <a:extLst>
              <a:ext uri="{FF2B5EF4-FFF2-40B4-BE49-F238E27FC236}">
                <a16:creationId xmlns:a16="http://schemas.microsoft.com/office/drawing/2014/main" id="{4815656B-430E-4A43-B86F-C9FE567C27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3001" y="4302676"/>
            <a:ext cx="3489648" cy="2266749"/>
          </a:xfrm>
          <a:prstGeom prst="rect">
            <a:avLst/>
          </a:prstGeom>
        </p:spPr>
      </p:pic>
      <p:pic>
        <p:nvPicPr>
          <p:cNvPr id="9" name="Picture 8">
            <a:extLst>
              <a:ext uri="{FF2B5EF4-FFF2-40B4-BE49-F238E27FC236}">
                <a16:creationId xmlns:a16="http://schemas.microsoft.com/office/drawing/2014/main" id="{E590FBF8-85A3-407C-8E6C-5042DF8DCC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7810" y="1825625"/>
            <a:ext cx="3322857" cy="2342114"/>
          </a:xfrm>
          <a:prstGeom prst="rect">
            <a:avLst/>
          </a:prstGeom>
        </p:spPr>
      </p:pic>
      <p:pic>
        <p:nvPicPr>
          <p:cNvPr id="11" name="Picture 10">
            <a:extLst>
              <a:ext uri="{FF2B5EF4-FFF2-40B4-BE49-F238E27FC236}">
                <a16:creationId xmlns:a16="http://schemas.microsoft.com/office/drawing/2014/main" id="{D0E76295-D0FA-473C-808F-1BA51C63FC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3001" y="1825626"/>
            <a:ext cx="3489648" cy="2342114"/>
          </a:xfrm>
          <a:prstGeom prst="rect">
            <a:avLst/>
          </a:prstGeom>
        </p:spPr>
      </p:pic>
      <p:pic>
        <p:nvPicPr>
          <p:cNvPr id="13" name="Picture 12">
            <a:extLst>
              <a:ext uri="{FF2B5EF4-FFF2-40B4-BE49-F238E27FC236}">
                <a16:creationId xmlns:a16="http://schemas.microsoft.com/office/drawing/2014/main" id="{C7C83D76-BA69-4DDE-8C05-6DA7D4E878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2657" y="4302676"/>
            <a:ext cx="3122819" cy="2266749"/>
          </a:xfrm>
          <a:prstGeom prst="rect">
            <a:avLst/>
          </a:prstGeom>
        </p:spPr>
      </p:pic>
      <p:pic>
        <p:nvPicPr>
          <p:cNvPr id="15" name="Picture 14">
            <a:extLst>
              <a:ext uri="{FF2B5EF4-FFF2-40B4-BE49-F238E27FC236}">
                <a16:creationId xmlns:a16="http://schemas.microsoft.com/office/drawing/2014/main" id="{12B222D1-19DB-4A19-B8EE-485C0113FB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7811" y="4302676"/>
            <a:ext cx="3322856" cy="2266749"/>
          </a:xfrm>
          <a:prstGeom prst="rect">
            <a:avLst/>
          </a:prstGeom>
        </p:spPr>
      </p:pic>
    </p:spTree>
    <p:extLst>
      <p:ext uri="{BB962C8B-B14F-4D97-AF65-F5344CB8AC3E}">
        <p14:creationId xmlns:p14="http://schemas.microsoft.com/office/powerpoint/2010/main" val="379741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1B89-93AA-44B0-9730-5D6B473750E8}"/>
              </a:ext>
            </a:extLst>
          </p:cNvPr>
          <p:cNvSpPr>
            <a:spLocks noGrp="1"/>
          </p:cNvSpPr>
          <p:nvPr>
            <p:ph type="title"/>
          </p:nvPr>
        </p:nvSpPr>
        <p:spPr/>
        <p:txBody>
          <a:bodyPr>
            <a:normAutofit fontScale="90000"/>
          </a:bodyPr>
          <a:lstStyle/>
          <a:p>
            <a:r>
              <a:rPr lang="en-GB" dirty="0"/>
              <a:t>There are lots of people who work at Crayke School. You might recognise some of them. Can you spot anyone that you already know?</a:t>
            </a:r>
          </a:p>
        </p:txBody>
      </p:sp>
      <p:pic>
        <p:nvPicPr>
          <p:cNvPr id="2050" name="Picture 2">
            <a:extLst>
              <a:ext uri="{FF2B5EF4-FFF2-40B4-BE49-F238E27FC236}">
                <a16:creationId xmlns:a16="http://schemas.microsoft.com/office/drawing/2014/main" id="{2ED4BC0E-5251-492E-80C1-4AD2CA74372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65" t="16368" r="13058" b="28057"/>
          <a:stretch/>
        </p:blipFill>
        <p:spPr bwMode="auto">
          <a:xfrm>
            <a:off x="327366" y="1771048"/>
            <a:ext cx="1588061" cy="14052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1FE57A7-27FE-48BF-BFCD-39FF183824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262" t="6751" r="10423"/>
          <a:stretch/>
        </p:blipFill>
        <p:spPr bwMode="auto">
          <a:xfrm>
            <a:off x="3905425" y="5132747"/>
            <a:ext cx="1643084" cy="15882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5296C354-EB6C-4004-9011-6DE831F104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88" b="29250"/>
          <a:stretch/>
        </p:blipFill>
        <p:spPr bwMode="auto">
          <a:xfrm>
            <a:off x="3828815" y="1848052"/>
            <a:ext cx="1643084" cy="146544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373BE49-39C8-4F5A-9D0A-4466615AE19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919" t="17375" r="8980"/>
          <a:stretch/>
        </p:blipFill>
        <p:spPr bwMode="auto">
          <a:xfrm>
            <a:off x="4879679" y="3568524"/>
            <a:ext cx="1337661" cy="133322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985C7815-CC80-48F7-B49F-F30BFADDD0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193" t="17263" r="19965" b="34597"/>
          <a:stretch/>
        </p:blipFill>
        <p:spPr bwMode="auto">
          <a:xfrm>
            <a:off x="6453688" y="1849380"/>
            <a:ext cx="1506404" cy="146411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BCD840AC-462E-49D2-99B2-799861FB1B4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993" t="10526" r="14442" b="43340"/>
          <a:stretch/>
        </p:blipFill>
        <p:spPr bwMode="auto">
          <a:xfrm>
            <a:off x="10106958" y="1792704"/>
            <a:ext cx="1648323" cy="138363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5BA0B831-6D0E-49C9-9CD5-42909367923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305" r="12476" b="29698"/>
          <a:stretch/>
        </p:blipFill>
        <p:spPr bwMode="auto">
          <a:xfrm>
            <a:off x="6387687" y="5132746"/>
            <a:ext cx="1588060" cy="158824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11646F90-08AB-4250-8644-37E533D1AD8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575" t="10667" r="32530" b="44421"/>
          <a:stretch/>
        </p:blipFill>
        <p:spPr bwMode="auto">
          <a:xfrm>
            <a:off x="10159975" y="4396119"/>
            <a:ext cx="1542287" cy="1625063"/>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55046CC9-578E-437A-913E-C06320E6CCD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2561" t="26764" r="21649" b="35579"/>
          <a:stretch/>
        </p:blipFill>
        <p:spPr bwMode="auto">
          <a:xfrm>
            <a:off x="371389" y="4396119"/>
            <a:ext cx="1588061" cy="1625063"/>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38997728-CFF0-4F88-A665-E341D7F2FC2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62063" y="3429000"/>
            <a:ext cx="1588060" cy="1383633"/>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1FAE90C8-7E09-407B-BEFB-6A9498D36C5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796" t="13874" r="13748" b="37705"/>
          <a:stretch/>
        </p:blipFill>
        <p:spPr bwMode="auto">
          <a:xfrm>
            <a:off x="7995116" y="3429000"/>
            <a:ext cx="1745650" cy="1383633"/>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a:extLst>
              <a:ext uri="{FF2B5EF4-FFF2-40B4-BE49-F238E27FC236}">
                <a16:creationId xmlns:a16="http://schemas.microsoft.com/office/drawing/2014/main" id="{31450EDF-DD11-4FB2-8A31-FF367F016967}"/>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3959" t="5324" r="28659" b="31930"/>
          <a:stretch/>
        </p:blipFill>
        <p:spPr bwMode="auto">
          <a:xfrm>
            <a:off x="8199741" y="5132747"/>
            <a:ext cx="1337662" cy="15882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235161F-AFD0-439B-93C2-09514BABFF97}"/>
              </a:ext>
            </a:extLst>
          </p:cNvPr>
          <p:cNvPicPr>
            <a:picLocks noChangeAspect="1"/>
          </p:cNvPicPr>
          <p:nvPr/>
        </p:nvPicPr>
        <p:blipFill rotWithShape="1">
          <a:blip r:embed="rId14">
            <a:extLst>
              <a:ext uri="{28A0092B-C50C-407E-A947-70E740481C1C}">
                <a14:useLocalDpi xmlns:a14="http://schemas.microsoft.com/office/drawing/2010/main" val="0"/>
              </a:ext>
            </a:extLst>
          </a:blip>
          <a:srcRect l="15146" t="16561" r="18500" b="28702"/>
          <a:stretch/>
        </p:blipFill>
        <p:spPr>
          <a:xfrm>
            <a:off x="2244228" y="5132748"/>
            <a:ext cx="1295434" cy="1588247"/>
          </a:xfrm>
          <a:prstGeom prst="rect">
            <a:avLst/>
          </a:prstGeom>
        </p:spPr>
      </p:pic>
    </p:spTree>
    <p:extLst>
      <p:ext uri="{BB962C8B-B14F-4D97-AF65-F5344CB8AC3E}">
        <p14:creationId xmlns:p14="http://schemas.microsoft.com/office/powerpoint/2010/main" val="69579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05408-52E1-4A54-A711-D46C6EB7B0C9}"/>
              </a:ext>
            </a:extLst>
          </p:cNvPr>
          <p:cNvSpPr>
            <a:spLocks noGrp="1"/>
          </p:cNvSpPr>
          <p:nvPr>
            <p:ph type="title"/>
          </p:nvPr>
        </p:nvSpPr>
        <p:spPr/>
        <p:txBody>
          <a:bodyPr/>
          <a:lstStyle/>
          <a:p>
            <a:r>
              <a:rPr lang="en-GB" dirty="0"/>
              <a:t>Things that you might want to know: </a:t>
            </a:r>
          </a:p>
        </p:txBody>
      </p:sp>
      <p:sp>
        <p:nvSpPr>
          <p:cNvPr id="3" name="Content Placeholder 2">
            <a:extLst>
              <a:ext uri="{FF2B5EF4-FFF2-40B4-BE49-F238E27FC236}">
                <a16:creationId xmlns:a16="http://schemas.microsoft.com/office/drawing/2014/main" id="{9E1226D0-92D2-45BC-A6AD-377A93826C23}"/>
              </a:ext>
            </a:extLst>
          </p:cNvPr>
          <p:cNvSpPr>
            <a:spLocks noGrp="1"/>
          </p:cNvSpPr>
          <p:nvPr>
            <p:ph idx="1"/>
          </p:nvPr>
        </p:nvSpPr>
        <p:spPr/>
        <p:txBody>
          <a:bodyPr>
            <a:normAutofit fontScale="92500" lnSpcReduction="10000"/>
          </a:bodyPr>
          <a:lstStyle/>
          <a:p>
            <a:r>
              <a:rPr lang="en-GB" dirty="0"/>
              <a:t>Buddy – An older child in year 6 will be your Buddy. They will look after you at playtimes, you will walk up to church with them when we visit.</a:t>
            </a:r>
          </a:p>
          <a:p>
            <a:r>
              <a:rPr lang="en-GB" dirty="0"/>
              <a:t>Lunchtime – We have our lunch at 11.50am. Mrs Helfferich will stay with you until you have finished your lunch.</a:t>
            </a:r>
          </a:p>
          <a:p>
            <a:r>
              <a:rPr lang="en-GB" dirty="0"/>
              <a:t>Home time </a:t>
            </a:r>
            <a:r>
              <a:rPr lang="en-GB"/>
              <a:t>– At 3.30pm,  </a:t>
            </a:r>
            <a:r>
              <a:rPr lang="en-GB" dirty="0"/>
              <a:t>Mrs Helfferich will take you to the gate and hand you over to whoever is picking you up.</a:t>
            </a:r>
          </a:p>
          <a:p>
            <a:r>
              <a:rPr lang="en-GB" dirty="0"/>
              <a:t>For the first week, Mrs Helfferich/Mrs Hetherington will be out at breaktimes to make sure you are all happy and settled.</a:t>
            </a:r>
          </a:p>
          <a:p>
            <a:r>
              <a:rPr lang="en-GB" dirty="0"/>
              <a:t>If you have any questions, please ask us on one of your visits.</a:t>
            </a:r>
          </a:p>
          <a:p>
            <a:pPr marL="0" indent="0">
              <a:buNone/>
            </a:pPr>
            <a:r>
              <a:rPr lang="en-GB" dirty="0"/>
              <a:t>We look forward to meeting you and can’t wait for September.</a:t>
            </a:r>
          </a:p>
          <a:p>
            <a:pPr marL="0" indent="0">
              <a:buNone/>
            </a:pPr>
            <a:r>
              <a:rPr lang="en-GB" dirty="0"/>
              <a:t>Mrs Helfferich and Mrs Hetherington</a:t>
            </a:r>
          </a:p>
          <a:p>
            <a:endParaRPr lang="en-GB" dirty="0"/>
          </a:p>
          <a:p>
            <a:endParaRPr lang="en-GB" dirty="0"/>
          </a:p>
          <a:p>
            <a:endParaRPr lang="en-GB" dirty="0"/>
          </a:p>
        </p:txBody>
      </p:sp>
      <p:pic>
        <p:nvPicPr>
          <p:cNvPr id="7" name="Picture 6">
            <a:extLst>
              <a:ext uri="{FF2B5EF4-FFF2-40B4-BE49-F238E27FC236}">
                <a16:creationId xmlns:a16="http://schemas.microsoft.com/office/drawing/2014/main" id="{E4C1CBEE-970D-4477-A42A-7E8B5F39C90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454640" y="230188"/>
            <a:ext cx="2524526" cy="1420046"/>
          </a:xfrm>
          <a:prstGeom prst="rect">
            <a:avLst/>
          </a:prstGeom>
        </p:spPr>
      </p:pic>
    </p:spTree>
    <p:extLst>
      <p:ext uri="{BB962C8B-B14F-4D97-AF65-F5344CB8AC3E}">
        <p14:creationId xmlns:p14="http://schemas.microsoft.com/office/powerpoint/2010/main" val="1650757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251</Words>
  <Application>Microsoft Office PowerPoint</Application>
  <PresentationFormat>Widescreen</PresentationFormat>
  <Paragraphs>14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You are joining Apple Class in September 2026. You will meet Mrs Helfferich and Mrs Hetherington, they will help you settle into school and help you learn lots of new things.</vt:lpstr>
      <vt:lpstr>We have two areas in Apple Class, one is inside and the other is outside.  We have lots of exciting activities for you to explore.</vt:lpstr>
      <vt:lpstr>Which activities do you think you would like to try?</vt:lpstr>
      <vt:lpstr>There are lots of people who work at Crayke School. You might recognise some of them. Can you spot anyone that you already know?</vt:lpstr>
      <vt:lpstr>Things that you might want to know: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are joining Apple Class in September 2026. You will meet Mrs Helfferich and Mrs Hetherington, they will help you settle into school and help you learn lots of new things.</dc:title>
  <dc:creator>C Helfferich</dc:creator>
  <cp:lastModifiedBy>C Helfferich</cp:lastModifiedBy>
  <cp:revision>19</cp:revision>
  <cp:lastPrinted>2026-05-21T13:42:24Z</cp:lastPrinted>
  <dcterms:created xsi:type="dcterms:W3CDTF">2026-05-20T09:10:03Z</dcterms:created>
  <dcterms:modified xsi:type="dcterms:W3CDTF">2026-08-25T12:12:25Z</dcterms:modified>
</cp:coreProperties>
</file>